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3" r:id="rId3"/>
    <p:sldId id="264" r:id="rId4"/>
    <p:sldId id="265" r:id="rId5"/>
    <p:sldId id="266" r:id="rId6"/>
    <p:sldId id="267" r:id="rId7"/>
    <p:sldId id="269" r:id="rId8"/>
    <p:sldId id="270" r:id="rId9"/>
    <p:sldId id="256" r:id="rId10"/>
    <p:sldId id="260" r:id="rId11"/>
    <p:sldId id="261" r:id="rId12"/>
    <p:sldId id="259" r:id="rId13"/>
    <p:sldId id="271" r:id="rId14"/>
    <p:sldId id="272" r:id="rId15"/>
    <p:sldId id="273" r:id="rId16"/>
    <p:sldId id="274" r:id="rId17"/>
    <p:sldId id="275" r:id="rId18"/>
    <p:sldId id="276" r:id="rId19"/>
    <p:sldId id="288" r:id="rId20"/>
    <p:sldId id="289" r:id="rId21"/>
    <p:sldId id="290" r:id="rId22"/>
    <p:sldId id="291" r:id="rId23"/>
    <p:sldId id="292" r:id="rId24"/>
    <p:sldId id="295" r:id="rId25"/>
    <p:sldId id="293" r:id="rId26"/>
    <p:sldId id="294" r:id="rId27"/>
    <p:sldId id="277" r:id="rId28"/>
    <p:sldId id="278" r:id="rId29"/>
    <p:sldId id="279" r:id="rId30"/>
    <p:sldId id="280" r:id="rId31"/>
    <p:sldId id="281" r:id="rId32"/>
    <p:sldId id="268" r:id="rId33"/>
    <p:sldId id="282" r:id="rId34"/>
    <p:sldId id="283" r:id="rId35"/>
    <p:sldId id="257" r:id="rId36"/>
    <p:sldId id="258" r:id="rId37"/>
    <p:sldId id="284" r:id="rId38"/>
    <p:sldId id="285" r:id="rId39"/>
    <p:sldId id="286" r:id="rId40"/>
    <p:sldId id="287" r:id="rId41"/>
    <p:sldId id="29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สไตล์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สไตล์สีปานกลาง 4 - เน้น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388" y="68"/>
      </p:cViewPr>
      <p:guideLst/>
    </p:cSldViewPr>
  </p:slideViewPr>
  <p:notesTextViewPr>
    <p:cViewPr>
      <p:scale>
        <a:sx n="1" d="1"/>
        <a:sy n="1" d="1"/>
      </p:scale>
      <p:origin x="0" y="0"/>
    </p:cViewPr>
  </p:notesTextViewPr>
  <p:sorterViewPr>
    <p:cViewPr>
      <p:scale>
        <a:sx n="100" d="100"/>
        <a:sy n="100" d="100"/>
      </p:scale>
      <p:origin x="0" y="-41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0FC4F6-E854-4F16-871D-2CAC1A95D44A}"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th-TH"/>
        </a:p>
      </dgm:t>
    </dgm:pt>
    <dgm:pt modelId="{0B01CA06-45E5-479B-94BB-4437B55C39CD}">
      <dgm:prSet phldrT="[ข้อความ]"/>
      <dgm:spPr>
        <a:solidFill>
          <a:srgbClr val="660066"/>
        </a:solidFill>
      </dgm:spPr>
      <dgm:t>
        <a:bodyPr/>
        <a:lstStyle/>
        <a:p>
          <a:r>
            <a:rPr lang="en-US" b="1" dirty="0"/>
            <a:t>Channel</a:t>
          </a:r>
          <a:endParaRPr lang="th-TH" b="1" dirty="0"/>
        </a:p>
      </dgm:t>
    </dgm:pt>
    <dgm:pt modelId="{21820794-653E-446D-B6A8-AAF5A8CD5C24}" type="parTrans" cxnId="{36DE5FB3-27D7-4722-8B0A-BC13FF0EEF3D}">
      <dgm:prSet/>
      <dgm:spPr/>
      <dgm:t>
        <a:bodyPr/>
        <a:lstStyle/>
        <a:p>
          <a:endParaRPr lang="th-TH"/>
        </a:p>
      </dgm:t>
    </dgm:pt>
    <dgm:pt modelId="{7552278E-88FA-4EC8-ADB9-B895ADB8DEE7}" type="sibTrans" cxnId="{36DE5FB3-27D7-4722-8B0A-BC13FF0EEF3D}">
      <dgm:prSet/>
      <dgm:spPr/>
      <dgm:t>
        <a:bodyPr/>
        <a:lstStyle/>
        <a:p>
          <a:endParaRPr lang="th-TH"/>
        </a:p>
      </dgm:t>
    </dgm:pt>
    <dgm:pt modelId="{A5672EFD-21B8-4A33-BEFC-5902A340D43A}">
      <dgm:prSet phldrT="[ข้อความ]"/>
      <dgm:spPr>
        <a:solidFill>
          <a:srgbClr val="660066"/>
        </a:solidFill>
      </dgm:spPr>
      <dgm:t>
        <a:bodyPr/>
        <a:lstStyle/>
        <a:p>
          <a:r>
            <a:rPr lang="en-US" b="1" dirty="0"/>
            <a:t>Noise</a:t>
          </a:r>
          <a:endParaRPr lang="th-TH" b="1" dirty="0"/>
        </a:p>
      </dgm:t>
    </dgm:pt>
    <dgm:pt modelId="{8213DB57-D818-4273-93A1-0F162FCE14C3}" type="parTrans" cxnId="{51D159C3-7D9F-42FC-8C1B-2BD56814B904}">
      <dgm:prSet/>
      <dgm:spPr/>
      <dgm:t>
        <a:bodyPr/>
        <a:lstStyle/>
        <a:p>
          <a:endParaRPr lang="th-TH"/>
        </a:p>
      </dgm:t>
    </dgm:pt>
    <dgm:pt modelId="{EE78FE3A-B2D0-4CB7-84FC-DF71050AEA13}" type="sibTrans" cxnId="{51D159C3-7D9F-42FC-8C1B-2BD56814B904}">
      <dgm:prSet/>
      <dgm:spPr/>
      <dgm:t>
        <a:bodyPr/>
        <a:lstStyle/>
        <a:p>
          <a:endParaRPr lang="th-TH"/>
        </a:p>
      </dgm:t>
    </dgm:pt>
    <dgm:pt modelId="{70785D30-9C78-4C63-9417-C59B4407CCFF}">
      <dgm:prSet phldrT="[ข้อความ]"/>
      <dgm:spPr>
        <a:solidFill>
          <a:srgbClr val="660066"/>
        </a:solidFill>
      </dgm:spPr>
      <dgm:t>
        <a:bodyPr/>
        <a:lstStyle/>
        <a:p>
          <a:r>
            <a:rPr lang="en-US" b="1" dirty="0"/>
            <a:t>Receiver</a:t>
          </a:r>
          <a:endParaRPr lang="th-TH" b="1" dirty="0"/>
        </a:p>
      </dgm:t>
    </dgm:pt>
    <dgm:pt modelId="{E70ACD77-FE31-4857-841D-BBD1ABCBADBF}" type="parTrans" cxnId="{A388E907-27C0-418B-86E1-2DABC058E2B3}">
      <dgm:prSet/>
      <dgm:spPr/>
      <dgm:t>
        <a:bodyPr/>
        <a:lstStyle/>
        <a:p>
          <a:endParaRPr lang="th-TH"/>
        </a:p>
      </dgm:t>
    </dgm:pt>
    <dgm:pt modelId="{942A2343-FA6E-42A1-83AC-D96568B849AA}" type="sibTrans" cxnId="{A388E907-27C0-418B-86E1-2DABC058E2B3}">
      <dgm:prSet/>
      <dgm:spPr/>
      <dgm:t>
        <a:bodyPr/>
        <a:lstStyle/>
        <a:p>
          <a:endParaRPr lang="th-TH"/>
        </a:p>
      </dgm:t>
    </dgm:pt>
    <dgm:pt modelId="{78BC1C11-618C-4309-B352-C32DFF216FE5}">
      <dgm:prSet phldrT="[ข้อความ]"/>
      <dgm:spPr>
        <a:solidFill>
          <a:srgbClr val="660066"/>
        </a:solidFill>
      </dgm:spPr>
      <dgm:t>
        <a:bodyPr/>
        <a:lstStyle/>
        <a:p>
          <a:r>
            <a:rPr lang="en-US" b="1" dirty="0"/>
            <a:t>Feedback</a:t>
          </a:r>
          <a:endParaRPr lang="th-TH" b="1" dirty="0"/>
        </a:p>
      </dgm:t>
    </dgm:pt>
    <dgm:pt modelId="{93F24FD7-EF5C-4D39-B46D-944317A5D344}" type="parTrans" cxnId="{31A1304F-F641-49D2-8480-E4DDE03563F8}">
      <dgm:prSet/>
      <dgm:spPr/>
      <dgm:t>
        <a:bodyPr/>
        <a:lstStyle/>
        <a:p>
          <a:endParaRPr lang="th-TH"/>
        </a:p>
      </dgm:t>
    </dgm:pt>
    <dgm:pt modelId="{75D3B007-ABD5-4BBB-A235-4B0D0984D60B}" type="sibTrans" cxnId="{31A1304F-F641-49D2-8480-E4DDE03563F8}">
      <dgm:prSet/>
      <dgm:spPr/>
      <dgm:t>
        <a:bodyPr/>
        <a:lstStyle/>
        <a:p>
          <a:endParaRPr lang="th-TH"/>
        </a:p>
      </dgm:t>
    </dgm:pt>
    <dgm:pt modelId="{09DBF69E-46A7-4462-B948-35B2604E5285}">
      <dgm:prSet phldrT="[ข้อความ]"/>
      <dgm:spPr>
        <a:solidFill>
          <a:srgbClr val="660066"/>
        </a:solidFill>
      </dgm:spPr>
      <dgm:t>
        <a:bodyPr/>
        <a:lstStyle/>
        <a:p>
          <a:r>
            <a:rPr lang="en-US" b="1" dirty="0"/>
            <a:t>Source</a:t>
          </a:r>
          <a:endParaRPr lang="th-TH" b="1" dirty="0"/>
        </a:p>
      </dgm:t>
    </dgm:pt>
    <dgm:pt modelId="{BEC81DB6-9B94-46FD-A326-7B4C7166EC7A}" type="parTrans" cxnId="{CC2501B9-573A-45DB-8574-FA005E81F466}">
      <dgm:prSet/>
      <dgm:spPr/>
      <dgm:t>
        <a:bodyPr/>
        <a:lstStyle/>
        <a:p>
          <a:endParaRPr lang="th-TH"/>
        </a:p>
      </dgm:t>
    </dgm:pt>
    <dgm:pt modelId="{595BB50C-E12C-4516-8D3B-91BEE6C82F95}" type="sibTrans" cxnId="{CC2501B9-573A-45DB-8574-FA005E81F466}">
      <dgm:prSet/>
      <dgm:spPr/>
      <dgm:t>
        <a:bodyPr/>
        <a:lstStyle/>
        <a:p>
          <a:endParaRPr lang="th-TH"/>
        </a:p>
      </dgm:t>
    </dgm:pt>
    <dgm:pt modelId="{97141FA9-36A8-41A2-807E-3F82BE9DAC5F}" type="pres">
      <dgm:prSet presAssocID="{440FC4F6-E854-4F16-871D-2CAC1A95D44A}" presName="cycle" presStyleCnt="0">
        <dgm:presLayoutVars>
          <dgm:chMax val="1"/>
          <dgm:dir/>
          <dgm:animLvl val="ctr"/>
          <dgm:resizeHandles val="exact"/>
        </dgm:presLayoutVars>
      </dgm:prSet>
      <dgm:spPr/>
    </dgm:pt>
    <dgm:pt modelId="{ED9F17C2-1489-4900-9D14-40F021552737}" type="pres">
      <dgm:prSet presAssocID="{0B01CA06-45E5-479B-94BB-4437B55C39CD}" presName="centerShape" presStyleLbl="node0" presStyleIdx="0" presStyleCnt="1"/>
      <dgm:spPr/>
    </dgm:pt>
    <dgm:pt modelId="{886E8D17-A294-40ED-9511-11F74B9FA300}" type="pres">
      <dgm:prSet presAssocID="{8213DB57-D818-4273-93A1-0F162FCE14C3}" presName="Name9" presStyleLbl="parChTrans1D2" presStyleIdx="0" presStyleCnt="4"/>
      <dgm:spPr/>
    </dgm:pt>
    <dgm:pt modelId="{B1C7759C-7472-4EBA-AFFE-1117BE96A7AD}" type="pres">
      <dgm:prSet presAssocID="{8213DB57-D818-4273-93A1-0F162FCE14C3}" presName="connTx" presStyleLbl="parChTrans1D2" presStyleIdx="0" presStyleCnt="4"/>
      <dgm:spPr/>
    </dgm:pt>
    <dgm:pt modelId="{AE26A94C-FFE4-47D2-852F-5BB143D5350C}" type="pres">
      <dgm:prSet presAssocID="{A5672EFD-21B8-4A33-BEFC-5902A340D43A}" presName="node" presStyleLbl="node1" presStyleIdx="0" presStyleCnt="4">
        <dgm:presLayoutVars>
          <dgm:bulletEnabled val="1"/>
        </dgm:presLayoutVars>
      </dgm:prSet>
      <dgm:spPr/>
    </dgm:pt>
    <dgm:pt modelId="{98F16A9B-C4B0-49DA-9C5D-37107D377548}" type="pres">
      <dgm:prSet presAssocID="{E70ACD77-FE31-4857-841D-BBD1ABCBADBF}" presName="Name9" presStyleLbl="parChTrans1D2" presStyleIdx="1" presStyleCnt="4"/>
      <dgm:spPr/>
    </dgm:pt>
    <dgm:pt modelId="{D9C8EE68-26CC-4B7E-89CE-E13B3B30FB66}" type="pres">
      <dgm:prSet presAssocID="{E70ACD77-FE31-4857-841D-BBD1ABCBADBF}" presName="connTx" presStyleLbl="parChTrans1D2" presStyleIdx="1" presStyleCnt="4"/>
      <dgm:spPr/>
    </dgm:pt>
    <dgm:pt modelId="{F79B97F8-7643-4742-87B6-1F70FAFA1B39}" type="pres">
      <dgm:prSet presAssocID="{70785D30-9C78-4C63-9417-C59B4407CCFF}" presName="node" presStyleLbl="node1" presStyleIdx="1" presStyleCnt="4" custRadScaleRad="203681">
        <dgm:presLayoutVars>
          <dgm:bulletEnabled val="1"/>
        </dgm:presLayoutVars>
      </dgm:prSet>
      <dgm:spPr/>
    </dgm:pt>
    <dgm:pt modelId="{286A1CE8-623A-46F6-863E-2D103C911C9A}" type="pres">
      <dgm:prSet presAssocID="{93F24FD7-EF5C-4D39-B46D-944317A5D344}" presName="Name9" presStyleLbl="parChTrans1D2" presStyleIdx="2" presStyleCnt="4"/>
      <dgm:spPr/>
    </dgm:pt>
    <dgm:pt modelId="{498A8D88-A6F0-474E-893A-66BC579FEE9A}" type="pres">
      <dgm:prSet presAssocID="{93F24FD7-EF5C-4D39-B46D-944317A5D344}" presName="connTx" presStyleLbl="parChTrans1D2" presStyleIdx="2" presStyleCnt="4"/>
      <dgm:spPr/>
    </dgm:pt>
    <dgm:pt modelId="{D809A380-3768-4602-8CFE-248098D95F73}" type="pres">
      <dgm:prSet presAssocID="{78BC1C11-618C-4309-B352-C32DFF216FE5}" presName="node" presStyleLbl="node1" presStyleIdx="2" presStyleCnt="4">
        <dgm:presLayoutVars>
          <dgm:bulletEnabled val="1"/>
        </dgm:presLayoutVars>
      </dgm:prSet>
      <dgm:spPr/>
    </dgm:pt>
    <dgm:pt modelId="{5F7C50EC-1A57-458B-AD7D-5EA54A2E668C}" type="pres">
      <dgm:prSet presAssocID="{BEC81DB6-9B94-46FD-A326-7B4C7166EC7A}" presName="Name9" presStyleLbl="parChTrans1D2" presStyleIdx="3" presStyleCnt="4"/>
      <dgm:spPr/>
    </dgm:pt>
    <dgm:pt modelId="{788B7F45-25F3-41B4-8A97-2FA4BBFA5DAE}" type="pres">
      <dgm:prSet presAssocID="{BEC81DB6-9B94-46FD-A326-7B4C7166EC7A}" presName="connTx" presStyleLbl="parChTrans1D2" presStyleIdx="3" presStyleCnt="4"/>
      <dgm:spPr/>
    </dgm:pt>
    <dgm:pt modelId="{E366A81C-D190-4074-B288-756A86C462F9}" type="pres">
      <dgm:prSet presAssocID="{09DBF69E-46A7-4462-B948-35B2604E5285}" presName="node" presStyleLbl="node1" presStyleIdx="3" presStyleCnt="4" custRadScaleRad="181733">
        <dgm:presLayoutVars>
          <dgm:bulletEnabled val="1"/>
        </dgm:presLayoutVars>
      </dgm:prSet>
      <dgm:spPr/>
    </dgm:pt>
  </dgm:ptLst>
  <dgm:cxnLst>
    <dgm:cxn modelId="{A388E907-27C0-418B-86E1-2DABC058E2B3}" srcId="{0B01CA06-45E5-479B-94BB-4437B55C39CD}" destId="{70785D30-9C78-4C63-9417-C59B4407CCFF}" srcOrd="1" destOrd="0" parTransId="{E70ACD77-FE31-4857-841D-BBD1ABCBADBF}" sibTransId="{942A2343-FA6E-42A1-83AC-D96568B849AA}"/>
    <dgm:cxn modelId="{9AB3870F-72C3-40B3-A632-4ACE892573FB}" type="presOf" srcId="{93F24FD7-EF5C-4D39-B46D-944317A5D344}" destId="{286A1CE8-623A-46F6-863E-2D103C911C9A}" srcOrd="0" destOrd="0" presId="urn:microsoft.com/office/officeart/2005/8/layout/radial1"/>
    <dgm:cxn modelId="{74B84F27-7535-4AC3-8A0B-799F3841ABA0}" type="presOf" srcId="{0B01CA06-45E5-479B-94BB-4437B55C39CD}" destId="{ED9F17C2-1489-4900-9D14-40F021552737}" srcOrd="0" destOrd="0" presId="urn:microsoft.com/office/officeart/2005/8/layout/radial1"/>
    <dgm:cxn modelId="{327FE329-FB08-4DA6-A211-2849345D68C6}" type="presOf" srcId="{78BC1C11-618C-4309-B352-C32DFF216FE5}" destId="{D809A380-3768-4602-8CFE-248098D95F73}" srcOrd="0" destOrd="0" presId="urn:microsoft.com/office/officeart/2005/8/layout/radial1"/>
    <dgm:cxn modelId="{31A1304F-F641-49D2-8480-E4DDE03563F8}" srcId="{0B01CA06-45E5-479B-94BB-4437B55C39CD}" destId="{78BC1C11-618C-4309-B352-C32DFF216FE5}" srcOrd="2" destOrd="0" parTransId="{93F24FD7-EF5C-4D39-B46D-944317A5D344}" sibTransId="{75D3B007-ABD5-4BBB-A235-4B0D0984D60B}"/>
    <dgm:cxn modelId="{2DA28273-DBB5-4FC3-B292-D0C3DD67B920}" type="presOf" srcId="{E70ACD77-FE31-4857-841D-BBD1ABCBADBF}" destId="{D9C8EE68-26CC-4B7E-89CE-E13B3B30FB66}" srcOrd="1" destOrd="0" presId="urn:microsoft.com/office/officeart/2005/8/layout/radial1"/>
    <dgm:cxn modelId="{8146E47D-29FF-47E3-98F5-5CD204BA9943}" type="presOf" srcId="{70785D30-9C78-4C63-9417-C59B4407CCFF}" destId="{F79B97F8-7643-4742-87B6-1F70FAFA1B39}" srcOrd="0" destOrd="0" presId="urn:microsoft.com/office/officeart/2005/8/layout/radial1"/>
    <dgm:cxn modelId="{83BFED82-360D-409E-B647-CD48CE49D506}" type="presOf" srcId="{8213DB57-D818-4273-93A1-0F162FCE14C3}" destId="{886E8D17-A294-40ED-9511-11F74B9FA300}" srcOrd="0" destOrd="0" presId="urn:microsoft.com/office/officeart/2005/8/layout/radial1"/>
    <dgm:cxn modelId="{A20B8283-E73E-454F-95F2-87A7A4207FE8}" type="presOf" srcId="{440FC4F6-E854-4F16-871D-2CAC1A95D44A}" destId="{97141FA9-36A8-41A2-807E-3F82BE9DAC5F}" srcOrd="0" destOrd="0" presId="urn:microsoft.com/office/officeart/2005/8/layout/radial1"/>
    <dgm:cxn modelId="{7800A1A0-B507-43AB-B517-1233355A6427}" type="presOf" srcId="{A5672EFD-21B8-4A33-BEFC-5902A340D43A}" destId="{AE26A94C-FFE4-47D2-852F-5BB143D5350C}" srcOrd="0" destOrd="0" presId="urn:microsoft.com/office/officeart/2005/8/layout/radial1"/>
    <dgm:cxn modelId="{36DE5FB3-27D7-4722-8B0A-BC13FF0EEF3D}" srcId="{440FC4F6-E854-4F16-871D-2CAC1A95D44A}" destId="{0B01CA06-45E5-479B-94BB-4437B55C39CD}" srcOrd="0" destOrd="0" parTransId="{21820794-653E-446D-B6A8-AAF5A8CD5C24}" sibTransId="{7552278E-88FA-4EC8-ADB9-B895ADB8DEE7}"/>
    <dgm:cxn modelId="{CC2501B9-573A-45DB-8574-FA005E81F466}" srcId="{0B01CA06-45E5-479B-94BB-4437B55C39CD}" destId="{09DBF69E-46A7-4462-B948-35B2604E5285}" srcOrd="3" destOrd="0" parTransId="{BEC81DB6-9B94-46FD-A326-7B4C7166EC7A}" sibTransId="{595BB50C-E12C-4516-8D3B-91BEE6C82F95}"/>
    <dgm:cxn modelId="{F40A58B9-F34E-4BC0-B8C9-F67C9936AD6F}" type="presOf" srcId="{93F24FD7-EF5C-4D39-B46D-944317A5D344}" destId="{498A8D88-A6F0-474E-893A-66BC579FEE9A}" srcOrd="1" destOrd="0" presId="urn:microsoft.com/office/officeart/2005/8/layout/radial1"/>
    <dgm:cxn modelId="{51D159C3-7D9F-42FC-8C1B-2BD56814B904}" srcId="{0B01CA06-45E5-479B-94BB-4437B55C39CD}" destId="{A5672EFD-21B8-4A33-BEFC-5902A340D43A}" srcOrd="0" destOrd="0" parTransId="{8213DB57-D818-4273-93A1-0F162FCE14C3}" sibTransId="{EE78FE3A-B2D0-4CB7-84FC-DF71050AEA13}"/>
    <dgm:cxn modelId="{2B96CFD7-DC44-4FBC-BE8F-2A359D7FA4BC}" type="presOf" srcId="{09DBF69E-46A7-4462-B948-35B2604E5285}" destId="{E366A81C-D190-4074-B288-756A86C462F9}" srcOrd="0" destOrd="0" presId="urn:microsoft.com/office/officeart/2005/8/layout/radial1"/>
    <dgm:cxn modelId="{C5FA06D8-800B-44C0-8DB1-CA20330FFF8A}" type="presOf" srcId="{E70ACD77-FE31-4857-841D-BBD1ABCBADBF}" destId="{98F16A9B-C4B0-49DA-9C5D-37107D377548}" srcOrd="0" destOrd="0" presId="urn:microsoft.com/office/officeart/2005/8/layout/radial1"/>
    <dgm:cxn modelId="{D10674DB-65DC-4B81-A3C4-E4336689019F}" type="presOf" srcId="{BEC81DB6-9B94-46FD-A326-7B4C7166EC7A}" destId="{788B7F45-25F3-41B4-8A97-2FA4BBFA5DAE}" srcOrd="1" destOrd="0" presId="urn:microsoft.com/office/officeart/2005/8/layout/radial1"/>
    <dgm:cxn modelId="{56BDE8DD-4218-4A94-BF6A-CE2BEC64E9BE}" type="presOf" srcId="{BEC81DB6-9B94-46FD-A326-7B4C7166EC7A}" destId="{5F7C50EC-1A57-458B-AD7D-5EA54A2E668C}" srcOrd="0" destOrd="0" presId="urn:microsoft.com/office/officeart/2005/8/layout/radial1"/>
    <dgm:cxn modelId="{4BD9F0EE-D826-494B-86A6-F7FCD6A3981D}" type="presOf" srcId="{8213DB57-D818-4273-93A1-0F162FCE14C3}" destId="{B1C7759C-7472-4EBA-AFFE-1117BE96A7AD}" srcOrd="1" destOrd="0" presId="urn:microsoft.com/office/officeart/2005/8/layout/radial1"/>
    <dgm:cxn modelId="{D138FFE3-BDD2-4675-A5A5-8C64618C5513}" type="presParOf" srcId="{97141FA9-36A8-41A2-807E-3F82BE9DAC5F}" destId="{ED9F17C2-1489-4900-9D14-40F021552737}" srcOrd="0" destOrd="0" presId="urn:microsoft.com/office/officeart/2005/8/layout/radial1"/>
    <dgm:cxn modelId="{BB3849CE-54D1-451E-9021-EF1C6D462686}" type="presParOf" srcId="{97141FA9-36A8-41A2-807E-3F82BE9DAC5F}" destId="{886E8D17-A294-40ED-9511-11F74B9FA300}" srcOrd="1" destOrd="0" presId="urn:microsoft.com/office/officeart/2005/8/layout/radial1"/>
    <dgm:cxn modelId="{A702D831-4854-45FD-9200-6EDC866D66FC}" type="presParOf" srcId="{886E8D17-A294-40ED-9511-11F74B9FA300}" destId="{B1C7759C-7472-4EBA-AFFE-1117BE96A7AD}" srcOrd="0" destOrd="0" presId="urn:microsoft.com/office/officeart/2005/8/layout/radial1"/>
    <dgm:cxn modelId="{4296D93C-CA19-425B-AA76-09C54254633C}" type="presParOf" srcId="{97141FA9-36A8-41A2-807E-3F82BE9DAC5F}" destId="{AE26A94C-FFE4-47D2-852F-5BB143D5350C}" srcOrd="2" destOrd="0" presId="urn:microsoft.com/office/officeart/2005/8/layout/radial1"/>
    <dgm:cxn modelId="{570A6E8B-6483-412A-9E86-050F376EA206}" type="presParOf" srcId="{97141FA9-36A8-41A2-807E-3F82BE9DAC5F}" destId="{98F16A9B-C4B0-49DA-9C5D-37107D377548}" srcOrd="3" destOrd="0" presId="urn:microsoft.com/office/officeart/2005/8/layout/radial1"/>
    <dgm:cxn modelId="{3F933E1F-FA05-4C40-997B-1686413EF539}" type="presParOf" srcId="{98F16A9B-C4B0-49DA-9C5D-37107D377548}" destId="{D9C8EE68-26CC-4B7E-89CE-E13B3B30FB66}" srcOrd="0" destOrd="0" presId="urn:microsoft.com/office/officeart/2005/8/layout/radial1"/>
    <dgm:cxn modelId="{68736537-AFC1-413A-9A40-41CD7111ECC7}" type="presParOf" srcId="{97141FA9-36A8-41A2-807E-3F82BE9DAC5F}" destId="{F79B97F8-7643-4742-87B6-1F70FAFA1B39}" srcOrd="4" destOrd="0" presId="urn:microsoft.com/office/officeart/2005/8/layout/radial1"/>
    <dgm:cxn modelId="{B2F55AB8-04B7-4ADC-9927-8F70E57CFD3E}" type="presParOf" srcId="{97141FA9-36A8-41A2-807E-3F82BE9DAC5F}" destId="{286A1CE8-623A-46F6-863E-2D103C911C9A}" srcOrd="5" destOrd="0" presId="urn:microsoft.com/office/officeart/2005/8/layout/radial1"/>
    <dgm:cxn modelId="{1E163CA5-F421-407F-862D-30AD461D12E8}" type="presParOf" srcId="{286A1CE8-623A-46F6-863E-2D103C911C9A}" destId="{498A8D88-A6F0-474E-893A-66BC579FEE9A}" srcOrd="0" destOrd="0" presId="urn:microsoft.com/office/officeart/2005/8/layout/radial1"/>
    <dgm:cxn modelId="{E12BA6C0-B3A4-42F2-96F0-8116AB953F65}" type="presParOf" srcId="{97141FA9-36A8-41A2-807E-3F82BE9DAC5F}" destId="{D809A380-3768-4602-8CFE-248098D95F73}" srcOrd="6" destOrd="0" presId="urn:microsoft.com/office/officeart/2005/8/layout/radial1"/>
    <dgm:cxn modelId="{0A7A3195-D2EA-43C1-B169-18AF2079CF1D}" type="presParOf" srcId="{97141FA9-36A8-41A2-807E-3F82BE9DAC5F}" destId="{5F7C50EC-1A57-458B-AD7D-5EA54A2E668C}" srcOrd="7" destOrd="0" presId="urn:microsoft.com/office/officeart/2005/8/layout/radial1"/>
    <dgm:cxn modelId="{FA3248C4-C61E-408D-907F-91EBBF6D624D}" type="presParOf" srcId="{5F7C50EC-1A57-458B-AD7D-5EA54A2E668C}" destId="{788B7F45-25F3-41B4-8A97-2FA4BBFA5DAE}" srcOrd="0" destOrd="0" presId="urn:microsoft.com/office/officeart/2005/8/layout/radial1"/>
    <dgm:cxn modelId="{5E279BFC-D5F3-420D-9598-6C6C92F1A91D}" type="presParOf" srcId="{97141FA9-36A8-41A2-807E-3F82BE9DAC5F}" destId="{E366A81C-D190-4074-B288-756A86C462F9}" srcOrd="8" destOrd="0" presId="urn:microsoft.com/office/officeart/2005/8/layout/radial1"/>
  </dgm:cxnLst>
  <dgm:bg>
    <a:solidFill>
      <a:srgbClr val="00206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F17C2-1489-4900-9D14-40F021552737}">
      <dsp:nvSpPr>
        <dsp:cNvPr id="0" name=""/>
        <dsp:cNvSpPr/>
      </dsp:nvSpPr>
      <dsp:spPr>
        <a:xfrm>
          <a:off x="4490110" y="1958209"/>
          <a:ext cx="1502248" cy="1502248"/>
        </a:xfrm>
        <a:prstGeom prst="ellipse">
          <a:avLst/>
        </a:prstGeom>
        <a:solidFill>
          <a:srgbClr val="66006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b="1" kern="1200" dirty="0"/>
            <a:t>Channel</a:t>
          </a:r>
          <a:endParaRPr lang="th-TH" sz="2300" b="1" kern="1200" dirty="0"/>
        </a:p>
      </dsp:txBody>
      <dsp:txXfrm>
        <a:off x="4710109" y="2178208"/>
        <a:ext cx="1062250" cy="1062250"/>
      </dsp:txXfrm>
    </dsp:sp>
    <dsp:sp modelId="{886E8D17-A294-40ED-9511-11F74B9FA300}">
      <dsp:nvSpPr>
        <dsp:cNvPr id="0" name=""/>
        <dsp:cNvSpPr/>
      </dsp:nvSpPr>
      <dsp:spPr>
        <a:xfrm rot="16200000">
          <a:off x="5014561" y="1718637"/>
          <a:ext cx="453347" cy="25795"/>
        </a:xfrm>
        <a:custGeom>
          <a:avLst/>
          <a:gdLst/>
          <a:ahLst/>
          <a:cxnLst/>
          <a:rect l="0" t="0" r="0" b="0"/>
          <a:pathLst>
            <a:path>
              <a:moveTo>
                <a:pt x="0" y="12897"/>
              </a:moveTo>
              <a:lnTo>
                <a:pt x="453347" y="128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h-TH" sz="500" kern="1200"/>
        </a:p>
      </dsp:txBody>
      <dsp:txXfrm>
        <a:off x="5229901" y="1720202"/>
        <a:ext cx="22667" cy="22667"/>
      </dsp:txXfrm>
    </dsp:sp>
    <dsp:sp modelId="{AE26A94C-FFE4-47D2-852F-5BB143D5350C}">
      <dsp:nvSpPr>
        <dsp:cNvPr id="0" name=""/>
        <dsp:cNvSpPr/>
      </dsp:nvSpPr>
      <dsp:spPr>
        <a:xfrm>
          <a:off x="4490110" y="2613"/>
          <a:ext cx="1502248" cy="1502248"/>
        </a:xfrm>
        <a:prstGeom prst="ellipse">
          <a:avLst/>
        </a:prstGeom>
        <a:solidFill>
          <a:srgbClr val="66006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Noise</a:t>
          </a:r>
          <a:endParaRPr lang="th-TH" sz="1900" b="1" kern="1200" dirty="0"/>
        </a:p>
      </dsp:txBody>
      <dsp:txXfrm>
        <a:off x="4710109" y="222612"/>
        <a:ext cx="1062250" cy="1062250"/>
      </dsp:txXfrm>
    </dsp:sp>
    <dsp:sp modelId="{98F16A9B-C4B0-49DA-9C5D-37107D377548}">
      <dsp:nvSpPr>
        <dsp:cNvPr id="0" name=""/>
        <dsp:cNvSpPr/>
      </dsp:nvSpPr>
      <dsp:spPr>
        <a:xfrm>
          <a:off x="5992359" y="2696435"/>
          <a:ext cx="2480928" cy="25795"/>
        </a:xfrm>
        <a:custGeom>
          <a:avLst/>
          <a:gdLst/>
          <a:ahLst/>
          <a:cxnLst/>
          <a:rect l="0" t="0" r="0" b="0"/>
          <a:pathLst>
            <a:path>
              <a:moveTo>
                <a:pt x="0" y="12897"/>
              </a:moveTo>
              <a:lnTo>
                <a:pt x="2480928" y="128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th-TH" sz="800" kern="1200"/>
        </a:p>
      </dsp:txBody>
      <dsp:txXfrm>
        <a:off x="7170800" y="2647310"/>
        <a:ext cx="124046" cy="124046"/>
      </dsp:txXfrm>
    </dsp:sp>
    <dsp:sp modelId="{F79B97F8-7643-4742-87B6-1F70FAFA1B39}">
      <dsp:nvSpPr>
        <dsp:cNvPr id="0" name=""/>
        <dsp:cNvSpPr/>
      </dsp:nvSpPr>
      <dsp:spPr>
        <a:xfrm>
          <a:off x="8473287" y="1958209"/>
          <a:ext cx="1502248" cy="1502248"/>
        </a:xfrm>
        <a:prstGeom prst="ellipse">
          <a:avLst/>
        </a:prstGeom>
        <a:solidFill>
          <a:srgbClr val="66006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Receiver</a:t>
          </a:r>
          <a:endParaRPr lang="th-TH" sz="1900" b="1" kern="1200" dirty="0"/>
        </a:p>
      </dsp:txBody>
      <dsp:txXfrm>
        <a:off x="8693286" y="2178208"/>
        <a:ext cx="1062250" cy="1062250"/>
      </dsp:txXfrm>
    </dsp:sp>
    <dsp:sp modelId="{286A1CE8-623A-46F6-863E-2D103C911C9A}">
      <dsp:nvSpPr>
        <dsp:cNvPr id="0" name=""/>
        <dsp:cNvSpPr/>
      </dsp:nvSpPr>
      <dsp:spPr>
        <a:xfrm rot="5400000">
          <a:off x="5014561" y="3674233"/>
          <a:ext cx="453347" cy="25795"/>
        </a:xfrm>
        <a:custGeom>
          <a:avLst/>
          <a:gdLst/>
          <a:ahLst/>
          <a:cxnLst/>
          <a:rect l="0" t="0" r="0" b="0"/>
          <a:pathLst>
            <a:path>
              <a:moveTo>
                <a:pt x="0" y="12897"/>
              </a:moveTo>
              <a:lnTo>
                <a:pt x="453347" y="128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h-TH" sz="500" kern="1200"/>
        </a:p>
      </dsp:txBody>
      <dsp:txXfrm>
        <a:off x="5229901" y="3675797"/>
        <a:ext cx="22667" cy="22667"/>
      </dsp:txXfrm>
    </dsp:sp>
    <dsp:sp modelId="{D809A380-3768-4602-8CFE-248098D95F73}">
      <dsp:nvSpPr>
        <dsp:cNvPr id="0" name=""/>
        <dsp:cNvSpPr/>
      </dsp:nvSpPr>
      <dsp:spPr>
        <a:xfrm>
          <a:off x="4490110" y="3913804"/>
          <a:ext cx="1502248" cy="1502248"/>
        </a:xfrm>
        <a:prstGeom prst="ellipse">
          <a:avLst/>
        </a:prstGeom>
        <a:solidFill>
          <a:srgbClr val="66006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Feedback</a:t>
          </a:r>
          <a:endParaRPr lang="th-TH" sz="1900" b="1" kern="1200" dirty="0"/>
        </a:p>
      </dsp:txBody>
      <dsp:txXfrm>
        <a:off x="4710109" y="4133803"/>
        <a:ext cx="1062250" cy="1062250"/>
      </dsp:txXfrm>
    </dsp:sp>
    <dsp:sp modelId="{5F7C50EC-1A57-458B-AD7D-5EA54A2E668C}">
      <dsp:nvSpPr>
        <dsp:cNvPr id="0" name=""/>
        <dsp:cNvSpPr/>
      </dsp:nvSpPr>
      <dsp:spPr>
        <a:xfrm rot="10800000">
          <a:off x="2438396" y="2696435"/>
          <a:ext cx="2051714" cy="25795"/>
        </a:xfrm>
        <a:custGeom>
          <a:avLst/>
          <a:gdLst/>
          <a:ahLst/>
          <a:cxnLst/>
          <a:rect l="0" t="0" r="0" b="0"/>
          <a:pathLst>
            <a:path>
              <a:moveTo>
                <a:pt x="0" y="12897"/>
              </a:moveTo>
              <a:lnTo>
                <a:pt x="2051714" y="128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h-TH" sz="600" kern="1200"/>
        </a:p>
      </dsp:txBody>
      <dsp:txXfrm rot="10800000">
        <a:off x="3412960" y="2658040"/>
        <a:ext cx="102585" cy="102585"/>
      </dsp:txXfrm>
    </dsp:sp>
    <dsp:sp modelId="{E366A81C-D190-4074-B288-756A86C462F9}">
      <dsp:nvSpPr>
        <dsp:cNvPr id="0" name=""/>
        <dsp:cNvSpPr/>
      </dsp:nvSpPr>
      <dsp:spPr>
        <a:xfrm>
          <a:off x="936148" y="1958209"/>
          <a:ext cx="1502248" cy="1502248"/>
        </a:xfrm>
        <a:prstGeom prst="ellipse">
          <a:avLst/>
        </a:prstGeom>
        <a:solidFill>
          <a:srgbClr val="66006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t>Source</a:t>
          </a:r>
          <a:endParaRPr lang="th-TH" sz="1900" b="1" kern="1200" dirty="0"/>
        </a:p>
      </dsp:txBody>
      <dsp:txXfrm>
        <a:off x="1156147" y="2178208"/>
        <a:ext cx="1062250" cy="106225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7/18/2022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7/18/2022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7/18/2022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Algerian" panose="04020705040A02060702" pitchFamily="82" charset="0"/>
              </a:rPr>
              <a:t>Chapter2</a:t>
            </a:r>
            <a:br>
              <a:rPr lang="en-US" b="1" u="sng" dirty="0"/>
            </a:br>
            <a:r>
              <a:rPr lang="en-US" b="1" u="sng" dirty="0"/>
              <a:t>Speaking in public</a:t>
            </a:r>
            <a:endParaRPr lang="th-TH" b="1" u="sng" dirty="0"/>
          </a:p>
        </p:txBody>
      </p:sp>
    </p:spTree>
    <p:extLst>
      <p:ext uri="{BB962C8B-B14F-4D97-AF65-F5344CB8AC3E}">
        <p14:creationId xmlns:p14="http://schemas.microsoft.com/office/powerpoint/2010/main" val="121739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Speechmaking Model</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32508" y="2146762"/>
            <a:ext cx="6442365" cy="2425238"/>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dirty="0"/>
              <a:t>Talking to people may have seemed such a natural part of your life, that you never stopped to analyze the process. But as you think about preparing your first speech, you may wonder “What do I do first?” You need some idea of how to begin. </a:t>
            </a:r>
            <a:endParaRPr lang="th-TH" sz="2800" dirty="0"/>
          </a:p>
        </p:txBody>
      </p:sp>
      <p:pic>
        <p:nvPicPr>
          <p:cNvPr id="2050" name="Picture 2" descr="The beginning of the year - Next Evolution Perform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5462" y="4852555"/>
            <a:ext cx="7429500" cy="18646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Yellow street concept the beginning sign ⬇ Stock Photo, Image by © Bennian  #978536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0217" y="2234931"/>
            <a:ext cx="3605645" cy="2394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738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Consider your audience</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pic>
        <p:nvPicPr>
          <p:cNvPr id="1026" name="Picture 2" descr="Audience Centered Approach - EnglishWithLatini.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218" y="1792936"/>
            <a:ext cx="5185929" cy="506506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6702136" y="3331860"/>
            <a:ext cx="5081154" cy="1790858"/>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dirty="0"/>
              <a:t>This model of the speechmaking process emphasizes the importance of considering your audience as you work on each task in the process of designing and presenting a speech.</a:t>
            </a:r>
            <a:endParaRPr lang="th-TH" dirty="0"/>
          </a:p>
        </p:txBody>
      </p:sp>
    </p:spTree>
    <p:extLst>
      <p:ext uri="{BB962C8B-B14F-4D97-AF65-F5344CB8AC3E}">
        <p14:creationId xmlns:p14="http://schemas.microsoft.com/office/powerpoint/2010/main" val="199189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Consider your audience</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225288" y="2537874"/>
            <a:ext cx="11504994" cy="3898790"/>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dirty="0"/>
              <a:t>	= Considering your audience is the model because the needs, attitudes, beliefs, values, and other characteristics of your audience influence the topic that you choose. </a:t>
            </a:r>
          </a:p>
          <a:p>
            <a:pPr marL="0" indent="0" algn="thaiDist">
              <a:buFont typeface="Wingdings" pitchFamily="2" charset="2"/>
              <a:buNone/>
            </a:pPr>
            <a:r>
              <a:rPr lang="en-US" sz="2800" dirty="0"/>
              <a:t>	= Being audience involves making decisions about the content and style of your speech before you speak based on knowledge of your audience’s values and beliefs. </a:t>
            </a:r>
          </a:p>
          <a:p>
            <a:pPr marL="0" indent="0" algn="thaiDist">
              <a:buFont typeface="Wingdings" pitchFamily="2" charset="2"/>
              <a:buNone/>
            </a:pPr>
            <a:r>
              <a:rPr lang="en-US" sz="2800" dirty="0"/>
              <a:t>	= If you learn to analyze your audience and adapt to their expectations the skills can be apply in numerous settings. </a:t>
            </a:r>
            <a:endParaRPr lang="th-TH" sz="2800" dirty="0"/>
          </a:p>
        </p:txBody>
      </p:sp>
    </p:spTree>
    <p:extLst>
      <p:ext uri="{BB962C8B-B14F-4D97-AF65-F5344CB8AC3E}">
        <p14:creationId xmlns:p14="http://schemas.microsoft.com/office/powerpoint/2010/main" val="320777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Select and narrow your topic</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225288" y="2537874"/>
            <a:ext cx="11504994" cy="3898790"/>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dirty="0"/>
              <a:t>	= While keeping your audience foremost in mind, determine what you will talk about and how to limit your topic to fit the constraints of your speaking assignment. </a:t>
            </a:r>
          </a:p>
          <a:p>
            <a:pPr marL="0" indent="0" algn="thaiDist">
              <a:buFont typeface="Wingdings" pitchFamily="2" charset="2"/>
              <a:buNone/>
            </a:pPr>
            <a:r>
              <a:rPr lang="en-US" sz="2800" dirty="0"/>
              <a:t>	= You may discover a topic by asking on three standard question?</a:t>
            </a:r>
          </a:p>
          <a:p>
            <a:pPr marL="514350" indent="-514350" algn="thaiDist">
              <a:buFont typeface="Wingdings" pitchFamily="2" charset="2"/>
              <a:buAutoNum type="arabicPeriod"/>
            </a:pPr>
            <a:r>
              <a:rPr lang="en-US" sz="2800" dirty="0"/>
              <a:t>Who is the audience?</a:t>
            </a:r>
          </a:p>
          <a:p>
            <a:pPr marL="514350" indent="-514350" algn="thaiDist">
              <a:buFont typeface="Wingdings" pitchFamily="2" charset="2"/>
              <a:buAutoNum type="arabicPeriod"/>
            </a:pPr>
            <a:r>
              <a:rPr lang="en-US" sz="2800" dirty="0"/>
              <a:t>What is the occasion?</a:t>
            </a:r>
          </a:p>
          <a:p>
            <a:pPr marL="514350" indent="-514350" algn="thaiDist">
              <a:buFont typeface="Wingdings" pitchFamily="2" charset="2"/>
              <a:buAutoNum type="arabicPeriod"/>
            </a:pPr>
            <a:r>
              <a:rPr lang="en-US" sz="2800" dirty="0"/>
              <a:t>What are my interests, talents and experiences?</a:t>
            </a:r>
          </a:p>
          <a:p>
            <a:pPr marL="514350" indent="-514350" algn="thaiDist">
              <a:buFont typeface="Wingdings" pitchFamily="2" charset="2"/>
              <a:buAutoNum type="arabicPeriod"/>
            </a:pPr>
            <a:endParaRPr lang="th-TH" sz="2800" dirty="0"/>
          </a:p>
        </p:txBody>
      </p:sp>
    </p:spTree>
    <p:extLst>
      <p:ext uri="{BB962C8B-B14F-4D97-AF65-F5344CB8AC3E}">
        <p14:creationId xmlns:p14="http://schemas.microsoft.com/office/powerpoint/2010/main" val="112199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Determine your purpose</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225288" y="1895061"/>
            <a:ext cx="11504994" cy="4541603"/>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dirty="0"/>
              <a:t>	= Decide on both a general and specific purpose before you start the process. There are three general purpose for giving speeches;</a:t>
            </a:r>
          </a:p>
          <a:p>
            <a:pPr marL="514350" indent="-514350" algn="thaiDist">
              <a:buFont typeface="Wingdings" pitchFamily="2" charset="2"/>
              <a:buAutoNum type="arabicPeriod"/>
            </a:pPr>
            <a:r>
              <a:rPr lang="en-US" sz="2800" u="sng" dirty="0">
                <a:highlight>
                  <a:srgbClr val="000080"/>
                </a:highlight>
              </a:rPr>
              <a:t>To inform</a:t>
            </a:r>
            <a:r>
              <a:rPr lang="en-US" sz="2800" u="sng" dirty="0"/>
              <a:t>: </a:t>
            </a:r>
            <a:r>
              <a:rPr lang="en-US" sz="2800" dirty="0"/>
              <a:t>The primary objective of class lectures, seminars, and workshop is to inform. When you inform. You teach, define, illustrate, clarify or elaboration on a topic.</a:t>
            </a:r>
          </a:p>
          <a:p>
            <a:pPr marL="514350" indent="-514350" algn="thaiDist">
              <a:buFont typeface="Wingdings" pitchFamily="2" charset="2"/>
              <a:buAutoNum type="arabicPeriod"/>
            </a:pPr>
            <a:r>
              <a:rPr lang="en-US" sz="2800" u="sng" dirty="0">
                <a:highlight>
                  <a:srgbClr val="000080"/>
                </a:highlight>
              </a:rPr>
              <a:t>To persuade</a:t>
            </a:r>
            <a:r>
              <a:rPr lang="en-US" sz="2800" dirty="0"/>
              <a:t>: Ads on TV and radio, political speeches and sales presentations are the examples of speeches design to </a:t>
            </a:r>
          </a:p>
          <a:p>
            <a:pPr marL="514350" indent="-514350" algn="thaiDist">
              <a:buFont typeface="Wingdings" pitchFamily="2" charset="2"/>
              <a:buAutoNum type="arabicPeriod"/>
            </a:pPr>
            <a:r>
              <a:rPr lang="en-US" sz="2800" u="sng" dirty="0">
                <a:highlight>
                  <a:srgbClr val="000080"/>
                </a:highlight>
              </a:rPr>
              <a:t>To entertain</a:t>
            </a:r>
            <a:r>
              <a:rPr lang="en-US" sz="2800" dirty="0"/>
              <a:t>. After-dinner speeches and comic are intended mainly for entertainment. The key in your voice of stories, examples and illustration as well as your delivery.</a:t>
            </a:r>
            <a:endParaRPr lang="th-TH" sz="2800" dirty="0"/>
          </a:p>
        </p:txBody>
      </p:sp>
    </p:spTree>
    <p:extLst>
      <p:ext uri="{BB962C8B-B14F-4D97-AF65-F5344CB8AC3E}">
        <p14:creationId xmlns:p14="http://schemas.microsoft.com/office/powerpoint/2010/main" val="666425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Develop your idea</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185532" y="2186610"/>
            <a:ext cx="11504994" cy="1508760"/>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dirty="0"/>
              <a:t>	= You should be able to write the main idea of your speech. Your idea can identify the essence of your message. Think of it as a one-sentence as summary of your speech.</a:t>
            </a:r>
            <a:endParaRPr lang="th-TH" sz="2800" dirty="0"/>
          </a:p>
        </p:txBody>
      </p:sp>
    </p:spTree>
    <p:extLst>
      <p:ext uri="{BB962C8B-B14F-4D97-AF65-F5344CB8AC3E}">
        <p14:creationId xmlns:p14="http://schemas.microsoft.com/office/powerpoint/2010/main" val="24915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70321"/>
            <a:ext cx="9784080" cy="1508760"/>
          </a:xfrm>
        </p:spPr>
        <p:txBody>
          <a:bodyPr/>
          <a:lstStyle/>
          <a:p>
            <a:pPr algn="ctr"/>
            <a:r>
              <a:rPr lang="en-US" b="1" u="sng" dirty="0"/>
              <a:t>Generate the main ideas</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377199"/>
            <a:ext cx="11504994" cy="3840721"/>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dirty="0"/>
              <a:t>	= Effective speakers are good thinkers as say something and know how to play a words and thoughts to develop their main ideas. </a:t>
            </a:r>
          </a:p>
          <a:p>
            <a:pPr marL="0" indent="0" algn="thaiDist">
              <a:buFont typeface="Wingdings" pitchFamily="2" charset="2"/>
              <a:buNone/>
            </a:pPr>
            <a:r>
              <a:rPr lang="en-US" sz="2800" dirty="0"/>
              <a:t>	= Once you have a topic, a specific purpose, and a well-worded idea as identify the major divisions of your speech and key points that you wish to develop.</a:t>
            </a:r>
          </a:p>
          <a:p>
            <a:pPr marL="0" indent="0" algn="thaiDist">
              <a:buFont typeface="Wingdings" pitchFamily="2" charset="2"/>
              <a:buNone/>
            </a:pPr>
            <a:r>
              <a:rPr lang="en-US" sz="2800" dirty="0"/>
              <a:t>	= You time limit, topic and information will determine how major ideas will be in your speech. A 3-5 minute of speech might have 2 major ideas but in a very short speech, you may develop only one major idea. </a:t>
            </a:r>
            <a:endParaRPr lang="th-TH" sz="2800" dirty="0"/>
          </a:p>
        </p:txBody>
      </p:sp>
    </p:spTree>
    <p:extLst>
      <p:ext uri="{BB962C8B-B14F-4D97-AF65-F5344CB8AC3E}">
        <p14:creationId xmlns:p14="http://schemas.microsoft.com/office/powerpoint/2010/main" val="1616370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Organize your speech</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398643"/>
            <a:ext cx="11504994" cy="3432313"/>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dirty="0"/>
              <a:t>	= A clearly and logically structured speech helps your audience remember what you say. A logical structure also helps you feel more in a control of your speech and helps you feel more comfortable while delivering your message.</a:t>
            </a:r>
          </a:p>
          <a:p>
            <a:pPr marL="0" indent="0" algn="thaiDist">
              <a:buFont typeface="Wingdings" pitchFamily="2" charset="2"/>
              <a:buNone/>
            </a:pPr>
            <a:r>
              <a:rPr lang="en-US" sz="2800" dirty="0"/>
              <a:t>	= You need to present ideas, information, examples, illustrations, stories and statistics in an orderly sequence so that listeners can easily follow what you are saying.</a:t>
            </a:r>
            <a:endParaRPr lang="th-TH" sz="2800" dirty="0"/>
          </a:p>
        </p:txBody>
      </p:sp>
    </p:spTree>
    <p:extLst>
      <p:ext uri="{BB962C8B-B14F-4D97-AF65-F5344CB8AC3E}">
        <p14:creationId xmlns:p14="http://schemas.microsoft.com/office/powerpoint/2010/main" val="422441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Organize your speech</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398643"/>
            <a:ext cx="11504994" cy="4038021"/>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u="sng" dirty="0"/>
              <a:t>Divide your speech: </a:t>
            </a:r>
            <a:r>
              <a:rPr lang="en-US" sz="3200" dirty="0"/>
              <a:t>Every well-prepared speech has 3 major division</a:t>
            </a:r>
          </a:p>
          <a:p>
            <a:pPr marL="0" indent="0" algn="thaiDist">
              <a:buNone/>
            </a:pPr>
            <a:r>
              <a:rPr lang="en-US" sz="3200" dirty="0"/>
              <a:t>	= </a:t>
            </a:r>
            <a:r>
              <a:rPr lang="en-US" sz="3200" b="1" u="sng" dirty="0">
                <a:solidFill>
                  <a:schemeClr val="tx2">
                    <a:lumMod val="10000"/>
                  </a:schemeClr>
                </a:solidFill>
                <a:highlight>
                  <a:srgbClr val="FFFF00"/>
                </a:highlight>
              </a:rPr>
              <a:t>The introduction</a:t>
            </a:r>
            <a:r>
              <a:rPr lang="en-US" sz="3200" b="1" dirty="0">
                <a:solidFill>
                  <a:schemeClr val="tx2">
                    <a:lumMod val="10000"/>
                  </a:schemeClr>
                </a:solidFill>
              </a:rPr>
              <a:t> </a:t>
            </a:r>
            <a:r>
              <a:rPr lang="en-US" sz="3200" dirty="0"/>
              <a:t>(helps capture attention, serves an overview of speech, provides the audience with reasons to listen you) </a:t>
            </a:r>
          </a:p>
          <a:p>
            <a:pPr marL="0" indent="0" algn="thaiDist">
              <a:buNone/>
            </a:pPr>
            <a:r>
              <a:rPr lang="en-US" sz="3200" dirty="0"/>
              <a:t>	= </a:t>
            </a:r>
            <a:r>
              <a:rPr lang="en-US" sz="3200" b="1" u="sng" dirty="0">
                <a:solidFill>
                  <a:schemeClr val="bg1"/>
                </a:solidFill>
                <a:highlight>
                  <a:srgbClr val="FFFF00"/>
                </a:highlight>
              </a:rPr>
              <a:t>The body</a:t>
            </a:r>
            <a:r>
              <a:rPr lang="en-US" sz="3200" b="1" u="sng" dirty="0">
                <a:solidFill>
                  <a:schemeClr val="bg1"/>
                </a:solidFill>
              </a:rPr>
              <a:t>  </a:t>
            </a:r>
            <a:r>
              <a:rPr lang="en-US" sz="3200" dirty="0"/>
              <a:t>(presents the main content of your speech)</a:t>
            </a:r>
          </a:p>
          <a:p>
            <a:pPr marL="0" indent="0" algn="thaiDist">
              <a:buNone/>
            </a:pPr>
            <a:r>
              <a:rPr lang="en-US" sz="3200" dirty="0"/>
              <a:t>	= </a:t>
            </a:r>
            <a:r>
              <a:rPr lang="en-US" sz="3200" b="1" u="sng" dirty="0">
                <a:solidFill>
                  <a:schemeClr val="bg1"/>
                </a:solidFill>
                <a:highlight>
                  <a:srgbClr val="FFFF00"/>
                </a:highlight>
              </a:rPr>
              <a:t>The conclusion</a:t>
            </a:r>
            <a:r>
              <a:rPr lang="en-US" sz="3200" b="1" u="sng" dirty="0">
                <a:solidFill>
                  <a:schemeClr val="bg1"/>
                </a:solidFill>
              </a:rPr>
              <a:t>  </a:t>
            </a:r>
            <a:r>
              <a:rPr lang="en-US" sz="3200" dirty="0"/>
              <a:t>(summarizes your key ideas)</a:t>
            </a:r>
            <a:endParaRPr lang="th-TH" sz="3200" dirty="0"/>
          </a:p>
        </p:txBody>
      </p:sp>
    </p:spTree>
    <p:extLst>
      <p:ext uri="{BB962C8B-B14F-4D97-AF65-F5344CB8AC3E}">
        <p14:creationId xmlns:p14="http://schemas.microsoft.com/office/powerpoint/2010/main" val="483143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rehearse your speech</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398643"/>
            <a:ext cx="11504994" cy="4038021"/>
          </a:xfrm>
          <a:prstGeom prst="rect">
            <a:avLst/>
          </a:prstGeom>
          <a:solidFill>
            <a:schemeClr val="tx2">
              <a:lumMod val="10000"/>
            </a:schemeClr>
          </a:solidFill>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dirty="0"/>
              <a:t>	= Practice making eye contact with your imaginary audience as often as you can</a:t>
            </a:r>
          </a:p>
          <a:p>
            <a:pPr marL="0" indent="0" algn="thaiDist">
              <a:buNone/>
            </a:pPr>
            <a:r>
              <a:rPr lang="en-US" sz="3200" dirty="0"/>
              <a:t>	= Be aware of volume of your voice as need to practice speaking loudly enough for all the room to hear.</a:t>
            </a:r>
          </a:p>
          <a:p>
            <a:pPr marL="0" indent="0" algn="thaiDist">
              <a:buNone/>
            </a:pPr>
            <a:r>
              <a:rPr lang="en-US" sz="3200" dirty="0"/>
              <a:t>	= If you are not sure what to do with your hands just keep them at your side and focus on your message.</a:t>
            </a:r>
          </a:p>
          <a:p>
            <a:pPr marL="0" indent="0" algn="thaiDist">
              <a:buNone/>
            </a:pPr>
            <a:r>
              <a:rPr lang="en-US" sz="3200" dirty="0"/>
              <a:t>	= Avoiding jingling change with your hand in your pocket or using other gestures that could distract your audience.  </a:t>
            </a:r>
            <a:endParaRPr lang="th-TH" sz="3200" dirty="0"/>
          </a:p>
        </p:txBody>
      </p:sp>
    </p:spTree>
    <p:extLst>
      <p:ext uri="{BB962C8B-B14F-4D97-AF65-F5344CB8AC3E}">
        <p14:creationId xmlns:p14="http://schemas.microsoft.com/office/powerpoint/2010/main" val="128179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Speaking in public</a:t>
            </a:r>
            <a:endParaRPr lang="th-TH" b="1" u="sng" dirty="0"/>
          </a:p>
        </p:txBody>
      </p:sp>
      <p:sp>
        <p:nvSpPr>
          <p:cNvPr id="3" name="Content Placeholder 2"/>
          <p:cNvSpPr>
            <a:spLocks noGrp="1"/>
          </p:cNvSpPr>
          <p:nvPr>
            <p:ph idx="1"/>
          </p:nvPr>
        </p:nvSpPr>
        <p:spPr>
          <a:xfrm>
            <a:off x="1203960" y="2303228"/>
            <a:ext cx="9784080" cy="3991555"/>
          </a:xfrm>
          <a:solidFill>
            <a:schemeClr val="tx2">
              <a:lumMod val="10000"/>
            </a:schemeClr>
          </a:solidFill>
        </p:spPr>
        <p:txBody>
          <a:bodyPr>
            <a:normAutofit/>
          </a:bodyPr>
          <a:lstStyle/>
          <a:p>
            <a:pPr marL="0" indent="0" algn="thaiDist">
              <a:buNone/>
            </a:pPr>
            <a:r>
              <a:rPr lang="en-US" sz="2800" b="1" dirty="0"/>
              <a:t>	As you study public speaking, you will learn and practice strategies for effective delivery and critical listening. You will discover new applications for skills you may already have such as focusing and organizing ideas and gathering information from print and electronics sources. </a:t>
            </a:r>
          </a:p>
          <a:p>
            <a:pPr marL="0" indent="0" algn="thaiDist">
              <a:buNone/>
            </a:pPr>
            <a:r>
              <a:rPr lang="en-US" sz="2800" b="1" dirty="0"/>
              <a:t>	The ability to speak with competence and confidence will provide empowerment. It will give you an edge that other less skilled communication lack even those who may have superior ideas, training, or experience.</a:t>
            </a:r>
          </a:p>
        </p:txBody>
      </p:sp>
    </p:spTree>
    <p:extLst>
      <p:ext uri="{BB962C8B-B14F-4D97-AF65-F5344CB8AC3E}">
        <p14:creationId xmlns:p14="http://schemas.microsoft.com/office/powerpoint/2010/main" val="748771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Deliver your speech</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3503" y="2024932"/>
            <a:ext cx="11504994" cy="4206240"/>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dirty="0"/>
              <a:t>	= When you are introduced, walk calmly and confidently to the front of the room.</a:t>
            </a:r>
          </a:p>
          <a:p>
            <a:pPr marL="0" indent="0" algn="thaiDist">
              <a:buNone/>
            </a:pPr>
            <a:r>
              <a:rPr lang="en-US" sz="3200" dirty="0"/>
              <a:t>	= Establish eye contact with your audience.</a:t>
            </a:r>
          </a:p>
          <a:p>
            <a:pPr marL="0" indent="0" algn="thaiDist">
              <a:buNone/>
            </a:pPr>
            <a:r>
              <a:rPr lang="en-US" sz="3200" dirty="0"/>
              <a:t>	= Smile naturally.</a:t>
            </a:r>
          </a:p>
          <a:p>
            <a:pPr marL="0" indent="0" algn="thaiDist">
              <a:buNone/>
            </a:pPr>
            <a:r>
              <a:rPr lang="en-US" sz="3200" dirty="0"/>
              <a:t>	= Deliver your attention-catching opening sentence.</a:t>
            </a:r>
          </a:p>
          <a:p>
            <a:pPr marL="0" indent="0" algn="thaiDist">
              <a:buNone/>
            </a:pPr>
            <a:r>
              <a:rPr lang="en-US" sz="3200" dirty="0"/>
              <a:t>	= Concentrate on your message and your audience.</a:t>
            </a:r>
          </a:p>
          <a:p>
            <a:pPr marL="0" indent="0" algn="thaiDist">
              <a:buNone/>
            </a:pPr>
            <a:r>
              <a:rPr lang="en-US" sz="3200" dirty="0"/>
              <a:t>	= Deliver your speech in a conversational style. </a:t>
            </a:r>
            <a:endParaRPr lang="th-TH" sz="3200" dirty="0"/>
          </a:p>
        </p:txBody>
      </p:sp>
    </p:spTree>
    <p:extLst>
      <p:ext uri="{BB962C8B-B14F-4D97-AF65-F5344CB8AC3E}">
        <p14:creationId xmlns:p14="http://schemas.microsoft.com/office/powerpoint/2010/main" val="111238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Deliver your speech (cont.)</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011680"/>
            <a:ext cx="11504994" cy="3487972"/>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dirty="0"/>
              <a:t>	= Try to establish rapport with your listeners.</a:t>
            </a:r>
          </a:p>
          <a:p>
            <a:pPr marL="0" indent="0" algn="thaiDist">
              <a:buNone/>
            </a:pPr>
            <a:r>
              <a:rPr lang="en-US" sz="3200" dirty="0"/>
              <a:t>	= Deliver your speech  just as you rehearsed it before your imaginary audience as</a:t>
            </a:r>
          </a:p>
          <a:p>
            <a:pPr marL="0" indent="0" algn="thaiDist">
              <a:buNone/>
            </a:pPr>
            <a:r>
              <a:rPr lang="en-US" sz="3200" dirty="0"/>
              <a:t>		- Maintain eye contact </a:t>
            </a:r>
          </a:p>
          <a:p>
            <a:pPr marL="0" indent="0" algn="thaiDist">
              <a:buNone/>
            </a:pPr>
            <a:r>
              <a:rPr lang="en-US" sz="3200" dirty="0"/>
              <a:t>		- Speak loudly </a:t>
            </a:r>
          </a:p>
          <a:p>
            <a:pPr marL="0" indent="0" algn="thaiDist">
              <a:buNone/>
            </a:pPr>
            <a:r>
              <a:rPr lang="en-US" sz="3200" dirty="0"/>
              <a:t>		- Use some natural variation</a:t>
            </a:r>
          </a:p>
        </p:txBody>
      </p:sp>
    </p:spTree>
    <p:extLst>
      <p:ext uri="{BB962C8B-B14F-4D97-AF65-F5344CB8AC3E}">
        <p14:creationId xmlns:p14="http://schemas.microsoft.com/office/powerpoint/2010/main" val="4021376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1B721-BA14-4693-BB33-F794601CC91A}"/>
              </a:ext>
            </a:extLst>
          </p:cNvPr>
          <p:cNvSpPr txBox="1">
            <a:spLocks noGrp="1"/>
          </p:cNvSpPr>
          <p:nvPr>
            <p:ph type="ctrTitle"/>
          </p:nvPr>
        </p:nvSpPr>
        <p:spPr>
          <a:xfrm>
            <a:off x="1282261" y="1849784"/>
            <a:ext cx="9966960" cy="2926080"/>
          </a:xfrm>
        </p:spPr>
        <p:txBody>
          <a:bodyPr/>
          <a:lstStyle/>
          <a:p>
            <a:pPr lvl="0"/>
            <a:r>
              <a:rPr lang="en-US" b="1" dirty="0">
                <a:solidFill>
                  <a:schemeClr val="tx1"/>
                </a:solidFill>
              </a:rPr>
              <a:t>Ethics and free speech</a:t>
            </a:r>
          </a:p>
        </p:txBody>
      </p:sp>
    </p:spTree>
    <p:extLst>
      <p:ext uri="{BB962C8B-B14F-4D97-AF65-F5344CB8AC3E}">
        <p14:creationId xmlns:p14="http://schemas.microsoft.com/office/powerpoint/2010/main" val="1943935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ethics</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011681"/>
            <a:ext cx="11504994" cy="2712720"/>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dirty="0"/>
              <a:t>	= The beliefs, values and moral principles by which people determine what is right or wrong.</a:t>
            </a:r>
          </a:p>
          <a:p>
            <a:pPr marL="0" indent="0" algn="thaiDist">
              <a:buNone/>
            </a:pPr>
            <a:r>
              <a:rPr lang="en-US" sz="3200" dirty="0"/>
              <a:t>	= Serve as criteria for many of the decision that make in personal and professional lives and for judgments of other’s behavior.</a:t>
            </a:r>
          </a:p>
        </p:txBody>
      </p:sp>
      <p:pic>
        <p:nvPicPr>
          <p:cNvPr id="1026" name="Picture 2" descr="The ethics of antibiotic resistance – 2017 – ReAct">
            <a:extLst>
              <a:ext uri="{FF2B5EF4-FFF2-40B4-BE49-F238E27FC236}">
                <a16:creationId xmlns:a16="http://schemas.microsoft.com/office/drawing/2014/main" id="{592A468A-ACC4-480F-B122-00FA760B70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873" y="4249796"/>
            <a:ext cx="4187536" cy="244272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Teach Ethics">
            <a:extLst>
              <a:ext uri="{FF2B5EF4-FFF2-40B4-BE49-F238E27FC236}">
                <a16:creationId xmlns:a16="http://schemas.microsoft.com/office/drawing/2014/main" id="{9C5FA23D-19BF-4BBD-B1E5-6C1B9B2D05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6272" y="4249795"/>
            <a:ext cx="4050601" cy="244272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141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Ethically considering the audience</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197211"/>
            <a:ext cx="11504994" cy="4376613"/>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dirty="0"/>
              <a:t>	= Ethical public speaking is inherently audience as always considering needs and rights of the listeners. Consider the beliefs, values, and morals of your audience as well as your own. When you 		</a:t>
            </a:r>
          </a:p>
          <a:p>
            <a:pPr marL="0" indent="0" algn="thaiDist">
              <a:buNone/>
            </a:pPr>
            <a:r>
              <a:rPr lang="en-US" sz="3200" dirty="0"/>
              <a:t>		1. Select your topic</a:t>
            </a:r>
          </a:p>
          <a:p>
            <a:pPr marL="0" indent="0" algn="thaiDist">
              <a:buNone/>
            </a:pPr>
            <a:r>
              <a:rPr lang="en-US" sz="3200" dirty="0"/>
              <a:t>		2. Determine the goal of your speech</a:t>
            </a:r>
          </a:p>
          <a:p>
            <a:pPr marL="0" indent="0" algn="thaiDist">
              <a:buNone/>
            </a:pPr>
            <a:r>
              <a:rPr lang="en-US" sz="3200" dirty="0"/>
              <a:t>		3. Outline your arguments</a:t>
            </a:r>
          </a:p>
          <a:p>
            <a:pPr marL="0" indent="0" algn="thaiDist">
              <a:buNone/>
            </a:pPr>
            <a:r>
              <a:rPr lang="en-US" sz="3200" dirty="0"/>
              <a:t>		4. Select your evidence</a:t>
            </a:r>
          </a:p>
        </p:txBody>
      </p:sp>
    </p:spTree>
    <p:extLst>
      <p:ext uri="{BB962C8B-B14F-4D97-AF65-F5344CB8AC3E}">
        <p14:creationId xmlns:p14="http://schemas.microsoft.com/office/powerpoint/2010/main" val="282989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Deliver an Ethical speech</a:t>
            </a:r>
            <a:endParaRPr lang="th-TH" b="1" u="sng" dirty="0"/>
          </a:p>
        </p:txBody>
      </p:sp>
      <p:sp>
        <p:nvSpPr>
          <p:cNvPr id="3" name="Content Placeholder 2"/>
          <p:cNvSpPr>
            <a:spLocks noGrp="1"/>
          </p:cNvSpPr>
          <p:nvPr>
            <p:ph idx="1"/>
          </p:nvPr>
        </p:nvSpPr>
        <p:spPr/>
        <p:txBody>
          <a:bodyPr/>
          <a:lstStyle/>
          <a:p>
            <a:pPr marL="0" indent="0">
              <a:buNone/>
            </a:pPr>
            <a:r>
              <a:rPr lang="en-US" dirty="0"/>
              <a:t>	</a:t>
            </a:r>
            <a:endParaRPr lang="th-TH" dirty="0"/>
          </a:p>
        </p:txBody>
      </p:sp>
      <p:sp>
        <p:nvSpPr>
          <p:cNvPr id="5" name="Content Placeholder 2"/>
          <p:cNvSpPr txBox="1">
            <a:spLocks/>
          </p:cNvSpPr>
          <p:nvPr/>
        </p:nvSpPr>
        <p:spPr>
          <a:xfrm>
            <a:off x="342462" y="2402702"/>
            <a:ext cx="11504994" cy="4018059"/>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dirty="0"/>
              <a:t>	= Have a clear, responsible goal.</a:t>
            </a:r>
          </a:p>
          <a:p>
            <a:pPr marL="0" indent="0" algn="thaiDist">
              <a:buNone/>
            </a:pPr>
            <a:r>
              <a:rPr lang="en-US" sz="3200" dirty="0"/>
              <a:t>	= Provide your listeners with choices and use sound evidence and reasoning.</a:t>
            </a:r>
          </a:p>
          <a:p>
            <a:pPr marL="0" indent="0" algn="thaiDist">
              <a:buNone/>
            </a:pPr>
            <a:r>
              <a:rPr lang="en-US" sz="3200" dirty="0"/>
              <a:t>	= Share all evidence that will help your audience reach a sound decision.</a:t>
            </a:r>
          </a:p>
          <a:p>
            <a:pPr marL="0" indent="0" algn="thaiDist">
              <a:buNone/>
            </a:pPr>
            <a:r>
              <a:rPr lang="en-US" sz="3200" dirty="0"/>
              <a:t>	= Be sensitive and tolerant of differences and avoid language that be bias or offensive.</a:t>
            </a:r>
          </a:p>
        </p:txBody>
      </p:sp>
    </p:spTree>
    <p:extLst>
      <p:ext uri="{BB962C8B-B14F-4D97-AF65-F5344CB8AC3E}">
        <p14:creationId xmlns:p14="http://schemas.microsoft.com/office/powerpoint/2010/main" val="2305119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Deliver an Ethical speech</a:t>
            </a:r>
            <a:endParaRPr lang="th-TH" b="1" u="sng" dirty="0"/>
          </a:p>
        </p:txBody>
      </p:sp>
      <p:sp>
        <p:nvSpPr>
          <p:cNvPr id="3" name="Content Placeholder 2"/>
          <p:cNvSpPr>
            <a:spLocks noGrp="1"/>
          </p:cNvSpPr>
          <p:nvPr>
            <p:ph idx="1"/>
          </p:nvPr>
        </p:nvSpPr>
        <p:spPr>
          <a:xfrm>
            <a:off x="1202919" y="2046317"/>
            <a:ext cx="9784080" cy="4206240"/>
          </a:xfrm>
        </p:spPr>
        <p:txBody>
          <a:bodyPr/>
          <a:lstStyle/>
          <a:p>
            <a:pPr marL="0" indent="0">
              <a:buNone/>
            </a:pPr>
            <a:r>
              <a:rPr lang="en-US" dirty="0"/>
              <a:t>	</a:t>
            </a:r>
            <a:endParaRPr lang="th-TH" dirty="0"/>
          </a:p>
        </p:txBody>
      </p:sp>
      <p:sp>
        <p:nvSpPr>
          <p:cNvPr id="5" name="Content Placeholder 2"/>
          <p:cNvSpPr txBox="1">
            <a:spLocks/>
          </p:cNvSpPr>
          <p:nvPr/>
        </p:nvSpPr>
        <p:spPr>
          <a:xfrm>
            <a:off x="342462" y="2070652"/>
            <a:ext cx="11504994" cy="2716695"/>
          </a:xfrm>
          <a:prstGeom prst="rect">
            <a:avLst/>
          </a:prstGeom>
          <a:solidFill>
            <a:schemeClr val="tx2">
              <a:lumMod val="10000"/>
            </a:schemeClr>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None/>
            </a:pPr>
            <a:r>
              <a:rPr lang="en-US" sz="3200" dirty="0"/>
              <a:t>	= Be honest and do your own work.</a:t>
            </a:r>
          </a:p>
          <a:p>
            <a:pPr marL="0" indent="0" algn="thaiDist">
              <a:buNone/>
            </a:pPr>
            <a:r>
              <a:rPr lang="en-US" sz="3200" dirty="0"/>
              <a:t>	= Avoid plagiarism and give credit for any ideas and information that are not your own ideas.</a:t>
            </a:r>
          </a:p>
          <a:p>
            <a:pPr marL="0" indent="0" algn="thaiDist">
              <a:buNone/>
            </a:pPr>
            <a:r>
              <a:rPr lang="en-US" sz="3200" dirty="0"/>
              <a:t>	= Acknowledge your sources accurately and completely.</a:t>
            </a:r>
          </a:p>
          <a:p>
            <a:pPr marL="0" indent="0" algn="thaiDist">
              <a:buNone/>
            </a:pPr>
            <a:endParaRPr lang="en-US" sz="3200" dirty="0"/>
          </a:p>
        </p:txBody>
      </p:sp>
      <p:pic>
        <p:nvPicPr>
          <p:cNvPr id="2050" name="Picture 2" descr="Ethics in Public Speaking: Ethical Speaking | Public Speaking">
            <a:extLst>
              <a:ext uri="{FF2B5EF4-FFF2-40B4-BE49-F238E27FC236}">
                <a16:creationId xmlns:a16="http://schemas.microsoft.com/office/drawing/2014/main" id="{C69254CA-DC9F-44DD-A92D-2609A554F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3035" y="4607764"/>
            <a:ext cx="6788727" cy="2112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779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1B721-BA14-4693-BB33-F794601CC91A}"/>
              </a:ext>
            </a:extLst>
          </p:cNvPr>
          <p:cNvSpPr txBox="1">
            <a:spLocks noGrp="1"/>
          </p:cNvSpPr>
          <p:nvPr>
            <p:ph type="ctrTitle"/>
          </p:nvPr>
        </p:nvSpPr>
        <p:spPr>
          <a:xfrm>
            <a:off x="1282261" y="1849784"/>
            <a:ext cx="9966960" cy="2926080"/>
          </a:xfrm>
        </p:spPr>
        <p:txBody>
          <a:bodyPr/>
          <a:lstStyle/>
          <a:p>
            <a:pPr lvl="0"/>
            <a:r>
              <a:rPr lang="en-US" b="1" dirty="0">
                <a:solidFill>
                  <a:schemeClr val="tx1"/>
                </a:solidFill>
              </a:rPr>
              <a:t>the Ways to improve your presentation skills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9BA92-57EA-4169-B6CF-1E5C6615DF4C}"/>
              </a:ext>
            </a:extLst>
          </p:cNvPr>
          <p:cNvSpPr txBox="1">
            <a:spLocks noGrp="1"/>
          </p:cNvSpPr>
          <p:nvPr>
            <p:ph type="title"/>
          </p:nvPr>
        </p:nvSpPr>
        <p:spPr>
          <a:xfrm>
            <a:off x="1288772" y="583099"/>
            <a:ext cx="9875520" cy="905786"/>
          </a:xfrm>
          <a:solidFill>
            <a:schemeClr val="accent4">
              <a:lumMod val="50000"/>
            </a:schemeClr>
          </a:solidFill>
        </p:spPr>
        <p:txBody>
          <a:bodyPr/>
          <a:lstStyle/>
          <a:p>
            <a:pPr lvl="0" algn="ctr"/>
            <a:r>
              <a:rPr lang="en-GB" b="1" dirty="0"/>
              <a:t>So, what do you need to know?</a:t>
            </a:r>
            <a:endParaRPr lang="en-US" dirty="0"/>
          </a:p>
        </p:txBody>
      </p:sp>
      <p:sp>
        <p:nvSpPr>
          <p:cNvPr id="3" name="Content Placeholder 2">
            <a:extLst>
              <a:ext uri="{FF2B5EF4-FFF2-40B4-BE49-F238E27FC236}">
                <a16:creationId xmlns:a16="http://schemas.microsoft.com/office/drawing/2014/main" id="{3BC863BD-3F31-4BD4-A1B1-1D01489E7663}"/>
              </a:ext>
            </a:extLst>
          </p:cNvPr>
          <p:cNvSpPr txBox="1">
            <a:spLocks noGrp="1"/>
          </p:cNvSpPr>
          <p:nvPr>
            <p:ph idx="1"/>
          </p:nvPr>
        </p:nvSpPr>
        <p:spPr>
          <a:xfrm>
            <a:off x="541350" y="2007705"/>
            <a:ext cx="11370365" cy="4638257"/>
          </a:xfrm>
          <a:solidFill>
            <a:schemeClr val="accent1">
              <a:lumMod val="40000"/>
              <a:lumOff val="60000"/>
            </a:schemeClr>
          </a:solidFill>
        </p:spPr>
        <p:txBody>
          <a:bodyPr>
            <a:normAutofit/>
          </a:bodyPr>
          <a:lstStyle/>
          <a:p>
            <a:pPr marL="45720" lvl="0" indent="0" algn="thaiDist">
              <a:buNone/>
            </a:pPr>
            <a:r>
              <a:rPr lang="en-GB" sz="2400" b="1" u="sng" dirty="0">
                <a:solidFill>
                  <a:schemeClr val="bg1"/>
                </a:solidFill>
              </a:rPr>
              <a:t>Good presentation requires preparation and planning. You should be clear about</a:t>
            </a:r>
            <a:r>
              <a:rPr lang="en-GB" sz="2400" dirty="0">
                <a:solidFill>
                  <a:schemeClr val="bg1"/>
                </a:solidFill>
              </a:rPr>
              <a:t>;</a:t>
            </a:r>
          </a:p>
          <a:p>
            <a:pPr marL="0" lvl="0" indent="0" algn="thaiDist">
              <a:buNone/>
            </a:pPr>
            <a:r>
              <a:rPr lang="en-GB" sz="2400" dirty="0">
                <a:solidFill>
                  <a:schemeClr val="bg1"/>
                </a:solidFill>
              </a:rPr>
              <a:t>= Who your audience is </a:t>
            </a:r>
          </a:p>
          <a:p>
            <a:pPr marL="0" lvl="0" indent="0" algn="thaiDist">
              <a:buNone/>
            </a:pPr>
            <a:r>
              <a:rPr lang="en-GB" sz="2400" dirty="0">
                <a:solidFill>
                  <a:schemeClr val="bg1"/>
                </a:solidFill>
              </a:rPr>
              <a:t>= What you are expected to talk about (the brief) </a:t>
            </a:r>
          </a:p>
          <a:p>
            <a:pPr marL="0" lvl="0" indent="0" algn="thaiDist">
              <a:buNone/>
            </a:pPr>
            <a:r>
              <a:rPr lang="en-GB" sz="2400" dirty="0">
                <a:solidFill>
                  <a:schemeClr val="bg1"/>
                </a:solidFill>
              </a:rPr>
              <a:t>= Where you will be giving the presentation </a:t>
            </a:r>
          </a:p>
          <a:p>
            <a:pPr marL="0" lvl="0" indent="0" algn="thaiDist">
              <a:buNone/>
            </a:pPr>
            <a:r>
              <a:rPr lang="en-GB" sz="2400" dirty="0">
                <a:solidFill>
                  <a:schemeClr val="bg1"/>
                </a:solidFill>
              </a:rPr>
              <a:t>= What facilities you have available (OHP, computer, projector, flip chart) </a:t>
            </a:r>
          </a:p>
          <a:p>
            <a:pPr marL="0" lvl="0" indent="0" algn="thaiDist">
              <a:buNone/>
            </a:pPr>
            <a:r>
              <a:rPr lang="en-GB" sz="2400" dirty="0">
                <a:solidFill>
                  <a:schemeClr val="bg1"/>
                </a:solidFill>
              </a:rPr>
              <a:t>= How long you have to speak – possibly only 5, 10 or 15 minutes </a:t>
            </a:r>
          </a:p>
          <a:p>
            <a:pPr marL="0" lvl="0" indent="0" algn="thaiDist">
              <a:buNone/>
            </a:pPr>
            <a:r>
              <a:rPr lang="en-GB" sz="2400" dirty="0">
                <a:solidFill>
                  <a:schemeClr val="bg1"/>
                </a:solidFill>
              </a:rPr>
              <a:t>= What memories you want to leave your listener with </a:t>
            </a:r>
          </a:p>
          <a:p>
            <a:pPr marL="45720" lvl="0" indent="0" algn="thaiDist">
              <a:buNone/>
            </a:pPr>
            <a:r>
              <a:rPr lang="en-GB" sz="2400" dirty="0">
                <a:solidFill>
                  <a:schemeClr val="bg1"/>
                </a:solidFill>
              </a:rPr>
              <a:t>It is your responsibility to be audible, speak clearly and include relevant content information. Your audience will give up if they can’t hear or understand you.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BEF8-EB43-425F-BB75-E820B3680E8E}"/>
              </a:ext>
            </a:extLst>
          </p:cNvPr>
          <p:cNvSpPr txBox="1">
            <a:spLocks noGrp="1"/>
          </p:cNvSpPr>
          <p:nvPr>
            <p:ph type="title"/>
          </p:nvPr>
        </p:nvSpPr>
        <p:spPr>
          <a:xfrm>
            <a:off x="1143000" y="530089"/>
            <a:ext cx="9875520" cy="980657"/>
          </a:xfrm>
        </p:spPr>
        <p:txBody>
          <a:bodyPr/>
          <a:lstStyle/>
          <a:p>
            <a:pPr lvl="0" algn="ctr"/>
            <a:r>
              <a:rPr lang="en-US" b="1" u="sng" dirty="0"/>
              <a:t>Practice is very important</a:t>
            </a:r>
            <a:endParaRPr lang="en-US" u="sng" dirty="0"/>
          </a:p>
        </p:txBody>
      </p:sp>
      <p:sp>
        <p:nvSpPr>
          <p:cNvPr id="3" name="Content Placeholder 2">
            <a:extLst>
              <a:ext uri="{FF2B5EF4-FFF2-40B4-BE49-F238E27FC236}">
                <a16:creationId xmlns:a16="http://schemas.microsoft.com/office/drawing/2014/main" id="{9968DFF2-135A-4D52-9F0A-487F5A0CC636}"/>
              </a:ext>
            </a:extLst>
          </p:cNvPr>
          <p:cNvSpPr txBox="1">
            <a:spLocks noGrp="1"/>
          </p:cNvSpPr>
          <p:nvPr>
            <p:ph idx="1"/>
          </p:nvPr>
        </p:nvSpPr>
        <p:spPr>
          <a:xfrm>
            <a:off x="1143000" y="2285994"/>
            <a:ext cx="9872868" cy="3863015"/>
          </a:xfrm>
          <a:solidFill>
            <a:schemeClr val="accent1"/>
          </a:solidFill>
        </p:spPr>
        <p:txBody>
          <a:bodyPr>
            <a:normAutofit/>
          </a:bodyPr>
          <a:lstStyle/>
          <a:p>
            <a:pPr lvl="0" algn="thaiDist"/>
            <a:r>
              <a:rPr lang="en-GB" sz="2800" dirty="0">
                <a:solidFill>
                  <a:schemeClr val="bg1"/>
                </a:solidFill>
              </a:rPr>
              <a:t>It will help you to get the timing right – remember that if you over run you may be cut off in mid sentence.</a:t>
            </a:r>
          </a:p>
          <a:p>
            <a:pPr lvl="0" algn="thaiDist"/>
            <a:r>
              <a:rPr lang="en-GB" sz="2800" dirty="0">
                <a:solidFill>
                  <a:schemeClr val="bg1"/>
                </a:solidFill>
              </a:rPr>
              <a:t>Practice will make you sound more natural and get the words right – remember that you are not reading words but using words to communicate.</a:t>
            </a:r>
          </a:p>
          <a:p>
            <a:pPr lvl="0" algn="thaiDist"/>
            <a:r>
              <a:rPr lang="en-GB" sz="2800" dirty="0">
                <a:solidFill>
                  <a:schemeClr val="bg1"/>
                </a:solidFill>
              </a:rPr>
              <a:t>A good presentation will do four things – inform, entertain, touch the emotions and inspire action. Look for ways to do all four.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rich heritage of public Speaking</a:t>
            </a:r>
            <a:endParaRPr lang="th-TH" b="1" u="sng" dirty="0"/>
          </a:p>
        </p:txBody>
      </p:sp>
      <p:sp>
        <p:nvSpPr>
          <p:cNvPr id="3" name="Content Placeholder 2"/>
          <p:cNvSpPr>
            <a:spLocks noGrp="1"/>
          </p:cNvSpPr>
          <p:nvPr>
            <p:ph idx="1"/>
          </p:nvPr>
        </p:nvSpPr>
        <p:spPr>
          <a:xfrm>
            <a:off x="1202919" y="1832885"/>
            <a:ext cx="9784080" cy="930302"/>
          </a:xfrm>
          <a:solidFill>
            <a:schemeClr val="tx2">
              <a:lumMod val="10000"/>
            </a:schemeClr>
          </a:solidFill>
        </p:spPr>
        <p:txBody>
          <a:bodyPr>
            <a:normAutofit/>
          </a:bodyPr>
          <a:lstStyle/>
          <a:p>
            <a:pPr marL="0" indent="0" algn="thaiDist">
              <a:buNone/>
            </a:pPr>
            <a:r>
              <a:rPr lang="en-US" sz="2800" b="1" dirty="0"/>
              <a:t>	When you study public speaking, you are also joining a long history with many traditions, including this; </a:t>
            </a:r>
          </a:p>
        </p:txBody>
      </p:sp>
      <p:graphicFrame>
        <p:nvGraphicFramePr>
          <p:cNvPr id="4" name="ตาราง 4">
            <a:extLst>
              <a:ext uri="{FF2B5EF4-FFF2-40B4-BE49-F238E27FC236}">
                <a16:creationId xmlns:a16="http://schemas.microsoft.com/office/drawing/2014/main" id="{2055008A-6813-4FF7-8611-C104D1BDA62D}"/>
              </a:ext>
            </a:extLst>
          </p:cNvPr>
          <p:cNvGraphicFramePr>
            <a:graphicFrameLocks noGrp="1"/>
          </p:cNvGraphicFramePr>
          <p:nvPr>
            <p:extLst>
              <p:ext uri="{D42A27DB-BD31-4B8C-83A1-F6EECF244321}">
                <p14:modId xmlns:p14="http://schemas.microsoft.com/office/powerpoint/2010/main" val="493542588"/>
              </p:ext>
            </p:extLst>
          </p:nvPr>
        </p:nvGraphicFramePr>
        <p:xfrm>
          <a:off x="397565" y="2803137"/>
          <a:ext cx="11264348" cy="3770686"/>
        </p:xfrm>
        <a:graphic>
          <a:graphicData uri="http://schemas.openxmlformats.org/drawingml/2006/table">
            <a:tbl>
              <a:tblPr firstRow="1" bandRow="1">
                <a:tableStyleId>{69CF1AB2-1976-4502-BF36-3FF5EA218861}</a:tableStyleId>
              </a:tblPr>
              <a:tblGrid>
                <a:gridCol w="2782957">
                  <a:extLst>
                    <a:ext uri="{9D8B030D-6E8A-4147-A177-3AD203B41FA5}">
                      <a16:colId xmlns:a16="http://schemas.microsoft.com/office/drawing/2014/main" val="932084653"/>
                    </a:ext>
                  </a:extLst>
                </a:gridCol>
                <a:gridCol w="8481391">
                  <a:extLst>
                    <a:ext uri="{9D8B030D-6E8A-4147-A177-3AD203B41FA5}">
                      <a16:colId xmlns:a16="http://schemas.microsoft.com/office/drawing/2014/main" val="1435342205"/>
                    </a:ext>
                  </a:extLst>
                </a:gridCol>
              </a:tblGrid>
              <a:tr h="1099783">
                <a:tc>
                  <a:txBody>
                    <a:bodyPr/>
                    <a:lstStyle/>
                    <a:p>
                      <a:r>
                        <a:rPr lang="en-US" dirty="0">
                          <a:solidFill>
                            <a:schemeClr val="tx1"/>
                          </a:solidFill>
                        </a:rPr>
                        <a:t>Fourth Century (BCE)</a:t>
                      </a:r>
                      <a:endParaRPr lang="th-TH" dirty="0">
                        <a:solidFill>
                          <a:schemeClr val="tx1"/>
                        </a:solidFill>
                      </a:endParaRPr>
                    </a:p>
                  </a:txBody>
                  <a:tcPr>
                    <a:solidFill>
                      <a:srgbClr val="002060"/>
                    </a:solidFill>
                  </a:tcPr>
                </a:tc>
                <a:tc>
                  <a:txBody>
                    <a:bodyPr/>
                    <a:lstStyle/>
                    <a:p>
                      <a:pPr algn="thaiDist"/>
                      <a:r>
                        <a:rPr lang="en-US" b="0" dirty="0">
                          <a:solidFill>
                            <a:schemeClr val="tx1"/>
                          </a:solidFill>
                        </a:rPr>
                        <a:t>Golden age for rhetoric in the Greek Republic, where the philosopher Aristotle formulated guidelines for speakers that we still follow today.</a:t>
                      </a:r>
                      <a:endParaRPr lang="th-TH" b="0" dirty="0">
                        <a:solidFill>
                          <a:schemeClr val="tx1"/>
                        </a:solidFill>
                      </a:endParaRPr>
                    </a:p>
                  </a:txBody>
                  <a:tcPr>
                    <a:solidFill>
                      <a:srgbClr val="002060"/>
                    </a:solidFill>
                  </a:tcPr>
                </a:tc>
                <a:extLst>
                  <a:ext uri="{0D108BD9-81ED-4DB2-BD59-A6C34878D82A}">
                    <a16:rowId xmlns:a16="http://schemas.microsoft.com/office/drawing/2014/main" val="805350725"/>
                  </a:ext>
                </a:extLst>
              </a:tr>
              <a:tr h="1571120">
                <a:tc>
                  <a:txBody>
                    <a:bodyPr/>
                    <a:lstStyle/>
                    <a:p>
                      <a:r>
                        <a:rPr lang="en-US" b="1" dirty="0">
                          <a:solidFill>
                            <a:schemeClr val="tx1"/>
                          </a:solidFill>
                        </a:rPr>
                        <a:t>Nineteenth Century</a:t>
                      </a:r>
                      <a:endParaRPr lang="th-TH" b="1" dirty="0">
                        <a:solidFill>
                          <a:schemeClr val="tx1"/>
                        </a:solidFill>
                      </a:endParaRPr>
                    </a:p>
                  </a:txBody>
                  <a:tcPr>
                    <a:solidFill>
                      <a:srgbClr val="002060"/>
                    </a:solidFill>
                  </a:tcPr>
                </a:tc>
                <a:tc>
                  <a:txBody>
                    <a:bodyPr/>
                    <a:lstStyle/>
                    <a:p>
                      <a:pPr algn="thaiDist"/>
                      <a:r>
                        <a:rPr lang="en-US" dirty="0">
                          <a:solidFill>
                            <a:schemeClr val="tx1"/>
                          </a:solidFill>
                        </a:rPr>
                        <a:t>Students of public speaking practiced the arts of declamation as the delivery of an already famous address and of elocution as the expression of emotion through posture, movement, gestures, facial expression, and voice.</a:t>
                      </a:r>
                      <a:endParaRPr lang="th-TH" dirty="0">
                        <a:solidFill>
                          <a:schemeClr val="tx1"/>
                        </a:solidFill>
                      </a:endParaRPr>
                    </a:p>
                  </a:txBody>
                  <a:tcPr>
                    <a:solidFill>
                      <a:srgbClr val="002060"/>
                    </a:solidFill>
                  </a:tcPr>
                </a:tc>
                <a:extLst>
                  <a:ext uri="{0D108BD9-81ED-4DB2-BD59-A6C34878D82A}">
                    <a16:rowId xmlns:a16="http://schemas.microsoft.com/office/drawing/2014/main" val="3610943115"/>
                  </a:ext>
                </a:extLst>
              </a:tr>
              <a:tr h="1099783">
                <a:tc>
                  <a:txBody>
                    <a:bodyPr/>
                    <a:lstStyle/>
                    <a:p>
                      <a:r>
                        <a:rPr lang="en-US" b="1" dirty="0">
                          <a:solidFill>
                            <a:schemeClr val="tx1"/>
                          </a:solidFill>
                        </a:rPr>
                        <a:t>Twenty-first Century</a:t>
                      </a:r>
                      <a:endParaRPr lang="th-TH" b="1" dirty="0">
                        <a:solidFill>
                          <a:schemeClr val="tx1"/>
                        </a:solidFill>
                      </a:endParaRPr>
                    </a:p>
                  </a:txBody>
                  <a:tcPr>
                    <a:solidFill>
                      <a:srgbClr val="002060"/>
                    </a:solidFill>
                  </a:tcPr>
                </a:tc>
                <a:tc>
                  <a:txBody>
                    <a:bodyPr/>
                    <a:lstStyle/>
                    <a:p>
                      <a:pPr algn="thaiDist"/>
                      <a:r>
                        <a:rPr lang="en-US" dirty="0">
                          <a:solidFill>
                            <a:schemeClr val="tx1"/>
                          </a:solidFill>
                        </a:rPr>
                        <a:t>A new era of speechmaking that draws on age-old public speaking traditions and expands to meet some of the most difficult challenges in history.</a:t>
                      </a:r>
                      <a:endParaRPr lang="th-TH" dirty="0">
                        <a:solidFill>
                          <a:schemeClr val="tx1"/>
                        </a:solidFill>
                      </a:endParaRPr>
                    </a:p>
                  </a:txBody>
                  <a:tcPr>
                    <a:solidFill>
                      <a:srgbClr val="002060"/>
                    </a:solidFill>
                  </a:tcPr>
                </a:tc>
                <a:extLst>
                  <a:ext uri="{0D108BD9-81ED-4DB2-BD59-A6C34878D82A}">
                    <a16:rowId xmlns:a16="http://schemas.microsoft.com/office/drawing/2014/main" val="687723968"/>
                  </a:ext>
                </a:extLst>
              </a:tr>
            </a:tbl>
          </a:graphicData>
        </a:graphic>
      </p:graphicFrame>
    </p:spTree>
    <p:extLst>
      <p:ext uri="{BB962C8B-B14F-4D97-AF65-F5344CB8AC3E}">
        <p14:creationId xmlns:p14="http://schemas.microsoft.com/office/powerpoint/2010/main" val="2498296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36230-6211-4A8D-AFFD-4A01A0B44C2D}"/>
              </a:ext>
            </a:extLst>
          </p:cNvPr>
          <p:cNvSpPr txBox="1">
            <a:spLocks noGrp="1"/>
          </p:cNvSpPr>
          <p:nvPr>
            <p:ph type="title"/>
          </p:nvPr>
        </p:nvSpPr>
        <p:spPr>
          <a:xfrm>
            <a:off x="1143000" y="609603"/>
            <a:ext cx="9875520" cy="861392"/>
          </a:xfrm>
        </p:spPr>
        <p:txBody>
          <a:bodyPr/>
          <a:lstStyle/>
          <a:p>
            <a:pPr lvl="0"/>
            <a:r>
              <a:rPr lang="en-US" b="1" u="sng" dirty="0"/>
              <a:t>The process</a:t>
            </a:r>
            <a:endParaRPr lang="en-US" u="sng" dirty="0"/>
          </a:p>
        </p:txBody>
      </p:sp>
      <p:sp>
        <p:nvSpPr>
          <p:cNvPr id="3" name="Content Placeholder 2">
            <a:extLst>
              <a:ext uri="{FF2B5EF4-FFF2-40B4-BE49-F238E27FC236}">
                <a16:creationId xmlns:a16="http://schemas.microsoft.com/office/drawing/2014/main" id="{B215973A-891B-4AB7-ACE9-56C3E78700A7}"/>
              </a:ext>
            </a:extLst>
          </p:cNvPr>
          <p:cNvSpPr txBox="1">
            <a:spLocks noGrp="1"/>
          </p:cNvSpPr>
          <p:nvPr>
            <p:ph idx="1"/>
          </p:nvPr>
        </p:nvSpPr>
        <p:spPr>
          <a:xfrm>
            <a:off x="1140348" y="2398653"/>
            <a:ext cx="9872868" cy="3644344"/>
          </a:xfrm>
          <a:solidFill>
            <a:schemeClr val="accent2">
              <a:lumMod val="20000"/>
              <a:lumOff val="80000"/>
            </a:schemeClr>
          </a:solidFill>
        </p:spPr>
        <p:txBody>
          <a:bodyPr>
            <a:normAutofit/>
          </a:bodyPr>
          <a:lstStyle/>
          <a:p>
            <a:pPr marL="45720" lvl="0" indent="0">
              <a:buNone/>
            </a:pPr>
            <a:r>
              <a:rPr lang="en-GB" sz="2800" dirty="0">
                <a:solidFill>
                  <a:schemeClr val="bg1"/>
                </a:solidFill>
              </a:rPr>
              <a:t>The following format will help you organise your presentation:</a:t>
            </a:r>
          </a:p>
          <a:p>
            <a:pPr lvl="0"/>
            <a:r>
              <a:rPr lang="en-GB" sz="2800" dirty="0">
                <a:solidFill>
                  <a:schemeClr val="bg1"/>
                </a:solidFill>
              </a:rPr>
              <a:t>Outline what you propose to cover </a:t>
            </a:r>
          </a:p>
          <a:p>
            <a:pPr lvl="0"/>
            <a:r>
              <a:rPr lang="en-GB" sz="2800" dirty="0">
                <a:solidFill>
                  <a:schemeClr val="bg1"/>
                </a:solidFill>
              </a:rPr>
              <a:t>Give the body of the presentation </a:t>
            </a:r>
          </a:p>
          <a:p>
            <a:pPr lvl="0"/>
            <a:r>
              <a:rPr lang="en-GB" sz="2800" dirty="0">
                <a:solidFill>
                  <a:schemeClr val="bg1"/>
                </a:solidFill>
              </a:rPr>
              <a:t>Include any facts or statistics </a:t>
            </a:r>
          </a:p>
          <a:p>
            <a:pPr lvl="0"/>
            <a:r>
              <a:rPr lang="en-GB" sz="2800" dirty="0">
                <a:solidFill>
                  <a:schemeClr val="bg1"/>
                </a:solidFill>
              </a:rPr>
              <a:t>Summarise and conclude </a:t>
            </a:r>
          </a:p>
          <a:p>
            <a:pPr lvl="0"/>
            <a:r>
              <a:rPr lang="en-GB" sz="2800" dirty="0">
                <a:solidFill>
                  <a:schemeClr val="bg1"/>
                </a:solidFill>
              </a:rPr>
              <a:t>Invite questions from the audience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58C42-493B-42CF-B0CF-8D265E92C404}"/>
              </a:ext>
            </a:extLst>
          </p:cNvPr>
          <p:cNvSpPr txBox="1">
            <a:spLocks noGrp="1"/>
          </p:cNvSpPr>
          <p:nvPr>
            <p:ph type="title"/>
          </p:nvPr>
        </p:nvSpPr>
        <p:spPr>
          <a:xfrm>
            <a:off x="1143000" y="609603"/>
            <a:ext cx="9875520" cy="874641"/>
          </a:xfrm>
        </p:spPr>
        <p:txBody>
          <a:bodyPr>
            <a:normAutofit fontScale="90000"/>
          </a:bodyPr>
          <a:lstStyle/>
          <a:p>
            <a:pPr lvl="0" algn="ctr"/>
            <a:r>
              <a:rPr lang="en-GB" b="1" u="sng" dirty="0"/>
              <a:t>How to keep your audience interested</a:t>
            </a:r>
            <a:endParaRPr lang="en-US" u="sng" dirty="0"/>
          </a:p>
        </p:txBody>
      </p:sp>
      <p:sp>
        <p:nvSpPr>
          <p:cNvPr id="3" name="Content Placeholder 2">
            <a:extLst>
              <a:ext uri="{FF2B5EF4-FFF2-40B4-BE49-F238E27FC236}">
                <a16:creationId xmlns:a16="http://schemas.microsoft.com/office/drawing/2014/main" id="{877B3F3E-77B2-46FA-AC2C-2C80391A086E}"/>
              </a:ext>
            </a:extLst>
          </p:cNvPr>
          <p:cNvSpPr txBox="1">
            <a:spLocks noGrp="1"/>
          </p:cNvSpPr>
          <p:nvPr>
            <p:ph idx="1"/>
          </p:nvPr>
        </p:nvSpPr>
        <p:spPr>
          <a:xfrm>
            <a:off x="1159566" y="1802297"/>
            <a:ext cx="9872868" cy="4903305"/>
          </a:xfrm>
          <a:solidFill>
            <a:schemeClr val="accent2">
              <a:lumMod val="20000"/>
              <a:lumOff val="80000"/>
            </a:schemeClr>
          </a:solidFill>
        </p:spPr>
        <p:txBody>
          <a:bodyPr>
            <a:normAutofit lnSpcReduction="10000"/>
          </a:bodyPr>
          <a:lstStyle/>
          <a:p>
            <a:pPr lvl="0"/>
            <a:r>
              <a:rPr lang="en-GB" sz="2400" dirty="0">
                <a:solidFill>
                  <a:schemeClr val="bg1"/>
                </a:solidFill>
              </a:rPr>
              <a:t>Vary the pace of the presentation and the tone of your voice. Speak clearly and use silence to emphasise points. Maintain eye contact (with the whole group rather than one person alone) </a:t>
            </a:r>
          </a:p>
          <a:p>
            <a:pPr lvl="0"/>
            <a:r>
              <a:rPr lang="en-GB" sz="2400" dirty="0">
                <a:solidFill>
                  <a:schemeClr val="bg1"/>
                </a:solidFill>
              </a:rPr>
              <a:t>Use visuals to illustrate your points (OHP, PowerPoint) but don’t rely on long and complicated slides to ensure your audience don’t suffer from PowerPoint fatigue </a:t>
            </a:r>
          </a:p>
          <a:p>
            <a:pPr lvl="0"/>
            <a:r>
              <a:rPr lang="en-GB" sz="2400" dirty="0">
                <a:solidFill>
                  <a:schemeClr val="bg1"/>
                </a:solidFill>
              </a:rPr>
              <a:t>Use clear, descriptive language and analogies to illustrate your points – but be brief and don’t get distracted </a:t>
            </a:r>
          </a:p>
          <a:p>
            <a:pPr lvl="0"/>
            <a:r>
              <a:rPr lang="en-GB" sz="2400" dirty="0">
                <a:solidFill>
                  <a:schemeClr val="bg1"/>
                </a:solidFill>
              </a:rPr>
              <a:t>Use pictures, graphs or charts to prove a point but make sure they are not too over complicated for your audience </a:t>
            </a:r>
          </a:p>
          <a:p>
            <a:pPr lvl="0"/>
            <a:r>
              <a:rPr lang="en-GB" sz="2400" dirty="0">
                <a:solidFill>
                  <a:schemeClr val="bg1"/>
                </a:solidFill>
              </a:rPr>
              <a:t>A handout with miniature slides and room for notes can be a nice addition </a:t>
            </a:r>
          </a:p>
          <a:p>
            <a:pPr lvl="0"/>
            <a:r>
              <a:rPr lang="en-GB" sz="2400" dirty="0">
                <a:solidFill>
                  <a:schemeClr val="bg1"/>
                </a:solidFill>
              </a:rPr>
              <a:t>Avoid too many gesticulations and don’t fiddle with keys in your pocket, a pen or your jewellery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0F76-0F3F-465C-ADAA-5BE52F6799FC}"/>
              </a:ext>
            </a:extLst>
          </p:cNvPr>
          <p:cNvSpPr txBox="1">
            <a:spLocks noGrp="1"/>
          </p:cNvSpPr>
          <p:nvPr>
            <p:ph type="title"/>
          </p:nvPr>
        </p:nvSpPr>
        <p:spPr>
          <a:xfrm>
            <a:off x="983976" y="344555"/>
            <a:ext cx="9875520" cy="852778"/>
          </a:xfrm>
        </p:spPr>
        <p:txBody>
          <a:bodyPr/>
          <a:lstStyle/>
          <a:p>
            <a:pPr lvl="0" algn="ctr"/>
            <a:r>
              <a:rPr lang="en-GB" b="1" u="sng" dirty="0"/>
              <a:t>Take a deep breath. Relax!</a:t>
            </a:r>
            <a:endParaRPr lang="en-US" u="sng" dirty="0"/>
          </a:p>
        </p:txBody>
      </p:sp>
      <p:sp>
        <p:nvSpPr>
          <p:cNvPr id="3" name="Content Placeholder 2">
            <a:extLst>
              <a:ext uri="{FF2B5EF4-FFF2-40B4-BE49-F238E27FC236}">
                <a16:creationId xmlns:a16="http://schemas.microsoft.com/office/drawing/2014/main" id="{1B5B3883-8D66-4399-95BB-907C74B078B6}"/>
              </a:ext>
            </a:extLst>
          </p:cNvPr>
          <p:cNvSpPr txBox="1">
            <a:spLocks noGrp="1"/>
          </p:cNvSpPr>
          <p:nvPr>
            <p:ph idx="1"/>
          </p:nvPr>
        </p:nvSpPr>
        <p:spPr>
          <a:xfrm>
            <a:off x="2830995" y="2400146"/>
            <a:ext cx="6530010" cy="3872951"/>
          </a:xfrm>
          <a:solidFill>
            <a:schemeClr val="accent2">
              <a:lumMod val="20000"/>
              <a:lumOff val="80000"/>
            </a:schemeClr>
          </a:solidFill>
        </p:spPr>
        <p:txBody>
          <a:bodyPr>
            <a:normAutofit/>
          </a:bodyPr>
          <a:lstStyle/>
          <a:p>
            <a:pPr lvl="0" algn="thaiDist"/>
            <a:r>
              <a:rPr lang="en-GB" sz="2800" b="1" dirty="0">
                <a:solidFill>
                  <a:schemeClr val="bg1"/>
                </a:solidFill>
              </a:rPr>
              <a:t>Take a deep breath. Relax!</a:t>
            </a:r>
          </a:p>
          <a:p>
            <a:pPr lvl="0" algn="thaiDist"/>
            <a:r>
              <a:rPr lang="en-GB" sz="2800" dirty="0">
                <a:solidFill>
                  <a:schemeClr val="bg1"/>
                </a:solidFill>
              </a:rPr>
              <a:t>Don’t huddle over a desk or table - stand up tall, move around. Remember, how you say something is as important as what you have to say </a:t>
            </a:r>
          </a:p>
          <a:p>
            <a:pPr lvl="0" algn="thaiDist"/>
            <a:r>
              <a:rPr lang="en-GB" sz="2800" dirty="0">
                <a:solidFill>
                  <a:schemeClr val="bg1"/>
                </a:solidFill>
              </a:rPr>
              <a:t>Try to strive for the 5 C’s. You should look and sound confident, credible, competent, convincing, and comfortable </a:t>
            </a:r>
          </a:p>
          <a:p>
            <a:pPr lvl="0" algn="thaiDist"/>
            <a:endParaRPr lang="en-US" sz="2800"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C026-9A59-41CF-A0C4-36706F89B536}"/>
              </a:ext>
            </a:extLst>
          </p:cNvPr>
          <p:cNvSpPr txBox="1">
            <a:spLocks noGrp="1"/>
          </p:cNvSpPr>
          <p:nvPr>
            <p:ph type="title"/>
          </p:nvPr>
        </p:nvSpPr>
        <p:spPr>
          <a:xfrm>
            <a:off x="1143000" y="424071"/>
            <a:ext cx="9875520" cy="614239"/>
          </a:xfrm>
        </p:spPr>
        <p:txBody>
          <a:bodyPr/>
          <a:lstStyle/>
          <a:p>
            <a:pPr lvl="0" algn="ctr"/>
            <a:r>
              <a:rPr lang="en-US" sz="4000" b="1" u="sng" dirty="0"/>
              <a:t>Keep eye contact</a:t>
            </a:r>
            <a:endParaRPr lang="en-US" sz="4000" u="sng" dirty="0"/>
          </a:p>
        </p:txBody>
      </p:sp>
      <p:sp>
        <p:nvSpPr>
          <p:cNvPr id="3" name="Content Placeholder 2">
            <a:extLst>
              <a:ext uri="{FF2B5EF4-FFF2-40B4-BE49-F238E27FC236}">
                <a16:creationId xmlns:a16="http://schemas.microsoft.com/office/drawing/2014/main" id="{AC893B1F-DB87-4D21-BC56-36A61CF93A46}"/>
              </a:ext>
            </a:extLst>
          </p:cNvPr>
          <p:cNvSpPr txBox="1">
            <a:spLocks noGrp="1"/>
          </p:cNvSpPr>
          <p:nvPr>
            <p:ph idx="1"/>
          </p:nvPr>
        </p:nvSpPr>
        <p:spPr>
          <a:xfrm>
            <a:off x="1159566" y="2305879"/>
            <a:ext cx="9872868" cy="3856382"/>
          </a:xfrm>
          <a:solidFill>
            <a:schemeClr val="accent2">
              <a:lumMod val="20000"/>
              <a:lumOff val="80000"/>
            </a:schemeClr>
          </a:solidFill>
        </p:spPr>
        <p:txBody>
          <a:bodyPr>
            <a:normAutofit/>
          </a:bodyPr>
          <a:lstStyle/>
          <a:p>
            <a:pPr lvl="0" algn="thaiDist"/>
            <a:r>
              <a:rPr lang="en-GB" sz="2800" dirty="0">
                <a:solidFill>
                  <a:schemeClr val="bg1"/>
                </a:solidFill>
              </a:rPr>
              <a:t>Use note cards instead of a completely scripted speech so that you can look up and make eye contact with your audience </a:t>
            </a:r>
          </a:p>
          <a:p>
            <a:pPr lvl="0" algn="thaiDist"/>
            <a:r>
              <a:rPr lang="en-GB" sz="2800" dirty="0">
                <a:solidFill>
                  <a:schemeClr val="bg1"/>
                </a:solidFill>
              </a:rPr>
              <a:t>Always avoid the urge to read a presentation </a:t>
            </a:r>
          </a:p>
          <a:p>
            <a:pPr lvl="0" algn="thaiDist"/>
            <a:r>
              <a:rPr lang="en-GB" sz="2800" dirty="0">
                <a:solidFill>
                  <a:schemeClr val="bg1"/>
                </a:solidFill>
              </a:rPr>
              <a:t>One tip is to try and look at someone at the back of the audience and then shift your gaze to the front, middle and back again </a:t>
            </a:r>
          </a:p>
          <a:p>
            <a:pPr lvl="0" algn="thaiDist"/>
            <a:r>
              <a:rPr lang="en-GB" sz="2800" dirty="0">
                <a:solidFill>
                  <a:schemeClr val="bg1"/>
                </a:solidFill>
              </a:rPr>
              <a:t>When using visual aids such as a board or flip chart, don’t turn your back to the audience and don’t get between the screen and the projector </a:t>
            </a:r>
          </a:p>
          <a:p>
            <a:pPr lvl="0" algn="thaiDist"/>
            <a:endParaRPr lang="en-US" sz="2800"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741BB-58E9-4084-8021-6919F719F668}"/>
              </a:ext>
            </a:extLst>
          </p:cNvPr>
          <p:cNvSpPr txBox="1">
            <a:spLocks noGrp="1"/>
          </p:cNvSpPr>
          <p:nvPr>
            <p:ph type="title"/>
          </p:nvPr>
        </p:nvSpPr>
        <p:spPr>
          <a:xfrm>
            <a:off x="1140348" y="659967"/>
            <a:ext cx="9875520" cy="879277"/>
          </a:xfrm>
        </p:spPr>
        <p:txBody>
          <a:bodyPr/>
          <a:lstStyle/>
          <a:p>
            <a:pPr lvl="0" algn="ctr"/>
            <a:r>
              <a:rPr lang="en-US" b="1" u="sng" dirty="0"/>
              <a:t>Key points to remember</a:t>
            </a:r>
            <a:endParaRPr lang="en-US" u="sng" dirty="0"/>
          </a:p>
        </p:txBody>
      </p:sp>
      <p:sp>
        <p:nvSpPr>
          <p:cNvPr id="3" name="Content Placeholder 2">
            <a:extLst>
              <a:ext uri="{FF2B5EF4-FFF2-40B4-BE49-F238E27FC236}">
                <a16:creationId xmlns:a16="http://schemas.microsoft.com/office/drawing/2014/main" id="{1DD4CBA9-3EB9-4B39-853D-F5A9377CBF2E}"/>
              </a:ext>
            </a:extLst>
          </p:cNvPr>
          <p:cNvSpPr txBox="1">
            <a:spLocks noGrp="1"/>
          </p:cNvSpPr>
          <p:nvPr>
            <p:ph idx="1"/>
          </p:nvPr>
        </p:nvSpPr>
        <p:spPr>
          <a:xfrm>
            <a:off x="1140348" y="2005711"/>
            <a:ext cx="9872868" cy="3313045"/>
          </a:xfrm>
          <a:solidFill>
            <a:schemeClr val="accent2">
              <a:lumMod val="20000"/>
              <a:lumOff val="80000"/>
            </a:schemeClr>
          </a:solidFill>
        </p:spPr>
        <p:txBody>
          <a:bodyPr>
            <a:normAutofit/>
          </a:bodyPr>
          <a:lstStyle/>
          <a:p>
            <a:pPr lvl="0"/>
            <a:r>
              <a:rPr lang="en-GB" sz="3200" dirty="0">
                <a:solidFill>
                  <a:schemeClr val="bg1"/>
                </a:solidFill>
              </a:rPr>
              <a:t>Identify the purpose and your objectives </a:t>
            </a:r>
          </a:p>
          <a:p>
            <a:pPr lvl="0"/>
            <a:r>
              <a:rPr lang="en-GB" sz="3200" dirty="0">
                <a:solidFill>
                  <a:schemeClr val="bg1"/>
                </a:solidFill>
              </a:rPr>
              <a:t>Plan your presentation thoroughly to time and re-emphasise at least three things you want the audience to remember you by </a:t>
            </a:r>
          </a:p>
          <a:p>
            <a:pPr lvl="0"/>
            <a:r>
              <a:rPr lang="en-GB" sz="3200" dirty="0">
                <a:solidFill>
                  <a:schemeClr val="bg1"/>
                </a:solidFill>
              </a:rPr>
              <a:t>Use visual aids, such as pictures and table graphs </a:t>
            </a:r>
          </a:p>
          <a:p>
            <a:pPr lvl="0"/>
            <a:r>
              <a:rPr lang="en-GB" sz="3200" dirty="0">
                <a:solidFill>
                  <a:schemeClr val="bg1"/>
                </a:solidFill>
              </a:rPr>
              <a:t>Rehearse, rehearse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763A5-A3C8-4449-8D9E-8969CAB1CA08}"/>
              </a:ext>
            </a:extLst>
          </p:cNvPr>
          <p:cNvSpPr txBox="1">
            <a:spLocks noGrp="1"/>
          </p:cNvSpPr>
          <p:nvPr>
            <p:ph type="title"/>
          </p:nvPr>
        </p:nvSpPr>
        <p:spPr/>
        <p:txBody>
          <a:bodyPr/>
          <a:lstStyle/>
          <a:p>
            <a:pPr lvl="0"/>
            <a:r>
              <a:rPr lang="en-US" dirty="0"/>
              <a:t>1. </a:t>
            </a:r>
            <a:r>
              <a:rPr lang="en-US" b="1" u="sng" dirty="0"/>
              <a:t>Practical</a:t>
            </a:r>
          </a:p>
        </p:txBody>
      </p:sp>
      <p:sp>
        <p:nvSpPr>
          <p:cNvPr id="3" name="Content Placeholder 2">
            <a:extLst>
              <a:ext uri="{FF2B5EF4-FFF2-40B4-BE49-F238E27FC236}">
                <a16:creationId xmlns:a16="http://schemas.microsoft.com/office/drawing/2014/main" id="{9C729112-B0B0-463C-83C4-C322FD207C3D}"/>
              </a:ext>
            </a:extLst>
          </p:cNvPr>
          <p:cNvSpPr txBox="1">
            <a:spLocks noGrp="1"/>
          </p:cNvSpPr>
          <p:nvPr>
            <p:ph idx="1"/>
          </p:nvPr>
        </p:nvSpPr>
        <p:spPr>
          <a:solidFill>
            <a:schemeClr val="accent1">
              <a:lumMod val="40000"/>
              <a:lumOff val="60000"/>
            </a:schemeClr>
          </a:solidFill>
        </p:spPr>
        <p:txBody>
          <a:bodyPr>
            <a:normAutofit fontScale="92500"/>
          </a:bodyPr>
          <a:lstStyle/>
          <a:p>
            <a:pPr lvl="0" algn="thaiDist"/>
            <a:r>
              <a:rPr lang="en-US" sz="3200" dirty="0">
                <a:solidFill>
                  <a:schemeClr val="bg1"/>
                </a:solidFill>
              </a:rPr>
              <a:t>Try to practice where you’ll be delivering your talks</a:t>
            </a:r>
          </a:p>
          <a:p>
            <a:pPr lvl="0" algn="thaiDist"/>
            <a:r>
              <a:rPr lang="en-US" sz="3200" dirty="0">
                <a:solidFill>
                  <a:schemeClr val="bg1"/>
                </a:solidFill>
              </a:rPr>
              <a:t>Acting as rehearsing lines such as standing up, arms open wide and, more comfortable feeling while you get speech</a:t>
            </a:r>
          </a:p>
          <a:p>
            <a:pPr lvl="0" algn="thaiDist"/>
            <a:r>
              <a:rPr lang="en-US" sz="3200" dirty="0">
                <a:solidFill>
                  <a:schemeClr val="bg1"/>
                </a:solidFill>
              </a:rPr>
              <a:t>Practice run for your friends or colleague</a:t>
            </a:r>
          </a:p>
          <a:p>
            <a:pPr lvl="0" algn="thaiDist"/>
            <a:r>
              <a:rPr lang="en-US" sz="3200" dirty="0">
                <a:solidFill>
                  <a:schemeClr val="bg1"/>
                </a:solidFill>
              </a:rPr>
              <a:t>Try recording your presentation and play it back to evaluate which areas need work</a:t>
            </a:r>
          </a:p>
          <a:p>
            <a:pPr lvl="0" algn="thaiDist"/>
            <a:r>
              <a:rPr lang="en-US" sz="3200" dirty="0">
                <a:solidFill>
                  <a:schemeClr val="bg1"/>
                </a:solidFill>
              </a:rPr>
              <a:t>Listening to recording of your past talks can clue you in to bad habits that should be aware it.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AC667-11E8-453A-AA05-3957CD5F43C3}"/>
              </a:ext>
            </a:extLst>
          </p:cNvPr>
          <p:cNvSpPr txBox="1">
            <a:spLocks noGrp="1"/>
          </p:cNvSpPr>
          <p:nvPr>
            <p:ph type="title"/>
          </p:nvPr>
        </p:nvSpPr>
        <p:spPr/>
        <p:txBody>
          <a:bodyPr/>
          <a:lstStyle/>
          <a:p>
            <a:pPr lvl="0"/>
            <a:r>
              <a:rPr lang="en-US" b="1" u="sng" dirty="0"/>
              <a:t>2. Transform Nervous Energy Into Enthusiasm</a:t>
            </a:r>
          </a:p>
        </p:txBody>
      </p:sp>
      <p:sp>
        <p:nvSpPr>
          <p:cNvPr id="3" name="Content Placeholder 2">
            <a:extLst>
              <a:ext uri="{FF2B5EF4-FFF2-40B4-BE49-F238E27FC236}">
                <a16:creationId xmlns:a16="http://schemas.microsoft.com/office/drawing/2014/main" id="{F3C46CAA-7DF9-4239-A635-83BF338B8E79}"/>
              </a:ext>
            </a:extLst>
          </p:cNvPr>
          <p:cNvSpPr txBox="1">
            <a:spLocks noGrp="1"/>
          </p:cNvSpPr>
          <p:nvPr>
            <p:ph idx="1"/>
          </p:nvPr>
        </p:nvSpPr>
        <p:spPr>
          <a:xfrm>
            <a:off x="1203960" y="2621280"/>
            <a:ext cx="9784080" cy="3222929"/>
          </a:xfrm>
          <a:solidFill>
            <a:schemeClr val="bg2">
              <a:lumMod val="40000"/>
              <a:lumOff val="60000"/>
            </a:schemeClr>
          </a:solidFill>
        </p:spPr>
        <p:txBody>
          <a:bodyPr>
            <a:normAutofit/>
          </a:bodyPr>
          <a:lstStyle/>
          <a:p>
            <a:pPr lvl="0" algn="thaiDist"/>
            <a:r>
              <a:rPr lang="en-US" sz="3200" dirty="0">
                <a:solidFill>
                  <a:schemeClr val="bg1"/>
                </a:solidFill>
              </a:rPr>
              <a:t>Down an energy drink and blast hip-hop music before presenting.</a:t>
            </a:r>
          </a:p>
          <a:p>
            <a:pPr lvl="0" algn="thaiDist"/>
            <a:r>
              <a:rPr lang="en-US" sz="3200" dirty="0">
                <a:solidFill>
                  <a:schemeClr val="bg1"/>
                </a:solidFill>
              </a:rPr>
              <a:t>Separating between the enthusiastic and energetics together before you going to the stage</a:t>
            </a:r>
          </a:p>
          <a:p>
            <a:pPr lvl="0" algn="thaiDist"/>
            <a:r>
              <a:rPr lang="en-US" sz="3200" dirty="0">
                <a:solidFill>
                  <a:schemeClr val="bg1"/>
                </a:solidFill>
              </a:rPr>
              <a:t>Avoid as caffeine overload.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125D-C41F-4E4C-B51B-5A3D3C34DD21}"/>
              </a:ext>
            </a:extLst>
          </p:cNvPr>
          <p:cNvSpPr txBox="1">
            <a:spLocks noGrp="1"/>
          </p:cNvSpPr>
          <p:nvPr>
            <p:ph type="title"/>
          </p:nvPr>
        </p:nvSpPr>
        <p:spPr/>
        <p:txBody>
          <a:bodyPr/>
          <a:lstStyle/>
          <a:p>
            <a:pPr lvl="0"/>
            <a:r>
              <a:rPr lang="en-US" b="1" u="sng" dirty="0"/>
              <a:t>3. Attend Other Presentation</a:t>
            </a:r>
          </a:p>
        </p:txBody>
      </p:sp>
      <p:sp>
        <p:nvSpPr>
          <p:cNvPr id="3" name="Content Placeholder 2">
            <a:extLst>
              <a:ext uri="{FF2B5EF4-FFF2-40B4-BE49-F238E27FC236}">
                <a16:creationId xmlns:a16="http://schemas.microsoft.com/office/drawing/2014/main" id="{44730CBE-669C-443F-A634-020E9734F956}"/>
              </a:ext>
            </a:extLst>
          </p:cNvPr>
          <p:cNvSpPr txBox="1">
            <a:spLocks noGrp="1"/>
          </p:cNvSpPr>
          <p:nvPr>
            <p:ph idx="1"/>
          </p:nvPr>
        </p:nvSpPr>
        <p:spPr>
          <a:xfrm>
            <a:off x="1202919" y="2011680"/>
            <a:ext cx="9784080" cy="3660250"/>
          </a:xfrm>
          <a:solidFill>
            <a:schemeClr val="tx2"/>
          </a:solidFill>
        </p:spPr>
        <p:txBody>
          <a:bodyPr>
            <a:normAutofit/>
          </a:bodyPr>
          <a:lstStyle/>
          <a:p>
            <a:pPr lvl="0" algn="thaiDist"/>
            <a:r>
              <a:rPr lang="en-US" sz="3600" dirty="0">
                <a:solidFill>
                  <a:schemeClr val="bg1"/>
                </a:solidFill>
              </a:rPr>
              <a:t>Try to attend some of the earlier talks by other presenter  to scope out their presentation skills </a:t>
            </a:r>
          </a:p>
          <a:p>
            <a:pPr lvl="0" algn="thaiDist"/>
            <a:r>
              <a:rPr lang="en-US" sz="3600" dirty="0">
                <a:solidFill>
                  <a:schemeClr val="bg1"/>
                </a:solidFill>
              </a:rPr>
              <a:t>Looks for about the mood of the crowd, the presentations more strategic or tactical in nature</a:t>
            </a:r>
          </a:p>
          <a:p>
            <a:pPr lvl="0" algn="thaiDist"/>
            <a:r>
              <a:rPr lang="en-US" sz="3600" dirty="0">
                <a:solidFill>
                  <a:schemeClr val="bg1"/>
                </a:solidFill>
              </a:rPr>
              <a:t>How to solve-problem for an audience of the presenter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F26DD-D7F4-4C7E-BB8F-8FA79015EE91}"/>
              </a:ext>
            </a:extLst>
          </p:cNvPr>
          <p:cNvSpPr txBox="1">
            <a:spLocks noGrp="1"/>
          </p:cNvSpPr>
          <p:nvPr>
            <p:ph type="title"/>
          </p:nvPr>
        </p:nvSpPr>
        <p:spPr/>
        <p:txBody>
          <a:bodyPr/>
          <a:lstStyle/>
          <a:p>
            <a:pPr lvl="0"/>
            <a:r>
              <a:rPr lang="en-US" b="1" u="sng" dirty="0"/>
              <a:t>4. Arrive Early</a:t>
            </a:r>
          </a:p>
        </p:txBody>
      </p:sp>
      <p:sp>
        <p:nvSpPr>
          <p:cNvPr id="3" name="Content Placeholder 2">
            <a:extLst>
              <a:ext uri="{FF2B5EF4-FFF2-40B4-BE49-F238E27FC236}">
                <a16:creationId xmlns:a16="http://schemas.microsoft.com/office/drawing/2014/main" id="{1CF93ABF-4C8B-4029-A74F-F962F11E2D09}"/>
              </a:ext>
            </a:extLst>
          </p:cNvPr>
          <p:cNvSpPr txBox="1">
            <a:spLocks noGrp="1"/>
          </p:cNvSpPr>
          <p:nvPr>
            <p:ph idx="1"/>
          </p:nvPr>
        </p:nvSpPr>
        <p:spPr>
          <a:xfrm>
            <a:off x="1202919" y="2011680"/>
            <a:ext cx="9784080" cy="2878372"/>
          </a:xfrm>
          <a:solidFill>
            <a:schemeClr val="accent1"/>
          </a:solidFill>
        </p:spPr>
        <p:txBody>
          <a:bodyPr>
            <a:normAutofit/>
          </a:bodyPr>
          <a:lstStyle/>
          <a:p>
            <a:pPr marL="0" lvl="0" indent="0">
              <a:buNone/>
            </a:pPr>
            <a:r>
              <a:rPr lang="en-US" sz="3600" dirty="0">
                <a:solidFill>
                  <a:schemeClr val="bg1"/>
                </a:solidFill>
              </a:rPr>
              <a:t>= Best to allow yourself plenty of time to settle  in before your talk.</a:t>
            </a:r>
          </a:p>
          <a:p>
            <a:pPr marL="0" lvl="0" indent="0">
              <a:buNone/>
            </a:pPr>
            <a:r>
              <a:rPr lang="en-US" sz="3600" dirty="0">
                <a:solidFill>
                  <a:schemeClr val="bg1"/>
                </a:solidFill>
              </a:rPr>
              <a:t>= Extra time ensures if you won’t be late</a:t>
            </a:r>
          </a:p>
          <a:p>
            <a:pPr marL="0" lvl="0" indent="0">
              <a:buNone/>
            </a:pPr>
            <a:r>
              <a:rPr lang="en-US" sz="3600" dirty="0">
                <a:solidFill>
                  <a:schemeClr val="bg1"/>
                </a:solidFill>
              </a:rPr>
              <a:t>= Shut down on Google Map, if it possible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27DCF-1AAB-4627-ADDC-29CD2764438B}"/>
              </a:ext>
            </a:extLst>
          </p:cNvPr>
          <p:cNvSpPr txBox="1">
            <a:spLocks noGrp="1"/>
          </p:cNvSpPr>
          <p:nvPr>
            <p:ph type="title"/>
          </p:nvPr>
        </p:nvSpPr>
        <p:spPr/>
        <p:txBody>
          <a:bodyPr/>
          <a:lstStyle/>
          <a:p>
            <a:pPr lvl="0"/>
            <a:r>
              <a:rPr lang="en-US" b="1" u="sng" dirty="0"/>
              <a:t>5. Adjust to Your Surroundings</a:t>
            </a:r>
          </a:p>
        </p:txBody>
      </p:sp>
      <p:sp>
        <p:nvSpPr>
          <p:cNvPr id="3" name="Content Placeholder 2">
            <a:extLst>
              <a:ext uri="{FF2B5EF4-FFF2-40B4-BE49-F238E27FC236}">
                <a16:creationId xmlns:a16="http://schemas.microsoft.com/office/drawing/2014/main" id="{87240FA6-53D3-4E51-B277-F163DCED84B1}"/>
              </a:ext>
            </a:extLst>
          </p:cNvPr>
          <p:cNvSpPr txBox="1">
            <a:spLocks noGrp="1"/>
          </p:cNvSpPr>
          <p:nvPr>
            <p:ph idx="1"/>
          </p:nvPr>
        </p:nvSpPr>
        <p:spPr>
          <a:xfrm>
            <a:off x="1202919" y="2210463"/>
            <a:ext cx="9784080" cy="3938546"/>
          </a:xfrm>
          <a:solidFill>
            <a:schemeClr val="tx2"/>
          </a:solidFill>
        </p:spPr>
        <p:txBody>
          <a:bodyPr>
            <a:normAutofit/>
          </a:bodyPr>
          <a:lstStyle/>
          <a:p>
            <a:pPr marL="0" lvl="0" indent="0" algn="thaiDist">
              <a:buNone/>
            </a:pPr>
            <a:r>
              <a:rPr lang="en-US" sz="3600" dirty="0">
                <a:solidFill>
                  <a:schemeClr val="bg1"/>
                </a:solidFill>
              </a:rPr>
              <a:t>= Make sure to spend some in the room where you will be delivering your presentation.</a:t>
            </a:r>
          </a:p>
          <a:p>
            <a:pPr marL="0" lvl="0" indent="0" algn="thaiDist">
              <a:buNone/>
            </a:pPr>
            <a:r>
              <a:rPr lang="en-US" sz="3600" dirty="0">
                <a:solidFill>
                  <a:schemeClr val="bg1"/>
                </a:solidFill>
              </a:rPr>
              <a:t>= If possible, practice with the microphone and lighting</a:t>
            </a:r>
          </a:p>
          <a:p>
            <a:pPr marL="0" lvl="0" indent="0" algn="thaiDist">
              <a:buNone/>
            </a:pPr>
            <a:r>
              <a:rPr lang="en-US" sz="3600" dirty="0">
                <a:solidFill>
                  <a:schemeClr val="bg1"/>
                </a:solidFill>
              </a:rPr>
              <a:t>= Make sure you understand the seating and be aware of any distraction potentially posed by the venue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172279"/>
            <a:ext cx="9784080" cy="1170084"/>
          </a:xfrm>
        </p:spPr>
        <p:txBody>
          <a:bodyPr/>
          <a:lstStyle/>
          <a:p>
            <a:pPr algn="ctr"/>
            <a:r>
              <a:rPr lang="en-US" b="1" u="sng" dirty="0"/>
              <a:t>public speaking vs conversation</a:t>
            </a:r>
            <a:endParaRPr lang="th-TH" b="1" u="sng" dirty="0"/>
          </a:p>
        </p:txBody>
      </p:sp>
      <p:sp>
        <p:nvSpPr>
          <p:cNvPr id="3" name="Content Placeholder 2"/>
          <p:cNvSpPr>
            <a:spLocks noGrp="1"/>
          </p:cNvSpPr>
          <p:nvPr>
            <p:ph idx="1"/>
          </p:nvPr>
        </p:nvSpPr>
        <p:spPr>
          <a:xfrm>
            <a:off x="2183580" y="2141386"/>
            <a:ext cx="9784080" cy="2118361"/>
          </a:xfrm>
          <a:solidFill>
            <a:schemeClr val="tx2">
              <a:lumMod val="10000"/>
            </a:schemeClr>
          </a:solidFill>
        </p:spPr>
        <p:txBody>
          <a:bodyPr>
            <a:normAutofit/>
          </a:bodyPr>
          <a:lstStyle/>
          <a:p>
            <a:pPr marL="0" indent="0" algn="thaiDist">
              <a:buNone/>
            </a:pPr>
            <a:r>
              <a:rPr lang="en-US" sz="2800" b="1" dirty="0"/>
              <a:t>	</a:t>
            </a:r>
            <a:r>
              <a:rPr lang="en-US" sz="2800" b="1" u="sng" dirty="0"/>
              <a:t>Public speaking is Planned</a:t>
            </a:r>
          </a:p>
          <a:p>
            <a:pPr algn="thaiDist"/>
            <a:r>
              <a:rPr lang="en-US" sz="2800" b="1" dirty="0"/>
              <a:t>Public speaking is more planned than conversation. The speaker may spend hours or even days for planning and practicing a speech.</a:t>
            </a:r>
          </a:p>
        </p:txBody>
      </p:sp>
      <p:sp>
        <p:nvSpPr>
          <p:cNvPr id="6" name="Content Placeholder 2">
            <a:extLst>
              <a:ext uri="{FF2B5EF4-FFF2-40B4-BE49-F238E27FC236}">
                <a16:creationId xmlns:a16="http://schemas.microsoft.com/office/drawing/2014/main" id="{4C81F0DA-1775-475A-9832-7020C6AC3BAC}"/>
              </a:ext>
            </a:extLst>
          </p:cNvPr>
          <p:cNvSpPr txBox="1">
            <a:spLocks/>
          </p:cNvSpPr>
          <p:nvPr/>
        </p:nvSpPr>
        <p:spPr>
          <a:xfrm>
            <a:off x="268640" y="4399554"/>
            <a:ext cx="9784080" cy="2118361"/>
          </a:xfrm>
          <a:prstGeom prst="rect">
            <a:avLst/>
          </a:prstGeom>
          <a:solidFill>
            <a:schemeClr val="tx2">
              <a:lumMod val="10000"/>
            </a:schemeClr>
          </a:solidFill>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gn="thaiDist">
              <a:buFont typeface="Wingdings" pitchFamily="2" charset="2"/>
              <a:buNone/>
            </a:pPr>
            <a:r>
              <a:rPr lang="en-US" sz="2800" b="1" dirty="0"/>
              <a:t>	</a:t>
            </a:r>
            <a:r>
              <a:rPr lang="en-US" sz="2800" b="1" u="sng" dirty="0"/>
              <a:t>Public speaking is Formal</a:t>
            </a:r>
          </a:p>
          <a:p>
            <a:pPr algn="thaiDist"/>
            <a:r>
              <a:rPr lang="en-US" sz="2800" b="1" dirty="0"/>
              <a:t>Public speaking is also more formal than conversation. The slang or casual language you often use in conversation. Audiences expect speakers to use standard English grammar and vocabulary.</a:t>
            </a:r>
          </a:p>
        </p:txBody>
      </p:sp>
    </p:spTree>
    <p:extLst>
      <p:ext uri="{BB962C8B-B14F-4D97-AF65-F5344CB8AC3E}">
        <p14:creationId xmlns:p14="http://schemas.microsoft.com/office/powerpoint/2010/main" val="1731535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F35D0-FA95-45E6-97CF-029C5C4D6959}"/>
              </a:ext>
            </a:extLst>
          </p:cNvPr>
          <p:cNvSpPr txBox="1">
            <a:spLocks noGrp="1"/>
          </p:cNvSpPr>
          <p:nvPr>
            <p:ph type="title"/>
          </p:nvPr>
        </p:nvSpPr>
        <p:spPr/>
        <p:txBody>
          <a:bodyPr/>
          <a:lstStyle/>
          <a:p>
            <a:pPr lvl="0"/>
            <a:r>
              <a:rPr lang="en-US" b="1" u="sng" dirty="0"/>
              <a:t>6. Meet and Great</a:t>
            </a:r>
          </a:p>
        </p:txBody>
      </p:sp>
      <p:sp>
        <p:nvSpPr>
          <p:cNvPr id="3" name="Content Placeholder 2">
            <a:extLst>
              <a:ext uri="{FF2B5EF4-FFF2-40B4-BE49-F238E27FC236}">
                <a16:creationId xmlns:a16="http://schemas.microsoft.com/office/drawing/2014/main" id="{EA525E06-FE55-4608-AC3A-D8713197A852}"/>
              </a:ext>
            </a:extLst>
          </p:cNvPr>
          <p:cNvSpPr txBox="1">
            <a:spLocks noGrp="1"/>
          </p:cNvSpPr>
          <p:nvPr>
            <p:ph idx="1"/>
          </p:nvPr>
        </p:nvSpPr>
        <p:spPr>
          <a:xfrm>
            <a:off x="1203960" y="2213113"/>
            <a:ext cx="9784080" cy="3739763"/>
          </a:xfrm>
          <a:solidFill>
            <a:schemeClr val="accent1"/>
          </a:solidFill>
        </p:spPr>
        <p:txBody>
          <a:bodyPr>
            <a:normAutofit/>
          </a:bodyPr>
          <a:lstStyle/>
          <a:p>
            <a:pPr marL="0" lvl="0" indent="0" algn="thaiDist">
              <a:buNone/>
            </a:pPr>
            <a:r>
              <a:rPr lang="en-US" sz="3600" dirty="0">
                <a:solidFill>
                  <a:schemeClr val="bg1"/>
                </a:solidFill>
              </a:rPr>
              <a:t>= Do you best to chat with people before your presentation</a:t>
            </a:r>
          </a:p>
          <a:p>
            <a:pPr marL="0" lvl="0" indent="0" algn="thaiDist">
              <a:buNone/>
            </a:pPr>
            <a:r>
              <a:rPr lang="en-US" sz="3600" dirty="0">
                <a:solidFill>
                  <a:schemeClr val="bg1"/>
                </a:solidFill>
              </a:rPr>
              <a:t>= Talking with audiences makes you seem more likeable and approachable</a:t>
            </a:r>
          </a:p>
          <a:p>
            <a:pPr marL="0" lvl="0" indent="0" algn="thaiDist">
              <a:buNone/>
            </a:pPr>
            <a:r>
              <a:rPr lang="en-US" sz="3600" dirty="0">
                <a:solidFill>
                  <a:schemeClr val="bg1"/>
                </a:solidFill>
              </a:rPr>
              <a:t>= Ask event attendees questions and take in their responses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1B721-BA14-4693-BB33-F794601CC91A}"/>
              </a:ext>
            </a:extLst>
          </p:cNvPr>
          <p:cNvSpPr txBox="1">
            <a:spLocks noGrp="1"/>
          </p:cNvSpPr>
          <p:nvPr>
            <p:ph type="ctrTitle"/>
          </p:nvPr>
        </p:nvSpPr>
        <p:spPr>
          <a:xfrm>
            <a:off x="1112520" y="1961321"/>
            <a:ext cx="9966960" cy="2562751"/>
          </a:xfrm>
        </p:spPr>
        <p:txBody>
          <a:bodyPr/>
          <a:lstStyle/>
          <a:p>
            <a:pPr lvl="0"/>
            <a:r>
              <a:rPr lang="en-US" b="1" dirty="0">
                <a:solidFill>
                  <a:schemeClr val="tx1"/>
                </a:solidFill>
              </a:rPr>
              <a:t>Thank you </a:t>
            </a:r>
            <a:br>
              <a:rPr lang="en-US" b="1" dirty="0">
                <a:solidFill>
                  <a:schemeClr val="tx1"/>
                </a:solidFill>
              </a:rPr>
            </a:br>
            <a:r>
              <a:rPr lang="en-US" b="1" dirty="0">
                <a:solidFill>
                  <a:schemeClr val="tx1"/>
                </a:solidFill>
              </a:rPr>
              <a:t>&amp;</a:t>
            </a:r>
            <a:br>
              <a:rPr lang="en-US" b="1" dirty="0">
                <a:solidFill>
                  <a:schemeClr val="tx1"/>
                </a:solidFill>
              </a:rPr>
            </a:br>
            <a:r>
              <a:rPr lang="en-US" b="1" dirty="0">
                <a:solidFill>
                  <a:schemeClr val="tx1"/>
                </a:solidFill>
              </a:rPr>
              <a:t>take care yourself !!</a:t>
            </a:r>
          </a:p>
        </p:txBody>
      </p:sp>
    </p:spTree>
    <p:extLst>
      <p:ext uri="{BB962C8B-B14F-4D97-AF65-F5344CB8AC3E}">
        <p14:creationId xmlns:p14="http://schemas.microsoft.com/office/powerpoint/2010/main" val="4203426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The communication process</a:t>
            </a:r>
            <a:endParaRPr lang="th-TH" b="1" u="sng" dirty="0"/>
          </a:p>
        </p:txBody>
      </p:sp>
      <p:sp>
        <p:nvSpPr>
          <p:cNvPr id="3" name="Content Placeholder 2"/>
          <p:cNvSpPr>
            <a:spLocks noGrp="1"/>
          </p:cNvSpPr>
          <p:nvPr>
            <p:ph idx="1"/>
          </p:nvPr>
        </p:nvSpPr>
        <p:spPr>
          <a:xfrm>
            <a:off x="1203960" y="2608029"/>
            <a:ext cx="9784080" cy="2761836"/>
          </a:xfrm>
          <a:solidFill>
            <a:schemeClr val="tx2">
              <a:lumMod val="10000"/>
            </a:schemeClr>
          </a:solidFill>
        </p:spPr>
        <p:txBody>
          <a:bodyPr>
            <a:normAutofit/>
          </a:bodyPr>
          <a:lstStyle/>
          <a:p>
            <a:pPr marL="0" indent="0" algn="thaiDist">
              <a:buNone/>
            </a:pPr>
            <a:r>
              <a:rPr lang="en-US" sz="3600" b="1" dirty="0"/>
              <a:t>	Even the earliest communication theorists recognized that communication is a process. The models they formulated were linear, suggesting a simple transfer of meaning from a sender to a receiver.</a:t>
            </a:r>
          </a:p>
        </p:txBody>
      </p:sp>
    </p:spTree>
    <p:extLst>
      <p:ext uri="{BB962C8B-B14F-4D97-AF65-F5344CB8AC3E}">
        <p14:creationId xmlns:p14="http://schemas.microsoft.com/office/powerpoint/2010/main" val="292946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The communication process</a:t>
            </a:r>
            <a:endParaRPr lang="th-TH" b="1" u="sng" dirty="0"/>
          </a:p>
        </p:txBody>
      </p:sp>
      <p:sp>
        <p:nvSpPr>
          <p:cNvPr id="3" name="Content Placeholder 2"/>
          <p:cNvSpPr>
            <a:spLocks noGrp="1"/>
          </p:cNvSpPr>
          <p:nvPr>
            <p:ph idx="1"/>
          </p:nvPr>
        </p:nvSpPr>
        <p:spPr>
          <a:xfrm>
            <a:off x="238539" y="1792936"/>
            <a:ext cx="11595652" cy="4674125"/>
          </a:xfrm>
          <a:solidFill>
            <a:schemeClr val="tx2">
              <a:lumMod val="10000"/>
            </a:schemeClr>
          </a:solidFill>
        </p:spPr>
        <p:txBody>
          <a:bodyPr>
            <a:normAutofit/>
          </a:bodyPr>
          <a:lstStyle/>
          <a:p>
            <a:pPr algn="thaiDist"/>
            <a:r>
              <a:rPr lang="en-US" sz="3200" b="1" u="sng" dirty="0"/>
              <a:t>Communication as Action</a:t>
            </a:r>
          </a:p>
          <a:p>
            <a:pPr marL="0" indent="0" algn="thaiDist">
              <a:buNone/>
            </a:pPr>
            <a:r>
              <a:rPr lang="en-US" sz="3200" dirty="0"/>
              <a:t>= A speaker is a source of information and ideas for an audience.</a:t>
            </a:r>
          </a:p>
          <a:p>
            <a:pPr marL="0" indent="0" algn="thaiDist">
              <a:buNone/>
            </a:pPr>
            <a:r>
              <a:rPr lang="en-US" sz="3200" dirty="0"/>
              <a:t>= The message in public speaking is the speech itself both of what is said and now it is said.</a:t>
            </a:r>
          </a:p>
          <a:p>
            <a:pPr marL="0" indent="0" algn="thaiDist">
              <a:buNone/>
            </a:pPr>
            <a:r>
              <a:rPr lang="en-US" sz="3200" dirty="0"/>
              <a:t>= A message is usually transmitted from sender to receiver via two channels as visual and auditory.</a:t>
            </a:r>
          </a:p>
          <a:p>
            <a:pPr marL="0" indent="0" algn="thaiDist">
              <a:buNone/>
            </a:pPr>
            <a:r>
              <a:rPr lang="en-US" sz="3200" dirty="0"/>
              <a:t>= The receiver is the individual audience whose decoding of message will depend on own experiences, attitude, and belief.</a:t>
            </a:r>
          </a:p>
          <a:p>
            <a:pPr marL="0" indent="0" algn="thaiDist">
              <a:buNone/>
            </a:pPr>
            <a:endParaRPr lang="en-US" sz="3200" b="1" dirty="0"/>
          </a:p>
          <a:p>
            <a:pPr marL="0" indent="0" algn="thaiDist">
              <a:buNone/>
            </a:pPr>
            <a:endParaRPr lang="en-US" sz="3200" b="1" dirty="0"/>
          </a:p>
        </p:txBody>
      </p:sp>
    </p:spTree>
    <p:extLst>
      <p:ext uri="{BB962C8B-B14F-4D97-AF65-F5344CB8AC3E}">
        <p14:creationId xmlns:p14="http://schemas.microsoft.com/office/powerpoint/2010/main" val="34700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The communication process</a:t>
            </a:r>
            <a:endParaRPr lang="th-TH" b="1" u="sng" dirty="0"/>
          </a:p>
        </p:txBody>
      </p:sp>
      <p:sp>
        <p:nvSpPr>
          <p:cNvPr id="3" name="Content Placeholder 2"/>
          <p:cNvSpPr>
            <a:spLocks noGrp="1"/>
          </p:cNvSpPr>
          <p:nvPr>
            <p:ph idx="1"/>
          </p:nvPr>
        </p:nvSpPr>
        <p:spPr>
          <a:xfrm>
            <a:off x="238539" y="1792936"/>
            <a:ext cx="11595652" cy="4674125"/>
          </a:xfrm>
          <a:solidFill>
            <a:schemeClr val="tx2">
              <a:lumMod val="10000"/>
            </a:schemeClr>
          </a:solidFill>
        </p:spPr>
        <p:txBody>
          <a:bodyPr>
            <a:normAutofit/>
          </a:bodyPr>
          <a:lstStyle/>
          <a:p>
            <a:pPr algn="thaiDist"/>
            <a:r>
              <a:rPr lang="en-US" sz="3200" b="1" u="sng" dirty="0"/>
              <a:t>Communication as Interaction</a:t>
            </a:r>
          </a:p>
          <a:p>
            <a:pPr marL="0" indent="0" algn="thaiDist">
              <a:buNone/>
            </a:pPr>
            <a:r>
              <a:rPr lang="en-US" sz="3200" dirty="0"/>
              <a:t>	= One way in which public speaking differs from conversation is that the public speaker does most or all of the talking. But public speaking is still interactive. Without an audience to hear and provide feedback, public speaking serves little purpose.</a:t>
            </a:r>
          </a:p>
          <a:p>
            <a:pPr marL="0" indent="0" algn="thaiDist">
              <a:buNone/>
            </a:pPr>
            <a:r>
              <a:rPr lang="en-US" sz="3200" b="1" dirty="0"/>
              <a:t>	</a:t>
            </a:r>
            <a:r>
              <a:rPr lang="en-US" sz="3200" dirty="0"/>
              <a:t>= It depend on the nods, facial expressions, and adjust a rate of speaking, volume, vocabulary, type and amount of supporting material.</a:t>
            </a:r>
          </a:p>
          <a:p>
            <a:pPr marL="0" indent="0" algn="thaiDist">
              <a:buNone/>
            </a:pPr>
            <a:endParaRPr lang="en-US" sz="3200" b="1" dirty="0"/>
          </a:p>
        </p:txBody>
      </p:sp>
    </p:spTree>
    <p:extLst>
      <p:ext uri="{BB962C8B-B14F-4D97-AF65-F5344CB8AC3E}">
        <p14:creationId xmlns:p14="http://schemas.microsoft.com/office/powerpoint/2010/main" val="97117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64" y="161761"/>
            <a:ext cx="9872871" cy="1050814"/>
          </a:xfrm>
          <a:solidFill>
            <a:srgbClr val="92D050"/>
          </a:solidFill>
        </p:spPr>
        <p:txBody>
          <a:bodyPr>
            <a:normAutofit fontScale="90000"/>
          </a:bodyPr>
          <a:lstStyle/>
          <a:p>
            <a:pPr algn="ctr"/>
            <a:r>
              <a:rPr lang="en-US" b="1" u="sng" dirty="0">
                <a:solidFill>
                  <a:schemeClr val="tx2">
                    <a:lumMod val="10000"/>
                  </a:schemeClr>
                </a:solidFill>
              </a:rPr>
              <a:t>An interactive Model of communication</a:t>
            </a:r>
            <a:endParaRPr lang="th-TH" b="1" u="sng" dirty="0">
              <a:solidFill>
                <a:schemeClr val="tx2">
                  <a:lumMod val="10000"/>
                </a:schemeClr>
              </a:solidFill>
            </a:endParaRPr>
          </a:p>
        </p:txBody>
      </p:sp>
      <p:graphicFrame>
        <p:nvGraphicFramePr>
          <p:cNvPr id="4" name="ไดอะแกรม 3">
            <a:extLst>
              <a:ext uri="{FF2B5EF4-FFF2-40B4-BE49-F238E27FC236}">
                <a16:creationId xmlns:a16="http://schemas.microsoft.com/office/drawing/2014/main" id="{E9D93FCE-CFAC-427F-B93D-F83FEC4590F2}"/>
              </a:ext>
            </a:extLst>
          </p:cNvPr>
          <p:cNvGraphicFramePr/>
          <p:nvPr>
            <p:extLst>
              <p:ext uri="{D42A27DB-BD31-4B8C-83A1-F6EECF244321}">
                <p14:modId xmlns:p14="http://schemas.microsoft.com/office/powerpoint/2010/main" val="833656127"/>
              </p:ext>
            </p:extLst>
          </p:nvPr>
        </p:nvGraphicFramePr>
        <p:xfrm>
          <a:off x="1007165" y="1262849"/>
          <a:ext cx="1048247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กล่องข้อความ 4">
            <a:extLst>
              <a:ext uri="{FF2B5EF4-FFF2-40B4-BE49-F238E27FC236}">
                <a16:creationId xmlns:a16="http://schemas.microsoft.com/office/drawing/2014/main" id="{D33EDD59-9207-4A2E-8325-936ACA3B00FE}"/>
              </a:ext>
            </a:extLst>
          </p:cNvPr>
          <p:cNvSpPr txBox="1"/>
          <p:nvPr/>
        </p:nvSpPr>
        <p:spPr>
          <a:xfrm>
            <a:off x="7553739" y="3787516"/>
            <a:ext cx="1417983" cy="369332"/>
          </a:xfrm>
          <a:prstGeom prst="rect">
            <a:avLst/>
          </a:prstGeom>
          <a:solidFill>
            <a:srgbClr val="00B050"/>
          </a:solidFill>
        </p:spPr>
        <p:txBody>
          <a:bodyPr wrap="square" rtlCol="0">
            <a:spAutoFit/>
          </a:bodyPr>
          <a:lstStyle/>
          <a:p>
            <a:pPr algn="ctr"/>
            <a:r>
              <a:rPr lang="en-US" b="1" dirty="0"/>
              <a:t>Message</a:t>
            </a:r>
            <a:endParaRPr lang="th-TH" b="1" dirty="0"/>
          </a:p>
        </p:txBody>
      </p:sp>
      <p:sp>
        <p:nvSpPr>
          <p:cNvPr id="6" name="กล่องข้อความ 5">
            <a:extLst>
              <a:ext uri="{FF2B5EF4-FFF2-40B4-BE49-F238E27FC236}">
                <a16:creationId xmlns:a16="http://schemas.microsoft.com/office/drawing/2014/main" id="{9825E6A4-0ACD-454A-A5FE-AD87BE2EE7CC}"/>
              </a:ext>
            </a:extLst>
          </p:cNvPr>
          <p:cNvSpPr txBox="1"/>
          <p:nvPr/>
        </p:nvSpPr>
        <p:spPr>
          <a:xfrm>
            <a:off x="3717234" y="3787516"/>
            <a:ext cx="1417983" cy="369332"/>
          </a:xfrm>
          <a:prstGeom prst="rect">
            <a:avLst/>
          </a:prstGeom>
          <a:solidFill>
            <a:srgbClr val="00B050"/>
          </a:solidFill>
        </p:spPr>
        <p:txBody>
          <a:bodyPr wrap="square" rtlCol="0">
            <a:spAutoFit/>
          </a:bodyPr>
          <a:lstStyle/>
          <a:p>
            <a:pPr algn="ctr"/>
            <a:r>
              <a:rPr lang="en-US" b="1" dirty="0"/>
              <a:t>Message</a:t>
            </a:r>
            <a:endParaRPr lang="th-TH" b="1" dirty="0"/>
          </a:p>
        </p:txBody>
      </p:sp>
      <p:cxnSp>
        <p:nvCxnSpPr>
          <p:cNvPr id="8" name="ลูกศรเชื่อมต่อแบบตรง 7">
            <a:extLst>
              <a:ext uri="{FF2B5EF4-FFF2-40B4-BE49-F238E27FC236}">
                <a16:creationId xmlns:a16="http://schemas.microsoft.com/office/drawing/2014/main" id="{43A708A1-112C-46C9-A812-1FC260E2FFED}"/>
              </a:ext>
            </a:extLst>
          </p:cNvPr>
          <p:cNvCxnSpPr/>
          <p:nvPr/>
        </p:nvCxnSpPr>
        <p:spPr>
          <a:xfrm>
            <a:off x="7407965" y="3551583"/>
            <a:ext cx="156375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ลูกศรเชื่อมต่อแบบตรง 8">
            <a:extLst>
              <a:ext uri="{FF2B5EF4-FFF2-40B4-BE49-F238E27FC236}">
                <a16:creationId xmlns:a16="http://schemas.microsoft.com/office/drawing/2014/main" id="{46CE0E82-CCF5-4576-88FA-7CCDF85E2AC1}"/>
              </a:ext>
            </a:extLst>
          </p:cNvPr>
          <p:cNvCxnSpPr/>
          <p:nvPr/>
        </p:nvCxnSpPr>
        <p:spPr>
          <a:xfrm>
            <a:off x="3571460" y="3551583"/>
            <a:ext cx="156375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ลูกศรเชื่อมต่อแบบตรง 10">
            <a:extLst>
              <a:ext uri="{FF2B5EF4-FFF2-40B4-BE49-F238E27FC236}">
                <a16:creationId xmlns:a16="http://schemas.microsoft.com/office/drawing/2014/main" id="{AC3370EB-8C18-4C42-895B-7B829FC9A067}"/>
              </a:ext>
            </a:extLst>
          </p:cNvPr>
          <p:cNvCxnSpPr/>
          <p:nvPr/>
        </p:nvCxnSpPr>
        <p:spPr>
          <a:xfrm flipH="1">
            <a:off x="7407965" y="4797287"/>
            <a:ext cx="2226365" cy="104692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ลูกศรเชื่อมต่อแบบตรง 12">
            <a:extLst>
              <a:ext uri="{FF2B5EF4-FFF2-40B4-BE49-F238E27FC236}">
                <a16:creationId xmlns:a16="http://schemas.microsoft.com/office/drawing/2014/main" id="{6C254C58-2082-4B2D-B25A-3B39BC90ABFF}"/>
              </a:ext>
            </a:extLst>
          </p:cNvPr>
          <p:cNvCxnSpPr/>
          <p:nvPr/>
        </p:nvCxnSpPr>
        <p:spPr>
          <a:xfrm flipH="1" flipV="1">
            <a:off x="3445565" y="4890052"/>
            <a:ext cx="1689652" cy="95415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51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t>Speechmaking process</a:t>
            </a:r>
            <a:endParaRPr lang="th-TH" b="1" u="sng" dirty="0"/>
          </a:p>
        </p:txBody>
      </p:sp>
    </p:spTree>
    <p:extLst>
      <p:ext uri="{BB962C8B-B14F-4D97-AF65-F5344CB8AC3E}">
        <p14:creationId xmlns:p14="http://schemas.microsoft.com/office/powerpoint/2010/main" val="1841303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TM03090430[[fn=Banded]]</Template>
  <TotalTime>1483</TotalTime>
  <Words>2451</Words>
  <Application>Microsoft Office PowerPoint</Application>
  <PresentationFormat>Widescreen</PresentationFormat>
  <Paragraphs>193</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Algerian</vt:lpstr>
      <vt:lpstr>Corbel</vt:lpstr>
      <vt:lpstr>Wingdings</vt:lpstr>
      <vt:lpstr>Banded</vt:lpstr>
      <vt:lpstr>Chapter2 Speaking in public</vt:lpstr>
      <vt:lpstr>Speaking in public</vt:lpstr>
      <vt:lpstr>The rich heritage of public Speaking</vt:lpstr>
      <vt:lpstr>public speaking vs conversation</vt:lpstr>
      <vt:lpstr>The communication process</vt:lpstr>
      <vt:lpstr>The communication process</vt:lpstr>
      <vt:lpstr>The communication process</vt:lpstr>
      <vt:lpstr>An interactive Model of communication</vt:lpstr>
      <vt:lpstr>Speechmaking process</vt:lpstr>
      <vt:lpstr>Speechmaking Model</vt:lpstr>
      <vt:lpstr>Consider your audience</vt:lpstr>
      <vt:lpstr>Consider your audience</vt:lpstr>
      <vt:lpstr>Select and narrow your topic</vt:lpstr>
      <vt:lpstr>Determine your purpose</vt:lpstr>
      <vt:lpstr>Develop your idea</vt:lpstr>
      <vt:lpstr>Generate the main ideas</vt:lpstr>
      <vt:lpstr>Organize your speech</vt:lpstr>
      <vt:lpstr>Organize your speech</vt:lpstr>
      <vt:lpstr>rehearse your speech</vt:lpstr>
      <vt:lpstr>Deliver your speech</vt:lpstr>
      <vt:lpstr>Deliver your speech (cont.)</vt:lpstr>
      <vt:lpstr>Ethics and free speech</vt:lpstr>
      <vt:lpstr>ethics</vt:lpstr>
      <vt:lpstr>Ethically considering the audience</vt:lpstr>
      <vt:lpstr>Deliver an Ethical speech</vt:lpstr>
      <vt:lpstr>Deliver an Ethical speech</vt:lpstr>
      <vt:lpstr>the Ways to improve your presentation skills</vt:lpstr>
      <vt:lpstr>So, what do you need to know?</vt:lpstr>
      <vt:lpstr>Practice is very important</vt:lpstr>
      <vt:lpstr>The process</vt:lpstr>
      <vt:lpstr>How to keep your audience interested</vt:lpstr>
      <vt:lpstr>Take a deep breath. Relax!</vt:lpstr>
      <vt:lpstr>Keep eye contact</vt:lpstr>
      <vt:lpstr>Key points to remember</vt:lpstr>
      <vt:lpstr>1. Practical</vt:lpstr>
      <vt:lpstr>2. Transform Nervous Energy Into Enthusiasm</vt:lpstr>
      <vt:lpstr>3. Attend Other Presentation</vt:lpstr>
      <vt:lpstr>4. Arrive Early</vt:lpstr>
      <vt:lpstr>5. Adjust to Your Surroundings</vt:lpstr>
      <vt:lpstr>6. Meet and Great</vt:lpstr>
      <vt:lpstr>Thank you  &amp; take care yourself !!</vt:lpstr>
    </vt:vector>
  </TitlesOfParts>
  <Company>Nothing1010.blogspot.com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in Public</dc:title>
  <dc:creator>User_Nb</dc:creator>
  <cp:lastModifiedBy>Oraphan Decha</cp:lastModifiedBy>
  <cp:revision>51</cp:revision>
  <dcterms:created xsi:type="dcterms:W3CDTF">2021-04-13T04:11:18Z</dcterms:created>
  <dcterms:modified xsi:type="dcterms:W3CDTF">2022-07-18T05:48:40Z</dcterms:modified>
</cp:coreProperties>
</file>