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sldIdLst>
    <p:sldId id="256" r:id="rId5"/>
    <p:sldId id="278" r:id="rId6"/>
    <p:sldId id="258" r:id="rId7"/>
    <p:sldId id="277" r:id="rId8"/>
    <p:sldId id="280" r:id="rId9"/>
    <p:sldId id="281" r:id="rId10"/>
    <p:sldId id="286" r:id="rId11"/>
    <p:sldId id="287" r:id="rId12"/>
    <p:sldId id="288" r:id="rId13"/>
    <p:sldId id="289" r:id="rId14"/>
    <p:sldId id="290" r:id="rId15"/>
    <p:sldId id="291" r:id="rId16"/>
    <p:sldId id="292" r:id="rId17"/>
    <p:sldId id="282" r:id="rId18"/>
    <p:sldId id="283" r:id="rId19"/>
    <p:sldId id="284" r:id="rId20"/>
    <p:sldId id="293" r:id="rId21"/>
    <p:sldId id="294" r:id="rId22"/>
    <p:sldId id="295" r:id="rId23"/>
    <p:sldId id="296" r:id="rId24"/>
    <p:sldId id="298" r:id="rId25"/>
    <p:sldId id="299" r:id="rId26"/>
    <p:sldId id="300" r:id="rId27"/>
    <p:sldId id="302" r:id="rId28"/>
    <p:sldId id="303" r:id="rId29"/>
    <p:sldId id="304" r:id="rId30"/>
    <p:sldId id="305" r:id="rId31"/>
    <p:sldId id="306" r:id="rId32"/>
    <p:sldId id="307" r:id="rId33"/>
    <p:sldId id="309" r:id="rId34"/>
    <p:sldId id="308" r:id="rId35"/>
    <p:sldId id="262"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0" autoAdjust="0"/>
    <p:restoredTop sz="93216" autoAdjust="0"/>
  </p:normalViewPr>
  <p:slideViewPr>
    <p:cSldViewPr snapToGrid="0">
      <p:cViewPr varScale="1">
        <p:scale>
          <a:sx n="92" d="100"/>
          <a:sy n="92" d="100"/>
        </p:scale>
        <p:origin x="184" y="64"/>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7/19/2022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ocer.com/works?userid=68288333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a:t>在左边的英文第一行可以替换</a:t>
            </a:r>
            <a:r>
              <a:rPr lang="en-US" altLang="zh-CN"/>
              <a:t>LOGO</a:t>
            </a:r>
            <a:r>
              <a:rPr lang="zh-CN" altLang="en-US"/>
              <a:t>图标</a:t>
            </a:r>
            <a:endParaRPr lang="en-US" altLang="zh-CN"/>
          </a:p>
          <a:p>
            <a:endParaRPr lang="en-US" altLang="zh-CN"/>
          </a:p>
          <a:p>
            <a:pPr marL="0" marR="0" lvl="0" indent="0" algn="l" defTabSz="914400" rtl="0" eaLnBrk="1" fontAlgn="auto" latinLnBrk="0" hangingPunct="1">
              <a:lnSpc>
                <a:spcPct val="100000"/>
              </a:lnSpc>
              <a:spcBef>
                <a:spcPts val="0"/>
              </a:spcBef>
              <a:spcAft>
                <a:spcPts val="0"/>
              </a:spcAft>
              <a:buClrTx/>
              <a:buSzTx/>
              <a:buFontTx/>
              <a:buNone/>
              <a:defRPr/>
            </a:pPr>
            <a:r>
              <a:rPr lang="zh-CN" altLang="en-US"/>
              <a:t>字体具体说明：</a:t>
            </a:r>
            <a:endParaRPr lang="en-US" altLang="zh-CN"/>
          </a:p>
          <a:p>
            <a:endParaRPr lang="en-US" altLang="zh-CN"/>
          </a:p>
          <a:p>
            <a:r>
              <a:rPr lang="zh-CN" altLang="en-US"/>
              <a:t>中文字体：思源黑体、思源宋体</a:t>
            </a:r>
            <a:endParaRPr lang="en-US" altLang="zh-CN"/>
          </a:p>
          <a:p>
            <a:r>
              <a:rPr lang="zh-CN" altLang="en-US" sz="1200">
                <a:solidFill>
                  <a:schemeClr val="tx1">
                    <a:lumMod val="75000"/>
                    <a:lumOff val="25000"/>
                  </a:schemeClr>
                </a:solidFill>
                <a:latin typeface="+mn-ea"/>
              </a:rPr>
              <a:t>谨慎事项：</a:t>
            </a:r>
            <a:r>
              <a:rPr lang="zh-CN" altLang="en-US"/>
              <a:t>思源黑体、思源宋体</a:t>
            </a:r>
            <a:r>
              <a:rPr kumimoji="0" lang="zh-CN" altLang="en-US" sz="1200" b="0" i="0" u="none" strike="noStrike" kern="1200" cap="none" spc="0" normalizeH="0" baseline="0" noProof="0">
                <a:ln>
                  <a:noFill/>
                </a:ln>
                <a:solidFill>
                  <a:schemeClr val="tx1">
                    <a:lumMod val="75000"/>
                    <a:lumOff val="25000"/>
                  </a:schemeClr>
                </a:solidFill>
                <a:effectLst/>
                <a:uLnTx/>
                <a:uFillTx/>
                <a:latin typeface="+mn-ea"/>
                <a:cs typeface="+mn-cs"/>
              </a:rPr>
              <a:t>的字体可免费商用，放心使用。</a:t>
            </a:r>
            <a:endParaRPr kumimoji="0" lang="en-US" altLang="zh-CN" sz="1200" b="0" i="0" u="none" strike="noStrike" kern="1200" cap="none" spc="0" normalizeH="0" baseline="0" noProof="0">
              <a:ln>
                <a:noFill/>
              </a:ln>
              <a:solidFill>
                <a:schemeClr val="tx1">
                  <a:lumMod val="75000"/>
                  <a:lumOff val="25000"/>
                </a:schemeClr>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lumMod val="75000"/>
                    <a:lumOff val="25000"/>
                  </a:schemeClr>
                </a:solidFill>
                <a:effectLst/>
                <a:uLnTx/>
                <a:uFillTx/>
                <a:latin typeface="+mn-ea"/>
                <a:cs typeface="+mn-cs"/>
              </a:rPr>
              <a:t>缺少字体：没有这些字体需要自行下载字体安装，否则自动转为默认宋体的字体，按照这些字体安装的效果为准。</a:t>
            </a:r>
            <a:endParaRPr kumimoji="0" lang="en-US" altLang="zh-CN" sz="1200" b="0" i="0" u="none" strike="noStrike" kern="1200" cap="none" spc="0" normalizeH="0" baseline="0" noProof="0">
              <a:ln>
                <a:noFill/>
              </a:ln>
              <a:solidFill>
                <a:schemeClr val="tx1">
                  <a:lumMod val="75000"/>
                  <a:lumOff val="25000"/>
                </a:schemeClr>
              </a:solidFill>
              <a:effectLst/>
              <a:uLnTx/>
              <a:uFillTx/>
              <a:latin typeface="+mn-ea"/>
              <a:cs typeface="+mn-cs"/>
            </a:endParaRPr>
          </a:p>
          <a:p>
            <a:endParaRPr kumimoji="0" lang="en-US" altLang="zh-CN" sz="1200" b="0" i="0" u="none" strike="noStrike" kern="1200" cap="none" spc="0" normalizeH="0" baseline="0" noProof="0">
              <a:ln>
                <a:noFill/>
              </a:ln>
              <a:solidFill>
                <a:schemeClr val="tx1">
                  <a:lumMod val="75000"/>
                  <a:lumOff val="25000"/>
                </a:schemeClr>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lumMod val="75000"/>
                    <a:lumOff val="25000"/>
                  </a:schemeClr>
                </a:solidFill>
                <a:effectLst/>
                <a:uLnTx/>
                <a:uFillTx/>
                <a:latin typeface="+mn-ea"/>
                <a:cs typeface="+mn-cs"/>
              </a:rPr>
              <a:t>蓝美视觉的店铺更多作品，正在更新：</a:t>
            </a:r>
            <a:r>
              <a:rPr lang="en-US" altLang="zh-CN" sz="1200" i="0" u="none">
                <a:solidFill>
                  <a:schemeClr val="accent3">
                    <a:lumMod val="20000"/>
                    <a:lumOff val="80000"/>
                  </a:schemeClr>
                </a:solidFill>
                <a:latin typeface="思源黑体 CN Light" panose="020B0300000000000000" pitchFamily="34" charset="-122"/>
                <a:ea typeface="思源黑体 CN Light" panose="020B0300000000000000" pitchFamily="34" charset="-122"/>
                <a:hlinkClick r:id="rId3"/>
              </a:rPr>
              <a:t>https://www.docer.com/works?userid=682883332</a:t>
            </a:r>
            <a:endParaRPr lang="zh-CN" altLang="en-US" i="0" u="none"/>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0" i="0" kern="1200">
                <a:solidFill>
                  <a:schemeClr val="tx1"/>
                </a:solidFill>
                <a:effectLst/>
                <a:latin typeface="+mn-lt"/>
                <a:ea typeface="+mn-ea"/>
                <a:cs typeface="+mn-cs"/>
              </a:rPr>
              <a:t>祝您使用愉快！！！</a:t>
            </a:r>
            <a:endParaRPr lang="zh-CN" altLang="en-US" i="0" u="none"/>
          </a:p>
        </p:txBody>
      </p:sp>
      <p:sp>
        <p:nvSpPr>
          <p:cNvPr id="4" name="灯片编号占位符 3"/>
          <p:cNvSpPr>
            <a:spLocks noGrp="1"/>
          </p:cNvSpPr>
          <p:nvPr>
            <p:ph type="sldNum" sz="quarter" idx="5"/>
          </p:nvPr>
        </p:nvSpPr>
        <p:spPr/>
        <p:txBody>
          <a:bodyPr/>
          <a:lstStyle/>
          <a:p>
            <a:fld id="{29F68BFC-01CB-48B0-ABB1-5134A3C026FA}"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6154250" y="0"/>
            <a:ext cx="6037750" cy="6858000"/>
          </a:xfrm>
          <a:custGeom>
            <a:avLst/>
            <a:gdLst>
              <a:gd name="connsiteX0" fmla="*/ 1772040 w 6037750"/>
              <a:gd name="connsiteY0" fmla="*/ 0 h 6858000"/>
              <a:gd name="connsiteX1" fmla="*/ 6037750 w 6037750"/>
              <a:gd name="connsiteY1" fmla="*/ 0 h 6858000"/>
              <a:gd name="connsiteX2" fmla="*/ 6037750 w 6037750"/>
              <a:gd name="connsiteY2" fmla="*/ 6858000 h 6858000"/>
              <a:gd name="connsiteX3" fmla="*/ 1772040 w 6037750"/>
              <a:gd name="connsiteY3" fmla="*/ 6858000 h 6858000"/>
              <a:gd name="connsiteX4" fmla="*/ 1738582 w 6037750"/>
              <a:gd name="connsiteY4" fmla="*/ 6800025 h 6858000"/>
              <a:gd name="connsiteX5" fmla="*/ 174752 w 6037750"/>
              <a:gd name="connsiteY5" fmla="*/ 4090214 h 6858000"/>
              <a:gd name="connsiteX6" fmla="*/ 174752 w 6037750"/>
              <a:gd name="connsiteY6" fmla="*/ 2767786 h 6858000"/>
              <a:gd name="connsiteX7" fmla="*/ 1750813 w 6037750"/>
              <a:gd name="connsiteY7" fmla="*/ 367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7750" h="6858000">
                <a:moveTo>
                  <a:pt x="1772040" y="0"/>
                </a:moveTo>
                <a:lnTo>
                  <a:pt x="6037750" y="0"/>
                </a:lnTo>
                <a:lnTo>
                  <a:pt x="6037750" y="6858000"/>
                </a:lnTo>
                <a:lnTo>
                  <a:pt x="1772040" y="6858000"/>
                </a:lnTo>
                <a:lnTo>
                  <a:pt x="1738582" y="6800025"/>
                </a:lnTo>
                <a:cubicBezTo>
                  <a:pt x="174752" y="4090214"/>
                  <a:pt x="174752" y="4090214"/>
                  <a:pt x="174752" y="4090214"/>
                </a:cubicBezTo>
                <a:cubicBezTo>
                  <a:pt x="-58250" y="3679097"/>
                  <a:pt x="-58250" y="3178904"/>
                  <a:pt x="174752" y="2767786"/>
                </a:cubicBezTo>
                <a:cubicBezTo>
                  <a:pt x="1142310" y="1091199"/>
                  <a:pt x="1565616" y="357691"/>
                  <a:pt x="1750813" y="36782"/>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30425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3022600"/>
          </a:xfrm>
          <a:prstGeom prst="rect">
            <a:avLst/>
          </a:prstGeom>
        </p:spPr>
        <p:txBody>
          <a:bodyPr/>
          <a:lstStyle/>
          <a:p>
            <a:endParaRPr lang="zh-CN" altLang="en-US"/>
          </a:p>
        </p:txBody>
      </p:sp>
    </p:spTree>
    <p:extLst>
      <p:ext uri="{BB962C8B-B14F-4D97-AF65-F5344CB8AC3E}">
        <p14:creationId xmlns:p14="http://schemas.microsoft.com/office/powerpoint/2010/main" val="1815826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 id="2147483673" r:id="rId15"/>
    <p:sldLayoutId id="2147483674" r:id="rId16"/>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58724" y="390698"/>
            <a:ext cx="11274552" cy="603504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58724" y="3236493"/>
            <a:ext cx="5149596" cy="1448385"/>
          </a:xfrm>
        </p:spPr>
        <p:txBody>
          <a:bodyPr>
            <a:normAutofit/>
          </a:bodyPr>
          <a:lstStyle/>
          <a:p>
            <a:r>
              <a:rPr lang="en-US" sz="4000" b="1" dirty="0">
                <a:solidFill>
                  <a:schemeClr val="tx1"/>
                </a:solidFill>
              </a:rPr>
              <a:t>Chapter 1</a:t>
            </a:r>
            <a:br>
              <a:rPr lang="en-US" sz="4000" b="1" dirty="0">
                <a:solidFill>
                  <a:schemeClr val="tx1"/>
                </a:solidFill>
              </a:rPr>
            </a:br>
            <a:r>
              <a:rPr lang="en-US" sz="4000" b="1" dirty="0">
                <a:solidFill>
                  <a:schemeClr val="tx1"/>
                </a:solidFill>
              </a:rPr>
              <a:t>PUBLIC SPEAKING</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458724" y="4684879"/>
            <a:ext cx="5149596" cy="524794"/>
          </a:xfrm>
        </p:spPr>
        <p:txBody>
          <a:bodyPr>
            <a:normAutofit/>
          </a:bodyPr>
          <a:lstStyle/>
          <a:p>
            <a:r>
              <a:rPr lang="en-US" dirty="0"/>
              <a:t>Oraphan Decha​​</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rot="21353135">
            <a:off x="573784" y="1902177"/>
            <a:ext cx="6104526" cy="3826207"/>
          </a:xfrm>
          <a:solidFill>
            <a:schemeClr val="accent2"/>
          </a:solidFill>
          <a:ln>
            <a:solidFill>
              <a:srgbClr val="FFFF00"/>
            </a:solidFill>
          </a:ln>
        </p:spPr>
        <p:txBody>
          <a:bodyPr>
            <a:normAutofit/>
          </a:bodyPr>
          <a:lstStyle/>
          <a:p>
            <a:pPr marL="0" indent="0">
              <a:buNone/>
            </a:pPr>
            <a:r>
              <a:rPr lang="en-US" sz="2800" b="1" u="sng" dirty="0">
                <a:solidFill>
                  <a:schemeClr val="tx1"/>
                </a:solidFill>
                <a:latin typeface="TH SarabunPSK" panose="020B0500040200020003" pitchFamily="34" charset="-34"/>
                <a:cs typeface="TH SarabunPSK" panose="020B0500040200020003" pitchFamily="34" charset="-34"/>
              </a:rPr>
              <a:t>4. Skills learned can improve performance in other areas of life </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Public speaking helps to improve your communication skills, your leadership skills, your self-confidence and increases your ability to better understand people. The multiple skills you will learn from public speaking can boost your performance and accomplishment in other areas of your life.</a:t>
            </a:r>
            <a:endParaRPr lang="en-GB" sz="30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10</a:t>
            </a:fld>
            <a:endParaRPr lang="en-US" dirty="0"/>
          </a:p>
        </p:txBody>
      </p:sp>
      <p:pic>
        <p:nvPicPr>
          <p:cNvPr id="7" name="Picture 6">
            <a:extLst>
              <a:ext uri="{FF2B5EF4-FFF2-40B4-BE49-F238E27FC236}">
                <a16:creationId xmlns:a16="http://schemas.microsoft.com/office/drawing/2014/main" id="{FBEDF440-DA90-A360-6AC8-6F8FAB3E41B1}"/>
              </a:ext>
            </a:extLst>
          </p:cNvPr>
          <p:cNvPicPr>
            <a:picLocks noChangeAspect="1"/>
          </p:cNvPicPr>
          <p:nvPr/>
        </p:nvPicPr>
        <p:blipFill rotWithShape="1">
          <a:blip r:embed="rId2"/>
          <a:srcRect l="2322" b="2754"/>
          <a:stretch/>
        </p:blipFill>
        <p:spPr>
          <a:xfrm rot="487384">
            <a:off x="7113865" y="1624175"/>
            <a:ext cx="4453649" cy="2865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102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rot="21353135">
            <a:off x="550600" y="1903011"/>
            <a:ext cx="6104526" cy="3179942"/>
          </a:xfrm>
          <a:solidFill>
            <a:schemeClr val="accent2"/>
          </a:solidFill>
          <a:ln>
            <a:solidFill>
              <a:srgbClr val="FFFF00"/>
            </a:solidFill>
          </a:ln>
        </p:spPr>
        <p:txBody>
          <a:bodyPr>
            <a:normAutofit/>
          </a:bodyPr>
          <a:lstStyle/>
          <a:p>
            <a:pPr marL="0" indent="0">
              <a:buNone/>
            </a:pPr>
            <a:r>
              <a:rPr lang="en-US" sz="2800" b="1" u="sng" dirty="0">
                <a:solidFill>
                  <a:schemeClr val="tx1"/>
                </a:solidFill>
                <a:latin typeface="TH SarabunPSK" panose="020B0500040200020003" pitchFamily="34" charset="-34"/>
                <a:cs typeface="TH SarabunPSK" panose="020B0500040200020003" pitchFamily="34" charset="-34"/>
              </a:rPr>
              <a:t>5. </a:t>
            </a:r>
            <a:r>
              <a:rPr lang="en-GB" sz="2800" b="1" u="sng" dirty="0">
                <a:solidFill>
                  <a:schemeClr val="tx1"/>
                </a:solidFill>
                <a:latin typeface="TH SarabunPSK" panose="020B0500040200020003" pitchFamily="34" charset="-34"/>
                <a:cs typeface="TH SarabunPSK" panose="020B0500040200020003" pitchFamily="34" charset="-34"/>
              </a:rPr>
              <a:t>Developing Critical Thinking Skills</a:t>
            </a:r>
          </a:p>
          <a:p>
            <a:pPr marL="0" indent="0">
              <a:buNone/>
            </a:pPr>
            <a:endParaRPr lang="en-US" sz="2800" b="1" u="sng" dirty="0">
              <a:solidFill>
                <a:schemeClr val="tx1"/>
              </a:solidFill>
              <a:latin typeface="TH SarabunPSK" panose="020B0500040200020003" pitchFamily="34" charset="-34"/>
              <a:cs typeface="TH SarabunPSK" panose="020B0500040200020003" pitchFamily="34" charset="-34"/>
            </a:endParaRP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When engaging in the process of preparing a speech, you will have to think critically and go through the process of research in order to produce a better speech, and thereby improve your critical thinking skills. </a:t>
            </a:r>
            <a:endParaRPr lang="en-GB" sz="28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11</a:t>
            </a:fld>
            <a:endParaRPr lang="en-US" dirty="0"/>
          </a:p>
        </p:txBody>
      </p:sp>
      <p:pic>
        <p:nvPicPr>
          <p:cNvPr id="1026" name="Picture 2" descr="How Can You Enhance your Critical Thinking Skills?">
            <a:extLst>
              <a:ext uri="{FF2B5EF4-FFF2-40B4-BE49-F238E27FC236}">
                <a16:creationId xmlns:a16="http://schemas.microsoft.com/office/drawing/2014/main" id="{B8CD32E0-C008-A8E0-DE90-7BF069741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3069">
            <a:off x="6990008" y="2829084"/>
            <a:ext cx="4761766" cy="315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01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a:off x="194978" y="1071074"/>
            <a:ext cx="6104526" cy="3694271"/>
          </a:xfrm>
          <a:solidFill>
            <a:schemeClr val="accent2"/>
          </a:solidFill>
          <a:ln>
            <a:solidFill>
              <a:srgbClr val="FFFF00"/>
            </a:solidFill>
          </a:ln>
        </p:spPr>
        <p:txBody>
          <a:bodyPr>
            <a:normAutofit fontScale="92500" lnSpcReduction="10000"/>
          </a:bodyPr>
          <a:lstStyle/>
          <a:p>
            <a:pPr marL="0" indent="0">
              <a:buNone/>
            </a:pPr>
            <a:r>
              <a:rPr lang="en-US" sz="3000" b="1" u="sng" dirty="0">
                <a:solidFill>
                  <a:schemeClr val="tx1"/>
                </a:solidFill>
                <a:latin typeface="TH SarabunPSK" panose="020B0500040200020003" pitchFamily="34" charset="-34"/>
                <a:cs typeface="TH SarabunPSK" panose="020B0500040200020003" pitchFamily="34" charset="-34"/>
              </a:rPr>
              <a:t>6. Developing Verbal and Non-verbal Skills</a:t>
            </a:r>
            <a:r>
              <a:rPr lang="en-US" sz="3600" b="1" u="sng" dirty="0">
                <a:solidFill>
                  <a:schemeClr val="tx1"/>
                </a:solidFill>
                <a:latin typeface="TH SarabunPSK" panose="020B0500040200020003" pitchFamily="34" charset="-34"/>
                <a:cs typeface="TH SarabunPSK" panose="020B0500040200020003" pitchFamily="34" charset="-34"/>
              </a:rPr>
              <a:t> </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a:t>
            </a:r>
            <a:r>
              <a:rPr lang="en-US" sz="3000" dirty="0">
                <a:solidFill>
                  <a:schemeClr val="tx1"/>
                </a:solidFill>
                <a:latin typeface="TH SarabunPSK" panose="020B0500040200020003" pitchFamily="34" charset="-34"/>
                <a:cs typeface="TH SarabunPSK" panose="020B0500040200020003" pitchFamily="34" charset="-34"/>
              </a:rPr>
              <a:t>A public speaking course is very effective in helping you to finetune your verbal and non-verbal communication skills. </a:t>
            </a:r>
          </a:p>
          <a:p>
            <a:pPr marL="0" indent="0" algn="thaiDist">
              <a:buNone/>
            </a:pPr>
            <a:r>
              <a:rPr lang="en-US" sz="3000" dirty="0">
                <a:solidFill>
                  <a:schemeClr val="tx1"/>
                </a:solidFill>
                <a:latin typeface="TH SarabunPSK" panose="020B0500040200020003" pitchFamily="34" charset="-34"/>
                <a:cs typeface="TH SarabunPSK" panose="020B0500040200020003" pitchFamily="34" charset="-34"/>
              </a:rPr>
              <a:t>	As you start to present your speech in front of the class, you will also get the opportunity to receive beneficial feedbacks from both your classmates and your instructor which will help you to become a better speaker.</a:t>
            </a:r>
            <a:endParaRPr lang="en-GB" sz="30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12</a:t>
            </a:fld>
            <a:endParaRPr lang="en-US" dirty="0"/>
          </a:p>
        </p:txBody>
      </p:sp>
      <p:pic>
        <p:nvPicPr>
          <p:cNvPr id="2050" name="Picture 2" descr="Features Of Verbal Communication Archives - Online essay writing service">
            <a:extLst>
              <a:ext uri="{FF2B5EF4-FFF2-40B4-BE49-F238E27FC236}">
                <a16:creationId xmlns:a16="http://schemas.microsoft.com/office/drawing/2014/main" id="{BCBA14AD-4732-987E-3E03-51E853951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23" y="3685309"/>
            <a:ext cx="5272064" cy="29388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91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rot="21333360">
            <a:off x="455937" y="1603314"/>
            <a:ext cx="6104526" cy="2892274"/>
          </a:xfrm>
          <a:solidFill>
            <a:schemeClr val="accent2"/>
          </a:solidFill>
          <a:ln>
            <a:solidFill>
              <a:srgbClr val="FFFF00"/>
            </a:solidFill>
          </a:ln>
        </p:spPr>
        <p:txBody>
          <a:bodyPr>
            <a:normAutofit/>
          </a:bodyPr>
          <a:lstStyle/>
          <a:p>
            <a:pPr marL="0" indent="0">
              <a:buNone/>
            </a:pPr>
            <a:r>
              <a:rPr lang="en-US" sz="2800" b="1" u="sng" dirty="0">
                <a:solidFill>
                  <a:schemeClr val="tx1"/>
                </a:solidFill>
                <a:latin typeface="TH SarabunPSK" panose="020B0500040200020003" pitchFamily="34" charset="-34"/>
                <a:cs typeface="TH SarabunPSK" panose="020B0500040200020003" pitchFamily="34" charset="-34"/>
              </a:rPr>
              <a:t>7. Change the World around You</a:t>
            </a:r>
          </a:p>
          <a:p>
            <a:pPr marL="0" indent="0">
              <a:buNone/>
            </a:pPr>
            <a:endParaRPr lang="en-US" sz="3300" b="1" u="sng" dirty="0">
              <a:solidFill>
                <a:schemeClr val="tx1"/>
              </a:solidFill>
              <a:latin typeface="TH SarabunPSK" panose="020B0500040200020003" pitchFamily="34" charset="-34"/>
              <a:cs typeface="TH SarabunPSK" panose="020B0500040200020003" pitchFamily="34" charset="-34"/>
            </a:endParaRP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If there is anything going on in your city which you don’t like, then you can speak out about the issue! A powerful speech is one of the best ways to bring change to our society.</a:t>
            </a:r>
            <a:endParaRPr lang="en-GB" sz="28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13</a:t>
            </a:fld>
            <a:endParaRPr lang="en-US" dirty="0"/>
          </a:p>
        </p:txBody>
      </p:sp>
      <p:pic>
        <p:nvPicPr>
          <p:cNvPr id="3074" name="Picture 2" descr="Connecting with the World Around You – Health By Principle">
            <a:extLst>
              <a:ext uri="{FF2B5EF4-FFF2-40B4-BE49-F238E27FC236}">
                <a16:creationId xmlns:a16="http://schemas.microsoft.com/office/drawing/2014/main" id="{DB60488D-E262-07C2-DE42-2D72837658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79477">
            <a:off x="6950358" y="3045931"/>
            <a:ext cx="4614723" cy="3212090"/>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25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618A-836A-4BA8-87B5-09930C8EB9EF}"/>
              </a:ext>
            </a:extLst>
          </p:cNvPr>
          <p:cNvSpPr>
            <a:spLocks noGrp="1"/>
          </p:cNvSpPr>
          <p:nvPr>
            <p:ph type="title"/>
          </p:nvPr>
        </p:nvSpPr>
        <p:spPr>
          <a:solidFill>
            <a:schemeClr val="accent2"/>
          </a:solidFill>
        </p:spPr>
        <p:txBody>
          <a:bodyPr>
            <a:normAutofit/>
          </a:bodyPr>
          <a:lstStyle/>
          <a:p>
            <a:pPr algn="ctr"/>
            <a:r>
              <a:rPr lang="en-US" sz="4400" b="1" i="0" u="sng" dirty="0">
                <a:solidFill>
                  <a:schemeClr val="tx1"/>
                </a:solidFill>
                <a:effectLst/>
                <a:latin typeface="TH SarabunPSK" panose="020B0500040200020003" pitchFamily="34" charset="-34"/>
                <a:cs typeface="TH SarabunPSK" panose="020B0500040200020003" pitchFamily="34" charset="-34"/>
              </a:rPr>
              <a:t>How to Become Better at Public Speaking (5 Quick Tips)</a:t>
            </a:r>
            <a:endParaRPr lang="en-GB" sz="4400" u="sng" dirty="0">
              <a:solidFill>
                <a:schemeClr val="tx1"/>
              </a:solidFill>
              <a:latin typeface="TH SarabunPSK" panose="020B0500040200020003" pitchFamily="34" charset="-34"/>
              <a:cs typeface="TH SarabunPSK" panose="020B0500040200020003" pitchFamily="34" charset="-34"/>
            </a:endParaRPr>
          </a:p>
        </p:txBody>
      </p:sp>
      <p:sp>
        <p:nvSpPr>
          <p:cNvPr id="3" name="Content Placeholder 2">
            <a:extLst>
              <a:ext uri="{FF2B5EF4-FFF2-40B4-BE49-F238E27FC236}">
                <a16:creationId xmlns:a16="http://schemas.microsoft.com/office/drawing/2014/main" id="{2B54A79B-A9FF-4415-859F-297FE75AA760}"/>
              </a:ext>
            </a:extLst>
          </p:cNvPr>
          <p:cNvSpPr>
            <a:spLocks noGrp="1"/>
          </p:cNvSpPr>
          <p:nvPr>
            <p:ph idx="1"/>
          </p:nvPr>
        </p:nvSpPr>
        <p:spPr>
          <a:xfrm>
            <a:off x="457200" y="1825625"/>
            <a:ext cx="11430000" cy="4963102"/>
          </a:xfrm>
          <a:solidFill>
            <a:schemeClr val="accent2">
              <a:lumMod val="20000"/>
              <a:lumOff val="80000"/>
            </a:schemeClr>
          </a:solidFill>
        </p:spPr>
        <p:txBody>
          <a:bodyPr>
            <a:noAutofit/>
          </a:bodyPr>
          <a:lstStyle/>
          <a:p>
            <a:pPr algn="thaiDist"/>
            <a:r>
              <a:rPr lang="en-US" sz="2400" b="0" i="0" dirty="0">
                <a:solidFill>
                  <a:srgbClr val="3A3A3A"/>
                </a:solidFill>
                <a:effectLst/>
                <a:latin typeface="TH SarabunPSK" panose="020B0500040200020003" pitchFamily="34" charset="-34"/>
                <a:cs typeface="TH SarabunPSK" panose="020B0500040200020003" pitchFamily="34" charset="-34"/>
              </a:rPr>
              <a:t>Okay, so now you understand the benefits of public speaking. You might be a little more interested in the topic. Still, you might think it's not for you. Maybe you gave a speech once and it didn't go well. Maybe you're afraid of speaking in public. Or maybe you think you don't have a natural ability for giving speeches.</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The truth is that speaking in public is a skill. And you can learn any skill. While some people may have more natural speaking ability than others, anyone can learn to be a better public speaker. It just takes some know-how and some effort.</a:t>
            </a:r>
          </a:p>
          <a:p>
            <a:pPr marL="0" indent="0" algn="thaiDist">
              <a:buNone/>
            </a:pPr>
            <a:r>
              <a:rPr lang="en-US" sz="2400" b="0" i="0" dirty="0">
                <a:solidFill>
                  <a:srgbClr val="3A3A3A"/>
                </a:solidFill>
                <a:effectLst/>
                <a:latin typeface="TH SarabunPSK" panose="020B0500040200020003" pitchFamily="34" charset="-34"/>
                <a:cs typeface="TH SarabunPSK" panose="020B0500040200020003" pitchFamily="34" charset="-34"/>
              </a:rPr>
              <a:t>To help you become better at giving public speeches, we'll look at these five areas:</a:t>
            </a:r>
          </a:p>
          <a:p>
            <a:pPr algn="thaiDist">
              <a:buFont typeface="+mj-lt"/>
              <a:buAutoNum type="arabicPeriod"/>
            </a:pPr>
            <a:r>
              <a:rPr lang="en-US" sz="2400" b="0" i="0" dirty="0">
                <a:solidFill>
                  <a:srgbClr val="3A3A3A"/>
                </a:solidFill>
                <a:effectLst/>
                <a:latin typeface="TH SarabunPSK" panose="020B0500040200020003" pitchFamily="34" charset="-34"/>
                <a:cs typeface="TH SarabunPSK" panose="020B0500040200020003" pitchFamily="34" charset="-34"/>
              </a:rPr>
              <a:t>writing the speech</a:t>
            </a:r>
          </a:p>
          <a:p>
            <a:pPr algn="thaiDist">
              <a:buFont typeface="+mj-lt"/>
              <a:buAutoNum type="arabicPeriod"/>
            </a:pPr>
            <a:r>
              <a:rPr lang="en-US" sz="2400" b="0" i="0" dirty="0">
                <a:solidFill>
                  <a:srgbClr val="3A3A3A"/>
                </a:solidFill>
                <a:effectLst/>
                <a:latin typeface="TH SarabunPSK" panose="020B0500040200020003" pitchFamily="34" charset="-34"/>
                <a:cs typeface="TH SarabunPSK" panose="020B0500040200020003" pitchFamily="34" charset="-34"/>
              </a:rPr>
              <a:t>overcoming a fear of speaking</a:t>
            </a:r>
          </a:p>
          <a:p>
            <a:pPr algn="thaiDist">
              <a:buFont typeface="+mj-lt"/>
              <a:buAutoNum type="arabicPeriod"/>
            </a:pPr>
            <a:r>
              <a:rPr lang="en-US" sz="2400" b="0" i="0" dirty="0">
                <a:solidFill>
                  <a:srgbClr val="3A3A3A"/>
                </a:solidFill>
                <a:effectLst/>
                <a:latin typeface="TH SarabunPSK" panose="020B0500040200020003" pitchFamily="34" charset="-34"/>
                <a:cs typeface="TH SarabunPSK" panose="020B0500040200020003" pitchFamily="34" charset="-34"/>
              </a:rPr>
              <a:t>practicing the speech</a:t>
            </a:r>
          </a:p>
          <a:p>
            <a:pPr algn="thaiDist">
              <a:buFont typeface="+mj-lt"/>
              <a:buAutoNum type="arabicPeriod"/>
            </a:pPr>
            <a:r>
              <a:rPr lang="en-US" sz="2400" b="0" i="0" dirty="0">
                <a:solidFill>
                  <a:srgbClr val="3A3A3A"/>
                </a:solidFill>
                <a:effectLst/>
                <a:latin typeface="TH SarabunPSK" panose="020B0500040200020003" pitchFamily="34" charset="-34"/>
                <a:cs typeface="TH SarabunPSK" panose="020B0500040200020003" pitchFamily="34" charset="-34"/>
              </a:rPr>
              <a:t>preparing your presentation slide designs</a:t>
            </a:r>
          </a:p>
          <a:p>
            <a:pPr algn="thaiDist">
              <a:buFont typeface="+mj-lt"/>
              <a:buAutoNum type="arabicPeriod"/>
            </a:pPr>
            <a:r>
              <a:rPr lang="en-US" sz="2400" b="0" i="0" dirty="0">
                <a:solidFill>
                  <a:srgbClr val="3A3A3A"/>
                </a:solidFill>
                <a:effectLst/>
                <a:latin typeface="TH SarabunPSK" panose="020B0500040200020003" pitchFamily="34" charset="-34"/>
                <a:cs typeface="TH SarabunPSK" panose="020B0500040200020003" pitchFamily="34" charset="-34"/>
              </a:rPr>
              <a:t>giving the speech</a:t>
            </a:r>
          </a:p>
          <a:p>
            <a:pPr algn="thaiDist"/>
            <a:endParaRPr lang="en-GB" sz="2400" dirty="0">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073B988A-841B-45CC-8688-98864662A4A5}"/>
              </a:ext>
            </a:extLst>
          </p:cNvPr>
          <p:cNvSpPr>
            <a:spLocks noGrp="1"/>
          </p:cNvSpPr>
          <p:nvPr>
            <p:ph type="sldNum" sz="quarter" idx="12"/>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2166394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E12A4-F36B-489F-9896-AC905A59EA71}"/>
              </a:ext>
            </a:extLst>
          </p:cNvPr>
          <p:cNvSpPr>
            <a:spLocks noGrp="1"/>
          </p:cNvSpPr>
          <p:nvPr>
            <p:ph idx="1"/>
          </p:nvPr>
        </p:nvSpPr>
        <p:spPr>
          <a:xfrm>
            <a:off x="457200" y="623455"/>
            <a:ext cx="11430000" cy="5553508"/>
          </a:xfrm>
          <a:solidFill>
            <a:schemeClr val="accent2">
              <a:lumMod val="20000"/>
              <a:lumOff val="80000"/>
            </a:schemeClr>
          </a:solidFill>
        </p:spPr>
        <p:txBody>
          <a:bodyPr>
            <a:normAutofit fontScale="92500"/>
          </a:bodyPr>
          <a:lstStyle/>
          <a:p>
            <a:pPr marL="0" indent="0" algn="thaiDist">
              <a:buNone/>
            </a:pPr>
            <a:r>
              <a:rPr lang="en-US" sz="2400" b="1" i="0" u="sng" dirty="0">
                <a:solidFill>
                  <a:srgbClr val="3A3A3A"/>
                </a:solidFill>
                <a:effectLst/>
                <a:latin typeface="TH SarabunPSK" panose="020B0500040200020003" pitchFamily="34" charset="-34"/>
                <a:cs typeface="TH SarabunPSK" panose="020B0500040200020003" pitchFamily="34" charset="-34"/>
              </a:rPr>
              <a:t>1. Write an Effective Speech</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The first thing you'll want to do is work on writing a well-organized, engaging speech. Because even a great speaking voice or a great deal of charisma isn't enough if your material isn't any good. The following tutorials can help you learn to write better speeches:</a:t>
            </a:r>
          </a:p>
          <a:p>
            <a:pPr marL="0" indent="0" algn="thaiDist">
              <a:buNone/>
            </a:pPr>
            <a:r>
              <a:rPr lang="en-US" sz="2400" b="1" i="0" u="sng" dirty="0">
                <a:solidFill>
                  <a:srgbClr val="3A3A3A"/>
                </a:solidFill>
                <a:effectLst/>
                <a:latin typeface="TH SarabunPSK" panose="020B0500040200020003" pitchFamily="34" charset="-34"/>
                <a:cs typeface="TH SarabunPSK" panose="020B0500040200020003" pitchFamily="34" charset="-34"/>
              </a:rPr>
              <a:t>2. Overcome the Fear of Speaking</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Fear of public speaking is very real and can hold you back if you let it. If you don't feel confident when giving your speech, your listeners may pick up on that. This can make your presentation less effective. Fortunately, there are some techniques to help manage the fear of speaking in public. They also help you become more confident.</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First, let's tackle fear of public speaking. The following tutorials can help you overcome a fear of public speaking:</a:t>
            </a:r>
          </a:p>
          <a:p>
            <a:pPr marL="0" indent="0" algn="thaiDist">
              <a:buNone/>
            </a:pPr>
            <a:r>
              <a:rPr lang="en-US" sz="2400" b="1" i="0" u="sng" dirty="0">
                <a:solidFill>
                  <a:srgbClr val="3A3A3A"/>
                </a:solidFill>
                <a:effectLst/>
                <a:latin typeface="TH SarabunPSK" panose="020B0500040200020003" pitchFamily="34" charset="-34"/>
                <a:cs typeface="TH SarabunPSK" panose="020B0500040200020003" pitchFamily="34" charset="-34"/>
              </a:rPr>
              <a:t>3. Practice the Speech</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Even if you're not afraid of speaking in public, practice helps you give a more effective speech. If you're in a rush, you may be tempted to skip practicing your speech to save time. While skipping practice may seem like a good idea, it's not.</a:t>
            </a:r>
          </a:p>
          <a:p>
            <a:pPr algn="thaiDist"/>
            <a:r>
              <a:rPr lang="en-US" sz="2400" b="0" i="0" dirty="0">
                <a:solidFill>
                  <a:srgbClr val="3A3A3A"/>
                </a:solidFill>
                <a:effectLst/>
                <a:latin typeface="TH SarabunPSK" panose="020B0500040200020003" pitchFamily="34" charset="-34"/>
                <a:cs typeface="TH SarabunPSK" panose="020B0500040200020003" pitchFamily="34" charset="-34"/>
              </a:rPr>
              <a:t>Practicing your speech improves your public presentation skills. It also increases your familiarity with the presentation. As a result, your speech will go smoothly. This tutorial includes a handy checklist to help you practice your speech (and other tips):</a:t>
            </a:r>
          </a:p>
        </p:txBody>
      </p:sp>
      <p:sp>
        <p:nvSpPr>
          <p:cNvPr id="4" name="Date Placeholder 3">
            <a:extLst>
              <a:ext uri="{FF2B5EF4-FFF2-40B4-BE49-F238E27FC236}">
                <a16:creationId xmlns:a16="http://schemas.microsoft.com/office/drawing/2014/main" id="{866FCEA4-24C0-4519-BCAF-8205966163B8}"/>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6C48AB9D-18AF-4A3A-BFDB-DD9CE1FCEEE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2290073A-2BAB-4938-8EC9-AB0ECD058161}"/>
              </a:ext>
            </a:extLst>
          </p:cNvPr>
          <p:cNvSpPr>
            <a:spLocks noGrp="1"/>
          </p:cNvSpPr>
          <p:nvPr>
            <p:ph type="sldNum" sz="quarter" idx="12"/>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599045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8E12A4-F36B-489F-9896-AC905A59EA71}"/>
              </a:ext>
            </a:extLst>
          </p:cNvPr>
          <p:cNvSpPr>
            <a:spLocks noGrp="1"/>
          </p:cNvSpPr>
          <p:nvPr>
            <p:ph idx="1"/>
          </p:nvPr>
        </p:nvSpPr>
        <p:spPr>
          <a:xfrm>
            <a:off x="457200" y="623454"/>
            <a:ext cx="11430000" cy="5732895"/>
          </a:xfrm>
          <a:solidFill>
            <a:schemeClr val="accent2">
              <a:lumMod val="20000"/>
              <a:lumOff val="80000"/>
            </a:schemeClr>
          </a:solidFill>
        </p:spPr>
        <p:txBody>
          <a:bodyPr>
            <a:noAutofit/>
          </a:bodyPr>
          <a:lstStyle/>
          <a:p>
            <a:pPr marL="0" indent="0" algn="thaiDist">
              <a:buNone/>
            </a:pPr>
            <a:r>
              <a:rPr lang="en-US" sz="2000" b="1" i="0" u="sng" dirty="0">
                <a:solidFill>
                  <a:schemeClr val="tx1"/>
                </a:solidFill>
                <a:effectLst/>
                <a:latin typeface="TH SarabunPSK" panose="020B0500040200020003" pitchFamily="34" charset="-34"/>
                <a:cs typeface="TH SarabunPSK" panose="020B0500040200020003" pitchFamily="34" charset="-34"/>
              </a:rPr>
              <a:t>4. Prepare Your Presentation Slide Designs</a:t>
            </a:r>
          </a:p>
          <a:p>
            <a:pPr algn="thaiDist"/>
            <a:r>
              <a:rPr lang="en-US" sz="2000" b="0" i="0" dirty="0">
                <a:solidFill>
                  <a:schemeClr val="tx1"/>
                </a:solidFill>
                <a:effectLst/>
                <a:latin typeface="TH SarabunPSK" panose="020B0500040200020003" pitchFamily="34" charset="-34"/>
                <a:cs typeface="TH SarabunPSK" panose="020B0500040200020003" pitchFamily="34" charset="-34"/>
              </a:rPr>
              <a:t>Your slide design needs to be on point. You’ll want to make sure it looks professional and is easy to read. Luckily, you can find plenty of </a:t>
            </a:r>
            <a:r>
              <a:rPr lang="en-US" sz="2000" dirty="0">
                <a:solidFill>
                  <a:schemeClr val="tx1"/>
                </a:solidFill>
                <a:latin typeface="TH SarabunPSK" panose="020B0500040200020003" pitchFamily="34" charset="-34"/>
                <a:cs typeface="TH SarabunPSK" panose="020B0500040200020003" pitchFamily="34" charset="-34"/>
              </a:rPr>
              <a:t>modern and professional presentation templates</a:t>
            </a:r>
            <a:r>
              <a:rPr lang="en-US" sz="2000" b="0" i="0" dirty="0">
                <a:solidFill>
                  <a:schemeClr val="tx1"/>
                </a:solidFill>
                <a:effectLst/>
                <a:latin typeface="TH SarabunPSK" panose="020B0500040200020003" pitchFamily="34" charset="-34"/>
                <a:cs typeface="TH SarabunPSK" panose="020B0500040200020003" pitchFamily="34" charset="-34"/>
              </a:rPr>
              <a:t> on </a:t>
            </a:r>
            <a:r>
              <a:rPr lang="en-US" sz="2000" b="0" i="0" dirty="0" err="1">
                <a:solidFill>
                  <a:schemeClr val="tx1"/>
                </a:solidFill>
                <a:effectLst/>
                <a:latin typeface="TH SarabunPSK" panose="020B0500040200020003" pitchFamily="34" charset="-34"/>
                <a:cs typeface="TH SarabunPSK" panose="020B0500040200020003" pitchFamily="34" charset="-34"/>
              </a:rPr>
              <a:t>Envato</a:t>
            </a:r>
            <a:r>
              <a:rPr lang="en-US" sz="2000" b="0" i="0" dirty="0">
                <a:solidFill>
                  <a:schemeClr val="tx1"/>
                </a:solidFill>
                <a:effectLst/>
                <a:latin typeface="TH SarabunPSK" panose="020B0500040200020003" pitchFamily="34" charset="-34"/>
                <a:cs typeface="TH SarabunPSK" panose="020B0500040200020003" pitchFamily="34" charset="-34"/>
              </a:rPr>
              <a:t> Elements and </a:t>
            </a:r>
            <a:r>
              <a:rPr lang="en-US" sz="2000" dirty="0">
                <a:solidFill>
                  <a:schemeClr val="tx1"/>
                </a:solidFill>
                <a:latin typeface="TH SarabunPSK" panose="020B0500040200020003" pitchFamily="34" charset="-34"/>
                <a:cs typeface="TH SarabunPSK" panose="020B0500040200020003" pitchFamily="34" charset="-34"/>
              </a:rPr>
              <a:t>Graphic River</a:t>
            </a:r>
            <a:r>
              <a:rPr lang="en-US" sz="2000" b="0" i="0" dirty="0">
                <a:solidFill>
                  <a:schemeClr val="tx1"/>
                </a:solidFill>
                <a:effectLst/>
                <a:latin typeface="TH SarabunPSK" panose="020B0500040200020003" pitchFamily="34" charset="-34"/>
                <a:cs typeface="TH SarabunPSK" panose="020B0500040200020003" pitchFamily="34" charset="-34"/>
              </a:rPr>
              <a:t>. </a:t>
            </a:r>
          </a:p>
          <a:p>
            <a:pPr algn="thaiDist"/>
            <a:r>
              <a:rPr lang="en-US" sz="2000" b="0" i="0" dirty="0">
                <a:solidFill>
                  <a:schemeClr val="tx1"/>
                </a:solidFill>
                <a:effectLst/>
                <a:latin typeface="TH SarabunPSK" panose="020B0500040200020003" pitchFamily="34" charset="-34"/>
                <a:cs typeface="TH SarabunPSK" panose="020B0500040200020003" pitchFamily="34" charset="-34"/>
              </a:rPr>
              <a:t>You'll also want to download </a:t>
            </a:r>
            <a:r>
              <a:rPr lang="en-US" sz="2000" dirty="0">
                <a:solidFill>
                  <a:schemeClr val="tx1"/>
                </a:solidFill>
                <a:latin typeface="TH SarabunPSK" panose="020B0500040200020003" pitchFamily="34" charset="-34"/>
                <a:cs typeface="TH SarabunPSK" panose="020B0500040200020003" pitchFamily="34" charset="-34"/>
              </a:rPr>
              <a:t>The Complete Guide to Making Great Presentations</a:t>
            </a:r>
            <a:r>
              <a:rPr lang="en-US" sz="2000" b="0" i="0" dirty="0">
                <a:solidFill>
                  <a:schemeClr val="tx1"/>
                </a:solidFill>
                <a:effectLst/>
                <a:latin typeface="TH SarabunPSK" panose="020B0500040200020003" pitchFamily="34" charset="-34"/>
                <a:cs typeface="TH SarabunPSK" panose="020B0500040200020003" pitchFamily="34" charset="-34"/>
              </a:rPr>
              <a:t> eBook now. Download it for FREE with a subscription to the Tuts+ Business Newsletter. Learn how to get your ideas formed into a powerful presentation that'll move your audience.</a:t>
            </a:r>
          </a:p>
          <a:p>
            <a:pPr algn="thaiDist"/>
            <a:r>
              <a:rPr lang="en-US" sz="2000" b="0" i="0" dirty="0">
                <a:solidFill>
                  <a:schemeClr val="tx1"/>
                </a:solidFill>
                <a:effectLst/>
                <a:latin typeface="TH SarabunPSK" panose="020B0500040200020003" pitchFamily="34" charset="-34"/>
                <a:cs typeface="TH SarabunPSK" panose="020B0500040200020003" pitchFamily="34" charset="-34"/>
              </a:rPr>
              <a:t>Don't forget to make good use of tools like </a:t>
            </a:r>
            <a:r>
              <a:rPr lang="en-US" sz="2000" dirty="0">
                <a:solidFill>
                  <a:schemeClr val="tx1"/>
                </a:solidFill>
                <a:latin typeface="TH SarabunPSK" panose="020B0500040200020003" pitchFamily="34" charset="-34"/>
                <a:cs typeface="TH SarabunPSK" panose="020B0500040200020003" pitchFamily="34" charset="-34"/>
              </a:rPr>
              <a:t>PowerPoint</a:t>
            </a:r>
            <a:r>
              <a:rPr lang="en-US" sz="2000" b="0" i="0" dirty="0">
                <a:solidFill>
                  <a:schemeClr val="tx1"/>
                </a:solidFill>
                <a:effectLst/>
                <a:latin typeface="TH SarabunPSK" panose="020B0500040200020003" pitchFamily="34" charset="-34"/>
                <a:cs typeface="TH SarabunPSK" panose="020B0500040200020003" pitchFamily="34" charset="-34"/>
              </a:rPr>
              <a:t>, </a:t>
            </a:r>
            <a:r>
              <a:rPr lang="en-US" sz="2000" dirty="0">
                <a:solidFill>
                  <a:schemeClr val="tx1"/>
                </a:solidFill>
                <a:latin typeface="TH SarabunPSK" panose="020B0500040200020003" pitchFamily="34" charset="-34"/>
                <a:cs typeface="TH SarabunPSK" panose="020B0500040200020003" pitchFamily="34" charset="-34"/>
              </a:rPr>
              <a:t>Google Slides</a:t>
            </a:r>
            <a:r>
              <a:rPr lang="en-US" sz="2000" b="0" i="0" dirty="0">
                <a:solidFill>
                  <a:schemeClr val="tx1"/>
                </a:solidFill>
                <a:effectLst/>
                <a:latin typeface="TH SarabunPSK" panose="020B0500040200020003" pitchFamily="34" charset="-34"/>
                <a:cs typeface="TH SarabunPSK" panose="020B0500040200020003" pitchFamily="34" charset="-34"/>
              </a:rPr>
              <a:t>, or </a:t>
            </a:r>
            <a:r>
              <a:rPr lang="en-US" sz="2000" dirty="0">
                <a:solidFill>
                  <a:schemeClr val="tx1"/>
                </a:solidFill>
                <a:latin typeface="TH SarabunPSK" panose="020B0500040200020003" pitchFamily="34" charset="-34"/>
                <a:cs typeface="TH SarabunPSK" panose="020B0500040200020003" pitchFamily="34" charset="-34"/>
              </a:rPr>
              <a:t>Keynote</a:t>
            </a:r>
            <a:r>
              <a:rPr lang="en-US" sz="2000" b="0" i="0" dirty="0">
                <a:solidFill>
                  <a:schemeClr val="tx1"/>
                </a:solidFill>
                <a:effectLst/>
                <a:latin typeface="TH SarabunPSK" panose="020B0500040200020003" pitchFamily="34" charset="-34"/>
                <a:cs typeface="TH SarabunPSK" panose="020B0500040200020003" pitchFamily="34" charset="-34"/>
              </a:rPr>
              <a:t>. The right template for your slide deck can make a huge difference in your presentation. </a:t>
            </a:r>
          </a:p>
          <a:p>
            <a:pPr marL="0" indent="0" algn="thaiDist">
              <a:buNone/>
            </a:pPr>
            <a:endParaRPr lang="en-GB" sz="2000" dirty="0">
              <a:solidFill>
                <a:schemeClr val="tx1"/>
              </a:solidFill>
              <a:latin typeface="TH SarabunPSK" panose="020B0500040200020003" pitchFamily="34" charset="-34"/>
              <a:cs typeface="TH SarabunPSK" panose="020B0500040200020003" pitchFamily="34" charset="-34"/>
            </a:endParaRPr>
          </a:p>
          <a:p>
            <a:pPr marL="0" indent="0" algn="thaiDist">
              <a:buNone/>
            </a:pPr>
            <a:r>
              <a:rPr lang="en-US" sz="2000" b="1" i="0" u="sng" dirty="0">
                <a:solidFill>
                  <a:schemeClr val="tx1"/>
                </a:solidFill>
                <a:effectLst/>
                <a:latin typeface="TH SarabunPSK" panose="020B0500040200020003" pitchFamily="34" charset="-34"/>
                <a:cs typeface="TH SarabunPSK" panose="020B0500040200020003" pitchFamily="34" charset="-34"/>
              </a:rPr>
              <a:t>5. Give the Speech</a:t>
            </a:r>
          </a:p>
          <a:p>
            <a:pPr algn="thaiDist"/>
            <a:r>
              <a:rPr lang="en-US" sz="2000" b="0" i="0" dirty="0">
                <a:solidFill>
                  <a:schemeClr val="tx1"/>
                </a:solidFill>
                <a:effectLst/>
                <a:latin typeface="TH SarabunPSK" panose="020B0500040200020003" pitchFamily="34" charset="-34"/>
                <a:cs typeface="TH SarabunPSK" panose="020B0500040200020003" pitchFamily="34" charset="-34"/>
              </a:rPr>
              <a:t>You've written a good speech. You feel more confident about giving a speech in public, and you've practiced. You're ready to actually give the speech. There are some tips and tricks you can use on the day of your speech to make it go more smoothly, though. Remember, you're giving a presentation before a live audience at a specific place and time. So, you've got some concerns about the speaking venue that those who give online presentations don't have to worry about. Some common concerns for public speakers include:</a:t>
            </a:r>
          </a:p>
          <a:p>
            <a:pPr algn="thaiDist">
              <a:buFont typeface="Arial" panose="020B0604020202020204" pitchFamily="34" charset="0"/>
              <a:buChar char="•"/>
            </a:pPr>
            <a:r>
              <a:rPr lang="en-US" sz="2000" b="0" i="0" dirty="0">
                <a:solidFill>
                  <a:schemeClr val="tx1"/>
                </a:solidFill>
                <a:effectLst/>
                <a:latin typeface="TH SarabunPSK" panose="020B0500040200020003" pitchFamily="34" charset="-34"/>
                <a:cs typeface="TH SarabunPSK" panose="020B0500040200020003" pitchFamily="34" charset="-34"/>
              </a:rPr>
              <a:t>Will the audience be able the hear me?</a:t>
            </a:r>
          </a:p>
          <a:p>
            <a:pPr algn="thaiDist">
              <a:buFont typeface="Arial" panose="020B0604020202020204" pitchFamily="34" charset="0"/>
              <a:buChar char="•"/>
            </a:pPr>
            <a:r>
              <a:rPr lang="en-US" sz="2000" b="0" i="0" dirty="0">
                <a:solidFill>
                  <a:schemeClr val="tx1"/>
                </a:solidFill>
                <a:effectLst/>
                <a:latin typeface="TH SarabunPSK" panose="020B0500040200020003" pitchFamily="34" charset="-34"/>
                <a:cs typeface="TH SarabunPSK" panose="020B0500040200020003" pitchFamily="34" charset="-34"/>
              </a:rPr>
              <a:t>Does the venue have the equipment I need?</a:t>
            </a:r>
          </a:p>
          <a:p>
            <a:pPr algn="thaiDist">
              <a:buFont typeface="Arial" panose="020B0604020202020204" pitchFamily="34" charset="0"/>
              <a:buChar char="•"/>
            </a:pPr>
            <a:r>
              <a:rPr lang="en-US" sz="2000" b="0" i="0" dirty="0">
                <a:solidFill>
                  <a:schemeClr val="tx1"/>
                </a:solidFill>
                <a:effectLst/>
                <a:latin typeface="TH SarabunPSK" panose="020B0500040200020003" pitchFamily="34" charset="-34"/>
                <a:cs typeface="TH SarabunPSK" panose="020B0500040200020003" pitchFamily="34" charset="-34"/>
              </a:rPr>
              <a:t>Are there enough seats for all my listeners?</a:t>
            </a:r>
          </a:p>
          <a:p>
            <a:pPr marL="0" indent="0" algn="thaiDist">
              <a:buNone/>
            </a:pPr>
            <a:endParaRPr lang="en-GB" sz="20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2290073A-2BAB-4938-8EC9-AB0ECD058161}"/>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248048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82B8-32B9-23DC-E697-28FBD8268937}"/>
              </a:ext>
            </a:extLst>
          </p:cNvPr>
          <p:cNvSpPr>
            <a:spLocks noGrp="1"/>
          </p:cNvSpPr>
          <p:nvPr>
            <p:ph type="title"/>
          </p:nvPr>
        </p:nvSpPr>
        <p:spPr>
          <a:xfrm>
            <a:off x="3165765" y="292679"/>
            <a:ext cx="5389418" cy="1325563"/>
          </a:xfrm>
          <a:solidFill>
            <a:schemeClr val="accent2">
              <a:lumMod val="20000"/>
              <a:lumOff val="80000"/>
            </a:schemeClr>
          </a:solidFill>
        </p:spPr>
        <p:txBody>
          <a:bodyPr anchor="ctr">
            <a:normAutofit/>
          </a:bodyPr>
          <a:lstStyle/>
          <a:p>
            <a:pPr algn="ctr"/>
            <a:r>
              <a:rPr lang="en-US" b="1" u="sng" dirty="0">
                <a:solidFill>
                  <a:srgbClr val="0070C0"/>
                </a:solidFill>
              </a:rPr>
              <a:t>Model of Public Speaking</a:t>
            </a:r>
            <a:endParaRPr lang="en-GB" b="1" u="sng" dirty="0">
              <a:solidFill>
                <a:srgbClr val="0070C0"/>
              </a:solidFill>
            </a:endParaRPr>
          </a:p>
        </p:txBody>
      </p:sp>
      <p:pic>
        <p:nvPicPr>
          <p:cNvPr id="8" name="Picture 7">
            <a:extLst>
              <a:ext uri="{FF2B5EF4-FFF2-40B4-BE49-F238E27FC236}">
                <a16:creationId xmlns:a16="http://schemas.microsoft.com/office/drawing/2014/main" id="{B60C8645-907D-05E3-0239-EB65E5342CE5}"/>
              </a:ext>
            </a:extLst>
          </p:cNvPr>
          <p:cNvPicPr>
            <a:picLocks noChangeAspect="1"/>
          </p:cNvPicPr>
          <p:nvPr/>
        </p:nvPicPr>
        <p:blipFill>
          <a:blip r:embed="rId2"/>
          <a:stretch>
            <a:fillRect/>
          </a:stretch>
        </p:blipFill>
        <p:spPr>
          <a:xfrm>
            <a:off x="153101" y="2942717"/>
            <a:ext cx="6954282" cy="1512554"/>
          </a:xfrm>
          <a:prstGeom prst="rect">
            <a:avLst/>
          </a:prstGeom>
          <a:noFill/>
        </p:spPr>
      </p:pic>
      <p:sp>
        <p:nvSpPr>
          <p:cNvPr id="6" name="Slide Number Placeholder 5">
            <a:extLst>
              <a:ext uri="{FF2B5EF4-FFF2-40B4-BE49-F238E27FC236}">
                <a16:creationId xmlns:a16="http://schemas.microsoft.com/office/drawing/2014/main" id="{EAF06BC3-F5E6-2A99-098F-1454DB227D7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17</a:t>
            </a:fld>
            <a:endParaRPr lang="en-US"/>
          </a:p>
        </p:txBody>
      </p:sp>
      <p:pic>
        <p:nvPicPr>
          <p:cNvPr id="10" name="Picture 9">
            <a:extLst>
              <a:ext uri="{FF2B5EF4-FFF2-40B4-BE49-F238E27FC236}">
                <a16:creationId xmlns:a16="http://schemas.microsoft.com/office/drawing/2014/main" id="{5ED92267-8CBE-66D9-F3D9-87E24F7B66EB}"/>
              </a:ext>
            </a:extLst>
          </p:cNvPr>
          <p:cNvPicPr>
            <a:picLocks noChangeAspect="1"/>
          </p:cNvPicPr>
          <p:nvPr/>
        </p:nvPicPr>
        <p:blipFill>
          <a:blip r:embed="rId3"/>
          <a:stretch>
            <a:fillRect/>
          </a:stretch>
        </p:blipFill>
        <p:spPr>
          <a:xfrm rot="524927">
            <a:off x="7301549" y="2364722"/>
            <a:ext cx="4230350" cy="2876698"/>
          </a:xfrm>
          <a:prstGeom prst="rect">
            <a:avLst/>
          </a:prstGeom>
        </p:spPr>
      </p:pic>
    </p:spTree>
    <p:extLst>
      <p:ext uri="{BB962C8B-B14F-4D97-AF65-F5344CB8AC3E}">
        <p14:creationId xmlns:p14="http://schemas.microsoft.com/office/powerpoint/2010/main" val="110365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3511-03F4-48FD-2C7E-F3BB7ECCAB4A}"/>
              </a:ext>
            </a:extLst>
          </p:cNvPr>
          <p:cNvSpPr>
            <a:spLocks noGrp="1"/>
          </p:cNvSpPr>
          <p:nvPr>
            <p:ph type="title"/>
          </p:nvPr>
        </p:nvSpPr>
        <p:spPr/>
        <p:txBody>
          <a:bodyPr/>
          <a:lstStyle/>
          <a:p>
            <a:r>
              <a:rPr lang="en-US" b="1" u="sng" dirty="0">
                <a:solidFill>
                  <a:srgbClr val="0070C0"/>
                </a:solidFill>
              </a:rPr>
              <a:t>Model of Public Speaking</a:t>
            </a:r>
            <a:endParaRPr lang="en-GB" dirty="0"/>
          </a:p>
        </p:txBody>
      </p:sp>
      <p:sp>
        <p:nvSpPr>
          <p:cNvPr id="3" name="Content Placeholder 2">
            <a:extLst>
              <a:ext uri="{FF2B5EF4-FFF2-40B4-BE49-F238E27FC236}">
                <a16:creationId xmlns:a16="http://schemas.microsoft.com/office/drawing/2014/main" id="{77D1B0CF-96CC-2A92-6271-D492DAEF34F4}"/>
              </a:ext>
            </a:extLst>
          </p:cNvPr>
          <p:cNvSpPr>
            <a:spLocks noGrp="1"/>
          </p:cNvSpPr>
          <p:nvPr>
            <p:ph idx="1"/>
          </p:nvPr>
        </p:nvSpPr>
        <p:spPr>
          <a:xfrm>
            <a:off x="838200" y="2262043"/>
            <a:ext cx="10515600" cy="3328266"/>
          </a:xfrm>
          <a:custGeom>
            <a:avLst/>
            <a:gdLst>
              <a:gd name="connsiteX0" fmla="*/ 0 w 10515600"/>
              <a:gd name="connsiteY0" fmla="*/ 0 h 3328266"/>
              <a:gd name="connsiteX1" fmla="*/ 268732 w 10515600"/>
              <a:gd name="connsiteY1" fmla="*/ 0 h 3328266"/>
              <a:gd name="connsiteX2" fmla="*/ 747776 w 10515600"/>
              <a:gd name="connsiteY2" fmla="*/ 0 h 3328266"/>
              <a:gd name="connsiteX3" fmla="*/ 1226820 w 10515600"/>
              <a:gd name="connsiteY3" fmla="*/ 0 h 3328266"/>
              <a:gd name="connsiteX4" fmla="*/ 1811020 w 10515600"/>
              <a:gd name="connsiteY4" fmla="*/ 0 h 3328266"/>
              <a:gd name="connsiteX5" fmla="*/ 2395220 w 10515600"/>
              <a:gd name="connsiteY5" fmla="*/ 0 h 3328266"/>
              <a:gd name="connsiteX6" fmla="*/ 2979420 w 10515600"/>
              <a:gd name="connsiteY6" fmla="*/ 0 h 3328266"/>
              <a:gd name="connsiteX7" fmla="*/ 3353308 w 10515600"/>
              <a:gd name="connsiteY7" fmla="*/ 0 h 3328266"/>
              <a:gd name="connsiteX8" fmla="*/ 4147820 w 10515600"/>
              <a:gd name="connsiteY8" fmla="*/ 0 h 3328266"/>
              <a:gd name="connsiteX9" fmla="*/ 4416552 w 10515600"/>
              <a:gd name="connsiteY9" fmla="*/ 0 h 3328266"/>
              <a:gd name="connsiteX10" fmla="*/ 4895596 w 10515600"/>
              <a:gd name="connsiteY10" fmla="*/ 0 h 3328266"/>
              <a:gd name="connsiteX11" fmla="*/ 5479796 w 10515600"/>
              <a:gd name="connsiteY11" fmla="*/ 0 h 3328266"/>
              <a:gd name="connsiteX12" fmla="*/ 6063996 w 10515600"/>
              <a:gd name="connsiteY12" fmla="*/ 0 h 3328266"/>
              <a:gd name="connsiteX13" fmla="*/ 6858508 w 10515600"/>
              <a:gd name="connsiteY13" fmla="*/ 0 h 3328266"/>
              <a:gd name="connsiteX14" fmla="*/ 7127240 w 10515600"/>
              <a:gd name="connsiteY14" fmla="*/ 0 h 3328266"/>
              <a:gd name="connsiteX15" fmla="*/ 7606284 w 10515600"/>
              <a:gd name="connsiteY15" fmla="*/ 0 h 3328266"/>
              <a:gd name="connsiteX16" fmla="*/ 7875016 w 10515600"/>
              <a:gd name="connsiteY16" fmla="*/ 0 h 3328266"/>
              <a:gd name="connsiteX17" fmla="*/ 8564372 w 10515600"/>
              <a:gd name="connsiteY17" fmla="*/ 0 h 3328266"/>
              <a:gd name="connsiteX18" fmla="*/ 8938260 w 10515600"/>
              <a:gd name="connsiteY18" fmla="*/ 0 h 3328266"/>
              <a:gd name="connsiteX19" fmla="*/ 9417304 w 10515600"/>
              <a:gd name="connsiteY19" fmla="*/ 0 h 3328266"/>
              <a:gd name="connsiteX20" fmla="*/ 10515600 w 10515600"/>
              <a:gd name="connsiteY20" fmla="*/ 0 h 3328266"/>
              <a:gd name="connsiteX21" fmla="*/ 10515600 w 10515600"/>
              <a:gd name="connsiteY21" fmla="*/ 488146 h 3328266"/>
              <a:gd name="connsiteX22" fmla="*/ 10515600 w 10515600"/>
              <a:gd name="connsiteY22" fmla="*/ 943009 h 3328266"/>
              <a:gd name="connsiteX23" fmla="*/ 10515600 w 10515600"/>
              <a:gd name="connsiteY23" fmla="*/ 1397872 h 3328266"/>
              <a:gd name="connsiteX24" fmla="*/ 10515600 w 10515600"/>
              <a:gd name="connsiteY24" fmla="*/ 1985865 h 3328266"/>
              <a:gd name="connsiteX25" fmla="*/ 10515600 w 10515600"/>
              <a:gd name="connsiteY25" fmla="*/ 2474011 h 3328266"/>
              <a:gd name="connsiteX26" fmla="*/ 10515600 w 10515600"/>
              <a:gd name="connsiteY26" fmla="*/ 3328266 h 3328266"/>
              <a:gd name="connsiteX27" fmla="*/ 9721088 w 10515600"/>
              <a:gd name="connsiteY27" fmla="*/ 3328266 h 3328266"/>
              <a:gd name="connsiteX28" fmla="*/ 9136888 w 10515600"/>
              <a:gd name="connsiteY28" fmla="*/ 3328266 h 3328266"/>
              <a:gd name="connsiteX29" fmla="*/ 8763000 w 10515600"/>
              <a:gd name="connsiteY29" fmla="*/ 3328266 h 3328266"/>
              <a:gd name="connsiteX30" fmla="*/ 8389112 w 10515600"/>
              <a:gd name="connsiteY30" fmla="*/ 3328266 h 3328266"/>
              <a:gd name="connsiteX31" fmla="*/ 7594600 w 10515600"/>
              <a:gd name="connsiteY31" fmla="*/ 3328266 h 3328266"/>
              <a:gd name="connsiteX32" fmla="*/ 7010400 w 10515600"/>
              <a:gd name="connsiteY32" fmla="*/ 3328266 h 3328266"/>
              <a:gd name="connsiteX33" fmla="*/ 6636512 w 10515600"/>
              <a:gd name="connsiteY33" fmla="*/ 3328266 h 3328266"/>
              <a:gd name="connsiteX34" fmla="*/ 6367780 w 10515600"/>
              <a:gd name="connsiteY34" fmla="*/ 3328266 h 3328266"/>
              <a:gd name="connsiteX35" fmla="*/ 6099048 w 10515600"/>
              <a:gd name="connsiteY35" fmla="*/ 3328266 h 3328266"/>
              <a:gd name="connsiteX36" fmla="*/ 5514848 w 10515600"/>
              <a:gd name="connsiteY36" fmla="*/ 3328266 h 3328266"/>
              <a:gd name="connsiteX37" fmla="*/ 4720336 w 10515600"/>
              <a:gd name="connsiteY37" fmla="*/ 3328266 h 3328266"/>
              <a:gd name="connsiteX38" fmla="*/ 4241292 w 10515600"/>
              <a:gd name="connsiteY38" fmla="*/ 3328266 h 3328266"/>
              <a:gd name="connsiteX39" fmla="*/ 3446780 w 10515600"/>
              <a:gd name="connsiteY39" fmla="*/ 3328266 h 3328266"/>
              <a:gd name="connsiteX40" fmla="*/ 2757424 w 10515600"/>
              <a:gd name="connsiteY40" fmla="*/ 3328266 h 3328266"/>
              <a:gd name="connsiteX41" fmla="*/ 2173224 w 10515600"/>
              <a:gd name="connsiteY41" fmla="*/ 3328266 h 3328266"/>
              <a:gd name="connsiteX42" fmla="*/ 1904492 w 10515600"/>
              <a:gd name="connsiteY42" fmla="*/ 3328266 h 3328266"/>
              <a:gd name="connsiteX43" fmla="*/ 1215136 w 10515600"/>
              <a:gd name="connsiteY43" fmla="*/ 3328266 h 3328266"/>
              <a:gd name="connsiteX44" fmla="*/ 0 w 10515600"/>
              <a:gd name="connsiteY44" fmla="*/ 3328266 h 3328266"/>
              <a:gd name="connsiteX45" fmla="*/ 0 w 10515600"/>
              <a:gd name="connsiteY45" fmla="*/ 2740272 h 3328266"/>
              <a:gd name="connsiteX46" fmla="*/ 0 w 10515600"/>
              <a:gd name="connsiteY46" fmla="*/ 2152279 h 3328266"/>
              <a:gd name="connsiteX47" fmla="*/ 0 w 10515600"/>
              <a:gd name="connsiteY47" fmla="*/ 1597568 h 3328266"/>
              <a:gd name="connsiteX48" fmla="*/ 0 w 10515600"/>
              <a:gd name="connsiteY48" fmla="*/ 1142705 h 3328266"/>
              <a:gd name="connsiteX49" fmla="*/ 0 w 10515600"/>
              <a:gd name="connsiteY49" fmla="*/ 521428 h 3328266"/>
              <a:gd name="connsiteX50" fmla="*/ 0 w 10515600"/>
              <a:gd name="connsiteY50" fmla="*/ 0 h 332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3328266" fill="none" extrusionOk="0">
                <a:moveTo>
                  <a:pt x="0" y="0"/>
                </a:moveTo>
                <a:cubicBezTo>
                  <a:pt x="129935" y="-22715"/>
                  <a:pt x="138617" y="25237"/>
                  <a:pt x="268732" y="0"/>
                </a:cubicBezTo>
                <a:cubicBezTo>
                  <a:pt x="398847" y="-25237"/>
                  <a:pt x="601567" y="22673"/>
                  <a:pt x="747776" y="0"/>
                </a:cubicBezTo>
                <a:cubicBezTo>
                  <a:pt x="893985" y="-22673"/>
                  <a:pt x="1056563" y="26001"/>
                  <a:pt x="1226820" y="0"/>
                </a:cubicBezTo>
                <a:cubicBezTo>
                  <a:pt x="1397077" y="-26001"/>
                  <a:pt x="1521843" y="66113"/>
                  <a:pt x="1811020" y="0"/>
                </a:cubicBezTo>
                <a:cubicBezTo>
                  <a:pt x="2100197" y="-66113"/>
                  <a:pt x="2167453" y="53237"/>
                  <a:pt x="2395220" y="0"/>
                </a:cubicBezTo>
                <a:cubicBezTo>
                  <a:pt x="2622987" y="-53237"/>
                  <a:pt x="2803145" y="45452"/>
                  <a:pt x="2979420" y="0"/>
                </a:cubicBezTo>
                <a:cubicBezTo>
                  <a:pt x="3155695" y="-45452"/>
                  <a:pt x="3227179" y="17552"/>
                  <a:pt x="3353308" y="0"/>
                </a:cubicBezTo>
                <a:cubicBezTo>
                  <a:pt x="3479437" y="-17552"/>
                  <a:pt x="3907649" y="37380"/>
                  <a:pt x="4147820" y="0"/>
                </a:cubicBezTo>
                <a:cubicBezTo>
                  <a:pt x="4387991" y="-37380"/>
                  <a:pt x="4339062" y="13217"/>
                  <a:pt x="4416552" y="0"/>
                </a:cubicBezTo>
                <a:cubicBezTo>
                  <a:pt x="4494042" y="-13217"/>
                  <a:pt x="4688923" y="27714"/>
                  <a:pt x="4895596" y="0"/>
                </a:cubicBezTo>
                <a:cubicBezTo>
                  <a:pt x="5102269" y="-27714"/>
                  <a:pt x="5229828" y="8117"/>
                  <a:pt x="5479796" y="0"/>
                </a:cubicBezTo>
                <a:cubicBezTo>
                  <a:pt x="5729764" y="-8117"/>
                  <a:pt x="5903002" y="42101"/>
                  <a:pt x="6063996" y="0"/>
                </a:cubicBezTo>
                <a:cubicBezTo>
                  <a:pt x="6224990" y="-42101"/>
                  <a:pt x="6551570" y="37818"/>
                  <a:pt x="6858508" y="0"/>
                </a:cubicBezTo>
                <a:cubicBezTo>
                  <a:pt x="7165446" y="-37818"/>
                  <a:pt x="7061308" y="10721"/>
                  <a:pt x="7127240" y="0"/>
                </a:cubicBezTo>
                <a:cubicBezTo>
                  <a:pt x="7193172" y="-10721"/>
                  <a:pt x="7428661" y="38914"/>
                  <a:pt x="7606284" y="0"/>
                </a:cubicBezTo>
                <a:cubicBezTo>
                  <a:pt x="7783907" y="-38914"/>
                  <a:pt x="7752909" y="28020"/>
                  <a:pt x="7875016" y="0"/>
                </a:cubicBezTo>
                <a:cubicBezTo>
                  <a:pt x="7997123" y="-28020"/>
                  <a:pt x="8359328" y="16143"/>
                  <a:pt x="8564372" y="0"/>
                </a:cubicBezTo>
                <a:cubicBezTo>
                  <a:pt x="8769416" y="-16143"/>
                  <a:pt x="8827477" y="33175"/>
                  <a:pt x="8938260" y="0"/>
                </a:cubicBezTo>
                <a:cubicBezTo>
                  <a:pt x="9049043" y="-33175"/>
                  <a:pt x="9208268" y="49778"/>
                  <a:pt x="9417304" y="0"/>
                </a:cubicBezTo>
                <a:cubicBezTo>
                  <a:pt x="9626340" y="-49778"/>
                  <a:pt x="10025788" y="61331"/>
                  <a:pt x="10515600" y="0"/>
                </a:cubicBezTo>
                <a:cubicBezTo>
                  <a:pt x="10565643" y="229924"/>
                  <a:pt x="10488369" y="390286"/>
                  <a:pt x="10515600" y="488146"/>
                </a:cubicBezTo>
                <a:cubicBezTo>
                  <a:pt x="10542831" y="586006"/>
                  <a:pt x="10489126" y="750034"/>
                  <a:pt x="10515600" y="943009"/>
                </a:cubicBezTo>
                <a:cubicBezTo>
                  <a:pt x="10542074" y="1135984"/>
                  <a:pt x="10482924" y="1302328"/>
                  <a:pt x="10515600" y="1397872"/>
                </a:cubicBezTo>
                <a:cubicBezTo>
                  <a:pt x="10548276" y="1493416"/>
                  <a:pt x="10459233" y="1812876"/>
                  <a:pt x="10515600" y="1985865"/>
                </a:cubicBezTo>
                <a:cubicBezTo>
                  <a:pt x="10571967" y="2158854"/>
                  <a:pt x="10495530" y="2303616"/>
                  <a:pt x="10515600" y="2474011"/>
                </a:cubicBezTo>
                <a:cubicBezTo>
                  <a:pt x="10535670" y="2644406"/>
                  <a:pt x="10506632" y="3150221"/>
                  <a:pt x="10515600" y="3328266"/>
                </a:cubicBezTo>
                <a:cubicBezTo>
                  <a:pt x="10138257" y="3344953"/>
                  <a:pt x="9998485" y="3302374"/>
                  <a:pt x="9721088" y="3328266"/>
                </a:cubicBezTo>
                <a:cubicBezTo>
                  <a:pt x="9443691" y="3354158"/>
                  <a:pt x="9268127" y="3279712"/>
                  <a:pt x="9136888" y="3328266"/>
                </a:cubicBezTo>
                <a:cubicBezTo>
                  <a:pt x="9005649" y="3376820"/>
                  <a:pt x="8848521" y="3294542"/>
                  <a:pt x="8763000" y="3328266"/>
                </a:cubicBezTo>
                <a:cubicBezTo>
                  <a:pt x="8677479" y="3361990"/>
                  <a:pt x="8478625" y="3300555"/>
                  <a:pt x="8389112" y="3328266"/>
                </a:cubicBezTo>
                <a:cubicBezTo>
                  <a:pt x="8299599" y="3355977"/>
                  <a:pt x="7785921" y="3261782"/>
                  <a:pt x="7594600" y="3328266"/>
                </a:cubicBezTo>
                <a:cubicBezTo>
                  <a:pt x="7403279" y="3394750"/>
                  <a:pt x="7180092" y="3287403"/>
                  <a:pt x="7010400" y="3328266"/>
                </a:cubicBezTo>
                <a:cubicBezTo>
                  <a:pt x="6840708" y="3369129"/>
                  <a:pt x="6813300" y="3324621"/>
                  <a:pt x="6636512" y="3328266"/>
                </a:cubicBezTo>
                <a:cubicBezTo>
                  <a:pt x="6459724" y="3331911"/>
                  <a:pt x="6444005" y="3309097"/>
                  <a:pt x="6367780" y="3328266"/>
                </a:cubicBezTo>
                <a:cubicBezTo>
                  <a:pt x="6291555" y="3347435"/>
                  <a:pt x="6156227" y="3307518"/>
                  <a:pt x="6099048" y="3328266"/>
                </a:cubicBezTo>
                <a:cubicBezTo>
                  <a:pt x="6041869" y="3349014"/>
                  <a:pt x="5693368" y="3271051"/>
                  <a:pt x="5514848" y="3328266"/>
                </a:cubicBezTo>
                <a:cubicBezTo>
                  <a:pt x="5336328" y="3385481"/>
                  <a:pt x="5030185" y="3266451"/>
                  <a:pt x="4720336" y="3328266"/>
                </a:cubicBezTo>
                <a:cubicBezTo>
                  <a:pt x="4410487" y="3390081"/>
                  <a:pt x="4394048" y="3291231"/>
                  <a:pt x="4241292" y="3328266"/>
                </a:cubicBezTo>
                <a:cubicBezTo>
                  <a:pt x="4088536" y="3365301"/>
                  <a:pt x="3626428" y="3303972"/>
                  <a:pt x="3446780" y="3328266"/>
                </a:cubicBezTo>
                <a:cubicBezTo>
                  <a:pt x="3267132" y="3352560"/>
                  <a:pt x="2999592" y="3288700"/>
                  <a:pt x="2757424" y="3328266"/>
                </a:cubicBezTo>
                <a:cubicBezTo>
                  <a:pt x="2515256" y="3367832"/>
                  <a:pt x="2421969" y="3271156"/>
                  <a:pt x="2173224" y="3328266"/>
                </a:cubicBezTo>
                <a:cubicBezTo>
                  <a:pt x="1924479" y="3385376"/>
                  <a:pt x="2003481" y="3308166"/>
                  <a:pt x="1904492" y="3328266"/>
                </a:cubicBezTo>
                <a:cubicBezTo>
                  <a:pt x="1805503" y="3348366"/>
                  <a:pt x="1400849" y="3315362"/>
                  <a:pt x="1215136" y="3328266"/>
                </a:cubicBezTo>
                <a:cubicBezTo>
                  <a:pt x="1029423" y="3341170"/>
                  <a:pt x="389622" y="3226901"/>
                  <a:pt x="0" y="3328266"/>
                </a:cubicBezTo>
                <a:cubicBezTo>
                  <a:pt x="-28687" y="3072078"/>
                  <a:pt x="45914" y="2921969"/>
                  <a:pt x="0" y="2740272"/>
                </a:cubicBezTo>
                <a:cubicBezTo>
                  <a:pt x="-45914" y="2558575"/>
                  <a:pt x="9508" y="2365613"/>
                  <a:pt x="0" y="2152279"/>
                </a:cubicBezTo>
                <a:cubicBezTo>
                  <a:pt x="-9508" y="1938945"/>
                  <a:pt x="10213" y="1842248"/>
                  <a:pt x="0" y="1597568"/>
                </a:cubicBezTo>
                <a:cubicBezTo>
                  <a:pt x="-10213" y="1352888"/>
                  <a:pt x="14772" y="1274705"/>
                  <a:pt x="0" y="1142705"/>
                </a:cubicBezTo>
                <a:cubicBezTo>
                  <a:pt x="-14772" y="1010705"/>
                  <a:pt x="5345" y="694979"/>
                  <a:pt x="0" y="521428"/>
                </a:cubicBezTo>
                <a:cubicBezTo>
                  <a:pt x="-5345" y="347877"/>
                  <a:pt x="50515" y="110165"/>
                  <a:pt x="0" y="0"/>
                </a:cubicBezTo>
                <a:close/>
              </a:path>
              <a:path w="10515600" h="3328266" stroke="0" extrusionOk="0">
                <a:moveTo>
                  <a:pt x="0" y="0"/>
                </a:moveTo>
                <a:cubicBezTo>
                  <a:pt x="187804" y="-34395"/>
                  <a:pt x="318053" y="48512"/>
                  <a:pt x="479044" y="0"/>
                </a:cubicBezTo>
                <a:cubicBezTo>
                  <a:pt x="640035" y="-48512"/>
                  <a:pt x="670902" y="28836"/>
                  <a:pt x="852932" y="0"/>
                </a:cubicBezTo>
                <a:cubicBezTo>
                  <a:pt x="1034962" y="-28836"/>
                  <a:pt x="1167341" y="7335"/>
                  <a:pt x="1437132" y="0"/>
                </a:cubicBezTo>
                <a:cubicBezTo>
                  <a:pt x="1706923" y="-7335"/>
                  <a:pt x="1808229" y="13429"/>
                  <a:pt x="1916176" y="0"/>
                </a:cubicBezTo>
                <a:cubicBezTo>
                  <a:pt x="2024123" y="-13429"/>
                  <a:pt x="2270869" y="28535"/>
                  <a:pt x="2605532" y="0"/>
                </a:cubicBezTo>
                <a:cubicBezTo>
                  <a:pt x="2940195" y="-28535"/>
                  <a:pt x="2927786" y="56678"/>
                  <a:pt x="3189732" y="0"/>
                </a:cubicBezTo>
                <a:cubicBezTo>
                  <a:pt x="3451678" y="-56678"/>
                  <a:pt x="3402293" y="42351"/>
                  <a:pt x="3563620" y="0"/>
                </a:cubicBezTo>
                <a:cubicBezTo>
                  <a:pt x="3724947" y="-42351"/>
                  <a:pt x="4054799" y="55446"/>
                  <a:pt x="4252976" y="0"/>
                </a:cubicBezTo>
                <a:cubicBezTo>
                  <a:pt x="4451153" y="-55446"/>
                  <a:pt x="4389916" y="5052"/>
                  <a:pt x="4521708" y="0"/>
                </a:cubicBezTo>
                <a:cubicBezTo>
                  <a:pt x="4653500" y="-5052"/>
                  <a:pt x="4874311" y="3070"/>
                  <a:pt x="5211064" y="0"/>
                </a:cubicBezTo>
                <a:cubicBezTo>
                  <a:pt x="5547817" y="-3070"/>
                  <a:pt x="5757195" y="34294"/>
                  <a:pt x="6005576" y="0"/>
                </a:cubicBezTo>
                <a:cubicBezTo>
                  <a:pt x="6253957" y="-34294"/>
                  <a:pt x="6457022" y="6466"/>
                  <a:pt x="6800088" y="0"/>
                </a:cubicBezTo>
                <a:cubicBezTo>
                  <a:pt x="7143154" y="-6466"/>
                  <a:pt x="7010042" y="25879"/>
                  <a:pt x="7068820" y="0"/>
                </a:cubicBezTo>
                <a:cubicBezTo>
                  <a:pt x="7127598" y="-25879"/>
                  <a:pt x="7437398" y="34467"/>
                  <a:pt x="7758176" y="0"/>
                </a:cubicBezTo>
                <a:cubicBezTo>
                  <a:pt x="8078954" y="-34467"/>
                  <a:pt x="8171560" y="31077"/>
                  <a:pt x="8552688" y="0"/>
                </a:cubicBezTo>
                <a:cubicBezTo>
                  <a:pt x="8933816" y="-31077"/>
                  <a:pt x="8750838" y="28434"/>
                  <a:pt x="8821420" y="0"/>
                </a:cubicBezTo>
                <a:cubicBezTo>
                  <a:pt x="8892002" y="-28434"/>
                  <a:pt x="9067516" y="24650"/>
                  <a:pt x="9300464" y="0"/>
                </a:cubicBezTo>
                <a:cubicBezTo>
                  <a:pt x="9533412" y="-24650"/>
                  <a:pt x="9558747" y="33089"/>
                  <a:pt x="9674352" y="0"/>
                </a:cubicBezTo>
                <a:cubicBezTo>
                  <a:pt x="9789957" y="-33089"/>
                  <a:pt x="10105785" y="27544"/>
                  <a:pt x="10515600" y="0"/>
                </a:cubicBezTo>
                <a:cubicBezTo>
                  <a:pt x="10526932" y="248391"/>
                  <a:pt x="10480016" y="395839"/>
                  <a:pt x="10515600" y="554711"/>
                </a:cubicBezTo>
                <a:cubicBezTo>
                  <a:pt x="10551184" y="713583"/>
                  <a:pt x="10488182" y="984626"/>
                  <a:pt x="10515600" y="1109422"/>
                </a:cubicBezTo>
                <a:cubicBezTo>
                  <a:pt x="10543018" y="1234218"/>
                  <a:pt x="10476360" y="1470729"/>
                  <a:pt x="10515600" y="1630850"/>
                </a:cubicBezTo>
                <a:cubicBezTo>
                  <a:pt x="10554840" y="1790971"/>
                  <a:pt x="10510234" y="2016716"/>
                  <a:pt x="10515600" y="2218844"/>
                </a:cubicBezTo>
                <a:cubicBezTo>
                  <a:pt x="10520966" y="2420972"/>
                  <a:pt x="10484803" y="2602324"/>
                  <a:pt x="10515600" y="2740272"/>
                </a:cubicBezTo>
                <a:cubicBezTo>
                  <a:pt x="10546397" y="2878220"/>
                  <a:pt x="10496875" y="3035016"/>
                  <a:pt x="10515600" y="3328266"/>
                </a:cubicBezTo>
                <a:cubicBezTo>
                  <a:pt x="10435299" y="3366076"/>
                  <a:pt x="10238663" y="3303672"/>
                  <a:pt x="10141712" y="3328266"/>
                </a:cubicBezTo>
                <a:cubicBezTo>
                  <a:pt x="10044761" y="3352860"/>
                  <a:pt x="9867128" y="3279909"/>
                  <a:pt x="9662668" y="3328266"/>
                </a:cubicBezTo>
                <a:cubicBezTo>
                  <a:pt x="9458208" y="3376623"/>
                  <a:pt x="9466584" y="3297850"/>
                  <a:pt x="9288780" y="3328266"/>
                </a:cubicBezTo>
                <a:cubicBezTo>
                  <a:pt x="9110976" y="3358682"/>
                  <a:pt x="8840919" y="3296522"/>
                  <a:pt x="8704580" y="3328266"/>
                </a:cubicBezTo>
                <a:cubicBezTo>
                  <a:pt x="8568241" y="3360010"/>
                  <a:pt x="8517108" y="3286259"/>
                  <a:pt x="8330692" y="3328266"/>
                </a:cubicBezTo>
                <a:cubicBezTo>
                  <a:pt x="8144276" y="3370273"/>
                  <a:pt x="8070869" y="3288946"/>
                  <a:pt x="7956804" y="3328266"/>
                </a:cubicBezTo>
                <a:cubicBezTo>
                  <a:pt x="7842739" y="3367586"/>
                  <a:pt x="7518515" y="3261663"/>
                  <a:pt x="7372604" y="3328266"/>
                </a:cubicBezTo>
                <a:cubicBezTo>
                  <a:pt x="7226693" y="3394869"/>
                  <a:pt x="6966835" y="3311684"/>
                  <a:pt x="6578092" y="3328266"/>
                </a:cubicBezTo>
                <a:cubicBezTo>
                  <a:pt x="6189349" y="3344848"/>
                  <a:pt x="6164895" y="3273811"/>
                  <a:pt x="5783580" y="3328266"/>
                </a:cubicBezTo>
                <a:cubicBezTo>
                  <a:pt x="5402265" y="3382721"/>
                  <a:pt x="5394755" y="3297679"/>
                  <a:pt x="5199380" y="3328266"/>
                </a:cubicBezTo>
                <a:cubicBezTo>
                  <a:pt x="5004005" y="3358853"/>
                  <a:pt x="5012426" y="3323185"/>
                  <a:pt x="4930648" y="3328266"/>
                </a:cubicBezTo>
                <a:cubicBezTo>
                  <a:pt x="4848870" y="3333347"/>
                  <a:pt x="4632960" y="3301588"/>
                  <a:pt x="4556760" y="3328266"/>
                </a:cubicBezTo>
                <a:cubicBezTo>
                  <a:pt x="4480560" y="3354944"/>
                  <a:pt x="4016803" y="3285687"/>
                  <a:pt x="3867404" y="3328266"/>
                </a:cubicBezTo>
                <a:cubicBezTo>
                  <a:pt x="3718005" y="3370845"/>
                  <a:pt x="3665284" y="3311971"/>
                  <a:pt x="3598672" y="3328266"/>
                </a:cubicBezTo>
                <a:cubicBezTo>
                  <a:pt x="3532060" y="3344561"/>
                  <a:pt x="3349504" y="3278697"/>
                  <a:pt x="3119628" y="3328266"/>
                </a:cubicBezTo>
                <a:cubicBezTo>
                  <a:pt x="2889752" y="3377835"/>
                  <a:pt x="2870158" y="3312207"/>
                  <a:pt x="2640584" y="3328266"/>
                </a:cubicBezTo>
                <a:cubicBezTo>
                  <a:pt x="2411010" y="3344325"/>
                  <a:pt x="2112902" y="3258034"/>
                  <a:pt x="1846072" y="3328266"/>
                </a:cubicBezTo>
                <a:cubicBezTo>
                  <a:pt x="1579242" y="3398498"/>
                  <a:pt x="1700614" y="3323822"/>
                  <a:pt x="1577340" y="3328266"/>
                </a:cubicBezTo>
                <a:cubicBezTo>
                  <a:pt x="1454066" y="3332710"/>
                  <a:pt x="1331069" y="3322062"/>
                  <a:pt x="1203452" y="3328266"/>
                </a:cubicBezTo>
                <a:cubicBezTo>
                  <a:pt x="1075835" y="3334470"/>
                  <a:pt x="869398" y="3272688"/>
                  <a:pt x="619252" y="3328266"/>
                </a:cubicBezTo>
                <a:cubicBezTo>
                  <a:pt x="369106" y="3383844"/>
                  <a:pt x="158327" y="3277546"/>
                  <a:pt x="0" y="3328266"/>
                </a:cubicBezTo>
                <a:cubicBezTo>
                  <a:pt x="-14239" y="3192397"/>
                  <a:pt x="47639" y="2858938"/>
                  <a:pt x="0" y="2706990"/>
                </a:cubicBezTo>
                <a:cubicBezTo>
                  <a:pt x="-47639" y="2555042"/>
                  <a:pt x="27581" y="2461485"/>
                  <a:pt x="0" y="2252127"/>
                </a:cubicBezTo>
                <a:cubicBezTo>
                  <a:pt x="-27581" y="2042769"/>
                  <a:pt x="49130" y="1848177"/>
                  <a:pt x="0" y="1730698"/>
                </a:cubicBezTo>
                <a:cubicBezTo>
                  <a:pt x="-49130" y="1613219"/>
                  <a:pt x="17049" y="1400773"/>
                  <a:pt x="0" y="1175987"/>
                </a:cubicBezTo>
                <a:cubicBezTo>
                  <a:pt x="-17049" y="951201"/>
                  <a:pt x="54474" y="791163"/>
                  <a:pt x="0" y="687842"/>
                </a:cubicBezTo>
                <a:cubicBezTo>
                  <a:pt x="-54474" y="584521"/>
                  <a:pt x="25044" y="162148"/>
                  <a:pt x="0" y="0"/>
                </a:cubicBezTo>
                <a:close/>
              </a:path>
            </a:pathLst>
          </a:custGeom>
          <a:ln w="28575">
            <a:solidFill>
              <a:srgbClr val="00B0F0"/>
            </a:solidFill>
            <a:extLst>
              <a:ext uri="{C807C97D-BFC1-408E-A445-0C87EB9F89A2}">
                <ask:lineSketchStyleProps xmlns:ask="http://schemas.microsoft.com/office/drawing/2018/sketchyshapes" sd="2992425135">
                  <ask:type>
                    <ask:lineSketchScribble/>
                  </ask:type>
                </ask:lineSketchStyleProps>
              </a:ext>
            </a:extLst>
          </a:ln>
        </p:spPr>
        <p:txBody>
          <a:bodyPr>
            <a:normAutofit/>
          </a:bodyPr>
          <a:lstStyle/>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The interactional model of public speaking is based on the mathematical theory of communication. This model imitates how radio and telephone technologies functioned. The model involved three major parts: source, channel, and receiver. The source was the part of a telephone a person spoke into, the channel was the telephone itself, and the receiver was the part of the phone where one could hear the other person. Shannon and Weaver also documented that often there is static that hinders the listening to the telephone conversation, which they called noise. Noise refers to anything that interferes with message transmission or reception.</a:t>
            </a:r>
            <a:endParaRPr lang="en-GB" sz="28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47399854-20BF-E7CF-73B5-6473594AC211}"/>
              </a:ext>
            </a:extLst>
          </p:cNvPr>
          <p:cNvSpPr>
            <a:spLocks noGrp="1"/>
          </p:cNvSpPr>
          <p:nvPr>
            <p:ph type="sldNum" sz="quarter" idx="12"/>
          </p:nvPr>
        </p:nvSpPr>
        <p:spPr/>
        <p:txBody>
          <a:bodyPr/>
          <a:lstStyle/>
          <a:p>
            <a:fld id="{294A09A9-5501-47C1-A89A-A340965A2BE2}" type="slidenum">
              <a:rPr lang="en-US" smtClean="0"/>
              <a:t>18</a:t>
            </a:fld>
            <a:endParaRPr lang="en-US" dirty="0"/>
          </a:p>
        </p:txBody>
      </p:sp>
    </p:spTree>
    <p:extLst>
      <p:ext uri="{BB962C8B-B14F-4D97-AF65-F5344CB8AC3E}">
        <p14:creationId xmlns:p14="http://schemas.microsoft.com/office/powerpoint/2010/main" val="427814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64B2-11F1-A3E9-CA3F-820A470B7D0F}"/>
              </a:ext>
            </a:extLst>
          </p:cNvPr>
          <p:cNvSpPr>
            <a:spLocks noGrp="1"/>
          </p:cNvSpPr>
          <p:nvPr>
            <p:ph type="title"/>
          </p:nvPr>
        </p:nvSpPr>
        <p:spPr>
          <a:solidFill>
            <a:schemeClr val="accent4">
              <a:lumMod val="10000"/>
              <a:lumOff val="90000"/>
            </a:schemeClr>
          </a:solidFill>
        </p:spPr>
        <p:txBody>
          <a:bodyPr>
            <a:normAutofit/>
          </a:bodyPr>
          <a:lstStyle/>
          <a:p>
            <a:pPr algn="ctr"/>
            <a:r>
              <a:rPr lang="en-US" sz="4000" b="1" u="sng" dirty="0">
                <a:solidFill>
                  <a:schemeClr val="tx1"/>
                </a:solidFill>
                <a:latin typeface="Aharoni" panose="02010803020104030203" pitchFamily="2" charset="-79"/>
                <a:cs typeface="Aharoni" panose="02010803020104030203" pitchFamily="2" charset="-79"/>
              </a:rPr>
              <a:t>Understanding the Ethics of Public Speaking </a:t>
            </a:r>
            <a:endParaRPr lang="en-GB" sz="4000" b="1" u="sng"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D1B4E59-0B53-BB81-7AAB-89DD05CBA51C}"/>
              </a:ext>
            </a:extLst>
          </p:cNvPr>
          <p:cNvSpPr>
            <a:spLocks noGrp="1"/>
          </p:cNvSpPr>
          <p:nvPr>
            <p:ph idx="1"/>
          </p:nvPr>
        </p:nvSpPr>
        <p:spPr>
          <a:xfrm>
            <a:off x="457200" y="1936460"/>
            <a:ext cx="4904509" cy="4637521"/>
          </a:xfrm>
          <a:solidFill>
            <a:srgbClr val="92D050"/>
          </a:solidFill>
          <a:ln w="28575">
            <a:solidFill>
              <a:schemeClr val="tx1"/>
            </a:solidFill>
          </a:ln>
        </p:spPr>
        <p:txBody>
          <a:bodyPr>
            <a:noAutofit/>
          </a:bodyPr>
          <a:lstStyle/>
          <a:p>
            <a:pPr algn="thaiDist"/>
            <a:r>
              <a:rPr lang="en-US" sz="2400" dirty="0">
                <a:solidFill>
                  <a:schemeClr val="tx1"/>
                </a:solidFill>
                <a:latin typeface="TH SarabunPSK" panose="020B0500040200020003" pitchFamily="34" charset="-34"/>
                <a:cs typeface="TH SarabunPSK" panose="020B0500040200020003" pitchFamily="34" charset="-34"/>
              </a:rPr>
              <a:t>Ethic refers to the moral principles that direct a person's behavior or the conducting of an activity. To simplify it, it means dealing with what is good and bad in relation to moral duty and obligation.</a:t>
            </a:r>
          </a:p>
          <a:p>
            <a:pPr algn="thaiDist"/>
            <a:r>
              <a:rPr lang="en-US" sz="2400" dirty="0">
                <a:solidFill>
                  <a:schemeClr val="tx1"/>
                </a:solidFill>
                <a:latin typeface="TH SarabunPSK" panose="020B0500040200020003" pitchFamily="34" charset="-34"/>
                <a:cs typeface="TH SarabunPSK" panose="020B0500040200020003" pitchFamily="34" charset="-34"/>
              </a:rPr>
              <a:t>Should a speaker use proof within a speech that he/she is not sure is correct if it supports the speech’s central case? </a:t>
            </a:r>
          </a:p>
          <a:p>
            <a:pPr algn="thaiDist"/>
            <a:r>
              <a:rPr lang="en-US" sz="2400" dirty="0">
                <a:solidFill>
                  <a:schemeClr val="tx1"/>
                </a:solidFill>
                <a:latin typeface="TH SarabunPSK" panose="020B0500040200020003" pitchFamily="34" charset="-34"/>
                <a:cs typeface="TH SarabunPSK" panose="020B0500040200020003" pitchFamily="34" charset="-34"/>
              </a:rPr>
              <a:t>As a listener, should you turn down a speaker with whom you basically disagree? These are some of the ethical questions that represent ethical choices speakers and listeners face in the public speaking framework. </a:t>
            </a:r>
            <a:endParaRPr lang="en-GB" sz="24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D869F823-F8FE-B9D1-A45D-D2D91DCD5320}"/>
              </a:ext>
            </a:extLst>
          </p:cNvPr>
          <p:cNvSpPr>
            <a:spLocks noGrp="1"/>
          </p:cNvSpPr>
          <p:nvPr>
            <p:ph type="sldNum" sz="quarter" idx="12"/>
          </p:nvPr>
        </p:nvSpPr>
        <p:spPr/>
        <p:txBody>
          <a:bodyPr/>
          <a:lstStyle/>
          <a:p>
            <a:fld id="{294A09A9-5501-47C1-A89A-A340965A2BE2}" type="slidenum">
              <a:rPr lang="en-US" smtClean="0"/>
              <a:t>19</a:t>
            </a:fld>
            <a:endParaRPr lang="en-US" dirty="0"/>
          </a:p>
        </p:txBody>
      </p:sp>
      <p:pic>
        <p:nvPicPr>
          <p:cNvPr id="8" name="Picture 7">
            <a:extLst>
              <a:ext uri="{FF2B5EF4-FFF2-40B4-BE49-F238E27FC236}">
                <a16:creationId xmlns:a16="http://schemas.microsoft.com/office/drawing/2014/main" id="{42260C30-2BCA-C343-C022-A0BA5DC36CBB}"/>
              </a:ext>
            </a:extLst>
          </p:cNvPr>
          <p:cNvPicPr>
            <a:picLocks noChangeAspect="1"/>
          </p:cNvPicPr>
          <p:nvPr/>
        </p:nvPicPr>
        <p:blipFill>
          <a:blip r:embed="rId2"/>
          <a:stretch>
            <a:fillRect/>
          </a:stretch>
        </p:blipFill>
        <p:spPr>
          <a:xfrm rot="300977">
            <a:off x="6402700" y="2082731"/>
            <a:ext cx="4692891" cy="2692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8550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457199" y="2750457"/>
            <a:ext cx="3848101" cy="775607"/>
          </a:xfrm>
          <a:solidFill>
            <a:schemeClr val="accent2"/>
          </a:solidFill>
        </p:spPr>
        <p:txBody>
          <a:bodyPr>
            <a:normAutofit/>
          </a:bodyPr>
          <a:lstStyle/>
          <a:p>
            <a:pPr algn="ctr"/>
            <a:r>
              <a:rPr lang="en-US" sz="4400" dirty="0">
                <a:solidFill>
                  <a:schemeClr val="tx1"/>
                </a:solidFill>
                <a:latin typeface="Amasis MT Pro Black" panose="02040A04050005020304" pitchFamily="18" charset="0"/>
                <a:cs typeface="Aharoni" panose="02010803020104030203" pitchFamily="2" charset="-79"/>
              </a:rPr>
              <a:t>CHAPTER 1</a:t>
            </a:r>
          </a:p>
        </p:txBody>
      </p:sp>
      <p:pic>
        <p:nvPicPr>
          <p:cNvPr id="11" name="Picture Placeholder 10" descr="A snowy field with snow covered trees and blue skies">
            <a:extLst>
              <a:ext uri="{FF2B5EF4-FFF2-40B4-BE49-F238E27FC236}">
                <a16:creationId xmlns:a16="http://schemas.microsoft.com/office/drawing/2014/main" id="{5605CAF4-87E0-4A20-9AC1-E42F5D70BF4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4697421" y="1600200"/>
            <a:ext cx="2743199" cy="3657600"/>
          </a:xfrm>
        </p:spPr>
      </p:pic>
      <p:sp>
        <p:nvSpPr>
          <p:cNvPr id="4" name="Text Placeholder 3">
            <a:extLst>
              <a:ext uri="{FF2B5EF4-FFF2-40B4-BE49-F238E27FC236}">
                <a16:creationId xmlns:a16="http://schemas.microsoft.com/office/drawing/2014/main" id="{DA821450-3024-4103-98AE-6D80CECEDA41}"/>
              </a:ext>
            </a:extLst>
          </p:cNvPr>
          <p:cNvSpPr>
            <a:spLocks noGrp="1"/>
          </p:cNvSpPr>
          <p:nvPr>
            <p:ph type="body" sz="quarter" idx="16"/>
          </p:nvPr>
        </p:nvSpPr>
        <p:spPr>
          <a:xfrm>
            <a:off x="7832741" y="1893262"/>
            <a:ext cx="3756585" cy="3071477"/>
          </a:xfrm>
        </p:spPr>
        <p:txBody>
          <a:bodyPr anchor="ctr" anchorCtr="0">
            <a:normAutofit/>
          </a:bodyPr>
          <a:lstStyle/>
          <a:p>
            <a:r>
              <a:rPr lang="en-GB" sz="2000" b="1" i="0" dirty="0">
                <a:solidFill>
                  <a:srgbClr val="3A3A3A"/>
                </a:solidFill>
                <a:effectLst/>
                <a:latin typeface="system-ui"/>
              </a:rPr>
              <a:t>What Is Public Speaking?</a:t>
            </a:r>
            <a:endParaRPr lang="en-US" sz="2000" dirty="0"/>
          </a:p>
          <a:p>
            <a:r>
              <a:rPr lang="en-US" sz="2000" b="1" i="0" dirty="0">
                <a:solidFill>
                  <a:srgbClr val="3A3A3A"/>
                </a:solidFill>
                <a:effectLst/>
                <a:latin typeface="system-ui"/>
              </a:rPr>
              <a:t>A History of Public Speaking</a:t>
            </a:r>
          </a:p>
          <a:p>
            <a:r>
              <a:rPr lang="en-US" sz="2000" b="1" i="0" dirty="0">
                <a:solidFill>
                  <a:srgbClr val="3A3A3A"/>
                </a:solidFill>
                <a:effectLst/>
                <a:latin typeface="system-ui"/>
              </a:rPr>
              <a:t>The Importance of Public Speaking</a:t>
            </a:r>
            <a:endParaRPr lang="en-US" sz="2000" dirty="0"/>
          </a:p>
          <a:p>
            <a:r>
              <a:rPr lang="en-US" sz="2000" b="1" i="0" dirty="0">
                <a:solidFill>
                  <a:srgbClr val="3A3A3A"/>
                </a:solidFill>
                <a:effectLst/>
                <a:latin typeface="system-ui"/>
              </a:rPr>
              <a:t>How to Become Better at Public Speaking </a:t>
            </a:r>
            <a:endParaRPr lang="en-US" sz="2000" dirty="0"/>
          </a:p>
          <a:p>
            <a:r>
              <a:rPr lang="en-US" sz="2000" b="1" dirty="0">
                <a:latin typeface="system-ui"/>
              </a:rPr>
              <a:t>Example of </a:t>
            </a:r>
            <a:r>
              <a:rPr lang="en-GB" sz="2000" b="1" i="0" dirty="0">
                <a:solidFill>
                  <a:srgbClr val="3A3A3A"/>
                </a:solidFill>
                <a:effectLst/>
                <a:latin typeface="system-ui"/>
              </a:rPr>
              <a:t>Best TED Talks</a:t>
            </a:r>
          </a:p>
        </p:txBody>
      </p:sp>
      <p:sp>
        <p:nvSpPr>
          <p:cNvPr id="6" name="Slide Number Placeholder 5">
            <a:extLst>
              <a:ext uri="{FF2B5EF4-FFF2-40B4-BE49-F238E27FC236}">
                <a16:creationId xmlns:a16="http://schemas.microsoft.com/office/drawing/2014/main" id="{072CB36A-F473-4B86-BCEF-98BF329468DC}"/>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34308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44970-E0BA-01D2-0BCF-24AC0445CD19}"/>
              </a:ext>
            </a:extLst>
          </p:cNvPr>
          <p:cNvSpPr>
            <a:spLocks noGrp="1"/>
          </p:cNvSpPr>
          <p:nvPr>
            <p:ph type="title"/>
          </p:nvPr>
        </p:nvSpPr>
        <p:spPr>
          <a:xfrm>
            <a:off x="2673927" y="136525"/>
            <a:ext cx="9400309" cy="639330"/>
          </a:xfrm>
          <a:solidFill>
            <a:schemeClr val="accent2">
              <a:lumMod val="20000"/>
              <a:lumOff val="80000"/>
            </a:schemeClr>
          </a:solidFill>
        </p:spPr>
        <p:txBody>
          <a:bodyPr>
            <a:normAutofit fontScale="90000"/>
          </a:bodyPr>
          <a:lstStyle/>
          <a:p>
            <a:pPr algn="ctr"/>
            <a:r>
              <a:rPr lang="en-US" sz="4000" i="0" u="sng" dirty="0">
                <a:solidFill>
                  <a:srgbClr val="16192B"/>
                </a:solidFill>
                <a:effectLst/>
                <a:latin typeface="Aharoni" panose="02010803020104030203" pitchFamily="2" charset="-79"/>
                <a:cs typeface="Aharoni" panose="02010803020104030203" pitchFamily="2" charset="-79"/>
              </a:rPr>
              <a:t>Ethics Behavior in Public Speaking</a:t>
            </a:r>
            <a:endParaRPr lang="en-GB" sz="4000" u="sng"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3BE9950-1EB7-ED3B-83B6-4D54AF7848ED}"/>
              </a:ext>
            </a:extLst>
          </p:cNvPr>
          <p:cNvSpPr>
            <a:spLocks noGrp="1"/>
          </p:cNvSpPr>
          <p:nvPr>
            <p:ph idx="1"/>
          </p:nvPr>
        </p:nvSpPr>
        <p:spPr>
          <a:xfrm>
            <a:off x="408709" y="1006476"/>
            <a:ext cx="11540835" cy="5532869"/>
          </a:xfrm>
          <a:solidFill>
            <a:schemeClr val="accent2">
              <a:lumMod val="20000"/>
              <a:lumOff val="80000"/>
            </a:schemeClr>
          </a:solidFill>
        </p:spPr>
        <p:txBody>
          <a:bodyPr>
            <a:noAutofit/>
          </a:bodyPr>
          <a:lstStyle/>
          <a:p>
            <a:pPr algn="l">
              <a:buFont typeface="Arial" panose="020B0604020202020204" pitchFamily="34" charset="0"/>
              <a:buChar char="•"/>
            </a:pPr>
            <a:r>
              <a:rPr lang="en-US" sz="2000" b="0" i="0" dirty="0">
                <a:solidFill>
                  <a:srgbClr val="16192B"/>
                </a:solidFill>
                <a:effectLst/>
                <a:latin typeface="TH SarabunPSK" panose="020B0500040200020003" pitchFamily="34" charset="-34"/>
                <a:cs typeface="TH SarabunPSK" panose="020B0500040200020003" pitchFamily="34" charset="-34"/>
              </a:rPr>
              <a:t>Why would you need to even consider ethics in public speaking? First and foremost, your audience not only needs to believe in your words and message, but they need to trust you as the message giver. To engage in unethical behavior when speaking only erodes that trust.</a:t>
            </a:r>
            <a:br>
              <a:rPr lang="en-US" sz="2000" dirty="0">
                <a:latin typeface="TH SarabunPSK" panose="020B0500040200020003" pitchFamily="34" charset="-34"/>
                <a:cs typeface="TH SarabunPSK" panose="020B0500040200020003" pitchFamily="34" charset="-34"/>
              </a:rPr>
            </a:br>
            <a:r>
              <a:rPr lang="en-US" sz="2000" b="0" i="0" dirty="0">
                <a:solidFill>
                  <a:srgbClr val="16192B"/>
                </a:solidFill>
                <a:effectLst/>
                <a:latin typeface="TH SarabunPSK" panose="020B0500040200020003" pitchFamily="34" charset="-34"/>
                <a:cs typeface="TH SarabunPSK" panose="020B0500040200020003" pitchFamily="34" charset="-34"/>
              </a:rPr>
              <a:t>There are other reasons to engage in ethical behavior in public speaking:</a:t>
            </a:r>
          </a:p>
          <a:p>
            <a:pPr algn="l">
              <a:buFont typeface="Arial" panose="020B0604020202020204" pitchFamily="34" charset="0"/>
              <a:buChar char="•"/>
            </a:pPr>
            <a:r>
              <a:rPr lang="en-US" sz="2000" b="0" i="0" dirty="0">
                <a:solidFill>
                  <a:srgbClr val="16192B"/>
                </a:solidFill>
                <a:effectLst/>
                <a:latin typeface="TH SarabunPSK" panose="020B0500040200020003" pitchFamily="34" charset="-34"/>
                <a:cs typeface="TH SarabunPSK" panose="020B0500040200020003" pitchFamily="34" charset="-34"/>
              </a:rPr>
              <a:t>To maintain your credibility and reputation.</a:t>
            </a:r>
          </a:p>
          <a:p>
            <a:pPr algn="l">
              <a:buFont typeface="Arial" panose="020B0604020202020204" pitchFamily="34" charset="0"/>
              <a:buChar char="•"/>
            </a:pPr>
            <a:r>
              <a:rPr lang="en-US" sz="2000" b="0" i="0" dirty="0">
                <a:solidFill>
                  <a:srgbClr val="16192B"/>
                </a:solidFill>
                <a:effectLst/>
                <a:latin typeface="TH SarabunPSK" panose="020B0500040200020003" pitchFamily="34" charset="-34"/>
                <a:cs typeface="TH SarabunPSK" panose="020B0500040200020003" pitchFamily="34" charset="-34"/>
              </a:rPr>
              <a:t>To present a fair and accurate argument of your thesis.</a:t>
            </a:r>
          </a:p>
          <a:p>
            <a:pPr algn="l">
              <a:buFont typeface="Arial" panose="020B0604020202020204" pitchFamily="34" charset="0"/>
              <a:buChar char="•"/>
            </a:pPr>
            <a:r>
              <a:rPr lang="en-US" sz="2000" b="0" i="0" dirty="0">
                <a:solidFill>
                  <a:srgbClr val="16192B"/>
                </a:solidFill>
                <a:effectLst/>
                <a:latin typeface="TH SarabunPSK" panose="020B0500040200020003" pitchFamily="34" charset="-34"/>
                <a:cs typeface="TH SarabunPSK" panose="020B0500040200020003" pitchFamily="34" charset="-34"/>
              </a:rPr>
              <a:t>To provide honest facts with integrity and without deception or distortion.</a:t>
            </a:r>
          </a:p>
          <a:p>
            <a:pPr algn="l">
              <a:buFont typeface="Arial" panose="020B0604020202020204" pitchFamily="34" charset="0"/>
              <a:buChar char="•"/>
            </a:pPr>
            <a:r>
              <a:rPr lang="en-US" sz="2000" b="0" i="0" dirty="0">
                <a:solidFill>
                  <a:srgbClr val="16192B"/>
                </a:solidFill>
                <a:effectLst/>
                <a:latin typeface="TH SarabunPSK" panose="020B0500040200020003" pitchFamily="34" charset="-34"/>
                <a:cs typeface="TH SarabunPSK" panose="020B0500040200020003" pitchFamily="34" charset="-34"/>
              </a:rPr>
              <a:t>To abide by shared or common moral values and beliefs.</a:t>
            </a:r>
          </a:p>
          <a:p>
            <a:r>
              <a:rPr lang="en-US" sz="2000" b="0" i="0" dirty="0">
                <a:solidFill>
                  <a:srgbClr val="16192B"/>
                </a:solidFill>
                <a:effectLst/>
                <a:latin typeface="TH SarabunPSK" panose="020B0500040200020003" pitchFamily="34" charset="-34"/>
                <a:cs typeface="TH SarabunPSK" panose="020B0500040200020003" pitchFamily="34" charset="-34"/>
              </a:rPr>
              <a:t>To speak ethically is to use your own original speech content. If you use any substantiating facts or passages from another, you must give appropriate attribution or credit, as necessary. Ethical speakers are ones who do not plagiarize their material or try to pass off words and ideas from others as their own.</a:t>
            </a:r>
          </a:p>
          <a:p>
            <a:r>
              <a:rPr lang="en-US" sz="2000" b="0" i="0" dirty="0">
                <a:solidFill>
                  <a:srgbClr val="16192B"/>
                </a:solidFill>
                <a:effectLst/>
                <a:latin typeface="TH SarabunPSK" panose="020B0500040200020003" pitchFamily="34" charset="-34"/>
                <a:cs typeface="TH SarabunPSK" panose="020B0500040200020003" pitchFamily="34" charset="-34"/>
              </a:rPr>
              <a:t>Ethical speakers do not deceive their audience. It can also be stated that ethical speakers do not distort or warp facts, or worse yet, disguise opinions as fact in order to argue their thesis or make their point.</a:t>
            </a:r>
          </a:p>
          <a:p>
            <a:r>
              <a:rPr lang="en-US" sz="2000" b="0" i="0" dirty="0">
                <a:solidFill>
                  <a:srgbClr val="16192B"/>
                </a:solidFill>
                <a:effectLst/>
                <a:latin typeface="TH SarabunPSK" panose="020B0500040200020003" pitchFamily="34" charset="-34"/>
                <a:cs typeface="TH SarabunPSK" panose="020B0500040200020003" pitchFamily="34" charset="-34"/>
              </a:rPr>
              <a:t>Acknowledging and responding to conflicts of interest is also regarded as ethical public speaking behavior. There may be times where you may be asked to speak on behalf of a certain topic in which you have a professional interest or may benefit from financially. In those instances, the ethical speaker will either excuse him or herself from speaking. If unable to do so, he or she may simply disclose the nature of the conflict of interest so that everyone is on the same page.</a:t>
            </a:r>
            <a:endParaRPr lang="en-GB" sz="2000" dirty="0">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A0E8455F-5588-0EA2-0F86-456A2F8CF80B}"/>
              </a:ext>
            </a:extLst>
          </p:cNvPr>
          <p:cNvSpPr>
            <a:spLocks noGrp="1"/>
          </p:cNvSpPr>
          <p:nvPr>
            <p:ph type="sldNum" sz="quarter" idx="12"/>
          </p:nvPr>
        </p:nvSpPr>
        <p:spPr/>
        <p:txBody>
          <a:bodyPr/>
          <a:lstStyle/>
          <a:p>
            <a:fld id="{294A09A9-5501-47C1-A89A-A340965A2BE2}" type="slidenum">
              <a:rPr lang="en-US" smtClean="0"/>
              <a:t>20</a:t>
            </a:fld>
            <a:endParaRPr lang="en-US" dirty="0"/>
          </a:p>
        </p:txBody>
      </p:sp>
    </p:spTree>
    <p:extLst>
      <p:ext uri="{BB962C8B-B14F-4D97-AF65-F5344CB8AC3E}">
        <p14:creationId xmlns:p14="http://schemas.microsoft.com/office/powerpoint/2010/main" val="197787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flipV="1">
            <a:off x="1451219" y="445256"/>
            <a:ext cx="5530928" cy="781047"/>
            <a:chOff x="-4032449" y="535681"/>
            <a:chExt cx="4641237" cy="655410"/>
          </a:xfrm>
        </p:grpSpPr>
        <p:sp>
          <p:nvSpPr>
            <p:cNvPr id="18" name="平行四边形 17"/>
            <p:cNvSpPr/>
            <p:nvPr/>
          </p:nvSpPr>
          <p:spPr>
            <a:xfrm flipV="1">
              <a:off x="-3974768" y="535681"/>
              <a:ext cx="4583556" cy="590088"/>
            </a:xfrm>
            <a:prstGeom prst="parallelogram">
              <a:avLst>
                <a:gd name="adj" fmla="val 57583"/>
              </a:avLst>
            </a:prstGeom>
            <a:gradFill>
              <a:gsLst>
                <a:gs pos="0">
                  <a:schemeClr val="accent1">
                    <a:alpha val="25000"/>
                  </a:schemeClr>
                </a:gs>
                <a:gs pos="44000">
                  <a:schemeClr val="accent1">
                    <a:alpha val="10000"/>
                  </a:schemeClr>
                </a:gs>
                <a:gs pos="70000">
                  <a:schemeClr val="accent1">
                    <a:alpha val="0"/>
                  </a:schemeClr>
                </a:gs>
              </a:gsLst>
              <a:lin ang="8100000" scaled="0"/>
            </a:gradFill>
            <a:ln w="12700">
              <a:gradFill>
                <a:gsLst>
                  <a:gs pos="0">
                    <a:schemeClr val="accent1">
                      <a:alpha val="7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sp>
          <p:nvSpPr>
            <p:cNvPr id="19" name="平行四边形 18"/>
            <p:cNvSpPr/>
            <p:nvPr/>
          </p:nvSpPr>
          <p:spPr>
            <a:xfrm flipV="1">
              <a:off x="-4032449" y="601003"/>
              <a:ext cx="4583556" cy="590088"/>
            </a:xfrm>
            <a:prstGeom prst="parallelogram">
              <a:avLst>
                <a:gd name="adj" fmla="val 57583"/>
              </a:avLst>
            </a:prstGeom>
            <a:noFill/>
            <a:ln w="12700">
              <a:gradFill>
                <a:gsLst>
                  <a:gs pos="4000">
                    <a:schemeClr val="accent1">
                      <a:alpha val="3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grpSp>
      <p:grpSp>
        <p:nvGrpSpPr>
          <p:cNvPr id="28" name="组合 27"/>
          <p:cNvGrpSpPr/>
          <p:nvPr/>
        </p:nvGrpSpPr>
        <p:grpSpPr>
          <a:xfrm flipV="1">
            <a:off x="250584" y="5867421"/>
            <a:ext cx="3226575" cy="455639"/>
            <a:chOff x="-4032449" y="535681"/>
            <a:chExt cx="4641237" cy="655410"/>
          </a:xfrm>
        </p:grpSpPr>
        <p:sp>
          <p:nvSpPr>
            <p:cNvPr id="29" name="平行四边形 28"/>
            <p:cNvSpPr/>
            <p:nvPr/>
          </p:nvSpPr>
          <p:spPr>
            <a:xfrm flipV="1">
              <a:off x="-3974768" y="535681"/>
              <a:ext cx="4583556" cy="590088"/>
            </a:xfrm>
            <a:prstGeom prst="parallelogram">
              <a:avLst>
                <a:gd name="adj" fmla="val 57583"/>
              </a:avLst>
            </a:prstGeom>
            <a:gradFill>
              <a:gsLst>
                <a:gs pos="0">
                  <a:schemeClr val="accent1">
                    <a:alpha val="25000"/>
                  </a:schemeClr>
                </a:gs>
                <a:gs pos="44000">
                  <a:schemeClr val="accent1">
                    <a:alpha val="10000"/>
                  </a:schemeClr>
                </a:gs>
                <a:gs pos="70000">
                  <a:schemeClr val="accent1">
                    <a:alpha val="0"/>
                  </a:schemeClr>
                </a:gs>
              </a:gsLst>
              <a:lin ang="8100000" scaled="0"/>
            </a:gradFill>
            <a:ln w="12700">
              <a:gradFill>
                <a:gsLst>
                  <a:gs pos="0">
                    <a:schemeClr val="accent1">
                      <a:alpha val="7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sp>
          <p:nvSpPr>
            <p:cNvPr id="30" name="平行四边形 29"/>
            <p:cNvSpPr/>
            <p:nvPr/>
          </p:nvSpPr>
          <p:spPr>
            <a:xfrm flipV="1">
              <a:off x="-4032449" y="601003"/>
              <a:ext cx="4583556" cy="590088"/>
            </a:xfrm>
            <a:prstGeom prst="parallelogram">
              <a:avLst>
                <a:gd name="adj" fmla="val 57583"/>
              </a:avLst>
            </a:prstGeom>
            <a:noFill/>
            <a:ln w="12700">
              <a:gradFill>
                <a:gsLst>
                  <a:gs pos="4000">
                    <a:schemeClr val="accent1">
                      <a:alpha val="3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grpSp>
      <p:grpSp>
        <p:nvGrpSpPr>
          <p:cNvPr id="31" name="组合 30"/>
          <p:cNvGrpSpPr/>
          <p:nvPr/>
        </p:nvGrpSpPr>
        <p:grpSpPr>
          <a:xfrm flipV="1">
            <a:off x="2556727" y="1053938"/>
            <a:ext cx="1972041" cy="278481"/>
            <a:chOff x="-4032449" y="535681"/>
            <a:chExt cx="4641237" cy="655410"/>
          </a:xfrm>
        </p:grpSpPr>
        <p:sp>
          <p:nvSpPr>
            <p:cNvPr id="32" name="平行四边形 31"/>
            <p:cNvSpPr/>
            <p:nvPr/>
          </p:nvSpPr>
          <p:spPr>
            <a:xfrm flipV="1">
              <a:off x="-3974768" y="535681"/>
              <a:ext cx="4583556" cy="590088"/>
            </a:xfrm>
            <a:prstGeom prst="parallelogram">
              <a:avLst>
                <a:gd name="adj" fmla="val 57583"/>
              </a:avLst>
            </a:prstGeom>
            <a:gradFill>
              <a:gsLst>
                <a:gs pos="0">
                  <a:schemeClr val="accent1">
                    <a:alpha val="25000"/>
                  </a:schemeClr>
                </a:gs>
                <a:gs pos="44000">
                  <a:schemeClr val="accent1">
                    <a:alpha val="10000"/>
                  </a:schemeClr>
                </a:gs>
                <a:gs pos="70000">
                  <a:schemeClr val="accent1">
                    <a:alpha val="0"/>
                  </a:schemeClr>
                </a:gs>
              </a:gsLst>
              <a:lin ang="8100000" scaled="0"/>
            </a:gradFill>
            <a:ln w="12700">
              <a:gradFill>
                <a:gsLst>
                  <a:gs pos="0">
                    <a:schemeClr val="accent1">
                      <a:alpha val="7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sp>
          <p:nvSpPr>
            <p:cNvPr id="33" name="平行四边形 32"/>
            <p:cNvSpPr/>
            <p:nvPr/>
          </p:nvSpPr>
          <p:spPr>
            <a:xfrm flipV="1">
              <a:off x="-4032449" y="601003"/>
              <a:ext cx="4583556" cy="590088"/>
            </a:xfrm>
            <a:prstGeom prst="parallelogram">
              <a:avLst>
                <a:gd name="adj" fmla="val 57583"/>
              </a:avLst>
            </a:prstGeom>
            <a:noFill/>
            <a:ln w="12700">
              <a:gradFill>
                <a:gsLst>
                  <a:gs pos="4000">
                    <a:schemeClr val="accent1">
                      <a:alpha val="3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grpSp>
      <p:grpSp>
        <p:nvGrpSpPr>
          <p:cNvPr id="34" name="组合 33"/>
          <p:cNvGrpSpPr/>
          <p:nvPr/>
        </p:nvGrpSpPr>
        <p:grpSpPr>
          <a:xfrm flipV="1">
            <a:off x="3412215" y="4360350"/>
            <a:ext cx="2742035" cy="387215"/>
            <a:chOff x="-4032449" y="535681"/>
            <a:chExt cx="4641237" cy="655410"/>
          </a:xfrm>
        </p:grpSpPr>
        <p:sp>
          <p:nvSpPr>
            <p:cNvPr id="35" name="平行四边形 34"/>
            <p:cNvSpPr/>
            <p:nvPr/>
          </p:nvSpPr>
          <p:spPr>
            <a:xfrm flipV="1">
              <a:off x="-3974768" y="535681"/>
              <a:ext cx="4583556" cy="590088"/>
            </a:xfrm>
            <a:prstGeom prst="parallelogram">
              <a:avLst>
                <a:gd name="adj" fmla="val 57583"/>
              </a:avLst>
            </a:prstGeom>
            <a:gradFill>
              <a:gsLst>
                <a:gs pos="0">
                  <a:schemeClr val="accent1">
                    <a:alpha val="25000"/>
                  </a:schemeClr>
                </a:gs>
                <a:gs pos="44000">
                  <a:schemeClr val="accent1">
                    <a:alpha val="10000"/>
                  </a:schemeClr>
                </a:gs>
                <a:gs pos="70000">
                  <a:schemeClr val="accent1">
                    <a:alpha val="0"/>
                  </a:schemeClr>
                </a:gs>
              </a:gsLst>
              <a:lin ang="8100000" scaled="0"/>
            </a:gradFill>
            <a:ln w="12700">
              <a:gradFill>
                <a:gsLst>
                  <a:gs pos="0">
                    <a:schemeClr val="accent1">
                      <a:alpha val="7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sp>
          <p:nvSpPr>
            <p:cNvPr id="36" name="平行四边形 35"/>
            <p:cNvSpPr/>
            <p:nvPr/>
          </p:nvSpPr>
          <p:spPr>
            <a:xfrm flipV="1">
              <a:off x="-4032449" y="601003"/>
              <a:ext cx="4583556" cy="590088"/>
            </a:xfrm>
            <a:prstGeom prst="parallelogram">
              <a:avLst>
                <a:gd name="adj" fmla="val 57583"/>
              </a:avLst>
            </a:prstGeom>
            <a:noFill/>
            <a:ln w="12700">
              <a:gradFill>
                <a:gsLst>
                  <a:gs pos="4000">
                    <a:schemeClr val="accent1">
                      <a:alpha val="30000"/>
                    </a:schemeClr>
                  </a:gs>
                  <a:gs pos="52000">
                    <a:schemeClr val="accent1">
                      <a:alpha val="0"/>
                    </a:schemeClr>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4240" tIns="22120" rIns="44240" bIns="22120" numCol="1" spcCol="0" rtlCol="0" fromWordArt="0" anchor="ctr" anchorCtr="0" forceAA="0" compatLnSpc="1">
              <a:noAutofit/>
            </a:bodyPr>
            <a:lstStyle/>
            <a:p>
              <a:pPr algn="ctr" defTabSz="220980"/>
              <a:endParaRPr lang="zh-CN" altLang="en-US" sz="870" dirty="0">
                <a:solidFill>
                  <a:prstClr val="white"/>
                </a:solidFill>
                <a:latin typeface="Calibri" panose="020F0502020204030204"/>
                <a:ea typeface="等线" panose="02010600030101010101" pitchFamily="2" charset="-122"/>
              </a:endParaRPr>
            </a:p>
          </p:txBody>
        </p:sp>
      </p:grpSp>
      <p:sp>
        <p:nvSpPr>
          <p:cNvPr id="4" name="矩形 3"/>
          <p:cNvSpPr/>
          <p:nvPr/>
        </p:nvSpPr>
        <p:spPr>
          <a:xfrm>
            <a:off x="1391157" y="1679297"/>
            <a:ext cx="3791423" cy="2308324"/>
          </a:xfrm>
          <a:prstGeom prst="rect">
            <a:avLst/>
          </a:prstGeom>
          <a:noFill/>
          <a:ln>
            <a:noFill/>
          </a:ln>
        </p:spPr>
        <p:txBody>
          <a:bodyPr wrap="none" rtlCol="0" anchor="t">
            <a:spAutoFit/>
          </a:bodyPr>
          <a:lstStyle/>
          <a:p>
            <a:pPr algn="ctr"/>
            <a:r>
              <a:rPr lang="en-US" altLang="zh-CN" sz="7200" b="1" dirty="0">
                <a:ln w="12700">
                  <a:solidFill>
                    <a:schemeClr val="accent1"/>
                  </a:solidFill>
                  <a:prstDash val="solid"/>
                </a:ln>
                <a:solidFill>
                  <a:schemeClr val="accent1">
                    <a:lumMod val="50000"/>
                  </a:schemeClr>
                </a:solidFill>
                <a:effectLst>
                  <a:outerShdw dist="38100" dir="2640000" algn="bl" rotWithShape="0">
                    <a:schemeClr val="accent1"/>
                  </a:outerShdw>
                </a:effectLst>
              </a:rPr>
              <a:t>Types</a:t>
            </a:r>
            <a:r>
              <a:rPr lang="zh-CN" altLang="en-US" sz="7200" b="1" dirty="0">
                <a:ln w="12700">
                  <a:solidFill>
                    <a:schemeClr val="accent1"/>
                  </a:solidFill>
                  <a:prstDash val="solid"/>
                </a:ln>
                <a:solidFill>
                  <a:schemeClr val="accent1">
                    <a:lumMod val="50000"/>
                  </a:schemeClr>
                </a:solidFill>
                <a:effectLst>
                  <a:outerShdw dist="38100" dir="2640000" algn="bl" rotWithShape="0">
                    <a:schemeClr val="accent1"/>
                  </a:outerShdw>
                </a:effectLst>
              </a:rPr>
              <a:t> </a:t>
            </a:r>
            <a:r>
              <a:rPr lang="en-US" altLang="zh-CN" sz="7200" b="1" dirty="0">
                <a:ln w="12700">
                  <a:solidFill>
                    <a:schemeClr val="accent1"/>
                  </a:solidFill>
                  <a:prstDash val="solid"/>
                </a:ln>
                <a:solidFill>
                  <a:schemeClr val="accent1">
                    <a:lumMod val="50000"/>
                  </a:schemeClr>
                </a:solidFill>
                <a:effectLst>
                  <a:outerShdw dist="38100" dir="2640000" algn="bl" rotWithShape="0">
                    <a:schemeClr val="accent1"/>
                  </a:outerShdw>
                </a:effectLst>
              </a:rPr>
              <a:t>of</a:t>
            </a:r>
            <a:r>
              <a:rPr lang="zh-CN" altLang="en-US" sz="7200" b="1" dirty="0">
                <a:ln w="12700">
                  <a:solidFill>
                    <a:schemeClr val="accent1"/>
                  </a:solidFill>
                  <a:prstDash val="solid"/>
                </a:ln>
                <a:solidFill>
                  <a:schemeClr val="accent1">
                    <a:lumMod val="50000"/>
                  </a:schemeClr>
                </a:solidFill>
                <a:effectLst>
                  <a:outerShdw dist="38100" dir="2640000" algn="bl" rotWithShape="0">
                    <a:schemeClr val="accent1"/>
                  </a:outerShdw>
                </a:effectLst>
              </a:rPr>
              <a:t> </a:t>
            </a:r>
            <a:endParaRPr lang="en-US" altLang="zh-CN" sz="7200" b="1" dirty="0">
              <a:ln w="12700">
                <a:solidFill>
                  <a:schemeClr val="accent1"/>
                </a:solidFill>
                <a:prstDash val="solid"/>
              </a:ln>
              <a:solidFill>
                <a:schemeClr val="accent1">
                  <a:lumMod val="50000"/>
                </a:schemeClr>
              </a:solidFill>
              <a:effectLst>
                <a:outerShdw dist="38100" dir="2640000" algn="bl" rotWithShape="0">
                  <a:schemeClr val="accent1"/>
                </a:outerShdw>
              </a:effectLst>
            </a:endParaRPr>
          </a:p>
          <a:p>
            <a:pPr algn="ctr"/>
            <a:r>
              <a:rPr lang="en-US" altLang="zh-CN" sz="7200" b="1" dirty="0">
                <a:ln w="12700">
                  <a:solidFill>
                    <a:schemeClr val="accent1"/>
                  </a:solidFill>
                  <a:prstDash val="solid"/>
                </a:ln>
                <a:solidFill>
                  <a:schemeClr val="accent1">
                    <a:lumMod val="50000"/>
                  </a:schemeClr>
                </a:solidFill>
                <a:effectLst>
                  <a:outerShdw dist="38100" dir="2640000" algn="bl" rotWithShape="0">
                    <a:schemeClr val="accent1"/>
                  </a:outerShdw>
                </a:effectLst>
              </a:rPr>
              <a:t>Speeches</a:t>
            </a:r>
            <a:endParaRPr lang="zh-CN" altLang="en-US" sz="7200" b="1" dirty="0">
              <a:ln w="12700">
                <a:solidFill>
                  <a:schemeClr val="accent1"/>
                </a:solidFill>
                <a:prstDash val="solid"/>
              </a:ln>
              <a:solidFill>
                <a:schemeClr val="accent1">
                  <a:lumMod val="50000"/>
                </a:schemeClr>
              </a:solidFill>
              <a:effectLst>
                <a:outerShdw dist="38100" dir="2640000" algn="bl" rotWithShape="0">
                  <a:schemeClr val="accent1"/>
                </a:outerShdw>
              </a:effectLst>
            </a:endParaRPr>
          </a:p>
        </p:txBody>
      </p:sp>
      <p:pic>
        <p:nvPicPr>
          <p:cNvPr id="6" name="Picture Placeholder 5" descr="A person in a suit using a computer&#10;&#10;Description automatically generated with low confidence">
            <a:extLst>
              <a:ext uri="{FF2B5EF4-FFF2-40B4-BE49-F238E27FC236}">
                <a16:creationId xmlns:a16="http://schemas.microsoft.com/office/drawing/2014/main" id="{B0A9F214-FF5F-47F6-992A-E455A79EEF7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639" r="20639"/>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6024" b="26024"/>
          <a:stretch>
            <a:fillRect/>
          </a:stretch>
        </p:blipFill>
        <p:spPr>
          <a:xfrm>
            <a:off x="0" y="0"/>
            <a:ext cx="12192000" cy="1245870"/>
          </a:xfrm>
        </p:spPr>
      </p:pic>
      <p:sp>
        <p:nvSpPr>
          <p:cNvPr id="7" name="矩形 6"/>
          <p:cNvSpPr/>
          <p:nvPr/>
        </p:nvSpPr>
        <p:spPr>
          <a:xfrm>
            <a:off x="0" y="0"/>
            <a:ext cx="12192000" cy="1245870"/>
          </a:xfrm>
          <a:prstGeom prst="rect">
            <a:avLst/>
          </a:prstGeom>
          <a:gradFill flip="none" rotWithShape="1">
            <a:gsLst>
              <a:gs pos="0">
                <a:schemeClr val="accent1"/>
              </a:gs>
              <a:gs pos="100000">
                <a:schemeClr val="accent2">
                  <a:alpha val="66000"/>
                </a:schemeClr>
              </a:gs>
            </a:gsLst>
            <a:lin ang="2700000" scaled="1"/>
            <a:tileRect/>
          </a:gradFill>
          <a:ln>
            <a:noFill/>
          </a:ln>
        </p:spPr>
        <p:txBody>
          <a:bodyPr vert="horz" wrap="square" lIns="91440" tIns="45720" rIns="91440" bIns="45720" numCol="1" anchor="t" anchorCtr="0" compatLnSpc="1"/>
          <a:lstStyle/>
          <a:p>
            <a:endParaRPr lang="zh-CN" altLang="en-US">
              <a:solidFill>
                <a:schemeClr val="tx1"/>
              </a:solidFill>
            </a:endParaRPr>
          </a:p>
        </p:txBody>
      </p:sp>
      <p:sp>
        <p:nvSpPr>
          <p:cNvPr id="2" name="矩形 1"/>
          <p:cNvSpPr/>
          <p:nvPr/>
        </p:nvSpPr>
        <p:spPr>
          <a:xfrm>
            <a:off x="509755" y="45541"/>
            <a:ext cx="8345554" cy="1200329"/>
          </a:xfrm>
          <a:prstGeom prst="rect">
            <a:avLst/>
          </a:prstGeom>
          <a:noFill/>
          <a:ln>
            <a:noFill/>
          </a:ln>
        </p:spPr>
        <p:txBody>
          <a:bodyPr wrap="none" rtlCol="0" anchor="t">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rPr>
              <a:t>·</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Informative</a:t>
            </a:r>
            <a:r>
              <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 </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Speaking</a:t>
            </a:r>
            <a:endPar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endParaRPr>
          </a:p>
        </p:txBody>
      </p:sp>
      <p:sp>
        <p:nvSpPr>
          <p:cNvPr id="13" name="文本框 5">
            <a:extLst>
              <a:ext uri="{FF2B5EF4-FFF2-40B4-BE49-F238E27FC236}">
                <a16:creationId xmlns:a16="http://schemas.microsoft.com/office/drawing/2014/main" id="{C536FB8D-98D9-45D5-BDBD-6B9C69064FFE}"/>
              </a:ext>
            </a:extLst>
          </p:cNvPr>
          <p:cNvSpPr txBox="1"/>
          <p:nvPr/>
        </p:nvSpPr>
        <p:spPr>
          <a:xfrm>
            <a:off x="1130670" y="1894205"/>
            <a:ext cx="9930657" cy="707886"/>
          </a:xfrm>
          <a:prstGeom prst="rect">
            <a:avLst/>
          </a:prstGeom>
          <a:solidFill>
            <a:schemeClr val="accent2">
              <a:lumMod val="20000"/>
              <a:lumOff val="80000"/>
            </a:schemeClr>
          </a:solid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GOALS OF INFORMATIVE SPEAKING</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5">
            <a:extLst>
              <a:ext uri="{FF2B5EF4-FFF2-40B4-BE49-F238E27FC236}">
                <a16:creationId xmlns:a16="http://schemas.microsoft.com/office/drawing/2014/main" id="{47A9CD3F-3E46-49E7-BE67-307ECA35183F}"/>
              </a:ext>
            </a:extLst>
          </p:cNvPr>
          <p:cNvSpPr txBox="1"/>
          <p:nvPr/>
        </p:nvSpPr>
        <p:spPr>
          <a:xfrm>
            <a:off x="1717387" y="3148982"/>
            <a:ext cx="9930657" cy="707886"/>
          </a:xfrm>
          <a:prstGeom prst="rect">
            <a:avLst/>
          </a:prstGeom>
          <a:solidFill>
            <a:schemeClr val="accent2">
              <a:lumMod val="20000"/>
              <a:lumOff val="80000"/>
            </a:schemeClr>
          </a:solidFill>
        </p:spPr>
        <p:txBody>
          <a:bodyPr wrap="square" rtlCol="0">
            <a:spAutoFit/>
          </a:bodyPr>
          <a:lstStyle/>
          <a:p>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  </a:t>
            </a:r>
            <a:r>
              <a:rPr lang="en-US" altLang="zh-CN" sz="2000" u="sng"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You speak to enhance understanding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Understanding occurs when a listener accurately interprets the intended meaning of a message.</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5">
            <a:extLst>
              <a:ext uri="{FF2B5EF4-FFF2-40B4-BE49-F238E27FC236}">
                <a16:creationId xmlns:a16="http://schemas.microsoft.com/office/drawing/2014/main" id="{910C03DB-DA39-4435-86CF-BE85AFC46FC2}"/>
              </a:ext>
            </a:extLst>
          </p:cNvPr>
          <p:cNvSpPr txBox="1"/>
          <p:nvPr/>
        </p:nvSpPr>
        <p:spPr>
          <a:xfrm>
            <a:off x="1130671" y="4074598"/>
            <a:ext cx="9930657" cy="707886"/>
          </a:xfrm>
          <a:prstGeom prst="rect">
            <a:avLst/>
          </a:prstGeom>
          <a:solidFill>
            <a:schemeClr val="accent2">
              <a:lumMod val="20000"/>
              <a:lumOff val="80000"/>
            </a:schemeClr>
          </a:solidFill>
        </p:spPr>
        <p:txBody>
          <a:bodyPr wrap="square" rtlCol="0">
            <a:spAutoFit/>
          </a:bodyPr>
          <a:lstStyle/>
          <a:p>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2.  </a:t>
            </a:r>
            <a:r>
              <a:rPr lang="en-US" altLang="zh-CN" sz="2000" u="sng"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You speak to maintain interest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May have carefully selected words, examples and illustrations that the listeners understand.</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5">
            <a:extLst>
              <a:ext uri="{FF2B5EF4-FFF2-40B4-BE49-F238E27FC236}">
                <a16:creationId xmlns:a16="http://schemas.microsoft.com/office/drawing/2014/main" id="{277F61E1-8F61-442A-9B6D-9D9AB8BF617A}"/>
              </a:ext>
            </a:extLst>
          </p:cNvPr>
          <p:cNvSpPr txBox="1"/>
          <p:nvPr/>
        </p:nvSpPr>
        <p:spPr>
          <a:xfrm>
            <a:off x="1717386" y="5168380"/>
            <a:ext cx="9930657" cy="707886"/>
          </a:xfrm>
          <a:prstGeom prst="rect">
            <a:avLst/>
          </a:prstGeom>
          <a:solidFill>
            <a:schemeClr val="accent2">
              <a:lumMod val="20000"/>
              <a:lumOff val="80000"/>
            </a:schemeClr>
          </a:solidFill>
        </p:spPr>
        <p:txBody>
          <a:bodyPr wrap="square" rtlCol="0">
            <a:spAutoFit/>
          </a:bodyPr>
          <a:lstStyle/>
          <a:p>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3.  </a:t>
            </a:r>
            <a:r>
              <a:rPr lang="en-US" altLang="zh-CN" sz="2000" u="sng" dirty="0">
                <a:highlight>
                  <a:srgbClr val="FFFF00"/>
                </a:highlight>
                <a:latin typeface="微软雅黑" panose="020B0503020204020204" pitchFamily="34" charset="-122"/>
                <a:ea typeface="微软雅黑" panose="020B0503020204020204" pitchFamily="34" charset="-122"/>
                <a:cs typeface="微软雅黑" panose="020B0503020204020204" pitchFamily="34" charset="-122"/>
              </a:rPr>
              <a:t>You speak to remembered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Most listeners remember only about 50% of what they told on that day. By 2 days later they can recall only 25%.</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7F131-8F44-C1FF-DAB0-5BBDE0E335BF}"/>
              </a:ext>
            </a:extLst>
          </p:cNvPr>
          <p:cNvSpPr>
            <a:spLocks noGrp="1"/>
          </p:cNvSpPr>
          <p:nvPr>
            <p:ph type="title"/>
          </p:nvPr>
        </p:nvSpPr>
        <p:spPr>
          <a:xfrm>
            <a:off x="838200" y="533400"/>
            <a:ext cx="8811491" cy="833727"/>
          </a:xfrm>
          <a:solidFill>
            <a:schemeClr val="accent6">
              <a:lumMod val="75000"/>
            </a:schemeClr>
          </a:solidFill>
        </p:spPr>
        <p:txBody>
          <a:bodyPr>
            <a:normAutofit/>
          </a:bodyPr>
          <a:lstStyle/>
          <a:p>
            <a:pPr algn="ctr"/>
            <a:r>
              <a:rPr lang="en-US" sz="4000" b="1" u="sng" dirty="0">
                <a:solidFill>
                  <a:schemeClr val="tx1"/>
                </a:solidFill>
              </a:rPr>
              <a:t>Examples of Informative Speech Topics</a:t>
            </a:r>
            <a:endParaRPr lang="en-GB" sz="4000" b="1" u="sng" dirty="0">
              <a:solidFill>
                <a:schemeClr val="tx1"/>
              </a:solidFill>
            </a:endParaRPr>
          </a:p>
        </p:txBody>
      </p:sp>
      <p:sp>
        <p:nvSpPr>
          <p:cNvPr id="4" name="Content Placeholder 3">
            <a:extLst>
              <a:ext uri="{FF2B5EF4-FFF2-40B4-BE49-F238E27FC236}">
                <a16:creationId xmlns:a16="http://schemas.microsoft.com/office/drawing/2014/main" id="{253E337C-477C-6B0A-6C83-88D1165C8D1A}"/>
              </a:ext>
            </a:extLst>
          </p:cNvPr>
          <p:cNvSpPr>
            <a:spLocks noGrp="1"/>
          </p:cNvSpPr>
          <p:nvPr>
            <p:ph idx="1"/>
          </p:nvPr>
        </p:nvSpPr>
        <p:spPr>
          <a:xfrm>
            <a:off x="838200" y="1825625"/>
            <a:ext cx="10515600" cy="4727575"/>
          </a:xfrm>
        </p:spPr>
        <p:txBody>
          <a:bodyPr>
            <a:noAutofit/>
          </a:bodyPr>
          <a:lstStyle/>
          <a:p>
            <a:r>
              <a:rPr lang="en-GB" sz="2400" dirty="0">
                <a:solidFill>
                  <a:schemeClr val="tx1"/>
                </a:solidFill>
                <a:latin typeface="TH SarabunPSK" panose="020B0500040200020003" pitchFamily="34" charset="-34"/>
                <a:cs typeface="TH SarabunPSK" panose="020B0500040200020003" pitchFamily="34" charset="-34"/>
              </a:rPr>
              <a:t>The Lives of Ants</a:t>
            </a:r>
          </a:p>
          <a:p>
            <a:r>
              <a:rPr lang="en-US" sz="2400" dirty="0">
                <a:solidFill>
                  <a:schemeClr val="tx1"/>
                </a:solidFill>
                <a:latin typeface="TH SarabunPSK" panose="020B0500040200020003" pitchFamily="34" charset="-34"/>
                <a:cs typeface="TH SarabunPSK" panose="020B0500040200020003" pitchFamily="34" charset="-34"/>
              </a:rPr>
              <a:t>The History of Africa </a:t>
            </a:r>
          </a:p>
          <a:p>
            <a:r>
              <a:rPr lang="en-US" sz="2400" dirty="0">
                <a:solidFill>
                  <a:schemeClr val="tx1"/>
                </a:solidFill>
                <a:latin typeface="TH SarabunPSK" panose="020B0500040200020003" pitchFamily="34" charset="-34"/>
                <a:cs typeface="TH SarabunPSK" panose="020B0500040200020003" pitchFamily="34" charset="-34"/>
              </a:rPr>
              <a:t>The Environmental Impact of Using too much Cars </a:t>
            </a:r>
          </a:p>
          <a:p>
            <a:r>
              <a:rPr lang="en-US" sz="2400" dirty="0">
                <a:solidFill>
                  <a:schemeClr val="tx1"/>
                </a:solidFill>
                <a:latin typeface="TH SarabunPSK" panose="020B0500040200020003" pitchFamily="34" charset="-34"/>
                <a:cs typeface="TH SarabunPSK" panose="020B0500040200020003" pitchFamily="34" charset="-34"/>
              </a:rPr>
              <a:t>The Biography of your Favorite Teacher  </a:t>
            </a:r>
          </a:p>
          <a:p>
            <a:r>
              <a:rPr lang="en-US" sz="2400" dirty="0">
                <a:solidFill>
                  <a:schemeClr val="tx1"/>
                </a:solidFill>
                <a:latin typeface="TH SarabunPSK" panose="020B0500040200020003" pitchFamily="34" charset="-34"/>
                <a:cs typeface="TH SarabunPSK" panose="020B0500040200020003" pitchFamily="34" charset="-34"/>
              </a:rPr>
              <a:t>Types of Sea Animals </a:t>
            </a:r>
          </a:p>
          <a:p>
            <a:r>
              <a:rPr lang="en-US" sz="2400" dirty="0">
                <a:solidFill>
                  <a:schemeClr val="tx1"/>
                </a:solidFill>
                <a:latin typeface="TH SarabunPSK" panose="020B0500040200020003" pitchFamily="34" charset="-34"/>
                <a:cs typeface="TH SarabunPSK" panose="020B0500040200020003" pitchFamily="34" charset="-34"/>
              </a:rPr>
              <a:t>The Origin of Football </a:t>
            </a:r>
          </a:p>
          <a:p>
            <a:r>
              <a:rPr lang="en-US" sz="2400" dirty="0">
                <a:solidFill>
                  <a:schemeClr val="tx1"/>
                </a:solidFill>
                <a:latin typeface="TH SarabunPSK" panose="020B0500040200020003" pitchFamily="34" charset="-34"/>
                <a:cs typeface="TH SarabunPSK" panose="020B0500040200020003" pitchFamily="34" charset="-34"/>
              </a:rPr>
              <a:t>Exotic Pets </a:t>
            </a:r>
          </a:p>
          <a:p>
            <a:r>
              <a:rPr lang="en-US" sz="2400" dirty="0">
                <a:solidFill>
                  <a:schemeClr val="tx1"/>
                </a:solidFill>
                <a:latin typeface="TH SarabunPSK" panose="020B0500040200020003" pitchFamily="34" charset="-34"/>
                <a:cs typeface="TH SarabunPSK" panose="020B0500040200020003" pitchFamily="34" charset="-34"/>
              </a:rPr>
              <a:t>The Evolution of English Language </a:t>
            </a:r>
          </a:p>
          <a:p>
            <a:r>
              <a:rPr lang="en-US" sz="2400" dirty="0">
                <a:solidFill>
                  <a:schemeClr val="tx1"/>
                </a:solidFill>
                <a:latin typeface="TH SarabunPSK" panose="020B0500040200020003" pitchFamily="34" charset="-34"/>
                <a:cs typeface="TH SarabunPSK" panose="020B0500040200020003" pitchFamily="34" charset="-34"/>
              </a:rPr>
              <a:t>Twenty-first Century Useful Inventions </a:t>
            </a:r>
          </a:p>
          <a:p>
            <a:r>
              <a:rPr lang="en-US" sz="2400" dirty="0">
                <a:solidFill>
                  <a:schemeClr val="tx1"/>
                </a:solidFill>
                <a:latin typeface="TH SarabunPSK" panose="020B0500040200020003" pitchFamily="34" charset="-34"/>
                <a:cs typeface="TH SarabunPSK" panose="020B0500040200020003" pitchFamily="34" charset="-34"/>
              </a:rPr>
              <a:t>How to Get Good Grade</a:t>
            </a:r>
            <a:r>
              <a:rPr lang="en-GB" sz="2400" dirty="0">
                <a:solidFill>
                  <a:schemeClr val="tx1"/>
                </a:solidFill>
                <a:latin typeface="TH SarabunPSK" panose="020B0500040200020003" pitchFamily="34" charset="-34"/>
                <a:cs typeface="TH SarabunPSK" panose="020B0500040200020003" pitchFamily="34" charset="-34"/>
              </a:rPr>
              <a:t>s</a:t>
            </a:r>
          </a:p>
        </p:txBody>
      </p:sp>
      <p:pic>
        <p:nvPicPr>
          <p:cNvPr id="1026" name="Picture 2" descr="Illustration Of Happy Ant Cartoon Royalty Free SVG, Cliparts, Vectors, And  Stock Illustration. Image 95557003.">
            <a:extLst>
              <a:ext uri="{FF2B5EF4-FFF2-40B4-BE49-F238E27FC236}">
                <a16:creationId xmlns:a16="http://schemas.microsoft.com/office/drawing/2014/main" id="{EDA200FD-7C40-B69D-7F96-2F71F3D37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7525">
            <a:off x="6570691" y="1773384"/>
            <a:ext cx="1021168" cy="838200"/>
          </a:xfrm>
          <a:custGeom>
            <a:avLst/>
            <a:gdLst>
              <a:gd name="connsiteX0" fmla="*/ 0 w 1021168"/>
              <a:gd name="connsiteY0" fmla="*/ 0 h 838200"/>
              <a:gd name="connsiteX1" fmla="*/ 500372 w 1021168"/>
              <a:gd name="connsiteY1" fmla="*/ 0 h 838200"/>
              <a:gd name="connsiteX2" fmla="*/ 1021168 w 1021168"/>
              <a:gd name="connsiteY2" fmla="*/ 0 h 838200"/>
              <a:gd name="connsiteX3" fmla="*/ 1021168 w 1021168"/>
              <a:gd name="connsiteY3" fmla="*/ 427482 h 838200"/>
              <a:gd name="connsiteX4" fmla="*/ 1021168 w 1021168"/>
              <a:gd name="connsiteY4" fmla="*/ 838200 h 838200"/>
              <a:gd name="connsiteX5" fmla="*/ 520796 w 1021168"/>
              <a:gd name="connsiteY5" fmla="*/ 838200 h 838200"/>
              <a:gd name="connsiteX6" fmla="*/ 0 w 1021168"/>
              <a:gd name="connsiteY6" fmla="*/ 838200 h 838200"/>
              <a:gd name="connsiteX7" fmla="*/ 0 w 1021168"/>
              <a:gd name="connsiteY7" fmla="*/ 427482 h 838200"/>
              <a:gd name="connsiteX8" fmla="*/ 0 w 1021168"/>
              <a:gd name="connsiteY8"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168" h="838200" extrusionOk="0">
                <a:moveTo>
                  <a:pt x="0" y="0"/>
                </a:moveTo>
                <a:cubicBezTo>
                  <a:pt x="145543" y="-9039"/>
                  <a:pt x="348239" y="15164"/>
                  <a:pt x="500372" y="0"/>
                </a:cubicBezTo>
                <a:cubicBezTo>
                  <a:pt x="652505" y="-15164"/>
                  <a:pt x="881142" y="32030"/>
                  <a:pt x="1021168" y="0"/>
                </a:cubicBezTo>
                <a:cubicBezTo>
                  <a:pt x="1023810" y="184335"/>
                  <a:pt x="1006445" y="244826"/>
                  <a:pt x="1021168" y="427482"/>
                </a:cubicBezTo>
                <a:cubicBezTo>
                  <a:pt x="1035891" y="610138"/>
                  <a:pt x="973393" y="634340"/>
                  <a:pt x="1021168" y="838200"/>
                </a:cubicBezTo>
                <a:cubicBezTo>
                  <a:pt x="779545" y="855979"/>
                  <a:pt x="683150" y="779386"/>
                  <a:pt x="520796" y="838200"/>
                </a:cubicBezTo>
                <a:cubicBezTo>
                  <a:pt x="358442" y="897014"/>
                  <a:pt x="161433" y="778433"/>
                  <a:pt x="0" y="838200"/>
                </a:cubicBezTo>
                <a:cubicBezTo>
                  <a:pt x="-5743" y="643056"/>
                  <a:pt x="25834" y="632307"/>
                  <a:pt x="0" y="427482"/>
                </a:cubicBezTo>
                <a:cubicBezTo>
                  <a:pt x="-25834" y="222657"/>
                  <a:pt x="11373" y="150104"/>
                  <a:pt x="0" y="0"/>
                </a:cubicBezTo>
                <a:close/>
              </a:path>
            </a:pathLst>
          </a:custGeom>
          <a:noFill/>
          <a:ln w="19050">
            <a:solidFill>
              <a:srgbClr val="FFC000"/>
            </a:solidFill>
            <a:extLst>
              <a:ext uri="{C807C97D-BFC1-408E-A445-0C87EB9F89A2}">
                <ask:lineSketchStyleProps xmlns:ask="http://schemas.microsoft.com/office/drawing/2018/sketchyshapes" sd="216378730">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pic>
        <p:nvPicPr>
          <p:cNvPr id="1028" name="Picture 4" descr="Africa - Wikipedia">
            <a:extLst>
              <a:ext uri="{FF2B5EF4-FFF2-40B4-BE49-F238E27FC236}">
                <a16:creationId xmlns:a16="http://schemas.microsoft.com/office/drawing/2014/main" id="{CFADD125-1C26-34D9-3E9A-748055D6C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5743">
            <a:off x="7303091" y="2918050"/>
            <a:ext cx="1475218" cy="147521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0" name="Picture 6" descr="โปสเตอร์พลาสติก Sea Animals">
            <a:extLst>
              <a:ext uri="{FF2B5EF4-FFF2-40B4-BE49-F238E27FC236}">
                <a16:creationId xmlns:a16="http://schemas.microsoft.com/office/drawing/2014/main" id="{BCCABE03-6EE6-131E-4592-3DD8C4E03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3147">
            <a:off x="8952519" y="4128405"/>
            <a:ext cx="1733261" cy="234209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1032" name="Picture 8" descr="language (แลงกวิจ) แปลว่าอะไร? ดูความหมาย ภาพประกอบ ตัวอย่างประโยค |  ENGDICT.COM">
            <a:extLst>
              <a:ext uri="{FF2B5EF4-FFF2-40B4-BE49-F238E27FC236}">
                <a16:creationId xmlns:a16="http://schemas.microsoft.com/office/drawing/2014/main" id="{E9F68862-C7D5-C2D6-F774-241D6CCEE1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5633">
            <a:off x="9061062" y="1532960"/>
            <a:ext cx="2399865" cy="239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787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6024" b="26024"/>
          <a:stretch>
            <a:fillRect/>
          </a:stretch>
        </p:blipFill>
        <p:spPr>
          <a:xfrm>
            <a:off x="0" y="0"/>
            <a:ext cx="12192000" cy="1245870"/>
          </a:xfrm>
        </p:spPr>
      </p:pic>
      <p:sp>
        <p:nvSpPr>
          <p:cNvPr id="7" name="矩形 6"/>
          <p:cNvSpPr/>
          <p:nvPr/>
        </p:nvSpPr>
        <p:spPr>
          <a:xfrm>
            <a:off x="0" y="0"/>
            <a:ext cx="12192000" cy="1245870"/>
          </a:xfrm>
          <a:prstGeom prst="rect">
            <a:avLst/>
          </a:prstGeom>
          <a:gradFill flip="none" rotWithShape="1">
            <a:gsLst>
              <a:gs pos="0">
                <a:schemeClr val="accent1"/>
              </a:gs>
              <a:gs pos="100000">
                <a:schemeClr val="accent2">
                  <a:alpha val="66000"/>
                </a:schemeClr>
              </a:gs>
            </a:gsLst>
            <a:lin ang="2700000" scaled="1"/>
            <a:tileRect/>
          </a:gradFill>
          <a:ln>
            <a:noFill/>
          </a:ln>
        </p:spPr>
        <p:txBody>
          <a:bodyPr vert="horz" wrap="square" lIns="91440" tIns="45720" rIns="91440" bIns="45720" numCol="1" anchor="t" anchorCtr="0" compatLnSpc="1"/>
          <a:lstStyle/>
          <a:p>
            <a:endParaRPr lang="zh-CN" altLang="en-US">
              <a:solidFill>
                <a:schemeClr val="tx1"/>
              </a:solidFill>
            </a:endParaRPr>
          </a:p>
        </p:txBody>
      </p:sp>
      <p:sp>
        <p:nvSpPr>
          <p:cNvPr id="2" name="矩形 1"/>
          <p:cNvSpPr/>
          <p:nvPr/>
        </p:nvSpPr>
        <p:spPr>
          <a:xfrm>
            <a:off x="658832" y="45541"/>
            <a:ext cx="8047396" cy="1200329"/>
          </a:xfrm>
          <a:prstGeom prst="rect">
            <a:avLst/>
          </a:prstGeom>
          <a:noFill/>
          <a:ln>
            <a:noFill/>
          </a:ln>
        </p:spPr>
        <p:txBody>
          <a:bodyPr wrap="none" rtlCol="0" anchor="t">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rPr>
              <a:t>·</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Persuasive</a:t>
            </a:r>
            <a:r>
              <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 </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Speaking</a:t>
            </a:r>
            <a:endPar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endParaRPr>
          </a:p>
        </p:txBody>
      </p:sp>
      <p:sp>
        <p:nvSpPr>
          <p:cNvPr id="13" name="文本框 5">
            <a:extLst>
              <a:ext uri="{FF2B5EF4-FFF2-40B4-BE49-F238E27FC236}">
                <a16:creationId xmlns:a16="http://schemas.microsoft.com/office/drawing/2014/main" id="{C536FB8D-98D9-45D5-BDBD-6B9C69064FFE}"/>
              </a:ext>
            </a:extLst>
          </p:cNvPr>
          <p:cNvSpPr txBox="1"/>
          <p:nvPr/>
        </p:nvSpPr>
        <p:spPr>
          <a:xfrm>
            <a:off x="1130670" y="1894205"/>
            <a:ext cx="9930657" cy="707886"/>
          </a:xfrm>
          <a:prstGeom prst="rect">
            <a:avLst/>
          </a:prstGeom>
          <a:solidFill>
            <a:schemeClr val="accent2">
              <a:lumMod val="20000"/>
              <a:lumOff val="80000"/>
            </a:schemeClr>
          </a:solid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GOALS OF PERSUAIVE SPEAKING</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5">
            <a:extLst>
              <a:ext uri="{FF2B5EF4-FFF2-40B4-BE49-F238E27FC236}">
                <a16:creationId xmlns:a16="http://schemas.microsoft.com/office/drawing/2014/main" id="{47A9CD3F-3E46-49E7-BE67-307ECA35183F}"/>
              </a:ext>
            </a:extLst>
          </p:cNvPr>
          <p:cNvSpPr txBox="1"/>
          <p:nvPr/>
        </p:nvSpPr>
        <p:spPr>
          <a:xfrm>
            <a:off x="340960" y="3132525"/>
            <a:ext cx="7680873" cy="3170099"/>
          </a:xfrm>
          <a:prstGeom prst="rect">
            <a:avLst/>
          </a:prstGeom>
          <a:solidFill>
            <a:schemeClr val="accent6">
              <a:lumMod val="90000"/>
            </a:schemeClr>
          </a:solidFill>
        </p:spPr>
        <p:txBody>
          <a:bodyPr wrap="square" rtlCol="0">
            <a:spAutoFit/>
          </a:bodyPr>
          <a:lstStyle/>
          <a:p>
            <a:pPr marL="457200" indent="-457200">
              <a:buAutoNum type="arabicPeriod"/>
            </a:pPr>
            <a:r>
              <a:rPr lang="en-GB" sz="2000" b="1" i="0" u="sng" dirty="0">
                <a:solidFill>
                  <a:srgbClr val="2D3B45"/>
                </a:solidFill>
                <a:effectLst/>
                <a:latin typeface="Lato Extended"/>
              </a:rPr>
              <a:t>Convincing </a:t>
            </a:r>
          </a:p>
          <a:p>
            <a:endParaRPr lang="en-GB" sz="2000" b="1" i="0" u="sng" dirty="0">
              <a:solidFill>
                <a:srgbClr val="2D3B45"/>
              </a:solidFill>
              <a:effectLst/>
              <a:latin typeface="Lato Extended"/>
            </a:endParaRPr>
          </a:p>
          <a:p>
            <a:pPr algn="thaiDist"/>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2D3B45"/>
                </a:solidFill>
                <a:latin typeface="Lato Extended"/>
                <a:ea typeface="微软雅黑" panose="020B0503020204020204" pitchFamily="34" charset="-122"/>
                <a:cs typeface="微软雅黑" panose="020B0503020204020204" pitchFamily="34" charset="-122"/>
              </a:rPr>
              <a:t>D</a:t>
            </a:r>
            <a:r>
              <a:rPr lang="en-US" sz="2000" b="0" i="0" dirty="0">
                <a:solidFill>
                  <a:srgbClr val="2D3B45"/>
                </a:solidFill>
                <a:effectLst/>
                <a:latin typeface="Lato Extended"/>
              </a:rPr>
              <a:t>esigned to cause the audience to internalize and believe a viewpoint that they did not previously hold. In a sense, a convincing argument changes the audience's mind. </a:t>
            </a:r>
          </a:p>
          <a:p>
            <a:pPr algn="thaiDist"/>
            <a:endParaRPr lang="en-US" sz="2000" dirty="0">
              <a:solidFill>
                <a:srgbClr val="2D3B45"/>
              </a:solidFill>
              <a:latin typeface="Lato Extended"/>
            </a:endParaRPr>
          </a:p>
          <a:p>
            <a:pPr algn="thaiDist"/>
            <a:r>
              <a:rPr lang="en-US" sz="2000" b="0" i="0" dirty="0">
                <a:solidFill>
                  <a:srgbClr val="2D3B45"/>
                </a:solidFill>
                <a:effectLst/>
                <a:latin typeface="Lato Extended"/>
              </a:rPr>
              <a:t>= </a:t>
            </a:r>
            <a:r>
              <a:rPr lang="en-US" sz="2000" b="1" i="0" dirty="0">
                <a:solidFill>
                  <a:srgbClr val="2D3B45"/>
                </a:solidFill>
                <a:effectLst/>
                <a:latin typeface="Lato Extended"/>
              </a:rPr>
              <a:t>For example, </a:t>
            </a:r>
            <a:r>
              <a:rPr lang="en-US" sz="2000" b="0" i="0" dirty="0">
                <a:solidFill>
                  <a:srgbClr val="2D3B45"/>
                </a:solidFill>
                <a:effectLst/>
                <a:latin typeface="Lato Extended"/>
              </a:rPr>
              <a:t>suppose you are giving a persuasive speech claiming that Coke is better than Pepsi. Your goal is not just for the audience to hear that you enjoy Coke more, but for Pepsi lovers to change their minds.</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50" name="Picture 2" descr="Convincing Stock Illustrations – 654 Convincing Stock Illustrations,  Vectors &amp; Clipart - Dreamstime">
            <a:extLst>
              <a:ext uri="{FF2B5EF4-FFF2-40B4-BE49-F238E27FC236}">
                <a16:creationId xmlns:a16="http://schemas.microsoft.com/office/drawing/2014/main" id="{065E32E0-D7AE-987C-F9A1-F60C2B26AB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8" t="11863" r="5819" b="12608"/>
          <a:stretch/>
        </p:blipFill>
        <p:spPr bwMode="auto">
          <a:xfrm>
            <a:off x="8276618" y="3646310"/>
            <a:ext cx="3574422"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38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6024" b="26024"/>
          <a:stretch>
            <a:fillRect/>
          </a:stretch>
        </p:blipFill>
        <p:spPr>
          <a:xfrm>
            <a:off x="0" y="0"/>
            <a:ext cx="12192000" cy="1245870"/>
          </a:xfrm>
        </p:spPr>
      </p:pic>
      <p:sp>
        <p:nvSpPr>
          <p:cNvPr id="7" name="矩形 6"/>
          <p:cNvSpPr/>
          <p:nvPr/>
        </p:nvSpPr>
        <p:spPr>
          <a:xfrm>
            <a:off x="0" y="0"/>
            <a:ext cx="12192000" cy="1245870"/>
          </a:xfrm>
          <a:prstGeom prst="rect">
            <a:avLst/>
          </a:prstGeom>
          <a:gradFill flip="none" rotWithShape="1">
            <a:gsLst>
              <a:gs pos="0">
                <a:schemeClr val="accent1"/>
              </a:gs>
              <a:gs pos="100000">
                <a:schemeClr val="accent2">
                  <a:alpha val="66000"/>
                </a:schemeClr>
              </a:gs>
            </a:gsLst>
            <a:lin ang="2700000" scaled="1"/>
            <a:tileRect/>
          </a:gradFill>
          <a:ln>
            <a:noFill/>
          </a:ln>
        </p:spPr>
        <p:txBody>
          <a:bodyPr vert="horz" wrap="square" lIns="91440" tIns="45720" rIns="91440" bIns="45720" numCol="1" anchor="t" anchorCtr="0" compatLnSpc="1"/>
          <a:lstStyle/>
          <a:p>
            <a:endParaRPr lang="zh-CN" altLang="en-US">
              <a:solidFill>
                <a:schemeClr val="tx1"/>
              </a:solidFill>
            </a:endParaRPr>
          </a:p>
        </p:txBody>
      </p:sp>
      <p:sp>
        <p:nvSpPr>
          <p:cNvPr id="2" name="矩形 1"/>
          <p:cNvSpPr/>
          <p:nvPr/>
        </p:nvSpPr>
        <p:spPr>
          <a:xfrm>
            <a:off x="658832" y="45541"/>
            <a:ext cx="8047396" cy="1200329"/>
          </a:xfrm>
          <a:prstGeom prst="rect">
            <a:avLst/>
          </a:prstGeom>
          <a:noFill/>
          <a:ln>
            <a:noFill/>
          </a:ln>
        </p:spPr>
        <p:txBody>
          <a:bodyPr wrap="none" rtlCol="0" anchor="t">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rPr>
              <a:t>·</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Persuasive</a:t>
            </a:r>
            <a:r>
              <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 </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Speaking</a:t>
            </a:r>
            <a:endPar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endParaRPr>
          </a:p>
        </p:txBody>
      </p:sp>
      <p:sp>
        <p:nvSpPr>
          <p:cNvPr id="13" name="文本框 5">
            <a:extLst>
              <a:ext uri="{FF2B5EF4-FFF2-40B4-BE49-F238E27FC236}">
                <a16:creationId xmlns:a16="http://schemas.microsoft.com/office/drawing/2014/main" id="{C536FB8D-98D9-45D5-BDBD-6B9C69064FFE}"/>
              </a:ext>
            </a:extLst>
          </p:cNvPr>
          <p:cNvSpPr txBox="1"/>
          <p:nvPr/>
        </p:nvSpPr>
        <p:spPr>
          <a:xfrm>
            <a:off x="1130670" y="1894205"/>
            <a:ext cx="9930657" cy="707886"/>
          </a:xfrm>
          <a:prstGeom prst="rect">
            <a:avLst/>
          </a:prstGeom>
          <a:solidFill>
            <a:schemeClr val="accent2">
              <a:lumMod val="20000"/>
              <a:lumOff val="80000"/>
            </a:schemeClr>
          </a:solid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GOALS OF PERSUAIVE SPEAKING</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5">
            <a:extLst>
              <a:ext uri="{FF2B5EF4-FFF2-40B4-BE49-F238E27FC236}">
                <a16:creationId xmlns:a16="http://schemas.microsoft.com/office/drawing/2014/main" id="{47A9CD3F-3E46-49E7-BE67-307ECA35183F}"/>
              </a:ext>
            </a:extLst>
          </p:cNvPr>
          <p:cNvSpPr txBox="1"/>
          <p:nvPr/>
        </p:nvSpPr>
        <p:spPr>
          <a:xfrm>
            <a:off x="340960" y="3132525"/>
            <a:ext cx="7680873" cy="3170099"/>
          </a:xfrm>
          <a:prstGeom prst="rect">
            <a:avLst/>
          </a:prstGeom>
          <a:solidFill>
            <a:schemeClr val="accent6">
              <a:lumMod val="90000"/>
            </a:schemeClr>
          </a:solidFill>
        </p:spPr>
        <p:txBody>
          <a:bodyPr wrap="square" rtlCol="0">
            <a:spAutoFit/>
          </a:bodyPr>
          <a:lstStyle/>
          <a:p>
            <a:pPr algn="l"/>
            <a:r>
              <a:rPr lang="en-US" sz="2000" b="1" i="0" u="sng" dirty="0">
                <a:solidFill>
                  <a:srgbClr val="2D3B45"/>
                </a:solidFill>
                <a:effectLst/>
                <a:latin typeface="Lato Extended"/>
              </a:rPr>
              <a:t>2. Actuation</a:t>
            </a:r>
          </a:p>
          <a:p>
            <a:pPr algn="thaiDist"/>
            <a:r>
              <a:rPr lang="en-US" sz="2000" b="0" i="0" dirty="0">
                <a:solidFill>
                  <a:srgbClr val="2D3B45"/>
                </a:solidFill>
                <a:effectLst/>
                <a:latin typeface="Lato Extended"/>
              </a:rPr>
              <a:t>= An actuation speech has a slightly different goal. An actuation speech is designed to cause the audience to do something, to take some action. This type of speech is particularly useful if the audience already shares some or all your view. </a:t>
            </a:r>
          </a:p>
          <a:p>
            <a:pPr algn="l"/>
            <a:endParaRPr lang="en-US" sz="2000" dirty="0">
              <a:solidFill>
                <a:srgbClr val="2D3B45"/>
              </a:solidFill>
              <a:latin typeface="Lato Extended"/>
            </a:endParaRPr>
          </a:p>
          <a:p>
            <a:pPr algn="thaiDist"/>
            <a:r>
              <a:rPr lang="en-US" sz="2000" b="0" i="0" dirty="0">
                <a:solidFill>
                  <a:srgbClr val="2D3B45"/>
                </a:solidFill>
                <a:effectLst/>
                <a:latin typeface="Lato Extended"/>
              </a:rPr>
              <a:t>= </a:t>
            </a:r>
            <a:r>
              <a:rPr lang="en-US" sz="2000" b="1" i="0" dirty="0">
                <a:solidFill>
                  <a:srgbClr val="2D3B45"/>
                </a:solidFill>
                <a:effectLst/>
                <a:latin typeface="Lato Extended"/>
              </a:rPr>
              <a:t>For example</a:t>
            </a:r>
            <a:r>
              <a:rPr lang="en-US" sz="2000" b="0" i="0" dirty="0">
                <a:solidFill>
                  <a:srgbClr val="2D3B45"/>
                </a:solidFill>
                <a:effectLst/>
                <a:latin typeface="Lato Extended"/>
              </a:rPr>
              <a:t>, at the end of presidential campaigns, candidates begin to focus on convincing their supporters to vote. They are seeking to actuate the action of voting through their speeches.</a:t>
            </a:r>
          </a:p>
          <a:p>
            <a:pPr marL="457200" indent="-457200">
              <a:buAutoNum type="arabicPeriod"/>
            </a:pP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4" name="Picture 2" descr="What Are SMART Goals?">
            <a:extLst>
              <a:ext uri="{FF2B5EF4-FFF2-40B4-BE49-F238E27FC236}">
                <a16:creationId xmlns:a16="http://schemas.microsoft.com/office/drawing/2014/main" id="{56010BD7-CD97-04B7-5A77-294D61E95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833" y="3761507"/>
            <a:ext cx="4128867" cy="2470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1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6024" b="26024"/>
          <a:stretch>
            <a:fillRect/>
          </a:stretch>
        </p:blipFill>
        <p:spPr>
          <a:xfrm>
            <a:off x="0" y="0"/>
            <a:ext cx="12192000" cy="1245870"/>
          </a:xfrm>
        </p:spPr>
      </p:pic>
      <p:sp>
        <p:nvSpPr>
          <p:cNvPr id="7" name="矩形 6"/>
          <p:cNvSpPr/>
          <p:nvPr/>
        </p:nvSpPr>
        <p:spPr>
          <a:xfrm>
            <a:off x="0" y="0"/>
            <a:ext cx="12192000" cy="1245870"/>
          </a:xfrm>
          <a:prstGeom prst="rect">
            <a:avLst/>
          </a:prstGeom>
          <a:gradFill flip="none" rotWithShape="1">
            <a:gsLst>
              <a:gs pos="0">
                <a:schemeClr val="accent1"/>
              </a:gs>
              <a:gs pos="100000">
                <a:schemeClr val="accent2">
                  <a:alpha val="66000"/>
                </a:schemeClr>
              </a:gs>
            </a:gsLst>
            <a:lin ang="2700000" scaled="1"/>
            <a:tileRect/>
          </a:gradFill>
          <a:ln>
            <a:noFill/>
          </a:ln>
        </p:spPr>
        <p:txBody>
          <a:bodyPr vert="horz" wrap="square" lIns="91440" tIns="45720" rIns="91440" bIns="45720" numCol="1" anchor="t" anchorCtr="0" compatLnSpc="1"/>
          <a:lstStyle/>
          <a:p>
            <a:endParaRPr lang="zh-CN" altLang="en-US">
              <a:solidFill>
                <a:schemeClr val="tx1"/>
              </a:solidFill>
            </a:endParaRPr>
          </a:p>
        </p:txBody>
      </p:sp>
      <p:sp>
        <p:nvSpPr>
          <p:cNvPr id="2" name="矩形 1"/>
          <p:cNvSpPr/>
          <p:nvPr/>
        </p:nvSpPr>
        <p:spPr>
          <a:xfrm>
            <a:off x="658832" y="45541"/>
            <a:ext cx="8047396" cy="1200329"/>
          </a:xfrm>
          <a:prstGeom prst="rect">
            <a:avLst/>
          </a:prstGeom>
          <a:noFill/>
          <a:ln>
            <a:noFill/>
          </a:ln>
        </p:spPr>
        <p:txBody>
          <a:bodyPr wrap="none" rtlCol="0" anchor="t">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rPr>
              <a:t>·</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Persuasive</a:t>
            </a:r>
            <a:r>
              <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 </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Speaking</a:t>
            </a:r>
            <a:endPar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endParaRPr>
          </a:p>
        </p:txBody>
      </p:sp>
      <p:sp>
        <p:nvSpPr>
          <p:cNvPr id="13" name="文本框 5">
            <a:extLst>
              <a:ext uri="{FF2B5EF4-FFF2-40B4-BE49-F238E27FC236}">
                <a16:creationId xmlns:a16="http://schemas.microsoft.com/office/drawing/2014/main" id="{C536FB8D-98D9-45D5-BDBD-6B9C69064FFE}"/>
              </a:ext>
            </a:extLst>
          </p:cNvPr>
          <p:cNvSpPr txBox="1"/>
          <p:nvPr/>
        </p:nvSpPr>
        <p:spPr>
          <a:xfrm>
            <a:off x="1130670" y="1894205"/>
            <a:ext cx="9930657" cy="707886"/>
          </a:xfrm>
          <a:prstGeom prst="rect">
            <a:avLst/>
          </a:prstGeom>
          <a:solidFill>
            <a:schemeClr val="accent2">
              <a:lumMod val="20000"/>
              <a:lumOff val="80000"/>
            </a:schemeClr>
          </a:solid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GOALS OF PERSUAIVE SPEAKING</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5">
            <a:extLst>
              <a:ext uri="{FF2B5EF4-FFF2-40B4-BE49-F238E27FC236}">
                <a16:creationId xmlns:a16="http://schemas.microsoft.com/office/drawing/2014/main" id="{47A9CD3F-3E46-49E7-BE67-307ECA35183F}"/>
              </a:ext>
            </a:extLst>
          </p:cNvPr>
          <p:cNvSpPr txBox="1"/>
          <p:nvPr/>
        </p:nvSpPr>
        <p:spPr>
          <a:xfrm>
            <a:off x="340960" y="2827725"/>
            <a:ext cx="7680873" cy="3785652"/>
          </a:xfrm>
          <a:prstGeom prst="rect">
            <a:avLst/>
          </a:prstGeom>
          <a:solidFill>
            <a:schemeClr val="accent6">
              <a:lumMod val="90000"/>
            </a:schemeClr>
          </a:solidFill>
        </p:spPr>
        <p:txBody>
          <a:bodyPr wrap="square" rtlCol="0">
            <a:spAutoFit/>
          </a:bodyPr>
          <a:lstStyle/>
          <a:p>
            <a:pPr algn="l"/>
            <a:r>
              <a:rPr lang="en-US" sz="2000" b="1" i="0" u="sng" dirty="0">
                <a:solidFill>
                  <a:srgbClr val="2D3B45"/>
                </a:solidFill>
                <a:effectLst/>
                <a:latin typeface="Lato Extended"/>
              </a:rPr>
              <a:t>3. Stimulation</a:t>
            </a:r>
          </a:p>
          <a:p>
            <a:pPr algn="thaiDist"/>
            <a:r>
              <a:rPr lang="en-US" sz="2000" b="0" i="0" dirty="0">
                <a:solidFill>
                  <a:srgbClr val="2D3B45"/>
                </a:solidFill>
                <a:effectLst/>
                <a:latin typeface="Lato Extended"/>
              </a:rPr>
              <a:t>= Persuasive speeches can also be used to enhance how fervently the audience believes in an idea. In this instance, the speaker understands that the audience already believes in the viewpoint, but not to the degree that he or she would like. As a result, the speaker tries to stimulate the audience, making them more enthusiastic about the view. </a:t>
            </a:r>
          </a:p>
          <a:p>
            <a:pPr algn="thaiDist"/>
            <a:r>
              <a:rPr lang="en-US" sz="2000" dirty="0">
                <a:solidFill>
                  <a:srgbClr val="2D3B45"/>
                </a:solidFill>
                <a:latin typeface="Lato Extended"/>
              </a:rPr>
              <a:t>= </a:t>
            </a:r>
            <a:r>
              <a:rPr lang="en-US" sz="2000" b="1" i="0" u="sng" dirty="0">
                <a:solidFill>
                  <a:srgbClr val="2D3B45"/>
                </a:solidFill>
                <a:effectLst/>
                <a:latin typeface="Lato Extended"/>
              </a:rPr>
              <a:t>For example</a:t>
            </a:r>
            <a:r>
              <a:rPr lang="en-US" sz="2000" b="0" i="0" dirty="0">
                <a:solidFill>
                  <a:srgbClr val="2D3B45"/>
                </a:solidFill>
                <a:effectLst/>
                <a:latin typeface="Lato Extended"/>
              </a:rPr>
              <a:t>, religious services often utilize stimulation. They are not trying to convince those of another religion to switch religions necessarily; there is an understanding that the congregation already accepts part or all the religion. Instead, they are trying to enhance the degree of belief.</a:t>
            </a:r>
          </a:p>
        </p:txBody>
      </p:sp>
      <p:pic>
        <p:nvPicPr>
          <p:cNvPr id="4098" name="Picture 2" descr="How is Deep Brain Stimulation Surgery Performed? - Prusa Medica | Medical  Travel Turkey | Health Tourism Turkey">
            <a:extLst>
              <a:ext uri="{FF2B5EF4-FFF2-40B4-BE49-F238E27FC236}">
                <a16:creationId xmlns:a16="http://schemas.microsoft.com/office/drawing/2014/main" id="{94413EC3-4ACD-BFA7-329E-385964855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1103" y="3872345"/>
            <a:ext cx="3760258"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133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7F131-8F44-C1FF-DAB0-5BBDE0E335BF}"/>
              </a:ext>
            </a:extLst>
          </p:cNvPr>
          <p:cNvSpPr>
            <a:spLocks noGrp="1"/>
          </p:cNvSpPr>
          <p:nvPr>
            <p:ph type="title"/>
          </p:nvPr>
        </p:nvSpPr>
        <p:spPr>
          <a:xfrm>
            <a:off x="838200" y="533400"/>
            <a:ext cx="8811491" cy="833727"/>
          </a:xfrm>
          <a:solidFill>
            <a:schemeClr val="accent6">
              <a:lumMod val="75000"/>
            </a:schemeClr>
          </a:solidFill>
        </p:spPr>
        <p:txBody>
          <a:bodyPr>
            <a:normAutofit/>
          </a:bodyPr>
          <a:lstStyle/>
          <a:p>
            <a:pPr algn="ctr"/>
            <a:r>
              <a:rPr lang="en-US" sz="4000" b="1" u="sng" dirty="0">
                <a:solidFill>
                  <a:schemeClr val="tx1"/>
                </a:solidFill>
              </a:rPr>
              <a:t>Examples of Persuasive Speech Topics</a:t>
            </a:r>
            <a:endParaRPr lang="en-GB" sz="4000" b="1" u="sng" dirty="0">
              <a:solidFill>
                <a:schemeClr val="tx1"/>
              </a:solidFill>
            </a:endParaRPr>
          </a:p>
        </p:txBody>
      </p:sp>
      <p:sp>
        <p:nvSpPr>
          <p:cNvPr id="4" name="Content Placeholder 3">
            <a:extLst>
              <a:ext uri="{FF2B5EF4-FFF2-40B4-BE49-F238E27FC236}">
                <a16:creationId xmlns:a16="http://schemas.microsoft.com/office/drawing/2014/main" id="{253E337C-477C-6B0A-6C83-88D1165C8D1A}"/>
              </a:ext>
            </a:extLst>
          </p:cNvPr>
          <p:cNvSpPr>
            <a:spLocks noGrp="1"/>
          </p:cNvSpPr>
          <p:nvPr>
            <p:ph idx="1"/>
          </p:nvPr>
        </p:nvSpPr>
        <p:spPr>
          <a:xfrm>
            <a:off x="838200" y="1825625"/>
            <a:ext cx="10515600" cy="4727575"/>
          </a:xfrm>
        </p:spPr>
        <p:txBody>
          <a:bodyPr>
            <a:noAutofit/>
          </a:bodyPr>
          <a:lstStyle/>
          <a:p>
            <a:r>
              <a:rPr lang="en-US" sz="2400" dirty="0">
                <a:solidFill>
                  <a:schemeClr val="tx1"/>
                </a:solidFill>
                <a:latin typeface="TH SarabunPSK" panose="020B0500040200020003" pitchFamily="34" charset="-34"/>
                <a:cs typeface="TH SarabunPSK" panose="020B0500040200020003" pitchFamily="34" charset="-34"/>
              </a:rPr>
              <a:t>How Pollution is Negatively Affecting Humanity </a:t>
            </a:r>
          </a:p>
          <a:p>
            <a:r>
              <a:rPr lang="en-US" sz="2400" dirty="0">
                <a:solidFill>
                  <a:schemeClr val="tx1"/>
                </a:solidFill>
                <a:latin typeface="TH SarabunPSK" panose="020B0500040200020003" pitchFamily="34" charset="-34"/>
                <a:cs typeface="TH SarabunPSK" panose="020B0500040200020003" pitchFamily="34" charset="-34"/>
              </a:rPr>
              <a:t>Should the Driving Age be 14? </a:t>
            </a:r>
          </a:p>
          <a:p>
            <a:r>
              <a:rPr lang="en-US" sz="2400" dirty="0">
                <a:solidFill>
                  <a:schemeClr val="tx1"/>
                </a:solidFill>
                <a:latin typeface="TH SarabunPSK" panose="020B0500040200020003" pitchFamily="34" charset="-34"/>
                <a:cs typeface="TH SarabunPSK" panose="020B0500040200020003" pitchFamily="34" charset="-34"/>
              </a:rPr>
              <a:t>The Danger of Texting and Driving </a:t>
            </a:r>
          </a:p>
          <a:p>
            <a:r>
              <a:rPr lang="en-US" sz="2400" dirty="0">
                <a:solidFill>
                  <a:schemeClr val="tx1"/>
                </a:solidFill>
                <a:latin typeface="TH SarabunPSK" panose="020B0500040200020003" pitchFamily="34" charset="-34"/>
                <a:cs typeface="TH SarabunPSK" panose="020B0500040200020003" pitchFamily="34" charset="-34"/>
              </a:rPr>
              <a:t>Why Parents should not Hit their Children </a:t>
            </a:r>
          </a:p>
          <a:p>
            <a:r>
              <a:rPr lang="en-US" sz="2400" dirty="0">
                <a:solidFill>
                  <a:schemeClr val="tx1"/>
                </a:solidFill>
                <a:latin typeface="TH SarabunPSK" panose="020B0500040200020003" pitchFamily="34" charset="-34"/>
                <a:cs typeface="TH SarabunPSK" panose="020B0500040200020003" pitchFamily="34" charset="-34"/>
              </a:rPr>
              <a:t>Why Alcohol should be Illegal </a:t>
            </a:r>
          </a:p>
          <a:p>
            <a:r>
              <a:rPr lang="en-US" sz="2400" dirty="0">
                <a:solidFill>
                  <a:schemeClr val="tx1"/>
                </a:solidFill>
                <a:latin typeface="TH SarabunPSK" panose="020B0500040200020003" pitchFamily="34" charset="-34"/>
                <a:cs typeface="TH SarabunPSK" panose="020B0500040200020003" pitchFamily="34" charset="-34"/>
              </a:rPr>
              <a:t>Cooking should be Taught in Schools </a:t>
            </a:r>
          </a:p>
          <a:p>
            <a:r>
              <a:rPr lang="en-US" sz="2400" dirty="0">
                <a:solidFill>
                  <a:schemeClr val="tx1"/>
                </a:solidFill>
                <a:latin typeface="TH SarabunPSK" panose="020B0500040200020003" pitchFamily="34" charset="-34"/>
                <a:cs typeface="TH SarabunPSK" panose="020B0500040200020003" pitchFamily="34" charset="-34"/>
              </a:rPr>
              <a:t>Money can’t Buy Love or Happiness </a:t>
            </a:r>
          </a:p>
          <a:p>
            <a:r>
              <a:rPr lang="en-US" sz="2400" dirty="0">
                <a:solidFill>
                  <a:schemeClr val="tx1"/>
                </a:solidFill>
                <a:latin typeface="TH SarabunPSK" panose="020B0500040200020003" pitchFamily="34" charset="-34"/>
                <a:cs typeface="TH SarabunPSK" panose="020B0500040200020003" pitchFamily="34" charset="-34"/>
              </a:rPr>
              <a:t>People should Eat Less Junk Food </a:t>
            </a:r>
          </a:p>
          <a:p>
            <a:r>
              <a:rPr lang="en-US" sz="2400" dirty="0">
                <a:solidFill>
                  <a:schemeClr val="tx1"/>
                </a:solidFill>
                <a:latin typeface="TH SarabunPSK" panose="020B0500040200020003" pitchFamily="34" charset="-34"/>
                <a:cs typeface="TH SarabunPSK" panose="020B0500040200020003" pitchFamily="34" charset="-34"/>
              </a:rPr>
              <a:t>The Minimum Wage should be Increased </a:t>
            </a:r>
          </a:p>
          <a:p>
            <a:r>
              <a:rPr lang="en-US" sz="2400" dirty="0">
                <a:solidFill>
                  <a:schemeClr val="tx1"/>
                </a:solidFill>
                <a:latin typeface="TH SarabunPSK" panose="020B0500040200020003" pitchFamily="34" charset="-34"/>
                <a:cs typeface="TH SarabunPSK" panose="020B0500040200020003" pitchFamily="34" charset="-34"/>
              </a:rPr>
              <a:t>Should Free College Tuition be Offered to Poor Children? </a:t>
            </a:r>
            <a:endParaRPr lang="en-GB" sz="1800" dirty="0">
              <a:solidFill>
                <a:schemeClr val="tx1"/>
              </a:solidFill>
              <a:latin typeface="TH SarabunPSK" panose="020B0500040200020003" pitchFamily="34" charset="-34"/>
              <a:cs typeface="TH SarabunPSK" panose="020B0500040200020003" pitchFamily="34" charset="-34"/>
            </a:endParaRPr>
          </a:p>
        </p:txBody>
      </p:sp>
      <p:pic>
        <p:nvPicPr>
          <p:cNvPr id="5122" name="Picture 2" descr="The main sources of air pollution - Breeze Technologies">
            <a:extLst>
              <a:ext uri="{FF2B5EF4-FFF2-40B4-BE49-F238E27FC236}">
                <a16:creationId xmlns:a16="http://schemas.microsoft.com/office/drawing/2014/main" id="{045FB1B8-B921-BA2C-0D45-D8A90BFD4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9272">
            <a:off x="6102925" y="1842654"/>
            <a:ext cx="2524991" cy="16833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ppy Girl Rides Car Driving Trip Travel Concept Cartoon Vector  Illustration Stock Illustration - Download Image Now - iStock">
            <a:extLst>
              <a:ext uri="{FF2B5EF4-FFF2-40B4-BE49-F238E27FC236}">
                <a16:creationId xmlns:a16="http://schemas.microsoft.com/office/drawing/2014/main" id="{5D80DB5E-A8FF-D7E2-1055-B92C7A301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94676">
            <a:off x="9060873" y="2581723"/>
            <a:ext cx="2879148" cy="169455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ภาพการ์ตูนของเครื่องดื่มโคล่าอาหารขยะ ภาพประกอบสต็อก -  ดาวน์โหลดรูปภาพตอนนี้ - iStock">
            <a:extLst>
              <a:ext uri="{FF2B5EF4-FFF2-40B4-BE49-F238E27FC236}">
                <a16:creationId xmlns:a16="http://schemas.microsoft.com/office/drawing/2014/main" id="{0805942C-C404-7FCA-4FB2-874749738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5327" y="4642961"/>
            <a:ext cx="1910239" cy="191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4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26024" b="26024"/>
          <a:stretch>
            <a:fillRect/>
          </a:stretch>
        </p:blipFill>
        <p:spPr>
          <a:xfrm>
            <a:off x="0" y="0"/>
            <a:ext cx="12192000" cy="1245870"/>
          </a:xfrm>
        </p:spPr>
      </p:pic>
      <p:sp>
        <p:nvSpPr>
          <p:cNvPr id="7" name="矩形 6"/>
          <p:cNvSpPr/>
          <p:nvPr/>
        </p:nvSpPr>
        <p:spPr>
          <a:xfrm>
            <a:off x="0" y="0"/>
            <a:ext cx="12192000" cy="1245870"/>
          </a:xfrm>
          <a:prstGeom prst="rect">
            <a:avLst/>
          </a:prstGeom>
          <a:gradFill flip="none" rotWithShape="1">
            <a:gsLst>
              <a:gs pos="0">
                <a:schemeClr val="accent1"/>
              </a:gs>
              <a:gs pos="100000">
                <a:schemeClr val="accent2">
                  <a:alpha val="66000"/>
                </a:schemeClr>
              </a:gs>
            </a:gsLst>
            <a:lin ang="2700000" scaled="1"/>
            <a:tileRect/>
          </a:gradFill>
          <a:ln>
            <a:noFill/>
          </a:ln>
        </p:spPr>
        <p:txBody>
          <a:bodyPr vert="horz" wrap="square" lIns="91440" tIns="45720" rIns="91440" bIns="45720" numCol="1" anchor="t" anchorCtr="0" compatLnSpc="1"/>
          <a:lstStyle/>
          <a:p>
            <a:endParaRPr lang="zh-CN" altLang="en-US">
              <a:solidFill>
                <a:schemeClr val="tx1"/>
              </a:solidFill>
            </a:endParaRPr>
          </a:p>
        </p:txBody>
      </p:sp>
      <p:sp>
        <p:nvSpPr>
          <p:cNvPr id="2" name="矩形 1"/>
          <p:cNvSpPr/>
          <p:nvPr/>
        </p:nvSpPr>
        <p:spPr>
          <a:xfrm>
            <a:off x="361479" y="45541"/>
            <a:ext cx="8642109" cy="1200329"/>
          </a:xfrm>
          <a:prstGeom prst="rect">
            <a:avLst/>
          </a:prstGeom>
          <a:noFill/>
          <a:ln>
            <a:noFill/>
          </a:ln>
        </p:spPr>
        <p:txBody>
          <a:bodyPr wrap="none" rtlCol="0" anchor="t">
            <a:spAutoFit/>
          </a:bodyPr>
          <a:lstStyle/>
          <a:p>
            <a:pPr algn="ctr"/>
            <a:r>
              <a:rPr lang="en-US" altLang="zh-CN" sz="7200" b="1" dirty="0">
                <a:ln w="6600">
                  <a:solidFill>
                    <a:schemeClr val="accent2"/>
                  </a:solidFill>
                  <a:prstDash val="solid"/>
                </a:ln>
                <a:solidFill>
                  <a:srgbClr val="FFFFFF"/>
                </a:solidFill>
                <a:effectLst>
                  <a:outerShdw dist="38100" dir="2700000" algn="tl" rotWithShape="0">
                    <a:schemeClr val="accent2"/>
                  </a:outerShdw>
                </a:effectLst>
              </a:rPr>
              <a:t>·</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Entertaining</a:t>
            </a:r>
            <a:r>
              <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 </a:t>
            </a:r>
            <a:r>
              <a:rPr lang="en-US" altLang="zh-CN" sz="7200" b="1" dirty="0">
                <a:ln w="6600">
                  <a:solidFill>
                    <a:schemeClr val="accent2"/>
                  </a:solidFill>
                  <a:prstDash val="solid"/>
                </a:ln>
                <a:solidFill>
                  <a:schemeClr val="accent1">
                    <a:lumMod val="50000"/>
                  </a:schemeClr>
                </a:solidFill>
                <a:effectLst>
                  <a:outerShdw dist="38100" dir="2700000" algn="tl" rotWithShape="0">
                    <a:schemeClr val="accent2"/>
                  </a:outerShdw>
                </a:effectLst>
              </a:rPr>
              <a:t>Speaking</a:t>
            </a:r>
            <a:endParaRPr lang="zh-CN" altLang="en-US" sz="7200" b="1" dirty="0">
              <a:ln w="6600">
                <a:solidFill>
                  <a:schemeClr val="accent2"/>
                </a:solidFill>
                <a:prstDash val="solid"/>
              </a:ln>
              <a:solidFill>
                <a:schemeClr val="accent1">
                  <a:lumMod val="50000"/>
                </a:schemeClr>
              </a:solidFill>
              <a:effectLst>
                <a:outerShdw dist="38100" dir="2700000" algn="tl" rotWithShape="0">
                  <a:schemeClr val="accent2"/>
                </a:outerShdw>
              </a:effectLst>
            </a:endParaRPr>
          </a:p>
        </p:txBody>
      </p:sp>
      <p:sp>
        <p:nvSpPr>
          <p:cNvPr id="13" name="文本框 5">
            <a:extLst>
              <a:ext uri="{FF2B5EF4-FFF2-40B4-BE49-F238E27FC236}">
                <a16:creationId xmlns:a16="http://schemas.microsoft.com/office/drawing/2014/main" id="{C536FB8D-98D9-45D5-BDBD-6B9C69064FFE}"/>
              </a:ext>
            </a:extLst>
          </p:cNvPr>
          <p:cNvSpPr txBox="1"/>
          <p:nvPr/>
        </p:nvSpPr>
        <p:spPr>
          <a:xfrm>
            <a:off x="1130670" y="1894205"/>
            <a:ext cx="9930657" cy="707886"/>
          </a:xfrm>
          <a:prstGeom prst="rect">
            <a:avLst/>
          </a:prstGeom>
          <a:solidFill>
            <a:schemeClr val="accent2">
              <a:lumMod val="20000"/>
              <a:lumOff val="80000"/>
            </a:schemeClr>
          </a:solidFill>
        </p:spPr>
        <p:txBody>
          <a:bodyPr wrap="square" rtlCol="0">
            <a:spAutoFit/>
          </a:bodyPr>
          <a:lstStyle/>
          <a:p>
            <a:pPr algn="ctr"/>
            <a:r>
              <a:rPr lang="en-US" altLang="zh-CN" sz="4000" b="1" dirty="0">
                <a:latin typeface="微软雅黑" panose="020B0503020204020204" pitchFamily="34" charset="-122"/>
                <a:ea typeface="微软雅黑" panose="020B0503020204020204" pitchFamily="34" charset="-122"/>
                <a:cs typeface="微软雅黑" panose="020B0503020204020204" pitchFamily="34" charset="-122"/>
              </a:rPr>
              <a:t>GOALS OF ENTERTAINING SPEAKING</a:t>
            </a:r>
            <a:r>
              <a:rPr lang="zh-CN" altLang="en-US" sz="4000" b="1" dirty="0">
                <a:latin typeface="微软雅黑" panose="020B0503020204020204" pitchFamily="34" charset="-122"/>
                <a:ea typeface="微软雅黑" panose="020B0503020204020204" pitchFamily="34" charset="-122"/>
                <a:cs typeface="微软雅黑" panose="020B0503020204020204" pitchFamily="34" charset="-122"/>
              </a:rPr>
              <a:t>  </a:t>
            </a:r>
          </a:p>
        </p:txBody>
      </p:sp>
      <p:sp>
        <p:nvSpPr>
          <p:cNvPr id="14" name="文本框 5">
            <a:extLst>
              <a:ext uri="{FF2B5EF4-FFF2-40B4-BE49-F238E27FC236}">
                <a16:creationId xmlns:a16="http://schemas.microsoft.com/office/drawing/2014/main" id="{47A9CD3F-3E46-49E7-BE67-307ECA35183F}"/>
              </a:ext>
            </a:extLst>
          </p:cNvPr>
          <p:cNvSpPr txBox="1"/>
          <p:nvPr/>
        </p:nvSpPr>
        <p:spPr>
          <a:xfrm>
            <a:off x="361479" y="3107419"/>
            <a:ext cx="6766685" cy="2677656"/>
          </a:xfrm>
          <a:prstGeom prst="rect">
            <a:avLst/>
          </a:prstGeom>
          <a:solidFill>
            <a:schemeClr val="accent6">
              <a:lumMod val="90000"/>
            </a:schemeClr>
          </a:solidFill>
        </p:spPr>
        <p:txBody>
          <a:bodyPr wrap="square" rtlCol="0">
            <a:spAutoFit/>
          </a:bodyPr>
          <a:lstStyle/>
          <a:p>
            <a:pPr algn="thaiDist"/>
            <a:r>
              <a:rPr lang="en-US" sz="2000" dirty="0"/>
              <a:t>	</a:t>
            </a:r>
            <a:r>
              <a:rPr lang="en-US" sz="2800" b="1" u="sng" dirty="0">
                <a:latin typeface="TH SarabunPSK" panose="020B0500040200020003" pitchFamily="34" charset="-34"/>
                <a:cs typeface="TH SarabunPSK" panose="020B0500040200020003" pitchFamily="34" charset="-34"/>
              </a:rPr>
              <a:t>Aim</a:t>
            </a:r>
            <a:r>
              <a:rPr lang="en-US" sz="2800" dirty="0">
                <a:latin typeface="TH SarabunPSK" panose="020B0500040200020003" pitchFamily="34" charset="-34"/>
                <a:cs typeface="TH SarabunPSK" panose="020B0500040200020003" pitchFamily="34" charset="-34"/>
              </a:rPr>
              <a:t> is to present a speech in a manner that provides pleasure and enjoyment to make the audience to laugh. Just like the other two types of speeches we have discussed, entertaining speeches need to communicate a clear message, but the manner of speaking used are generally based on humor, stories, or illustrations. </a:t>
            </a:r>
            <a:endParaRPr lang="zh-CN" altLang="en-US" sz="2000" b="1" dirty="0">
              <a:latin typeface="TH SarabunPSK" panose="020B0500040200020003" pitchFamily="34" charset="-34"/>
              <a:ea typeface="微软雅黑" panose="020B0503020204020204" pitchFamily="34" charset="-122"/>
              <a:cs typeface="TH SarabunPSK" panose="020B0500040200020003" pitchFamily="34" charset="-34"/>
            </a:endParaRPr>
          </a:p>
        </p:txBody>
      </p:sp>
      <p:pic>
        <p:nvPicPr>
          <p:cNvPr id="4" name="Picture 3">
            <a:extLst>
              <a:ext uri="{FF2B5EF4-FFF2-40B4-BE49-F238E27FC236}">
                <a16:creationId xmlns:a16="http://schemas.microsoft.com/office/drawing/2014/main" id="{1106C8FC-2181-5F12-1B18-43F8D8A0711F}"/>
              </a:ext>
            </a:extLst>
          </p:cNvPr>
          <p:cNvPicPr>
            <a:picLocks noChangeAspect="1"/>
          </p:cNvPicPr>
          <p:nvPr/>
        </p:nvPicPr>
        <p:blipFill>
          <a:blip r:embed="rId3"/>
          <a:stretch>
            <a:fillRect/>
          </a:stretch>
        </p:blipFill>
        <p:spPr>
          <a:xfrm rot="388544">
            <a:off x="7453267" y="3355724"/>
            <a:ext cx="4578585" cy="3098959"/>
          </a:xfrm>
          <a:prstGeom prst="rect">
            <a:avLst/>
          </a:prstGeom>
        </p:spPr>
      </p:pic>
    </p:spTree>
    <p:extLst>
      <p:ext uri="{BB962C8B-B14F-4D97-AF65-F5344CB8AC3E}">
        <p14:creationId xmlns:p14="http://schemas.microsoft.com/office/powerpoint/2010/main" val="1195814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47F131-8F44-C1FF-DAB0-5BBDE0E335BF}"/>
              </a:ext>
            </a:extLst>
          </p:cNvPr>
          <p:cNvSpPr>
            <a:spLocks noGrp="1"/>
          </p:cNvSpPr>
          <p:nvPr>
            <p:ph type="title"/>
          </p:nvPr>
        </p:nvSpPr>
        <p:spPr>
          <a:xfrm>
            <a:off x="838200" y="533400"/>
            <a:ext cx="8811491" cy="833727"/>
          </a:xfrm>
          <a:solidFill>
            <a:schemeClr val="accent6">
              <a:lumMod val="75000"/>
            </a:schemeClr>
          </a:solidFill>
        </p:spPr>
        <p:txBody>
          <a:bodyPr>
            <a:normAutofit/>
          </a:bodyPr>
          <a:lstStyle/>
          <a:p>
            <a:pPr algn="ctr"/>
            <a:r>
              <a:rPr lang="en-US" sz="4000" b="1" u="sng" dirty="0">
                <a:solidFill>
                  <a:schemeClr val="tx1"/>
                </a:solidFill>
              </a:rPr>
              <a:t>Examples of Entertaining Speech Topics</a:t>
            </a:r>
            <a:endParaRPr lang="en-GB" sz="4000" b="1" u="sng" dirty="0">
              <a:solidFill>
                <a:schemeClr val="tx1"/>
              </a:solidFill>
            </a:endParaRPr>
          </a:p>
        </p:txBody>
      </p:sp>
      <p:sp>
        <p:nvSpPr>
          <p:cNvPr id="4" name="Content Placeholder 3">
            <a:extLst>
              <a:ext uri="{FF2B5EF4-FFF2-40B4-BE49-F238E27FC236}">
                <a16:creationId xmlns:a16="http://schemas.microsoft.com/office/drawing/2014/main" id="{253E337C-477C-6B0A-6C83-88D1165C8D1A}"/>
              </a:ext>
            </a:extLst>
          </p:cNvPr>
          <p:cNvSpPr>
            <a:spLocks noGrp="1"/>
          </p:cNvSpPr>
          <p:nvPr>
            <p:ph idx="1"/>
          </p:nvPr>
        </p:nvSpPr>
        <p:spPr>
          <a:xfrm>
            <a:off x="838200" y="2019589"/>
            <a:ext cx="10515600" cy="4381211"/>
          </a:xfrm>
        </p:spPr>
        <p:txBody>
          <a:bodyPr>
            <a:noAutofit/>
          </a:bodyPr>
          <a:lstStyle/>
          <a:p>
            <a:r>
              <a:rPr lang="en-US" sz="2400" dirty="0">
                <a:solidFill>
                  <a:schemeClr val="tx1"/>
                </a:solidFill>
                <a:latin typeface="TH SarabunPSK" panose="020B0500040200020003" pitchFamily="34" charset="-34"/>
                <a:cs typeface="TH SarabunPSK" panose="020B0500040200020003" pitchFamily="34" charset="-34"/>
              </a:rPr>
              <a:t>The Right Way to Lie </a:t>
            </a:r>
          </a:p>
          <a:p>
            <a:r>
              <a:rPr lang="en-US" sz="2400" dirty="0">
                <a:solidFill>
                  <a:schemeClr val="tx1"/>
                </a:solidFill>
                <a:latin typeface="TH SarabunPSK" panose="020B0500040200020003" pitchFamily="34" charset="-34"/>
                <a:cs typeface="TH SarabunPSK" panose="020B0500040200020003" pitchFamily="34" charset="-34"/>
              </a:rPr>
              <a:t>How to Fall in Love in 308 Easy Steps </a:t>
            </a:r>
          </a:p>
          <a:p>
            <a:r>
              <a:rPr lang="en-US" sz="2400" dirty="0">
                <a:solidFill>
                  <a:schemeClr val="tx1"/>
                </a:solidFill>
                <a:latin typeface="TH SarabunPSK" panose="020B0500040200020003" pitchFamily="34" charset="-34"/>
                <a:cs typeface="TH SarabunPSK" panose="020B0500040200020003" pitchFamily="34" charset="-34"/>
              </a:rPr>
              <a:t>If I had a Million Dollars </a:t>
            </a:r>
          </a:p>
          <a:p>
            <a:r>
              <a:rPr lang="en-US" sz="2400" dirty="0">
                <a:solidFill>
                  <a:schemeClr val="tx1"/>
                </a:solidFill>
                <a:latin typeface="TH SarabunPSK" panose="020B0500040200020003" pitchFamily="34" charset="-34"/>
                <a:cs typeface="TH SarabunPSK" panose="020B0500040200020003" pitchFamily="34" charset="-34"/>
              </a:rPr>
              <a:t>The First Time I Got Caught </a:t>
            </a:r>
          </a:p>
          <a:p>
            <a:r>
              <a:rPr lang="en-US" sz="2400" dirty="0">
                <a:solidFill>
                  <a:schemeClr val="tx1"/>
                </a:solidFill>
                <a:latin typeface="TH SarabunPSK" panose="020B0500040200020003" pitchFamily="34" charset="-34"/>
                <a:cs typeface="TH SarabunPSK" panose="020B0500040200020003" pitchFamily="34" charset="-34"/>
              </a:rPr>
              <a:t>My Worst Date </a:t>
            </a:r>
          </a:p>
          <a:p>
            <a:r>
              <a:rPr lang="en-US" sz="2400" dirty="0">
                <a:solidFill>
                  <a:schemeClr val="tx1"/>
                </a:solidFill>
                <a:latin typeface="TH SarabunPSK" panose="020B0500040200020003" pitchFamily="34" charset="-34"/>
                <a:cs typeface="TH SarabunPSK" panose="020B0500040200020003" pitchFamily="34" charset="-34"/>
              </a:rPr>
              <a:t>The Worst Joke I Ever Heard </a:t>
            </a:r>
          </a:p>
          <a:p>
            <a:r>
              <a:rPr lang="en-US" sz="2400" dirty="0">
                <a:solidFill>
                  <a:schemeClr val="tx1"/>
                </a:solidFill>
                <a:latin typeface="TH SarabunPSK" panose="020B0500040200020003" pitchFamily="34" charset="-34"/>
                <a:cs typeface="TH SarabunPSK" panose="020B0500040200020003" pitchFamily="34" charset="-34"/>
              </a:rPr>
              <a:t>How to Fail a Driver’s Test </a:t>
            </a:r>
          </a:p>
          <a:p>
            <a:r>
              <a:rPr lang="en-US" sz="2400" dirty="0">
                <a:solidFill>
                  <a:schemeClr val="tx1"/>
                </a:solidFill>
                <a:latin typeface="TH SarabunPSK" panose="020B0500040200020003" pitchFamily="34" charset="-34"/>
                <a:cs typeface="TH SarabunPSK" panose="020B0500040200020003" pitchFamily="34" charset="-34"/>
              </a:rPr>
              <a:t>How to Ruin a Date </a:t>
            </a:r>
          </a:p>
          <a:p>
            <a:r>
              <a:rPr lang="en-US" sz="2400" dirty="0">
                <a:solidFill>
                  <a:schemeClr val="tx1"/>
                </a:solidFill>
                <a:latin typeface="TH SarabunPSK" panose="020B0500040200020003" pitchFamily="34" charset="-34"/>
                <a:cs typeface="TH SarabunPSK" panose="020B0500040200020003" pitchFamily="34" charset="-34"/>
              </a:rPr>
              <a:t>How to Stay a Bachelor </a:t>
            </a:r>
          </a:p>
          <a:p>
            <a:r>
              <a:rPr lang="en-US" sz="2400" dirty="0">
                <a:solidFill>
                  <a:schemeClr val="tx1"/>
                </a:solidFill>
                <a:latin typeface="TH SarabunPSK" panose="020B0500040200020003" pitchFamily="34" charset="-34"/>
                <a:cs typeface="TH SarabunPSK" panose="020B0500040200020003" pitchFamily="34" charset="-34"/>
              </a:rPr>
              <a:t>The Right Way to Lie</a:t>
            </a:r>
            <a:endParaRPr lang="en-GB" sz="2400" dirty="0">
              <a:solidFill>
                <a:schemeClr val="tx1"/>
              </a:solidFill>
              <a:latin typeface="TH SarabunPSK" panose="020B0500040200020003" pitchFamily="34" charset="-34"/>
              <a:cs typeface="TH SarabunPSK" panose="020B0500040200020003" pitchFamily="34" charset="-34"/>
            </a:endParaRPr>
          </a:p>
        </p:txBody>
      </p:sp>
      <p:pic>
        <p:nvPicPr>
          <p:cNvPr id="6146" name="Picture 2" descr="Why do people fall in love? - Quora">
            <a:extLst>
              <a:ext uri="{FF2B5EF4-FFF2-40B4-BE49-F238E27FC236}">
                <a16:creationId xmlns:a16="http://schemas.microsoft.com/office/drawing/2014/main" id="{EC722CED-10CF-A069-EA88-B07BF28FF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587" y="2999508"/>
            <a:ext cx="2513907" cy="35536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 woman live-tweeted the worst date ever and it's heart-wrenchingly  hilarious | HelloGiggles">
            <a:extLst>
              <a:ext uri="{FF2B5EF4-FFF2-40B4-BE49-F238E27FC236}">
                <a16:creationId xmlns:a16="http://schemas.microsoft.com/office/drawing/2014/main" id="{1F6F9423-2FFD-B2AA-6470-5CA04DAC8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8507">
            <a:off x="5791200" y="1887086"/>
            <a:ext cx="3086100" cy="205842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What is an International Business Degree? - International Business Degree  Guide">
            <a:extLst>
              <a:ext uri="{FF2B5EF4-FFF2-40B4-BE49-F238E27FC236}">
                <a16:creationId xmlns:a16="http://schemas.microsoft.com/office/drawing/2014/main" id="{B0CB6D34-0A82-4C99-2EE8-387F13ACE9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222" y="455295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85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6234547" y="200891"/>
            <a:ext cx="5422217" cy="672128"/>
          </a:xfrm>
          <a:solidFill>
            <a:schemeClr val="accent2"/>
          </a:solidFill>
        </p:spPr>
        <p:txBody>
          <a:bodyPr/>
          <a:lstStyle/>
          <a:p>
            <a:pPr algn="ctr"/>
            <a:r>
              <a:rPr lang="en-GB" b="1" i="0" dirty="0">
                <a:solidFill>
                  <a:srgbClr val="3A3A3A"/>
                </a:solidFill>
                <a:effectLst/>
                <a:latin typeface="system-ui"/>
              </a:rPr>
              <a:t>What Is Public Speaking?</a:t>
            </a:r>
            <a:endParaRPr lang="en-US" dirty="0"/>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sz="quarter" idx="13"/>
          </p:nvPr>
        </p:nvSpPr>
        <p:spPr>
          <a:xfrm>
            <a:off x="394856" y="1191491"/>
            <a:ext cx="6511636" cy="5529984"/>
          </a:xfrm>
          <a:solidFill>
            <a:schemeClr val="accent2">
              <a:lumMod val="20000"/>
              <a:lumOff val="80000"/>
            </a:schemeClr>
          </a:solidFill>
        </p:spPr>
        <p:txBody>
          <a:bodyPr vert="horz" lIns="91440" tIns="45720" rIns="91440" bIns="45720" rtlCol="0" anchor="t">
            <a:normAutofit/>
          </a:bodyPr>
          <a:lstStyle/>
          <a:p>
            <a:pPr algn="thaiDist"/>
            <a:r>
              <a:rPr lang="en-US" sz="1800" b="0" i="0" dirty="0">
                <a:solidFill>
                  <a:schemeClr val="tx1"/>
                </a:solidFill>
                <a:effectLst/>
                <a:latin typeface="system-ui"/>
              </a:rPr>
              <a:t>	Basically, it's a presentation that's given live before an audience. Public speeches can cover a wide variety of different topics. The goal of the speech may be to educate, entertain, or influence the listeners. Often, visual aids in the form of an electronic slideshow are used to supplement the speech. This makes it more interesting to the listeners.</a:t>
            </a:r>
          </a:p>
          <a:p>
            <a:pPr algn="thaiDist"/>
            <a:r>
              <a:rPr lang="en-US" sz="1800" b="0" i="0" dirty="0">
                <a:solidFill>
                  <a:schemeClr val="tx1"/>
                </a:solidFill>
                <a:effectLst/>
                <a:latin typeface="system-ui"/>
              </a:rPr>
              <a:t>	A public speaking presentation is different from an online presentation. The online presentation is available any time. A public speech is typically limited to a specific time or place. Online presentations often use slideshows. Or they use pre-recorded videos of a speaker. This includes recordings of a live public speaking presentation).</a:t>
            </a:r>
          </a:p>
          <a:p>
            <a:pPr algn="thaiDist"/>
            <a:r>
              <a:rPr lang="en-US" sz="1800" b="0" i="0" dirty="0">
                <a:solidFill>
                  <a:schemeClr val="tx1"/>
                </a:solidFill>
                <a:effectLst/>
                <a:latin typeface="system-ui"/>
              </a:rPr>
              <a:t>	Because speaking in public is done before a live audience, you need to consider some special factors. We'll touch on those shortly. Now you've got an understanding of the meaning of public speaking so let's take a quick look at the history of (and the importance of) public speaking.</a:t>
            </a:r>
            <a:endParaRPr lang="en-US" sz="1800" dirty="0">
              <a:solidFill>
                <a:schemeClr val="tx1"/>
              </a:solidFill>
            </a:endParaRPr>
          </a:p>
        </p:txBody>
      </p:sp>
      <p:sp>
        <p:nvSpPr>
          <p:cNvPr id="5" name="Footer Placeholder 4">
            <a:extLst>
              <a:ext uri="{FF2B5EF4-FFF2-40B4-BE49-F238E27FC236}">
                <a16:creationId xmlns:a16="http://schemas.microsoft.com/office/drawing/2014/main" id="{E35C394A-C440-414E-942C-A00E8C0FDD48}"/>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25442E0-152B-4ACA-99D7-D70468E59E8D}"/>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3</a:t>
            </a:fld>
            <a:endParaRPr lang="en-US" dirty="0"/>
          </a:p>
        </p:txBody>
      </p:sp>
      <p:pic>
        <p:nvPicPr>
          <p:cNvPr id="1026" name="Picture 2" descr="Public speaking เคล็ดลับพูดต่อหน้าคนอย่างไรให้มัดใจผู้ฟัง! - The Passion">
            <a:extLst>
              <a:ext uri="{FF2B5EF4-FFF2-40B4-BE49-F238E27FC236}">
                <a16:creationId xmlns:a16="http://schemas.microsoft.com/office/drawing/2014/main" id="{EDEEEC7C-1C23-4320-AF53-287EC0ACC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4213" y="1319736"/>
            <a:ext cx="3766894" cy="20122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การพูดในที่ชุมชน public speaking คืออะไร และมีเทคนิคอย่างไร | การสัมมนาคือ  การอบรม การวางแผนทรัพยากรมนุษย์ประสิทธิภาพการทำงาน">
            <a:extLst>
              <a:ext uri="{FF2B5EF4-FFF2-40B4-BE49-F238E27FC236}">
                <a16:creationId xmlns:a16="http://schemas.microsoft.com/office/drawing/2014/main" id="{0C8F98E5-CA64-477E-B775-ECAC33907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1192" y="3778735"/>
            <a:ext cx="3733737" cy="213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799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7FACB44-A3C1-38A7-2846-0C44580BE219}"/>
              </a:ext>
            </a:extLst>
          </p:cNvPr>
          <p:cNvSpPr>
            <a:spLocks noGrp="1"/>
          </p:cNvSpPr>
          <p:nvPr>
            <p:ph type="sldNum" sz="quarter" idx="12"/>
          </p:nvPr>
        </p:nvSpPr>
        <p:spPr/>
        <p:txBody>
          <a:bodyPr/>
          <a:lstStyle/>
          <a:p>
            <a:fld id="{294A09A9-5501-47C1-A89A-A340965A2BE2}" type="slidenum">
              <a:rPr lang="en-US" smtClean="0"/>
              <a:t>30</a:t>
            </a:fld>
            <a:endParaRPr lang="en-US" dirty="0"/>
          </a:p>
        </p:txBody>
      </p:sp>
      <p:pic>
        <p:nvPicPr>
          <p:cNvPr id="7" name="Picture 2" descr="Conclusion Speech Bubble. Conclusion Ribbon Sign. Stock Vector -  Illustration of template, paper: 171809742">
            <a:extLst>
              <a:ext uri="{FF2B5EF4-FFF2-40B4-BE49-F238E27FC236}">
                <a16:creationId xmlns:a16="http://schemas.microsoft.com/office/drawing/2014/main" id="{1B8D5563-7C43-E57E-B966-0275BC9D1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16" y="1014207"/>
            <a:ext cx="11123550" cy="5164919"/>
          </a:xfrm>
          <a:prstGeom prst="rect">
            <a:avLst/>
          </a:prstGeom>
          <a:solidFill>
            <a:schemeClr val="accent6">
              <a:lumMod val="90000"/>
            </a:schemeClr>
          </a:solidFill>
        </p:spPr>
      </p:pic>
    </p:spTree>
    <p:extLst>
      <p:ext uri="{BB962C8B-B14F-4D97-AF65-F5344CB8AC3E}">
        <p14:creationId xmlns:p14="http://schemas.microsoft.com/office/powerpoint/2010/main" val="372391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71C7-CC2E-C5B3-0EF6-6E90B6962EFA}"/>
              </a:ext>
            </a:extLst>
          </p:cNvPr>
          <p:cNvSpPr>
            <a:spLocks noGrp="1"/>
          </p:cNvSpPr>
          <p:nvPr>
            <p:ph type="title"/>
          </p:nvPr>
        </p:nvSpPr>
        <p:spPr>
          <a:xfrm>
            <a:off x="159327" y="214599"/>
            <a:ext cx="11277600" cy="831563"/>
          </a:xfrm>
        </p:spPr>
        <p:txBody>
          <a:bodyPr>
            <a:normAutofit/>
          </a:bodyPr>
          <a:lstStyle/>
          <a:p>
            <a:r>
              <a:rPr lang="en-US" sz="4000" b="1" u="sng" dirty="0">
                <a:solidFill>
                  <a:schemeClr val="tx1"/>
                </a:solidFill>
              </a:rPr>
              <a:t>Chapter 1: Conclusion</a:t>
            </a:r>
            <a:endParaRPr lang="en-GB" sz="4000" b="1" u="sng" dirty="0">
              <a:solidFill>
                <a:schemeClr val="tx1"/>
              </a:solidFill>
            </a:endParaRPr>
          </a:p>
        </p:txBody>
      </p:sp>
      <p:sp>
        <p:nvSpPr>
          <p:cNvPr id="3" name="Content Placeholder 2">
            <a:extLst>
              <a:ext uri="{FF2B5EF4-FFF2-40B4-BE49-F238E27FC236}">
                <a16:creationId xmlns:a16="http://schemas.microsoft.com/office/drawing/2014/main" id="{25293BC6-E92E-D0B1-024A-E81B8336F2F9}"/>
              </a:ext>
            </a:extLst>
          </p:cNvPr>
          <p:cNvSpPr>
            <a:spLocks noGrp="1"/>
          </p:cNvSpPr>
          <p:nvPr>
            <p:ph idx="1"/>
          </p:nvPr>
        </p:nvSpPr>
        <p:spPr/>
        <p:txBody>
          <a:bodyPr>
            <a:noAutofit/>
          </a:bodyPr>
          <a:lstStyle/>
          <a:p>
            <a:pPr algn="thaiDist"/>
            <a:r>
              <a:rPr lang="en-US" sz="2200" b="1" dirty="0">
                <a:solidFill>
                  <a:schemeClr val="tx1"/>
                </a:solidFill>
                <a:latin typeface="TH SarabunPSK" panose="020B0500040200020003" pitchFamily="34" charset="-34"/>
                <a:cs typeface="TH SarabunPSK" panose="020B0500040200020003" pitchFamily="34" charset="-34"/>
              </a:rPr>
              <a:t>Public speaking is generally seen as any type of speaking formally and informally that involves an audience and a speaker. </a:t>
            </a:r>
          </a:p>
          <a:p>
            <a:pPr algn="thaiDist"/>
            <a:r>
              <a:rPr lang="en-US" sz="2200" b="1" dirty="0">
                <a:solidFill>
                  <a:schemeClr val="tx1"/>
                </a:solidFill>
                <a:latin typeface="TH SarabunPSK" panose="020B0500040200020003" pitchFamily="34" charset="-34"/>
                <a:cs typeface="TH SarabunPSK" panose="020B0500040200020003" pitchFamily="34" charset="-34"/>
              </a:rPr>
              <a:t>Public speaking is one of the most essential skills needed to develop interpersonal relationship and career development in today’s global integration.</a:t>
            </a:r>
          </a:p>
          <a:p>
            <a:pPr algn="thaiDist"/>
            <a:r>
              <a:rPr lang="en-US" sz="2200" b="1" dirty="0">
                <a:solidFill>
                  <a:schemeClr val="tx1"/>
                </a:solidFill>
                <a:latin typeface="TH SarabunPSK" panose="020B0500040200020003" pitchFamily="34" charset="-34"/>
                <a:cs typeface="TH SarabunPSK" panose="020B0500040200020003" pitchFamily="34" charset="-34"/>
              </a:rPr>
              <a:t>Public speaking is very effective in helping you to fine-tune your verbal and nonverbal communication skills.</a:t>
            </a:r>
          </a:p>
          <a:p>
            <a:pPr algn="thaiDist"/>
            <a:r>
              <a:rPr lang="en-US" sz="2200" b="1" dirty="0">
                <a:solidFill>
                  <a:schemeClr val="tx1"/>
                </a:solidFill>
                <a:latin typeface="TH SarabunPSK" panose="020B0500040200020003" pitchFamily="34" charset="-34"/>
                <a:cs typeface="TH SarabunPSK" panose="020B0500040200020003" pitchFamily="34" charset="-34"/>
              </a:rPr>
              <a:t>The main purpose of an informative speech is to present or share information about a particular person, place, object, process, concept, or issue by defining, describing, or explaining.</a:t>
            </a:r>
          </a:p>
          <a:p>
            <a:pPr algn="thaiDist"/>
            <a:r>
              <a:rPr lang="en-US" sz="2200" b="1" dirty="0">
                <a:solidFill>
                  <a:schemeClr val="tx1"/>
                </a:solidFill>
                <a:latin typeface="TH SarabunPSK" panose="020B0500040200020003" pitchFamily="34" charset="-34"/>
                <a:cs typeface="TH SarabunPSK" panose="020B0500040200020003" pitchFamily="34" charset="-34"/>
              </a:rPr>
              <a:t>A persuasive speech is a speech commonly aims at convincing the listeners to act or take part in doing something. </a:t>
            </a:r>
          </a:p>
          <a:p>
            <a:pPr algn="thaiDist"/>
            <a:r>
              <a:rPr lang="en-US" sz="2200" b="1" dirty="0">
                <a:solidFill>
                  <a:schemeClr val="tx1"/>
                </a:solidFill>
                <a:latin typeface="TH SarabunPSK" panose="020B0500040200020003" pitchFamily="34" charset="-34"/>
                <a:cs typeface="TH SarabunPSK" panose="020B0500040200020003" pitchFamily="34" charset="-34"/>
              </a:rPr>
              <a:t>Entertaining speeches are used to communicate a clear message, but the manner of speaking used are generally based on humor, stories, or illustrations. Entertaining speeches should include four key considerations: preparation, adaptation to the occasion, adaptation to the audience, and mindfulness of the time. </a:t>
            </a:r>
            <a:endParaRPr lang="en-GB" sz="2200" b="1"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A777704E-6D70-45A1-1EBA-6984993A9FC3}"/>
              </a:ext>
            </a:extLst>
          </p:cNvPr>
          <p:cNvSpPr>
            <a:spLocks noGrp="1"/>
          </p:cNvSpPr>
          <p:nvPr>
            <p:ph type="sldNum" sz="quarter" idx="12"/>
          </p:nvPr>
        </p:nvSpPr>
        <p:spPr/>
        <p:txBody>
          <a:bodyPr/>
          <a:lstStyle/>
          <a:p>
            <a:fld id="{294A09A9-5501-47C1-A89A-A340965A2BE2}" type="slidenum">
              <a:rPr lang="en-US" smtClean="0"/>
              <a:t>31</a:t>
            </a:fld>
            <a:endParaRPr lang="en-US" dirty="0"/>
          </a:p>
        </p:txBody>
      </p:sp>
    </p:spTree>
    <p:extLst>
      <p:ext uri="{BB962C8B-B14F-4D97-AF65-F5344CB8AC3E}">
        <p14:creationId xmlns:p14="http://schemas.microsoft.com/office/powerpoint/2010/main" val="418451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a:extLst>
              <a:ext uri="{FF2B5EF4-FFF2-40B4-BE49-F238E27FC236}">
                <a16:creationId xmlns:a16="http://schemas.microsoft.com/office/drawing/2014/main" id="{D2229390-19C0-4498-8C60-A8B976781F6F}"/>
              </a:ext>
            </a:extLst>
          </p:cNvPr>
          <p:cNvSpPr>
            <a:spLocks noGrp="1"/>
          </p:cNvSpPr>
          <p:nvPr>
            <p:ph type="title"/>
          </p:nvPr>
        </p:nvSpPr>
        <p:spPr>
          <a:xfrm>
            <a:off x="473109" y="2386584"/>
            <a:ext cx="4315968" cy="2084832"/>
          </a:xfrm>
        </p:spPr>
        <p:txBody>
          <a:bodyPr>
            <a:normAutofit/>
          </a:bodyPr>
          <a:lstStyle/>
          <a:p>
            <a:r>
              <a:rPr lang="en-US" dirty="0"/>
              <a:t>Business opportunities are like buses. There's always another one coming.</a:t>
            </a:r>
          </a:p>
        </p:txBody>
      </p:sp>
      <p:sp>
        <p:nvSpPr>
          <p:cNvPr id="22" name="Text Placeholder 21">
            <a:extLst>
              <a:ext uri="{FF2B5EF4-FFF2-40B4-BE49-F238E27FC236}">
                <a16:creationId xmlns:a16="http://schemas.microsoft.com/office/drawing/2014/main" id="{865AF8A4-33BC-4F1A-911C-12DCCF29E6E4}"/>
              </a:ext>
            </a:extLst>
          </p:cNvPr>
          <p:cNvSpPr>
            <a:spLocks noGrp="1"/>
          </p:cNvSpPr>
          <p:nvPr>
            <p:ph type="body" sz="quarter" idx="15"/>
          </p:nvPr>
        </p:nvSpPr>
        <p:spPr>
          <a:xfrm>
            <a:off x="457200" y="4471416"/>
            <a:ext cx="3584448" cy="637674"/>
          </a:xfrm>
        </p:spPr>
        <p:txBody>
          <a:bodyPr>
            <a:normAutofit/>
          </a:bodyPr>
          <a:lstStyle/>
          <a:p>
            <a:r>
              <a:rPr lang="en-US" dirty="0"/>
              <a:t>RICHARD BRANSON</a:t>
            </a:r>
          </a:p>
        </p:txBody>
      </p:sp>
      <p:pic>
        <p:nvPicPr>
          <p:cNvPr id="24" name="Picture Placeholder 23" descr="A snowy field with snow covered trees&#10;&#10;">
            <a:extLst>
              <a:ext uri="{FF2B5EF4-FFF2-40B4-BE49-F238E27FC236}">
                <a16:creationId xmlns:a16="http://schemas.microsoft.com/office/drawing/2014/main" id="{57CE5AFB-7187-4C2D-B242-7DFB03D9BCA3}"/>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232491" y="946404"/>
            <a:ext cx="5486400" cy="4965192"/>
          </a:xfrm>
        </p:spPr>
      </p:pic>
      <p:pic>
        <p:nvPicPr>
          <p:cNvPr id="26" name="Picture Placeholder 25" descr="snow covered pine leaves and pine cones&#10;">
            <a:extLst>
              <a:ext uri="{FF2B5EF4-FFF2-40B4-BE49-F238E27FC236}">
                <a16:creationId xmlns:a16="http://schemas.microsoft.com/office/drawing/2014/main" id="{36558FE3-0D16-474F-9215-B45433A9291D}"/>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a:off x="5093208" y="1600200"/>
            <a:ext cx="2286000" cy="3657600"/>
          </a:xfrm>
        </p:spPr>
      </p:pic>
      <p:sp>
        <p:nvSpPr>
          <p:cNvPr id="2" name="Date Placeholder 1">
            <a:extLst>
              <a:ext uri="{FF2B5EF4-FFF2-40B4-BE49-F238E27FC236}">
                <a16:creationId xmlns:a16="http://schemas.microsoft.com/office/drawing/2014/main" id="{7AB4E9E8-56E4-460B-A054-A71EF0C99919}"/>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3" name="Footer Placeholder 2">
            <a:extLst>
              <a:ext uri="{FF2B5EF4-FFF2-40B4-BE49-F238E27FC236}">
                <a16:creationId xmlns:a16="http://schemas.microsoft.com/office/drawing/2014/main" id="{A1087061-589F-4FC7-8B5A-546227C31F4A}"/>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D13D261B-78DC-43BA-8897-281BB35FE6FB}"/>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pPr/>
              <a:t>32</a:t>
            </a:fld>
            <a:endParaRPr lang="en-US" dirty="0"/>
          </a:p>
        </p:txBody>
      </p:sp>
    </p:spTree>
    <p:extLst>
      <p:ext uri="{BB962C8B-B14F-4D97-AF65-F5344CB8AC3E}">
        <p14:creationId xmlns:p14="http://schemas.microsoft.com/office/powerpoint/2010/main" val="554560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op view of snow covered pine trees&#10;">
            <a:extLst>
              <a:ext uri="{FF2B5EF4-FFF2-40B4-BE49-F238E27FC236}">
                <a16:creationId xmlns:a16="http://schemas.microsoft.com/office/drawing/2014/main" id="{51C7B78B-F743-4CBD-8A4C-876D0085630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t="35" b="35"/>
          <a:stretch/>
        </p:blipFill>
        <p:spPr>
          <a:xfrm>
            <a:off x="458724" y="411480"/>
            <a:ext cx="11274552" cy="5870448"/>
          </a:xfrm>
        </p:spPr>
      </p:pic>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457201" y="3490624"/>
            <a:ext cx="4571999" cy="1235382"/>
          </a:xfrm>
        </p:spPr>
        <p:txBody>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457199" y="4726007"/>
            <a:ext cx="4571999" cy="1314432"/>
          </a:xfrm>
        </p:spPr>
        <p:txBody>
          <a:bodyPr>
            <a:normAutofit/>
          </a:bodyPr>
          <a:lstStyle/>
          <a:p>
            <a:r>
              <a:rPr lang="en-US" dirty="0"/>
              <a:t>Oraphan Decha </a:t>
            </a:r>
          </a:p>
          <a:p>
            <a:r>
              <a:rPr lang="en-US" dirty="0"/>
              <a:t>(</a:t>
            </a:r>
            <a:r>
              <a:rPr lang="en-US" dirty="0" err="1"/>
              <a:t>Aj</a:t>
            </a:r>
            <a:r>
              <a:rPr lang="en-US" dirty="0"/>
              <a:t>. Tammy)</a:t>
            </a:r>
          </a:p>
          <a:p>
            <a:r>
              <a:rPr lang="en-US" dirty="0"/>
              <a:t>Oraphan.de@ssru.ac.th</a:t>
            </a:r>
          </a:p>
        </p:txBody>
      </p:sp>
      <p:sp>
        <p:nvSpPr>
          <p:cNvPr id="5" name="Slide Number Placeholder 4">
            <a:extLst>
              <a:ext uri="{FF2B5EF4-FFF2-40B4-BE49-F238E27FC236}">
                <a16:creationId xmlns:a16="http://schemas.microsoft.com/office/drawing/2014/main" id="{B2FE58EF-CE6D-472E-8AF9-E91E9F7AD3DD}"/>
              </a:ext>
            </a:extLst>
          </p:cNvPr>
          <p:cNvSpPr>
            <a:spLocks noGrp="1"/>
          </p:cNvSpPr>
          <p:nvPr>
            <p:ph type="sldNum" sz="quarter" idx="13"/>
          </p:nvPr>
        </p:nvSpPr>
        <p:spPr>
          <a:xfrm>
            <a:off x="8610600" y="6356350"/>
            <a:ext cx="2743200" cy="365125"/>
          </a:xfrm>
        </p:spPr>
        <p:txBody>
          <a:bodyPr/>
          <a:lstStyle/>
          <a:p>
            <a:fld id="{294A09A9-5501-47C1-A89A-A340965A2BE2}" type="slidenum">
              <a:rPr lang="en-US" smtClean="0"/>
              <a:pPr/>
              <a:t>33</a:t>
            </a:fld>
            <a:endParaRPr lang="en-US" dirty="0"/>
          </a:p>
        </p:txBody>
      </p:sp>
    </p:spTree>
    <p:extLst>
      <p:ext uri="{BB962C8B-B14F-4D97-AF65-F5344CB8AC3E}">
        <p14:creationId xmlns:p14="http://schemas.microsoft.com/office/powerpoint/2010/main" val="31036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ทริคง่ายๆ สำหรับ Public Speaker มือใหม่: การใช้โทนเสียง, ภาษากาย ฯ ล ฯ  เพื่อประยุกค์ใช้สำหรับการนำเสนออย่างมืออาชีพ - Geek Actuary">
            <a:extLst>
              <a:ext uri="{FF2B5EF4-FFF2-40B4-BE49-F238E27FC236}">
                <a16:creationId xmlns:a16="http://schemas.microsoft.com/office/drawing/2014/main" id="{DC66AB45-7496-4FE1-9947-58B1756C7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825625"/>
            <a:ext cx="7799388" cy="4351338"/>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Young woman public speaking">
            <a:extLst>
              <a:ext uri="{FF2B5EF4-FFF2-40B4-BE49-F238E27FC236}">
                <a16:creationId xmlns:a16="http://schemas.microsoft.com/office/drawing/2014/main" id="{46EC283F-5357-4CD1-AC31-B9A94E1A8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094" r="24844" b="1"/>
          <a:stretch/>
        </p:blipFill>
        <p:spPr bwMode="auto">
          <a:xfrm>
            <a:off x="8486775" y="1825625"/>
            <a:ext cx="3244850" cy="435133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457200" y="381000"/>
            <a:ext cx="11277600" cy="1325563"/>
          </a:xfrm>
        </p:spPr>
        <p:txBody>
          <a:bodyPr anchor="ctr">
            <a:normAutofit/>
          </a:bodyPr>
          <a:lstStyle/>
          <a:p>
            <a:r>
              <a:rPr lang="en-US" b="1" i="0" u="sng" dirty="0">
                <a:solidFill>
                  <a:schemeClr val="tx1"/>
                </a:solidFill>
                <a:effectLst/>
              </a:rPr>
              <a:t>A History of Public Speaking</a:t>
            </a:r>
            <a:endParaRPr lang="en-US" u="sng" dirty="0">
              <a:solidFill>
                <a:schemeClr val="tx1"/>
              </a:solidFill>
            </a:endParaRPr>
          </a:p>
        </p:txBody>
      </p:sp>
      <p:sp>
        <p:nvSpPr>
          <p:cNvPr id="75" name="Slide Number Placeholder 6">
            <a:extLst>
              <a:ext uri="{FF2B5EF4-FFF2-40B4-BE49-F238E27FC236}">
                <a16:creationId xmlns:a16="http://schemas.microsoft.com/office/drawing/2014/main" id="{1EE9B77A-9536-4E4C-A915-FA15701D1F4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4</a:t>
            </a:fld>
            <a:endParaRPr lang="en-US"/>
          </a:p>
        </p:txBody>
      </p:sp>
    </p:spTree>
    <p:extLst>
      <p:ext uri="{BB962C8B-B14F-4D97-AF65-F5344CB8AC3E}">
        <p14:creationId xmlns:p14="http://schemas.microsoft.com/office/powerpoint/2010/main" val="20689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9262-CDBD-4582-AACD-BDF9BED494A4}"/>
              </a:ext>
            </a:extLst>
          </p:cNvPr>
          <p:cNvSpPr>
            <a:spLocks noGrp="1"/>
          </p:cNvSpPr>
          <p:nvPr>
            <p:ph type="title"/>
          </p:nvPr>
        </p:nvSpPr>
        <p:spPr>
          <a:xfrm>
            <a:off x="131618" y="66819"/>
            <a:ext cx="11277600" cy="916854"/>
          </a:xfrm>
        </p:spPr>
        <p:txBody>
          <a:bodyPr/>
          <a:lstStyle/>
          <a:p>
            <a:r>
              <a:rPr lang="en-US" b="1" i="0" u="sng" dirty="0">
                <a:solidFill>
                  <a:schemeClr val="tx1"/>
                </a:solidFill>
                <a:effectLst/>
                <a:latin typeface="system-ui"/>
              </a:rPr>
              <a:t>What is the history of public speaking? </a:t>
            </a:r>
            <a:endParaRPr lang="en-GB" b="1" u="sng" dirty="0">
              <a:solidFill>
                <a:schemeClr val="tx1"/>
              </a:solidFill>
            </a:endParaRPr>
          </a:p>
        </p:txBody>
      </p:sp>
      <p:sp>
        <p:nvSpPr>
          <p:cNvPr id="3" name="Content Placeholder 2">
            <a:extLst>
              <a:ext uri="{FF2B5EF4-FFF2-40B4-BE49-F238E27FC236}">
                <a16:creationId xmlns:a16="http://schemas.microsoft.com/office/drawing/2014/main" id="{622D5727-BCBD-43E6-8C4D-64AF3D74758D}"/>
              </a:ext>
            </a:extLst>
          </p:cNvPr>
          <p:cNvSpPr>
            <a:spLocks noGrp="1"/>
          </p:cNvSpPr>
          <p:nvPr>
            <p:ph idx="1"/>
          </p:nvPr>
        </p:nvSpPr>
        <p:spPr>
          <a:xfrm>
            <a:off x="471055" y="1232622"/>
            <a:ext cx="11430000" cy="5299363"/>
          </a:xfrm>
          <a:solidFill>
            <a:schemeClr val="accent2">
              <a:lumMod val="20000"/>
              <a:lumOff val="80000"/>
            </a:schemeClr>
          </a:solidFill>
        </p:spPr>
        <p:txBody>
          <a:bodyPr>
            <a:normAutofit/>
          </a:bodyPr>
          <a:lstStyle/>
          <a:p>
            <a:pPr algn="thaiDist"/>
            <a:r>
              <a:rPr lang="en-US" sz="2000" b="0" i="0" dirty="0">
                <a:solidFill>
                  <a:srgbClr val="3A3A3A"/>
                </a:solidFill>
                <a:effectLst/>
                <a:latin typeface="system-ui"/>
              </a:rPr>
              <a:t>There's a good chance that there's been public speech, in one form or another, if there've been people. But most </a:t>
            </a:r>
            <a:r>
              <a:rPr lang="en-US" sz="2000" dirty="0">
                <a:solidFill>
                  <a:schemeClr val="tx1"/>
                </a:solidFill>
                <a:latin typeface="system-ui"/>
              </a:rPr>
              <a:t>public speaking experts</a:t>
            </a:r>
            <a:r>
              <a:rPr lang="en-US" sz="2000" b="0" i="0" dirty="0">
                <a:solidFill>
                  <a:schemeClr val="tx1"/>
                </a:solidFill>
                <a:effectLst/>
                <a:latin typeface="system-ui"/>
              </a:rPr>
              <a:t> </a:t>
            </a:r>
            <a:r>
              <a:rPr lang="en-US" sz="2000" b="0" i="0" dirty="0">
                <a:solidFill>
                  <a:srgbClr val="3A3A3A"/>
                </a:solidFill>
                <a:effectLst/>
                <a:latin typeface="system-ui"/>
              </a:rPr>
              <a:t>involved with public speaking in business communication, trace the origins of modern public speaking back to ancient Greece and Rome.</a:t>
            </a:r>
          </a:p>
          <a:p>
            <a:pPr algn="thaiDist"/>
            <a:r>
              <a:rPr lang="en-US" sz="2000" b="0" i="0" dirty="0">
                <a:solidFill>
                  <a:srgbClr val="3A3A3A"/>
                </a:solidFill>
                <a:effectLst/>
                <a:latin typeface="system-ui"/>
              </a:rPr>
              <a:t>Of course, those societies didn't have slideshows to help with public speech. But they did have a need for speaking in public. As a result, they developed public speaking methods that are still studied today.</a:t>
            </a:r>
          </a:p>
          <a:p>
            <a:pPr algn="thaiDist"/>
            <a:r>
              <a:rPr lang="en-US" sz="2000" b="0" i="0" dirty="0">
                <a:solidFill>
                  <a:srgbClr val="3A3A3A"/>
                </a:solidFill>
                <a:effectLst/>
                <a:latin typeface="system-ui"/>
              </a:rPr>
              <a:t>The ancient Greeks used public speech primarily to praise or persuade others. At one point, all Greek citizens had the right to suggest or oppose laws during their assemblies. This resulted in a need for skilled public speakers. Speaking in public became a desirable skill and was taught. Public speaking in the time of the Greeks was called rhetoric.</a:t>
            </a:r>
          </a:p>
          <a:p>
            <a:pPr algn="thaiDist"/>
            <a:r>
              <a:rPr lang="en-US" sz="2000" b="0" i="0" dirty="0">
                <a:solidFill>
                  <a:srgbClr val="3A3A3A"/>
                </a:solidFill>
                <a:effectLst/>
                <a:latin typeface="system-ui"/>
              </a:rPr>
              <a:t>Later, when Rome came to power, speaking in public was used during the Roman senate sessions. The Romans adopted the public speaking rhetoric methods of the Greeks.  </a:t>
            </a:r>
          </a:p>
          <a:p>
            <a:pPr algn="thaiDist"/>
            <a:r>
              <a:rPr lang="en-US" sz="2000" b="0" i="0" dirty="0">
                <a:solidFill>
                  <a:srgbClr val="3A3A3A"/>
                </a:solidFill>
                <a:effectLst/>
                <a:latin typeface="system-ui"/>
              </a:rPr>
              <a:t>The Latin style of public speaking was popular in the U.S. and Europe </a:t>
            </a:r>
            <a:r>
              <a:rPr lang="en-US" sz="2000" dirty="0">
                <a:solidFill>
                  <a:schemeClr val="tx1"/>
                </a:solidFill>
                <a:latin typeface="system-ui"/>
              </a:rPr>
              <a:t>until the mid-20th century</a:t>
            </a:r>
            <a:r>
              <a:rPr lang="en-US" sz="2000" b="0" i="0" dirty="0">
                <a:solidFill>
                  <a:schemeClr val="tx1"/>
                </a:solidFill>
                <a:effectLst/>
                <a:latin typeface="system-ui"/>
              </a:rPr>
              <a:t>. </a:t>
            </a:r>
            <a:r>
              <a:rPr lang="en-US" sz="2000" b="0" i="0" dirty="0">
                <a:solidFill>
                  <a:srgbClr val="3A3A3A"/>
                </a:solidFill>
                <a:effectLst/>
                <a:latin typeface="system-ui"/>
              </a:rPr>
              <a:t>After World War II, a less formal and more conversational speaking style of speaking became popular. Also, electronic tools became available to enhance public presentations. Towards the end of the 20th century, those electronic tools migrated to the computer. They evolved into the computer software tools. </a:t>
            </a:r>
            <a:r>
              <a:rPr lang="en-US" sz="2000" dirty="0">
                <a:solidFill>
                  <a:schemeClr val="tx1"/>
                </a:solidFill>
                <a:latin typeface="system-ui"/>
              </a:rPr>
              <a:t>PowerPoint</a:t>
            </a:r>
            <a:r>
              <a:rPr lang="en-US" sz="2000" b="0" i="0" dirty="0">
                <a:solidFill>
                  <a:schemeClr val="tx1"/>
                </a:solidFill>
                <a:effectLst/>
                <a:latin typeface="system-ui"/>
              </a:rPr>
              <a:t>, </a:t>
            </a:r>
            <a:r>
              <a:rPr lang="en-US" sz="2000" b="0" i="0" dirty="0">
                <a:solidFill>
                  <a:srgbClr val="3A3A3A"/>
                </a:solidFill>
                <a:effectLst/>
                <a:latin typeface="system-ui"/>
              </a:rPr>
              <a:t>is one of those tools that we know and use today.</a:t>
            </a:r>
          </a:p>
        </p:txBody>
      </p:sp>
      <p:sp>
        <p:nvSpPr>
          <p:cNvPr id="6" name="Slide Number Placeholder 5">
            <a:extLst>
              <a:ext uri="{FF2B5EF4-FFF2-40B4-BE49-F238E27FC236}">
                <a16:creationId xmlns:a16="http://schemas.microsoft.com/office/drawing/2014/main" id="{A7B7C367-364A-4A57-9650-F036E905C09B}"/>
              </a:ext>
            </a:extLst>
          </p:cNvPr>
          <p:cNvSpPr>
            <a:spLocks noGrp="1"/>
          </p:cNvSpPr>
          <p:nvPr>
            <p:ph type="sldNum" sz="quarter" idx="12"/>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256946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81524-F06A-477A-81DE-AFC722542BF7}"/>
              </a:ext>
            </a:extLst>
          </p:cNvPr>
          <p:cNvSpPr>
            <a:spLocks noGrp="1"/>
          </p:cNvSpPr>
          <p:nvPr>
            <p:ph type="title"/>
          </p:nvPr>
        </p:nvSpPr>
        <p:spPr>
          <a:xfrm>
            <a:off x="166255" y="136525"/>
            <a:ext cx="11277600" cy="909927"/>
          </a:xfrm>
        </p:spPr>
        <p:txBody>
          <a:bodyPr/>
          <a:lstStyle/>
          <a:p>
            <a:r>
              <a:rPr lang="en-US" b="1" i="0" u="sng" dirty="0">
                <a:solidFill>
                  <a:srgbClr val="3A3A3A"/>
                </a:solidFill>
                <a:effectLst/>
                <a:latin typeface="system-ui"/>
              </a:rPr>
              <a:t>The Importance of Public Speaking</a:t>
            </a:r>
            <a:endParaRPr lang="en-GB" u="sng" dirty="0"/>
          </a:p>
        </p:txBody>
      </p:sp>
      <p:sp>
        <p:nvSpPr>
          <p:cNvPr id="3" name="Content Placeholder 2">
            <a:extLst>
              <a:ext uri="{FF2B5EF4-FFF2-40B4-BE49-F238E27FC236}">
                <a16:creationId xmlns:a16="http://schemas.microsoft.com/office/drawing/2014/main" id="{7E8050C0-414C-4DE6-8305-A27877267A6F}"/>
              </a:ext>
            </a:extLst>
          </p:cNvPr>
          <p:cNvSpPr>
            <a:spLocks noGrp="1"/>
          </p:cNvSpPr>
          <p:nvPr>
            <p:ph idx="1"/>
          </p:nvPr>
        </p:nvSpPr>
        <p:spPr>
          <a:xfrm>
            <a:off x="457200" y="1233055"/>
            <a:ext cx="11430000" cy="5389418"/>
          </a:xfrm>
          <a:solidFill>
            <a:schemeClr val="accent2">
              <a:lumMod val="20000"/>
              <a:lumOff val="80000"/>
            </a:schemeClr>
          </a:solidFill>
        </p:spPr>
        <p:txBody>
          <a:bodyPr>
            <a:normAutofit/>
          </a:bodyPr>
          <a:lstStyle/>
          <a:p>
            <a:pPr algn="thaiDist"/>
            <a:r>
              <a:rPr lang="en-US" sz="1800" b="0" i="0" dirty="0">
                <a:solidFill>
                  <a:schemeClr val="tx1"/>
                </a:solidFill>
                <a:effectLst/>
                <a:latin typeface="system-ui"/>
              </a:rPr>
              <a:t>If you ask most people, they'll probably say they don't like public speech. They may even admit to being afraid of it since fear of public speaking is a very common fear. Or they may just be shy or introverted. For those reasons, many people avoid speaking in public if they can. If you're one of those people who avoid speaking in public, you're missing out.</a:t>
            </a:r>
          </a:p>
          <a:p>
            <a:pPr algn="thaiDist"/>
            <a:r>
              <a:rPr lang="en-US" sz="1800" b="0" i="0" dirty="0">
                <a:solidFill>
                  <a:schemeClr val="tx1"/>
                </a:solidFill>
                <a:effectLst/>
                <a:latin typeface="system-ui"/>
              </a:rPr>
              <a:t>Over the years, public speaking in communication has played a major role in education, government, and business. Words have the power to inform, persuade, educate, and even entertain. And the spoken word can be even more powerful than the written word in the hands of the right speaker.</a:t>
            </a:r>
          </a:p>
          <a:p>
            <a:pPr algn="thaiDist"/>
            <a:r>
              <a:rPr lang="en-US" sz="1800" b="0" i="0" dirty="0">
                <a:solidFill>
                  <a:schemeClr val="tx1"/>
                </a:solidFill>
                <a:effectLst/>
                <a:latin typeface="system-ui"/>
              </a:rPr>
              <a:t>Whether you're a small business owner,  or a student, you'll benefit from improving your public speaking skills. Some benefits to speaking in public include:</a:t>
            </a:r>
            <a:r>
              <a:rPr lang="th-TH" sz="1800" b="0" i="0" dirty="0">
                <a:solidFill>
                  <a:schemeClr val="tx1"/>
                </a:solidFill>
                <a:effectLst/>
                <a:latin typeface="system-ui"/>
              </a:rPr>
              <a:t>  </a:t>
            </a:r>
            <a:endParaRPr lang="en-US" sz="1800" b="0" i="0" dirty="0">
              <a:solidFill>
                <a:schemeClr val="tx1"/>
              </a:solidFill>
              <a:effectLst/>
              <a:latin typeface="system-ui"/>
            </a:endParaRPr>
          </a:p>
          <a:p>
            <a:pPr marL="0" indent="0" algn="thaiDist">
              <a:buNone/>
            </a:pPr>
            <a:r>
              <a:rPr lang="en-US" sz="1800" dirty="0">
                <a:solidFill>
                  <a:schemeClr val="tx1"/>
                </a:solidFill>
                <a:latin typeface="system-ui"/>
              </a:rPr>
              <a:t>                            = I</a:t>
            </a:r>
            <a:r>
              <a:rPr lang="en-US" sz="1800" b="0" i="0" dirty="0">
                <a:solidFill>
                  <a:schemeClr val="tx1"/>
                </a:solidFill>
                <a:effectLst/>
                <a:latin typeface="system-ui"/>
              </a:rPr>
              <a:t>mproves </a:t>
            </a:r>
            <a:r>
              <a:rPr lang="en-US" sz="1800" dirty="0">
                <a:solidFill>
                  <a:schemeClr val="tx1"/>
                </a:solidFill>
                <a:latin typeface="system-ui"/>
              </a:rPr>
              <a:t>C</a:t>
            </a:r>
            <a:r>
              <a:rPr lang="en-US" sz="1800" b="0" i="0" dirty="0">
                <a:solidFill>
                  <a:schemeClr val="tx1"/>
                </a:solidFill>
                <a:effectLst/>
                <a:latin typeface="system-ui"/>
              </a:rPr>
              <a:t>onfidence </a:t>
            </a:r>
            <a:endParaRPr lang="th-TH" sz="1800" b="0" i="0" dirty="0">
              <a:solidFill>
                <a:schemeClr val="tx1"/>
              </a:solidFill>
              <a:effectLst/>
              <a:latin typeface="system-ui"/>
            </a:endParaRPr>
          </a:p>
          <a:p>
            <a:pPr marL="0" indent="0" algn="thaiDist">
              <a:buNone/>
            </a:pPr>
            <a:r>
              <a:rPr lang="en-US" sz="1800" b="0" i="0" dirty="0">
                <a:solidFill>
                  <a:schemeClr val="tx1"/>
                </a:solidFill>
                <a:effectLst/>
                <a:latin typeface="system-ui"/>
              </a:rPr>
              <a:t>	          = Better research skills</a:t>
            </a:r>
          </a:p>
          <a:p>
            <a:pPr marL="0" indent="0" algn="thaiDist">
              <a:buNone/>
            </a:pPr>
            <a:r>
              <a:rPr lang="en-US" sz="1800" dirty="0">
                <a:solidFill>
                  <a:schemeClr val="tx1"/>
                </a:solidFill>
                <a:latin typeface="system-ui"/>
              </a:rPr>
              <a:t>                            = S</a:t>
            </a:r>
            <a:r>
              <a:rPr lang="en-US" sz="1800" b="0" i="0" dirty="0">
                <a:solidFill>
                  <a:schemeClr val="tx1"/>
                </a:solidFill>
                <a:effectLst/>
                <a:latin typeface="system-ui"/>
              </a:rPr>
              <a:t>tronger deductive skills</a:t>
            </a:r>
          </a:p>
          <a:p>
            <a:pPr marL="0" indent="0" algn="thaiDist">
              <a:buNone/>
            </a:pPr>
            <a:r>
              <a:rPr lang="en-US" sz="1800" b="0" i="0" dirty="0">
                <a:solidFill>
                  <a:schemeClr val="tx1"/>
                </a:solidFill>
                <a:effectLst/>
                <a:latin typeface="system-ui"/>
              </a:rPr>
              <a:t>	          = Ability to advocate for causes</a:t>
            </a:r>
          </a:p>
          <a:p>
            <a:pPr algn="thaiDist"/>
            <a:r>
              <a:rPr lang="en-US" sz="1800" b="0" i="0" dirty="0">
                <a:solidFill>
                  <a:schemeClr val="tx1"/>
                </a:solidFill>
                <a:effectLst/>
                <a:latin typeface="system-ui"/>
              </a:rPr>
              <a:t>Speaking in public is especially important for businesses to market their offers. This allows them to get their message in front of potential customers. Salespeople and executives are often expected to have good public speaking skills. To learn more about some of the benefits of speaking in public, review the following article:</a:t>
            </a:r>
          </a:p>
          <a:p>
            <a:pPr algn="thaiDist"/>
            <a:endParaRPr lang="en-US" sz="1800" b="0" i="0" dirty="0">
              <a:solidFill>
                <a:schemeClr val="tx1"/>
              </a:solidFill>
              <a:effectLst/>
              <a:latin typeface="system-ui"/>
            </a:endParaRPr>
          </a:p>
          <a:p>
            <a:pPr algn="thaiDist"/>
            <a:endParaRPr lang="en-GB" sz="1800" dirty="0">
              <a:solidFill>
                <a:schemeClr val="tx1"/>
              </a:solidFill>
            </a:endParaRPr>
          </a:p>
        </p:txBody>
      </p:sp>
      <p:sp>
        <p:nvSpPr>
          <p:cNvPr id="6" name="Slide Number Placeholder 5">
            <a:extLst>
              <a:ext uri="{FF2B5EF4-FFF2-40B4-BE49-F238E27FC236}">
                <a16:creationId xmlns:a16="http://schemas.microsoft.com/office/drawing/2014/main" id="{5906B281-9A62-44FD-81A7-DF4BAFD922AA}"/>
              </a:ext>
            </a:extLst>
          </p:cNvPr>
          <p:cNvSpPr>
            <a:spLocks noGrp="1"/>
          </p:cNvSpPr>
          <p:nvPr>
            <p:ph type="sldNum" sz="quarter" idx="12"/>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227351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rot="21328772">
            <a:off x="717798" y="1295400"/>
            <a:ext cx="5304971" cy="5160818"/>
          </a:xfrm>
          <a:solidFill>
            <a:schemeClr val="accent2"/>
          </a:solidFill>
        </p:spPr>
        <p:txBody>
          <a:bodyPr>
            <a:normAutofit fontScale="92500" lnSpcReduction="10000"/>
          </a:bodyPr>
          <a:lstStyle/>
          <a:p>
            <a:pPr marL="0" indent="0">
              <a:buNone/>
            </a:pPr>
            <a:r>
              <a:rPr lang="en-US" sz="2800" b="1" u="sng" dirty="0">
                <a:solidFill>
                  <a:schemeClr val="tx1"/>
                </a:solidFill>
                <a:latin typeface="TH SarabunPSK" panose="020B0500040200020003" pitchFamily="34" charset="-34"/>
                <a:cs typeface="TH SarabunPSK" panose="020B0500040200020003" pitchFamily="34" charset="-34"/>
              </a:rPr>
              <a:t>1. Increase in self-confidence </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Public speaking will help you to dramatically add to your self-confidence. Since our society is a materialistic society, you can’t avoid ignoring our self-worth and self-esteem which is acquired by our insight of what we think other people think about us.</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By engaging in public speaking, you are in effect increasing your communicating skills with others and gaining more confidence around people naturally, which leads to you being able to effectively understand what people are thinking and thereby change what you are saying and your manners to make them think and act the way you want them to.</a:t>
            </a:r>
          </a:p>
          <a:p>
            <a:pPr marL="0" indent="0" algn="thaiDist">
              <a:buNone/>
            </a:pPr>
            <a:endParaRPr lang="en-GB" sz="28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7</a:t>
            </a:fld>
            <a:endParaRPr lang="en-US" dirty="0"/>
          </a:p>
        </p:txBody>
      </p:sp>
      <p:pic>
        <p:nvPicPr>
          <p:cNvPr id="8" name="Picture 7">
            <a:extLst>
              <a:ext uri="{FF2B5EF4-FFF2-40B4-BE49-F238E27FC236}">
                <a16:creationId xmlns:a16="http://schemas.microsoft.com/office/drawing/2014/main" id="{358B0396-8C1C-0C24-3D4F-734B684BFCAA}"/>
              </a:ext>
            </a:extLst>
          </p:cNvPr>
          <p:cNvPicPr>
            <a:picLocks noChangeAspect="1"/>
          </p:cNvPicPr>
          <p:nvPr/>
        </p:nvPicPr>
        <p:blipFill>
          <a:blip r:embed="rId2"/>
          <a:stretch>
            <a:fillRect/>
          </a:stretch>
        </p:blipFill>
        <p:spPr>
          <a:xfrm rot="358547">
            <a:off x="6840634" y="2364479"/>
            <a:ext cx="4728135" cy="3268834"/>
          </a:xfrm>
          <a:prstGeom prst="rect">
            <a:avLst/>
          </a:prstGeom>
          <a:ln>
            <a:solidFill>
              <a:srgbClr val="FF0000"/>
            </a:solidFill>
          </a:ln>
        </p:spPr>
      </p:pic>
    </p:spTree>
    <p:extLst>
      <p:ext uri="{BB962C8B-B14F-4D97-AF65-F5344CB8AC3E}">
        <p14:creationId xmlns:p14="http://schemas.microsoft.com/office/powerpoint/2010/main" val="95648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a:off x="387928" y="1162178"/>
            <a:ext cx="5939642" cy="3332018"/>
          </a:xfrm>
          <a:solidFill>
            <a:schemeClr val="accent2"/>
          </a:solidFill>
        </p:spPr>
        <p:txBody>
          <a:bodyPr>
            <a:normAutofit/>
          </a:bodyPr>
          <a:lstStyle/>
          <a:p>
            <a:pPr marL="0" indent="0">
              <a:buNone/>
            </a:pPr>
            <a:r>
              <a:rPr lang="en-US" sz="2600" b="1" u="sng" dirty="0">
                <a:solidFill>
                  <a:schemeClr val="tx1"/>
                </a:solidFill>
                <a:latin typeface="TH SarabunPSK" panose="020B0500040200020003" pitchFamily="34" charset="-34"/>
                <a:cs typeface="TH SarabunPSK" panose="020B0500040200020003" pitchFamily="34" charset="-34"/>
              </a:rPr>
              <a:t>2. Makes you more relaxed around other people </a:t>
            </a:r>
          </a:p>
          <a:p>
            <a:pPr marL="0" indent="0" algn="thaiDist">
              <a:buNone/>
            </a:pPr>
            <a:r>
              <a:rPr lang="en-US" sz="2600" dirty="0">
                <a:solidFill>
                  <a:schemeClr val="tx1"/>
                </a:solidFill>
                <a:latin typeface="TH SarabunPSK" panose="020B0500040200020003" pitchFamily="34" charset="-34"/>
                <a:cs typeface="TH SarabunPSK" panose="020B0500040200020003" pitchFamily="34" charset="-34"/>
              </a:rPr>
              <a:t>	One of the most awful things about being around other people is those embarrassing moments when you don’t know what to say or you say something stupid. </a:t>
            </a:r>
          </a:p>
          <a:p>
            <a:pPr marL="0" indent="0" algn="thaiDist">
              <a:buNone/>
            </a:pPr>
            <a:r>
              <a:rPr lang="en-US" sz="2600" dirty="0">
                <a:solidFill>
                  <a:schemeClr val="tx1"/>
                </a:solidFill>
                <a:latin typeface="TH SarabunPSK" panose="020B0500040200020003" pitchFamily="34" charset="-34"/>
                <a:cs typeface="TH SarabunPSK" panose="020B0500040200020003" pitchFamily="34" charset="-34"/>
              </a:rPr>
              <a:t>	Your ability to feel relaxed and confident when meeting and talking to someone is greatly enhanced through public speaking.</a:t>
            </a:r>
            <a:endParaRPr lang="en-GB" sz="26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8</a:t>
            </a:fld>
            <a:endParaRPr lang="en-US" dirty="0"/>
          </a:p>
        </p:txBody>
      </p:sp>
      <p:pic>
        <p:nvPicPr>
          <p:cNvPr id="5" name="Picture 4">
            <a:extLst>
              <a:ext uri="{FF2B5EF4-FFF2-40B4-BE49-F238E27FC236}">
                <a16:creationId xmlns:a16="http://schemas.microsoft.com/office/drawing/2014/main" id="{22730DB4-9784-CD07-7FCB-954C4BCB6F34}"/>
              </a:ext>
            </a:extLst>
          </p:cNvPr>
          <p:cNvPicPr>
            <a:picLocks noChangeAspect="1"/>
          </p:cNvPicPr>
          <p:nvPr/>
        </p:nvPicPr>
        <p:blipFill>
          <a:blip r:embed="rId2"/>
          <a:stretch>
            <a:fillRect/>
          </a:stretch>
        </p:blipFill>
        <p:spPr>
          <a:xfrm>
            <a:off x="6657019" y="2992809"/>
            <a:ext cx="4696781" cy="3173731"/>
          </a:xfrm>
          <a:prstGeom prst="rect">
            <a:avLst/>
          </a:prstGeom>
          <a:ln w="19050">
            <a:solidFill>
              <a:schemeClr val="accent5">
                <a:lumMod val="50000"/>
              </a:schemeClr>
            </a:solidFill>
            <a:prstDash val="lgDashDot"/>
          </a:ln>
        </p:spPr>
      </p:pic>
    </p:spTree>
    <p:extLst>
      <p:ext uri="{BB962C8B-B14F-4D97-AF65-F5344CB8AC3E}">
        <p14:creationId xmlns:p14="http://schemas.microsoft.com/office/powerpoint/2010/main" val="3886052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9610-A360-D8DC-A7A6-6190F2132AF6}"/>
              </a:ext>
            </a:extLst>
          </p:cNvPr>
          <p:cNvSpPr>
            <a:spLocks noGrp="1"/>
          </p:cNvSpPr>
          <p:nvPr>
            <p:ph type="title"/>
          </p:nvPr>
        </p:nvSpPr>
        <p:spPr>
          <a:xfrm>
            <a:off x="4426527" y="80601"/>
            <a:ext cx="7474528" cy="879690"/>
          </a:xfrm>
          <a:solidFill>
            <a:schemeClr val="accent2">
              <a:lumMod val="20000"/>
              <a:lumOff val="80000"/>
            </a:schemeClr>
          </a:solidFill>
        </p:spPr>
        <p:txBody>
          <a:bodyPr/>
          <a:lstStyle/>
          <a:p>
            <a:pPr algn="ctr"/>
            <a:r>
              <a:rPr lang="en-US" b="1" i="0" u="sng" dirty="0">
                <a:solidFill>
                  <a:srgbClr val="3A3A3A"/>
                </a:solidFill>
                <a:effectLst/>
                <a:latin typeface="system-ui"/>
              </a:rPr>
              <a:t>The Importance of Public Speaking</a:t>
            </a:r>
            <a:endParaRPr lang="en-GB" dirty="0"/>
          </a:p>
        </p:txBody>
      </p:sp>
      <p:sp>
        <p:nvSpPr>
          <p:cNvPr id="3" name="Content Placeholder 2">
            <a:extLst>
              <a:ext uri="{FF2B5EF4-FFF2-40B4-BE49-F238E27FC236}">
                <a16:creationId xmlns:a16="http://schemas.microsoft.com/office/drawing/2014/main" id="{4D6B1163-247B-A19C-F6A5-57F2D93B14B0}"/>
              </a:ext>
            </a:extLst>
          </p:cNvPr>
          <p:cNvSpPr>
            <a:spLocks noGrp="1"/>
          </p:cNvSpPr>
          <p:nvPr>
            <p:ph idx="1"/>
          </p:nvPr>
        </p:nvSpPr>
        <p:spPr>
          <a:xfrm rot="21353135">
            <a:off x="512618" y="1797856"/>
            <a:ext cx="5918859" cy="4351767"/>
          </a:xfrm>
          <a:solidFill>
            <a:schemeClr val="accent2"/>
          </a:solidFill>
        </p:spPr>
        <p:txBody>
          <a:bodyPr>
            <a:normAutofit/>
          </a:bodyPr>
          <a:lstStyle/>
          <a:p>
            <a:pPr marL="0" indent="0">
              <a:buNone/>
            </a:pPr>
            <a:r>
              <a:rPr lang="en-US" sz="2800" b="1" u="sng" dirty="0">
                <a:solidFill>
                  <a:schemeClr val="tx1"/>
                </a:solidFill>
                <a:latin typeface="TH SarabunPSK" panose="020B0500040200020003" pitchFamily="34" charset="-34"/>
                <a:cs typeface="TH SarabunPSK" panose="020B0500040200020003" pitchFamily="34" charset="-34"/>
              </a:rPr>
              <a:t>3. Enhance a better career prospective </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The ability of public speaking is very useful in securing a better job or getting promotion in the workplace. Your public speaking skills play important role in getting a better job. </a:t>
            </a:r>
          </a:p>
          <a:p>
            <a:pPr marL="0" indent="0" algn="thaiDist">
              <a:buNone/>
            </a:pPr>
            <a:r>
              <a:rPr lang="en-US" sz="2800" dirty="0">
                <a:solidFill>
                  <a:schemeClr val="tx1"/>
                </a:solidFill>
                <a:latin typeface="TH SarabunPSK" panose="020B0500040200020003" pitchFamily="34" charset="-34"/>
                <a:cs typeface="TH SarabunPSK" panose="020B0500040200020003" pitchFamily="34" charset="-34"/>
              </a:rPr>
              <a:t>	The way you present yourself at a job interview is the ultimate decider as to whether or not you land that higher paying job and whether or not you get paid in the higher bracket or lower bracket of pay rates. </a:t>
            </a:r>
            <a:endParaRPr lang="en-GB" sz="2800" dirty="0">
              <a:solidFill>
                <a:schemeClr val="tx1"/>
              </a:solidFill>
              <a:latin typeface="TH SarabunPSK" panose="020B0500040200020003" pitchFamily="34" charset="-34"/>
              <a:cs typeface="TH SarabunPSK" panose="020B0500040200020003" pitchFamily="34" charset="-34"/>
            </a:endParaRPr>
          </a:p>
        </p:txBody>
      </p:sp>
      <p:sp>
        <p:nvSpPr>
          <p:cNvPr id="6" name="Slide Number Placeholder 5">
            <a:extLst>
              <a:ext uri="{FF2B5EF4-FFF2-40B4-BE49-F238E27FC236}">
                <a16:creationId xmlns:a16="http://schemas.microsoft.com/office/drawing/2014/main" id="{626ADDBC-5325-B10D-2357-43EF4FF81464}"/>
              </a:ext>
            </a:extLst>
          </p:cNvPr>
          <p:cNvSpPr>
            <a:spLocks noGrp="1"/>
          </p:cNvSpPr>
          <p:nvPr>
            <p:ph type="sldNum" sz="quarter" idx="12"/>
          </p:nvPr>
        </p:nvSpPr>
        <p:spPr/>
        <p:txBody>
          <a:bodyPr/>
          <a:lstStyle/>
          <a:p>
            <a:fld id="{294A09A9-5501-47C1-A89A-A340965A2BE2}" type="slidenum">
              <a:rPr lang="en-US" smtClean="0"/>
              <a:pPr/>
              <a:t>9</a:t>
            </a:fld>
            <a:endParaRPr lang="en-US" dirty="0"/>
          </a:p>
        </p:txBody>
      </p:sp>
      <p:pic>
        <p:nvPicPr>
          <p:cNvPr id="5" name="Picture 4">
            <a:extLst>
              <a:ext uri="{FF2B5EF4-FFF2-40B4-BE49-F238E27FC236}">
                <a16:creationId xmlns:a16="http://schemas.microsoft.com/office/drawing/2014/main" id="{DD19140E-D120-1271-895D-0B47C8375492}"/>
              </a:ext>
            </a:extLst>
          </p:cNvPr>
          <p:cNvPicPr>
            <a:picLocks noChangeAspect="1"/>
          </p:cNvPicPr>
          <p:nvPr/>
        </p:nvPicPr>
        <p:blipFill>
          <a:blip r:embed="rId2"/>
          <a:stretch>
            <a:fillRect/>
          </a:stretch>
        </p:blipFill>
        <p:spPr>
          <a:xfrm rot="787472">
            <a:off x="7122186" y="2541671"/>
            <a:ext cx="4500170" cy="2972437"/>
          </a:xfrm>
          <a:prstGeom prst="rect">
            <a:avLst/>
          </a:prstGeom>
          <a:ln w="28575">
            <a:solidFill>
              <a:srgbClr val="00B0F0"/>
            </a:solidFill>
            <a:prstDash val="lgDashDotDot"/>
          </a:ln>
        </p:spPr>
      </p:pic>
    </p:spTree>
    <p:extLst>
      <p:ext uri="{BB962C8B-B14F-4D97-AF65-F5344CB8AC3E}">
        <p14:creationId xmlns:p14="http://schemas.microsoft.com/office/powerpoint/2010/main" val="2512555459"/>
      </p:ext>
    </p:extLst>
  </p:cSld>
  <p:clrMapOvr>
    <a:masterClrMapping/>
  </p:clrMapOvr>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473F6E9-2FA5-4F36-A42B-ED7213C4AABD}">
  <ds:schemaRefs>
    <ds:schemaRef ds:uri="http://schemas.microsoft.com/sharepoint/v3/contenttype/forms"/>
  </ds:schemaRefs>
</ds:datastoreItem>
</file>

<file path=customXml/itemProps2.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Snowscape presentation</Template>
  <TotalTime>1066</TotalTime>
  <Words>3499</Words>
  <Application>Microsoft Office PowerPoint</Application>
  <PresentationFormat>Widescreen</PresentationFormat>
  <Paragraphs>212</Paragraphs>
  <Slides>33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等线</vt:lpstr>
      <vt:lpstr>微软雅黑</vt:lpstr>
      <vt:lpstr>Aharoni</vt:lpstr>
      <vt:lpstr>Amasis MT Pro Black</vt:lpstr>
      <vt:lpstr>Arial</vt:lpstr>
      <vt:lpstr>Bodoni MT</vt:lpstr>
      <vt:lpstr>Calibri</vt:lpstr>
      <vt:lpstr>Lato Extended</vt:lpstr>
      <vt:lpstr>Source Sans Pro Light</vt:lpstr>
      <vt:lpstr>system-ui</vt:lpstr>
      <vt:lpstr>TH SarabunPSK</vt:lpstr>
      <vt:lpstr>思源黑体 CN Light</vt:lpstr>
      <vt:lpstr>Office Theme</vt:lpstr>
      <vt:lpstr>Chapter 1 PUBLIC SPEAKING</vt:lpstr>
      <vt:lpstr>CHAPTER 1</vt:lpstr>
      <vt:lpstr>What Is Public Speaking?</vt:lpstr>
      <vt:lpstr>A History of Public Speaking</vt:lpstr>
      <vt:lpstr>What is the history of public speaking? </vt:lpstr>
      <vt:lpstr>The Importance of Public Speaking</vt:lpstr>
      <vt:lpstr>The Importance of Public Speaking</vt:lpstr>
      <vt:lpstr>The Importance of Public Speaking</vt:lpstr>
      <vt:lpstr>The Importance of Public Speaking</vt:lpstr>
      <vt:lpstr>The Importance of Public Speaking</vt:lpstr>
      <vt:lpstr>The Importance of Public Speaking</vt:lpstr>
      <vt:lpstr>The Importance of Public Speaking</vt:lpstr>
      <vt:lpstr>The Importance of Public Speaking</vt:lpstr>
      <vt:lpstr>How to Become Better at Public Speaking (5 Quick Tips)</vt:lpstr>
      <vt:lpstr>PowerPoint Presentation</vt:lpstr>
      <vt:lpstr>PowerPoint Presentation</vt:lpstr>
      <vt:lpstr>Model of Public Speaking</vt:lpstr>
      <vt:lpstr>Model of Public Speaking</vt:lpstr>
      <vt:lpstr>Understanding the Ethics of Public Speaking </vt:lpstr>
      <vt:lpstr>Ethics Behavior in Public Speaking</vt:lpstr>
      <vt:lpstr>PowerPoint Presentation</vt:lpstr>
      <vt:lpstr>PowerPoint Presentation</vt:lpstr>
      <vt:lpstr>Examples of Informative Speech Topics</vt:lpstr>
      <vt:lpstr>PowerPoint Presentation</vt:lpstr>
      <vt:lpstr>PowerPoint Presentation</vt:lpstr>
      <vt:lpstr>PowerPoint Presentation</vt:lpstr>
      <vt:lpstr>Examples of Persuasive Speech Topics</vt:lpstr>
      <vt:lpstr>PowerPoint Presentation</vt:lpstr>
      <vt:lpstr>Examples of Entertaining Speech Topics</vt:lpstr>
      <vt:lpstr>PowerPoint Presentation</vt:lpstr>
      <vt:lpstr>Chapter 1: Conclusion</vt:lpstr>
      <vt:lpstr>Business opportunities are like buses. There's always another one coming.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dc:title>
  <dc:creator>Oraphan Decha</dc:creator>
  <cp:lastModifiedBy>Oraphan Decha</cp:lastModifiedBy>
  <cp:revision>28</cp:revision>
  <dcterms:created xsi:type="dcterms:W3CDTF">2022-03-01T14:08:19Z</dcterms:created>
  <dcterms:modified xsi:type="dcterms:W3CDTF">2022-07-19T14:04:05Z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