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110"/>
  </p:notesMasterIdLst>
  <p:handoutMasterIdLst>
    <p:handoutMasterId r:id="rId111"/>
  </p:handoutMasterIdLst>
  <p:sldIdLst>
    <p:sldId id="378" r:id="rId2"/>
    <p:sldId id="259" r:id="rId3"/>
    <p:sldId id="260" r:id="rId4"/>
    <p:sldId id="261" r:id="rId5"/>
    <p:sldId id="379" r:id="rId6"/>
    <p:sldId id="380" r:id="rId7"/>
    <p:sldId id="263" r:id="rId8"/>
    <p:sldId id="264" r:id="rId9"/>
    <p:sldId id="266" r:id="rId10"/>
    <p:sldId id="385" r:id="rId11"/>
    <p:sldId id="268" r:id="rId12"/>
    <p:sldId id="269" r:id="rId13"/>
    <p:sldId id="382" r:id="rId14"/>
    <p:sldId id="383" r:id="rId15"/>
    <p:sldId id="384" r:id="rId16"/>
    <p:sldId id="271" r:id="rId17"/>
    <p:sldId id="272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8" r:id="rId31"/>
    <p:sldId id="289" r:id="rId32"/>
    <p:sldId id="290" r:id="rId33"/>
    <p:sldId id="291" r:id="rId34"/>
    <p:sldId id="292" r:id="rId35"/>
    <p:sldId id="293" r:id="rId36"/>
    <p:sldId id="296" r:id="rId37"/>
    <p:sldId id="297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7" r:id="rId47"/>
    <p:sldId id="319" r:id="rId48"/>
    <p:sldId id="321" r:id="rId49"/>
    <p:sldId id="323" r:id="rId50"/>
    <p:sldId id="324" r:id="rId51"/>
    <p:sldId id="325" r:id="rId52"/>
    <p:sldId id="326" r:id="rId53"/>
    <p:sldId id="327" r:id="rId54"/>
    <p:sldId id="328" r:id="rId55"/>
    <p:sldId id="386" r:id="rId56"/>
    <p:sldId id="387" r:id="rId57"/>
    <p:sldId id="388" r:id="rId58"/>
    <p:sldId id="389" r:id="rId59"/>
    <p:sldId id="390" r:id="rId60"/>
    <p:sldId id="391" r:id="rId61"/>
    <p:sldId id="392" r:id="rId62"/>
    <p:sldId id="393" r:id="rId63"/>
    <p:sldId id="395" r:id="rId64"/>
    <p:sldId id="396" r:id="rId65"/>
    <p:sldId id="397" r:id="rId66"/>
    <p:sldId id="398" r:id="rId67"/>
    <p:sldId id="399" r:id="rId68"/>
    <p:sldId id="400" r:id="rId69"/>
    <p:sldId id="401" r:id="rId70"/>
    <p:sldId id="402" r:id="rId71"/>
    <p:sldId id="352" r:id="rId72"/>
    <p:sldId id="353" r:id="rId73"/>
    <p:sldId id="354" r:id="rId74"/>
    <p:sldId id="355" r:id="rId75"/>
    <p:sldId id="356" r:id="rId76"/>
    <p:sldId id="357" r:id="rId77"/>
    <p:sldId id="359" r:id="rId78"/>
    <p:sldId id="360" r:id="rId79"/>
    <p:sldId id="361" r:id="rId80"/>
    <p:sldId id="362" r:id="rId81"/>
    <p:sldId id="363" r:id="rId82"/>
    <p:sldId id="364" r:id="rId83"/>
    <p:sldId id="365" r:id="rId84"/>
    <p:sldId id="366" r:id="rId85"/>
    <p:sldId id="367" r:id="rId86"/>
    <p:sldId id="368" r:id="rId87"/>
    <p:sldId id="369" r:id="rId88"/>
    <p:sldId id="371" r:id="rId89"/>
    <p:sldId id="403" r:id="rId90"/>
    <p:sldId id="404" r:id="rId91"/>
    <p:sldId id="405" r:id="rId92"/>
    <p:sldId id="406" r:id="rId93"/>
    <p:sldId id="407" r:id="rId94"/>
    <p:sldId id="408" r:id="rId95"/>
    <p:sldId id="409" r:id="rId96"/>
    <p:sldId id="411" r:id="rId97"/>
    <p:sldId id="422" r:id="rId98"/>
    <p:sldId id="412" r:id="rId99"/>
    <p:sldId id="413" r:id="rId100"/>
    <p:sldId id="414" r:id="rId101"/>
    <p:sldId id="415" r:id="rId102"/>
    <p:sldId id="416" r:id="rId103"/>
    <p:sldId id="417" r:id="rId104"/>
    <p:sldId id="418" r:id="rId105"/>
    <p:sldId id="419" r:id="rId106"/>
    <p:sldId id="420" r:id="rId107"/>
    <p:sldId id="421" r:id="rId108"/>
    <p:sldId id="410" r:id="rId109"/>
  </p:sldIdLst>
  <p:sldSz cx="9144000" cy="6858000" type="screen4x3"/>
  <p:notesSz cx="6797675" cy="9928225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330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5" autoAdjust="0"/>
    <p:restoredTop sz="94422" autoAdjust="0"/>
  </p:normalViewPr>
  <p:slideViewPr>
    <p:cSldViewPr>
      <p:cViewPr varScale="1">
        <p:scale>
          <a:sx n="120" d="100"/>
          <a:sy n="120" d="100"/>
        </p:scale>
        <p:origin x="147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7" d="100"/>
        <a:sy n="2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notesMaster" Target="notesMasters/notesMaster1.xml"/><Relationship Id="rId115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11015-1CBA-4651-947C-8C6853D37BB6}" type="datetimeFigureOut">
              <a:rPr lang="th-TH" smtClean="0"/>
              <a:t>01/06/64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BC564-5282-4637-A9F4-C3DB62EC6EA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8614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77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/>
              <a:t>ระดับที่สอง</a:t>
            </a:r>
          </a:p>
          <a:p>
            <a:pPr lvl="2"/>
            <a:r>
              <a:rPr lang="th-TH" noProof="0"/>
              <a:t>ระดับที่สาม</a:t>
            </a:r>
          </a:p>
          <a:p>
            <a:pPr lvl="3"/>
            <a:r>
              <a:rPr lang="th-TH" noProof="0"/>
              <a:t>ระดับที่สี่</a:t>
            </a:r>
          </a:p>
          <a:p>
            <a:pPr lvl="4"/>
            <a:r>
              <a:rPr lang="th-TH" noProof="0"/>
              <a:t>ระดับที่ห้า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D4A3B63-E234-4D1D-90CC-E26A4A683A3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2003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E41C4EF5-B151-4590-8F7E-F781DC7DAE33}" type="slidenum">
              <a:rPr lang="en-US" altLang="th-TH" sz="1200" smtClean="0"/>
              <a:pPr eaLnBrk="1" hangingPunct="1"/>
              <a:t>1</a:t>
            </a:fld>
            <a:endParaRPr lang="th-TH" altLang="th-TH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5A7647C2-DCB3-4C43-8D76-5219DC240BCD}" type="slidenum">
              <a:rPr lang="en-US" altLang="th-TH" sz="1200" smtClean="0"/>
              <a:pPr eaLnBrk="1" hangingPunct="1"/>
              <a:t>12</a:t>
            </a:fld>
            <a:endParaRPr lang="th-TH" altLang="th-TH" sz="120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5FF6B2AB-C3AC-49AD-810A-E2146BA181E8}" type="slidenum">
              <a:rPr lang="en-US" altLang="th-TH" sz="1200" smtClean="0"/>
              <a:pPr eaLnBrk="1" hangingPunct="1"/>
              <a:t>13</a:t>
            </a:fld>
            <a:endParaRPr lang="th-TH" altLang="th-TH" sz="120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E45E1BA6-BAF8-47E6-A54B-F371F487A1A9}" type="slidenum">
              <a:rPr lang="en-US" altLang="th-TH" sz="1200" smtClean="0"/>
              <a:pPr eaLnBrk="1" hangingPunct="1"/>
              <a:t>14</a:t>
            </a:fld>
            <a:endParaRPr lang="th-TH" altLang="th-TH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989E71A4-A5E3-4239-8375-ADAFACFF23DF}" type="slidenum">
              <a:rPr lang="en-US" altLang="th-TH" sz="1200" smtClean="0"/>
              <a:pPr eaLnBrk="1" hangingPunct="1"/>
              <a:t>15</a:t>
            </a:fld>
            <a:endParaRPr lang="th-TH" altLang="th-TH" sz="120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A59850DE-BBF0-41F2-A53C-FA774F0FC2CF}" type="slidenum">
              <a:rPr lang="en-US" altLang="th-TH" sz="1200" smtClean="0"/>
              <a:pPr eaLnBrk="1" hangingPunct="1"/>
              <a:t>16</a:t>
            </a:fld>
            <a:endParaRPr lang="th-TH" altLang="th-TH" sz="120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7D858F31-8899-4DFB-917E-288DA5487ADF}" type="slidenum">
              <a:rPr lang="en-US" altLang="th-TH" sz="1200" smtClean="0"/>
              <a:pPr eaLnBrk="1" hangingPunct="1"/>
              <a:t>17</a:t>
            </a:fld>
            <a:endParaRPr lang="th-TH" altLang="th-TH" sz="120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82C3902F-3CE6-4018-A759-E03BF399BD52}" type="slidenum">
              <a:rPr lang="en-US" altLang="th-TH" sz="1200" smtClean="0"/>
              <a:pPr eaLnBrk="1" hangingPunct="1"/>
              <a:t>18</a:t>
            </a:fld>
            <a:endParaRPr lang="th-TH" altLang="th-TH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B647EACE-E27D-4AC3-8259-7385EFE1AF43}" type="slidenum">
              <a:rPr lang="en-US" altLang="th-TH" sz="1200" smtClean="0"/>
              <a:pPr eaLnBrk="1" hangingPunct="1"/>
              <a:t>19</a:t>
            </a:fld>
            <a:endParaRPr lang="th-TH" altLang="th-TH" sz="120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DC033164-81B8-4FC4-94C5-01C82EB7E76A}" type="slidenum">
              <a:rPr lang="en-US" altLang="th-TH" sz="1200" smtClean="0"/>
              <a:pPr eaLnBrk="1" hangingPunct="1"/>
              <a:t>20</a:t>
            </a:fld>
            <a:endParaRPr lang="th-TH" altLang="th-TH" sz="120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8A84B4A3-CE86-44E6-83DA-5621628F6863}" type="slidenum">
              <a:rPr lang="en-US" altLang="th-TH" sz="1200" smtClean="0"/>
              <a:pPr eaLnBrk="1" hangingPunct="1"/>
              <a:t>21</a:t>
            </a:fld>
            <a:endParaRPr lang="th-TH" altLang="th-TH" sz="120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71B000DD-C715-4F93-9962-C7E31CF9FABC}" type="slidenum">
              <a:rPr lang="en-US" altLang="th-TH" sz="1200" smtClean="0"/>
              <a:pPr eaLnBrk="1" hangingPunct="1"/>
              <a:t>2</a:t>
            </a:fld>
            <a:endParaRPr lang="th-TH" altLang="th-TH" sz="120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2F007CDF-BD7A-4FD5-823B-7A5D3D417D55}" type="slidenum">
              <a:rPr lang="en-US" altLang="th-TH" sz="1200" smtClean="0"/>
              <a:pPr eaLnBrk="1" hangingPunct="1"/>
              <a:t>22</a:t>
            </a:fld>
            <a:endParaRPr lang="th-TH" altLang="th-TH" sz="120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1022A253-71DB-44F7-B430-4D40E6D7C63D}" type="slidenum">
              <a:rPr lang="en-US" altLang="th-TH" sz="1200" smtClean="0"/>
              <a:pPr eaLnBrk="1" hangingPunct="1"/>
              <a:t>23</a:t>
            </a:fld>
            <a:endParaRPr lang="th-TH" altLang="th-TH" sz="120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6DCFEE30-6B2D-4431-832C-1245192AAF05}" type="slidenum">
              <a:rPr lang="en-US" altLang="th-TH" sz="1200" smtClean="0"/>
              <a:pPr eaLnBrk="1" hangingPunct="1"/>
              <a:t>24</a:t>
            </a:fld>
            <a:endParaRPr lang="th-TH" altLang="th-TH" sz="120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A1A703EF-E264-45D0-8BF4-76ADA84D5060}" type="slidenum">
              <a:rPr lang="en-US" altLang="th-TH" sz="1200" smtClean="0"/>
              <a:pPr eaLnBrk="1" hangingPunct="1"/>
              <a:t>25</a:t>
            </a:fld>
            <a:endParaRPr lang="th-TH" altLang="th-TH" sz="120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74087510-4CEC-4D03-9C32-7FDA7C4FE34D}" type="slidenum">
              <a:rPr lang="en-US" altLang="th-TH" sz="1200" smtClean="0"/>
              <a:pPr eaLnBrk="1" hangingPunct="1"/>
              <a:t>26</a:t>
            </a:fld>
            <a:endParaRPr lang="th-TH" altLang="th-TH" sz="120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9E8D700B-0184-4001-B82F-1C866570A9C9}" type="slidenum">
              <a:rPr lang="en-US" altLang="th-TH" sz="1200" smtClean="0"/>
              <a:pPr eaLnBrk="1" hangingPunct="1"/>
              <a:t>27</a:t>
            </a:fld>
            <a:endParaRPr lang="th-TH" altLang="th-TH" sz="120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028A5A89-D0F8-488C-846B-CE13D94AE2ED}" type="slidenum">
              <a:rPr lang="en-US" altLang="th-TH" sz="1200" smtClean="0"/>
              <a:pPr eaLnBrk="1" hangingPunct="1"/>
              <a:t>28</a:t>
            </a:fld>
            <a:endParaRPr lang="th-TH" altLang="th-TH" sz="120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8904D81E-E74A-4224-9128-BB57EAD7C2DE}" type="slidenum">
              <a:rPr lang="en-US" altLang="th-TH" sz="1200" smtClean="0"/>
              <a:pPr eaLnBrk="1" hangingPunct="1"/>
              <a:t>29</a:t>
            </a:fld>
            <a:endParaRPr lang="th-TH" altLang="th-TH" sz="120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59395A07-0AC9-4714-ADFC-0977A3B3C358}" type="slidenum">
              <a:rPr lang="en-US" altLang="th-TH" sz="1200" smtClean="0"/>
              <a:pPr eaLnBrk="1" hangingPunct="1"/>
              <a:t>30</a:t>
            </a:fld>
            <a:endParaRPr lang="th-TH" altLang="th-TH" sz="120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5F743CE5-BFBF-47C6-AB82-E58B70EAE3B6}" type="slidenum">
              <a:rPr lang="en-US" altLang="th-TH" sz="1200" smtClean="0"/>
              <a:pPr eaLnBrk="1" hangingPunct="1"/>
              <a:t>31</a:t>
            </a:fld>
            <a:endParaRPr lang="th-TH" altLang="th-TH" sz="120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157FC62D-B041-4C14-96F0-9BA1971A334E}" type="slidenum">
              <a:rPr lang="en-US" altLang="th-TH" sz="1200" smtClean="0"/>
              <a:pPr eaLnBrk="1" hangingPunct="1"/>
              <a:t>3</a:t>
            </a:fld>
            <a:endParaRPr lang="th-TH" altLang="th-TH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B7426CEA-E46F-4CED-8BCB-759524F57D4F}" type="slidenum">
              <a:rPr lang="en-US" altLang="th-TH" sz="1200" smtClean="0"/>
              <a:pPr eaLnBrk="1" hangingPunct="1"/>
              <a:t>32</a:t>
            </a:fld>
            <a:endParaRPr lang="th-TH" altLang="th-TH" sz="120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BAF114F0-24D1-454D-80DA-8883067C82F3}" type="slidenum">
              <a:rPr lang="en-US" altLang="th-TH" sz="1200" smtClean="0"/>
              <a:pPr eaLnBrk="1" hangingPunct="1"/>
              <a:t>33</a:t>
            </a:fld>
            <a:endParaRPr lang="th-TH" altLang="th-TH" sz="120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01C82B7D-6ABE-4E09-9CF1-D3A710B16AB4}" type="slidenum">
              <a:rPr lang="en-US" altLang="th-TH" sz="1200" smtClean="0"/>
              <a:pPr eaLnBrk="1" hangingPunct="1"/>
              <a:t>34</a:t>
            </a:fld>
            <a:endParaRPr lang="th-TH" altLang="th-TH" sz="120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D36F3E40-2BD4-4F86-9685-A5C53197B55A}" type="slidenum">
              <a:rPr lang="en-US" altLang="th-TH" sz="1200" smtClean="0"/>
              <a:pPr eaLnBrk="1" hangingPunct="1"/>
              <a:t>35</a:t>
            </a:fld>
            <a:endParaRPr lang="th-TH" altLang="th-TH" sz="120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A3B52273-EF62-4C67-8B76-0689079B38F3}" type="slidenum">
              <a:rPr lang="en-US" altLang="th-TH" sz="1200" smtClean="0"/>
              <a:pPr eaLnBrk="1" hangingPunct="1"/>
              <a:t>36</a:t>
            </a:fld>
            <a:endParaRPr lang="th-TH" altLang="th-TH" sz="120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D464D56E-B5C0-47D3-8432-2A2289734434}" type="slidenum">
              <a:rPr lang="en-US" altLang="th-TH" sz="1200" smtClean="0"/>
              <a:pPr eaLnBrk="1" hangingPunct="1"/>
              <a:t>37</a:t>
            </a:fld>
            <a:endParaRPr lang="th-TH" altLang="th-TH" sz="120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926A1B3C-F151-407E-9823-7F377C0FB4F4}" type="slidenum">
              <a:rPr lang="en-US" altLang="th-TH" sz="1200" smtClean="0"/>
              <a:pPr eaLnBrk="1" hangingPunct="1"/>
              <a:t>38</a:t>
            </a:fld>
            <a:endParaRPr lang="th-TH" altLang="th-TH" sz="120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73CD4F1F-020E-4637-85C1-6F18AB5F686A}" type="slidenum">
              <a:rPr lang="en-US" altLang="th-TH" sz="1200" smtClean="0"/>
              <a:pPr eaLnBrk="1" hangingPunct="1"/>
              <a:t>39</a:t>
            </a:fld>
            <a:endParaRPr lang="th-TH" altLang="th-TH" sz="120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9CB56759-92FA-408A-8C6A-398EA41F82FC}" type="slidenum">
              <a:rPr lang="en-US" altLang="th-TH" sz="1200" smtClean="0"/>
              <a:pPr eaLnBrk="1" hangingPunct="1"/>
              <a:t>40</a:t>
            </a:fld>
            <a:endParaRPr lang="th-TH" altLang="th-TH" sz="120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0EF31D72-FDCA-4B0E-BF58-FDF575268931}" type="slidenum">
              <a:rPr lang="en-US" altLang="th-TH" sz="1200" smtClean="0"/>
              <a:pPr eaLnBrk="1" hangingPunct="1"/>
              <a:t>41</a:t>
            </a:fld>
            <a:endParaRPr lang="th-TH" altLang="th-TH" sz="120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3F2B0FDA-218D-4958-97D4-24BD6F6B22AE}" type="slidenum">
              <a:rPr lang="en-US" altLang="th-TH" sz="1200" smtClean="0"/>
              <a:pPr eaLnBrk="1" hangingPunct="1"/>
              <a:t>4</a:t>
            </a:fld>
            <a:endParaRPr lang="th-TH" altLang="th-TH" sz="120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A20195E4-5264-4214-97E4-4BB3E03AB038}" type="slidenum">
              <a:rPr lang="en-US" altLang="th-TH" sz="1200" smtClean="0"/>
              <a:pPr eaLnBrk="1" hangingPunct="1"/>
              <a:t>42</a:t>
            </a:fld>
            <a:endParaRPr lang="th-TH" altLang="th-TH" sz="120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1B11AA75-7931-4E32-A25E-BD47BD2D184F}" type="slidenum">
              <a:rPr lang="en-US" altLang="th-TH" sz="1200" smtClean="0"/>
              <a:pPr eaLnBrk="1" hangingPunct="1"/>
              <a:t>43</a:t>
            </a:fld>
            <a:endParaRPr lang="th-TH" altLang="th-TH" sz="120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E2DAD3D8-A1E1-4ED1-8BAD-46018C97203E}" type="slidenum">
              <a:rPr lang="en-US" altLang="th-TH" sz="1200" smtClean="0"/>
              <a:pPr eaLnBrk="1" hangingPunct="1"/>
              <a:t>44</a:t>
            </a:fld>
            <a:endParaRPr lang="th-TH" altLang="th-TH" sz="120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D9C08715-19C6-4199-A76A-6A6ECEE549CA}" type="slidenum">
              <a:rPr lang="en-US" altLang="th-TH" sz="1200" smtClean="0"/>
              <a:pPr eaLnBrk="1" hangingPunct="1"/>
              <a:t>45</a:t>
            </a:fld>
            <a:endParaRPr lang="th-TH" altLang="th-TH" sz="1200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525230E2-0ED6-4E3F-8329-52417CE168CD}" type="slidenum">
              <a:rPr lang="en-US" altLang="th-TH" sz="1200" smtClean="0"/>
              <a:pPr eaLnBrk="1" hangingPunct="1"/>
              <a:t>46</a:t>
            </a:fld>
            <a:endParaRPr lang="th-TH" altLang="th-TH" sz="1200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EAE1A4F3-00D7-444C-B59D-BED25D3EBB6C}" type="slidenum">
              <a:rPr lang="en-US" altLang="th-TH" sz="1200" smtClean="0"/>
              <a:pPr eaLnBrk="1" hangingPunct="1"/>
              <a:t>47</a:t>
            </a:fld>
            <a:endParaRPr lang="th-TH" altLang="th-TH" sz="1200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39B33A74-25D4-47D3-96A4-89AC42E68B3F}" type="slidenum">
              <a:rPr lang="en-US" altLang="th-TH" sz="1200" smtClean="0"/>
              <a:pPr eaLnBrk="1" hangingPunct="1"/>
              <a:t>48</a:t>
            </a:fld>
            <a:endParaRPr lang="th-TH" altLang="th-TH" sz="120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7CDECCCB-B08E-417C-BAB8-1DD7AE3E1C78}" type="slidenum">
              <a:rPr lang="en-US" altLang="th-TH" sz="1200" smtClean="0"/>
              <a:pPr eaLnBrk="1" hangingPunct="1"/>
              <a:t>49</a:t>
            </a:fld>
            <a:endParaRPr lang="th-TH" altLang="th-TH" sz="1200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D5F7A5F7-CAAF-46D8-855F-764FC8FE04A2}" type="slidenum">
              <a:rPr lang="en-US" altLang="th-TH" sz="1200" smtClean="0"/>
              <a:pPr eaLnBrk="1" hangingPunct="1"/>
              <a:t>50</a:t>
            </a:fld>
            <a:endParaRPr lang="th-TH" altLang="th-TH" sz="1200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0727A7B3-AE6C-4DB5-83F1-772A2CABB094}" type="slidenum">
              <a:rPr lang="en-US" altLang="th-TH" sz="1200" smtClean="0"/>
              <a:pPr eaLnBrk="1" hangingPunct="1"/>
              <a:t>51</a:t>
            </a:fld>
            <a:endParaRPr lang="th-TH" altLang="th-TH" sz="120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05034724-ED3E-498D-9AA9-D36E303954F7}" type="slidenum">
              <a:rPr lang="en-US" altLang="th-TH" sz="1200" smtClean="0"/>
              <a:pPr eaLnBrk="1" hangingPunct="1"/>
              <a:t>7</a:t>
            </a:fld>
            <a:endParaRPr lang="th-TH" altLang="th-TH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14248316-A326-4B62-B9B5-9F773B567CDF}" type="slidenum">
              <a:rPr lang="en-US" altLang="th-TH" sz="1200" smtClean="0"/>
              <a:pPr eaLnBrk="1" hangingPunct="1"/>
              <a:t>52</a:t>
            </a:fld>
            <a:endParaRPr lang="th-TH" altLang="th-TH" sz="1200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10DC0EE9-0B31-439C-A12A-1EEF1C0C361A}" type="slidenum">
              <a:rPr lang="en-US" altLang="th-TH" sz="1200" smtClean="0"/>
              <a:pPr eaLnBrk="1" hangingPunct="1"/>
              <a:t>53</a:t>
            </a:fld>
            <a:endParaRPr lang="th-TH" altLang="th-TH" sz="1200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040FA068-79D3-4C49-9705-D68F5E7DB370}" type="slidenum">
              <a:rPr lang="en-US" altLang="th-TH" sz="1200" smtClean="0"/>
              <a:pPr eaLnBrk="1" hangingPunct="1"/>
              <a:t>54</a:t>
            </a:fld>
            <a:endParaRPr lang="th-TH" altLang="th-TH" sz="120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A586B910-82D2-46E9-9BD2-07ADC5E16CC4}" type="slidenum">
              <a:rPr lang="en-US" altLang="th-TH" sz="1200" smtClean="0"/>
              <a:pPr eaLnBrk="1" hangingPunct="1"/>
              <a:t>71</a:t>
            </a:fld>
            <a:endParaRPr lang="th-TH" altLang="th-TH" sz="1200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EAD04980-E5DF-4DA5-869D-5287C119C06F}" type="slidenum">
              <a:rPr lang="en-US" altLang="th-TH" sz="1200" smtClean="0"/>
              <a:pPr eaLnBrk="1" hangingPunct="1"/>
              <a:t>72</a:t>
            </a:fld>
            <a:endParaRPr lang="th-TH" altLang="th-TH" sz="1200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70F6DF68-8787-4590-8237-0A4A8A26FB70}" type="slidenum">
              <a:rPr lang="en-US" altLang="th-TH" sz="1200" smtClean="0"/>
              <a:pPr eaLnBrk="1" hangingPunct="1"/>
              <a:t>73</a:t>
            </a:fld>
            <a:endParaRPr lang="th-TH" altLang="th-TH" sz="1200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BE53A0EF-4E09-4548-8C3E-286C965DFDCF}" type="slidenum">
              <a:rPr lang="en-US" altLang="th-TH" sz="1200" smtClean="0"/>
              <a:pPr eaLnBrk="1" hangingPunct="1"/>
              <a:t>74</a:t>
            </a:fld>
            <a:endParaRPr lang="th-TH" altLang="th-TH" sz="1200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8EC13BA3-A76C-452A-8239-EE59569370FB}" type="slidenum">
              <a:rPr lang="en-US" altLang="th-TH" sz="1200" smtClean="0"/>
              <a:pPr eaLnBrk="1" hangingPunct="1"/>
              <a:t>75</a:t>
            </a:fld>
            <a:endParaRPr lang="th-TH" altLang="th-TH" sz="1200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E45B1134-F6E4-4B12-8CA1-D301800E4E17}" type="slidenum">
              <a:rPr lang="en-US" altLang="th-TH" sz="1200" smtClean="0"/>
              <a:pPr eaLnBrk="1" hangingPunct="1"/>
              <a:t>76</a:t>
            </a:fld>
            <a:endParaRPr lang="th-TH" altLang="th-TH" sz="1200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927EBAEF-EA02-445C-B760-E72DF6854131}" type="slidenum">
              <a:rPr lang="en-US" altLang="th-TH" sz="1200" smtClean="0"/>
              <a:pPr eaLnBrk="1" hangingPunct="1"/>
              <a:t>77</a:t>
            </a:fld>
            <a:endParaRPr lang="th-TH" altLang="th-TH" sz="1200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6FC70521-EF95-44BA-B0EC-633B379D9C4F}" type="slidenum">
              <a:rPr lang="en-US" altLang="th-TH" sz="1200" smtClean="0"/>
              <a:pPr eaLnBrk="1" hangingPunct="1"/>
              <a:t>8</a:t>
            </a:fld>
            <a:endParaRPr lang="th-TH" altLang="th-TH" sz="120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9BCF7AC7-85EA-487D-8640-9DFF28455BEA}" type="slidenum">
              <a:rPr lang="en-US" altLang="th-TH" sz="1200" smtClean="0"/>
              <a:pPr eaLnBrk="1" hangingPunct="1"/>
              <a:t>78</a:t>
            </a:fld>
            <a:endParaRPr lang="th-TH" altLang="th-TH" sz="1200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E7C9853F-8077-4116-B364-8E68E2652143}" type="slidenum">
              <a:rPr lang="en-US" altLang="th-TH" sz="1200" smtClean="0"/>
              <a:pPr eaLnBrk="1" hangingPunct="1"/>
              <a:t>79</a:t>
            </a:fld>
            <a:endParaRPr lang="th-TH" altLang="th-TH" sz="1200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12AE7209-8ED4-47E0-9DB7-28FC5224A1FD}" type="slidenum">
              <a:rPr lang="en-US" altLang="th-TH" sz="1200" smtClean="0"/>
              <a:pPr eaLnBrk="1" hangingPunct="1"/>
              <a:t>80</a:t>
            </a:fld>
            <a:endParaRPr lang="th-TH" altLang="th-TH" sz="1200"/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78F57F83-612C-48F1-9ADD-8410288C7577}" type="slidenum">
              <a:rPr lang="en-US" altLang="th-TH" sz="1200" smtClean="0"/>
              <a:pPr eaLnBrk="1" hangingPunct="1"/>
              <a:t>81</a:t>
            </a:fld>
            <a:endParaRPr lang="th-TH" altLang="th-TH" sz="1200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FF1E83C4-3E59-4C2A-8425-90B50FC19E15}" type="slidenum">
              <a:rPr lang="en-US" altLang="th-TH" sz="1200" smtClean="0"/>
              <a:pPr eaLnBrk="1" hangingPunct="1"/>
              <a:t>82</a:t>
            </a:fld>
            <a:endParaRPr lang="th-TH" altLang="th-TH" sz="1200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9791C26E-6337-4560-817D-9DD39A2A1605}" type="slidenum">
              <a:rPr lang="en-US" altLang="th-TH" sz="1200" smtClean="0"/>
              <a:pPr eaLnBrk="1" hangingPunct="1"/>
              <a:t>83</a:t>
            </a:fld>
            <a:endParaRPr lang="th-TH" altLang="th-TH" sz="1200"/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8148383D-7161-4125-A120-0D342E848055}" type="slidenum">
              <a:rPr lang="en-US" altLang="th-TH" sz="1200" smtClean="0"/>
              <a:pPr eaLnBrk="1" hangingPunct="1"/>
              <a:t>84</a:t>
            </a:fld>
            <a:endParaRPr lang="th-TH" altLang="th-TH" sz="1200"/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85DE73A6-DDFF-4436-ADE1-0E998F2ACE50}" type="slidenum">
              <a:rPr lang="en-US" altLang="th-TH" sz="1200" smtClean="0"/>
              <a:pPr eaLnBrk="1" hangingPunct="1"/>
              <a:t>85</a:t>
            </a:fld>
            <a:endParaRPr lang="th-TH" altLang="th-TH" sz="120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DF13F159-0094-43FA-8323-523DB40E28C1}" type="slidenum">
              <a:rPr lang="en-US" altLang="th-TH" sz="1200" smtClean="0"/>
              <a:pPr eaLnBrk="1" hangingPunct="1"/>
              <a:t>86</a:t>
            </a:fld>
            <a:endParaRPr lang="th-TH" altLang="th-TH" sz="1200"/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8E89299C-9AF9-4C07-921E-2CD358187AFA}" type="slidenum">
              <a:rPr lang="en-US" altLang="th-TH" sz="1200" smtClean="0"/>
              <a:pPr eaLnBrk="1" hangingPunct="1"/>
              <a:t>87</a:t>
            </a:fld>
            <a:endParaRPr lang="th-TH" altLang="th-TH" sz="1200"/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9B196E9E-2C35-4A29-8958-FA107CB0EE22}" type="slidenum">
              <a:rPr lang="en-US" altLang="th-TH" sz="1200" smtClean="0"/>
              <a:pPr eaLnBrk="1" hangingPunct="1"/>
              <a:t>9</a:t>
            </a:fld>
            <a:endParaRPr lang="th-TH" altLang="th-TH" sz="120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B6AEDC8A-1099-4392-A008-E4C049065A05}" type="slidenum">
              <a:rPr lang="en-US" altLang="th-TH" sz="1200" smtClean="0"/>
              <a:pPr eaLnBrk="1" hangingPunct="1"/>
              <a:t>88</a:t>
            </a:fld>
            <a:endParaRPr lang="th-TH" altLang="th-TH" sz="1200"/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CE205B2E-9985-4A59-8259-E978C16843D7}" type="slidenum">
              <a:rPr lang="en-US" altLang="th-TH" sz="1200" smtClean="0"/>
              <a:pPr eaLnBrk="1" hangingPunct="1"/>
              <a:t>96</a:t>
            </a:fld>
            <a:endParaRPr lang="th-TH" altLang="th-TH" sz="1200"/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CE7A6FB6-CC7A-4220-A80D-A5ACB44374A7}" type="slidenum">
              <a:rPr lang="en-US" altLang="th-TH" sz="1200" smtClean="0"/>
              <a:pPr eaLnBrk="1" hangingPunct="1"/>
              <a:t>98</a:t>
            </a:fld>
            <a:endParaRPr lang="th-TH" altLang="th-TH" sz="1200"/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4075B371-B55D-40B8-B5F3-664B6849D020}" type="slidenum">
              <a:rPr lang="en-US" altLang="th-TH" sz="1200" smtClean="0"/>
              <a:pPr eaLnBrk="1" hangingPunct="1"/>
              <a:t>99</a:t>
            </a:fld>
            <a:endParaRPr lang="th-TH" altLang="th-TH" sz="1200"/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A1FF1029-36D2-41D5-8CED-7C661376D062}" type="slidenum">
              <a:rPr lang="en-US" altLang="th-TH" sz="1200" smtClean="0"/>
              <a:pPr eaLnBrk="1" hangingPunct="1"/>
              <a:t>100</a:t>
            </a:fld>
            <a:endParaRPr lang="th-TH" altLang="th-TH" sz="1200"/>
          </a:p>
        </p:txBody>
      </p:sp>
      <p:sp>
        <p:nvSpPr>
          <p:cNvPr id="193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94CE18D7-C202-4582-9DF6-644B9CE86901}" type="slidenum">
              <a:rPr lang="en-US" altLang="th-TH" sz="1200" smtClean="0"/>
              <a:pPr eaLnBrk="1" hangingPunct="1"/>
              <a:t>101</a:t>
            </a:fld>
            <a:endParaRPr lang="th-TH" altLang="th-TH" sz="1200"/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8E92D982-1F70-4CC1-A665-49272368A72E}" type="slidenum">
              <a:rPr lang="en-US" altLang="th-TH" sz="1200" smtClean="0"/>
              <a:pPr eaLnBrk="1" hangingPunct="1"/>
              <a:t>102</a:t>
            </a:fld>
            <a:endParaRPr lang="th-TH" altLang="th-TH" sz="120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CFBC81C6-CED3-4D5B-BDBF-A3FD5E3B2E47}" type="slidenum">
              <a:rPr lang="en-US" altLang="th-TH" sz="1200" smtClean="0"/>
              <a:pPr eaLnBrk="1" hangingPunct="1"/>
              <a:t>103</a:t>
            </a:fld>
            <a:endParaRPr lang="th-TH" altLang="th-TH" sz="120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3A874F18-5744-4B54-B975-807C806870D4}" type="slidenum">
              <a:rPr lang="en-US" altLang="th-TH" sz="1200" smtClean="0"/>
              <a:pPr eaLnBrk="1" hangingPunct="1"/>
              <a:t>104</a:t>
            </a:fld>
            <a:endParaRPr lang="th-TH" altLang="th-TH" sz="1200"/>
          </a:p>
        </p:txBody>
      </p:sp>
      <p:sp>
        <p:nvSpPr>
          <p:cNvPr id="197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1FB6A2A4-9E3E-4ECB-B866-CD2FD79E3C2A}" type="slidenum">
              <a:rPr lang="en-US" altLang="th-TH" sz="1200" smtClean="0"/>
              <a:pPr eaLnBrk="1" hangingPunct="1"/>
              <a:t>105</a:t>
            </a:fld>
            <a:endParaRPr lang="th-TH" altLang="th-TH" sz="1200"/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A2C02B76-01D3-4872-888B-BF9EAA57D847}" type="slidenum">
              <a:rPr lang="en-US" altLang="th-TH" sz="1200" smtClean="0"/>
              <a:pPr eaLnBrk="1" hangingPunct="1"/>
              <a:t>10</a:t>
            </a:fld>
            <a:endParaRPr lang="th-TH" altLang="th-TH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3F68DF4E-74F9-40E1-9979-B2C869E8F554}" type="slidenum">
              <a:rPr lang="en-US" altLang="th-TH" sz="1200" smtClean="0"/>
              <a:pPr eaLnBrk="1" hangingPunct="1"/>
              <a:t>106</a:t>
            </a:fld>
            <a:endParaRPr lang="th-TH" altLang="th-TH" sz="1200"/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137755F5-B135-4FDC-B407-83212CAB5CAE}" type="slidenum">
              <a:rPr lang="en-US" altLang="th-TH" sz="1200" smtClean="0"/>
              <a:pPr eaLnBrk="1" hangingPunct="1"/>
              <a:t>107</a:t>
            </a:fld>
            <a:endParaRPr lang="th-TH" altLang="th-TH" sz="120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39A8E67F-78C0-438D-968F-1D01A3E54187}" type="slidenum">
              <a:rPr lang="en-US" altLang="th-TH" sz="1200" smtClean="0"/>
              <a:pPr eaLnBrk="1" hangingPunct="1"/>
              <a:t>11</a:t>
            </a:fld>
            <a:endParaRPr lang="th-TH" altLang="th-TH" sz="120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907"/>
            <a:ext cx="4984962" cy="44677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ตัวเชื่อมต่อตรง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สี่เหลี่ยมผืนผ้า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วงรี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วงรี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วงรี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วงรี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วงรี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22" name="ตัวยึดวันที่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19EB0-0AB1-466C-AD92-17F05A999568}" type="datetimeFigureOut">
              <a:rPr lang="en-US"/>
              <a:pPr>
                <a:defRPr/>
              </a:pPr>
              <a:t>6/1/21</a:t>
            </a:fld>
            <a:endParaRPr lang="en-US" dirty="0"/>
          </a:p>
        </p:txBody>
      </p:sp>
      <p:sp>
        <p:nvSpPr>
          <p:cNvPr id="23" name="ตัวยึดท้ายกระดา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4680A-BC23-401E-86FA-75C0FFECE6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162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F1D87-ED41-446E-BDAB-E80AB6EF7E3E}" type="datetimeFigureOut">
              <a:rPr lang="en-US"/>
              <a:pPr>
                <a:defRPr/>
              </a:pPr>
              <a:t>6/1/21</a:t>
            </a:fld>
            <a:endParaRPr lang="en-US" dirty="0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15541-7EEB-4D78-809D-414FB2C86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41382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0FBB3-2695-47B5-9DFB-6AD998AA7507}" type="datetimeFigureOut">
              <a:rPr lang="en-US"/>
              <a:pPr>
                <a:defRPr/>
              </a:pPr>
              <a:t>6/1/21</a:t>
            </a:fld>
            <a:endParaRPr lang="en-US" dirty="0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DB987-E339-43BD-857B-F14ED05386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5738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DBE399-78C8-4DD9-ABA2-6360AD327DAE}" type="datetimeFigureOut">
              <a:rPr lang="en-US"/>
              <a:pPr>
                <a:defRPr/>
              </a:pPr>
              <a:t>6/1/21</a:t>
            </a:fld>
            <a:endParaRPr lang="en-US"/>
          </a:p>
        </p:txBody>
      </p:sp>
      <p:sp>
        <p:nvSpPr>
          <p:cNvPr id="5" name="ตัวยึดหมายเลขภาพนิ่ง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A05496-45F4-4526-8A06-183DD5970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ตัวยึดท้ายกระดาษ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6513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สี่เหลี่ยมผืนผ้า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วงรี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วงรี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วงรี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วงรี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วงรี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ตัวเชื่อมต่อตรง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20" name="ตัวยึดวันที่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A81B7-58B8-4B83-A4CC-B6CB92F821E5}" type="datetimeFigureOut">
              <a:rPr lang="en-US"/>
              <a:pPr>
                <a:defRPr/>
              </a:pPr>
              <a:t>6/1/21</a:t>
            </a:fld>
            <a:endParaRPr lang="en-US"/>
          </a:p>
        </p:txBody>
      </p:sp>
      <p:sp>
        <p:nvSpPr>
          <p:cNvPr id="21" name="ตัวยึดท้ายกระดา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79CE8-9512-4C52-B118-7BBD8C9FC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5687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D3A46-5B02-40DC-8706-D519CEA1532F}" type="datetimeFigureOut">
              <a:rPr lang="en-US"/>
              <a:pPr>
                <a:defRPr/>
              </a:pPr>
              <a:t>6/1/21</a:t>
            </a:fld>
            <a:endParaRPr lang="en-US" dirty="0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39056-FEBF-49A9-BCC9-24F6CE0240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71445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12" name="ตัวยึดข้อความ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ยึดข้อความ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6D3EB-FD7B-4E56-BB65-214E2FF1992E}" type="datetimeFigureOut">
              <a:rPr lang="en-US"/>
              <a:pPr>
                <a:defRPr/>
              </a:pPr>
              <a:t>6/1/21</a:t>
            </a:fld>
            <a:endParaRPr lang="en-US" dirty="0"/>
          </a:p>
        </p:txBody>
      </p:sp>
      <p:sp>
        <p:nvSpPr>
          <p:cNvPr id="8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A033D-E192-4B7B-B7DA-DF1D517F0E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48678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4BA1E0B-04D5-444A-8FE7-FC1D9FDF8BA8}" type="datetimeFigureOut">
              <a:rPr lang="en-US"/>
              <a:pPr>
                <a:defRPr/>
              </a:pPr>
              <a:t>6/1/21</a:t>
            </a:fld>
            <a:endParaRPr lang="en-US"/>
          </a:p>
        </p:txBody>
      </p:sp>
      <p:sp>
        <p:nvSpPr>
          <p:cNvPr id="4" name="ตัวยึดหมายเลขภาพนิ่ง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65FBBAF-45BA-4DBF-BB38-C3FA0FDDDB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ตัวยึดท้ายกระดา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7891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32163-EC62-4902-B6B4-C3D10969F0CA}" type="datetimeFigureOut">
              <a:rPr lang="en-US"/>
              <a:pPr>
                <a:defRPr/>
              </a:pPr>
              <a:t>6/1/21</a:t>
            </a:fld>
            <a:endParaRPr lang="en-US" dirty="0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5C69-5D81-4D20-8BAF-8B5C6A3A75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46910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เชื่อมต่อตรง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ตัวเชื่อมต่อตรง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1" name="วงรี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18" name="ตัวยึดเนื้อหา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12" name="ตัวยึดวันที่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DDC829-A516-411C-8B5E-AD9BC9B4CC61}" type="datetimeFigureOut">
              <a:rPr lang="en-US"/>
              <a:pPr>
                <a:defRPr/>
              </a:pPr>
              <a:t>6/1/21</a:t>
            </a:fld>
            <a:endParaRPr lang="en-US" dirty="0"/>
          </a:p>
        </p:txBody>
      </p:sp>
      <p:sp>
        <p:nvSpPr>
          <p:cNvPr id="13" name="ตัวยึดหมายเลขภาพนิ่ง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3A7B9B-1D69-4899-8208-083C9F99C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ตัวยึดท้ายกระดาษ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03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เชื่อมต่อตรง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วงรี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12" name="ตัวยึดวันที่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3FD2C7E-0331-48AF-BE19-3A2D338EF630}" type="datetimeFigureOut">
              <a:rPr lang="en-US"/>
              <a:pPr>
                <a:defRPr/>
              </a:pPr>
              <a:t>6/1/21</a:t>
            </a:fld>
            <a:endParaRPr lang="en-US"/>
          </a:p>
        </p:txBody>
      </p:sp>
      <p:sp>
        <p:nvSpPr>
          <p:cNvPr id="13" name="ตัวยึดหมายเลขภาพนิ่ง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5CAF814-EC8E-4541-A958-DFF976589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ตัวยึดท้ายกระดา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227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28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/>
              <a:t>ระดับที่สอง</a:t>
            </a:r>
          </a:p>
          <a:p>
            <a:pPr lvl="2"/>
            <a:r>
              <a:rPr lang="th-TH" altLang="th-TH"/>
              <a:t>ระดับที่สาม</a:t>
            </a:r>
          </a:p>
          <a:p>
            <a:pPr lvl="3"/>
            <a:r>
              <a:rPr lang="th-TH" altLang="th-TH"/>
              <a:t>ระดับที่สี่</a:t>
            </a:r>
          </a:p>
          <a:p>
            <a:pPr lvl="4"/>
            <a:r>
              <a:rPr lang="th-TH" altLang="th-TH"/>
              <a:t>ระดับที่ห้า</a:t>
            </a:r>
            <a:endParaRPr lang="en-US" altLang="th-TH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2D325F0-455E-4734-8827-8AD1765635BF}" type="datetimeFigureOut">
              <a:rPr lang="en-US"/>
              <a:pPr>
                <a:defRPr/>
              </a:pPr>
              <a:t>6/1/21</a:t>
            </a:fld>
            <a:endParaRPr lang="en-US" dirty="0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ตัวเชื่อมต่อตรง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4" name="ตัวเชื่อมต่อตรง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2" name="วงรี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F5DC2E1-1515-48F0-A3B0-4DF1CF707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49" r:id="rId4"/>
    <p:sldLayoutId id="2147483950" r:id="rId5"/>
    <p:sldLayoutId id="2147483957" r:id="rId6"/>
    <p:sldLayoutId id="2147483951" r:id="rId7"/>
    <p:sldLayoutId id="2147483958" r:id="rId8"/>
    <p:sldLayoutId id="2147483959" r:id="rId9"/>
    <p:sldLayoutId id="2147483952" r:id="rId10"/>
    <p:sldLayoutId id="2147483953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KodchiangUPC" pitchFamily="18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KodchiangUPC" pitchFamily="18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KodchiangUPC" pitchFamily="18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KodchiangUPC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KodchiangUPC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KodchiangUPC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KodchiangUPC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cs typeface="KodchiangUPC" pitchFamily="18" charset="-34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785813" y="1071563"/>
            <a:ext cx="6954539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5400" b="1" dirty="0">
                <a:solidFill>
                  <a:srgbClr val="FF0000"/>
                </a:solidFill>
                <a:latin typeface="Aharoni" pitchFamily="2" charset="-79"/>
              </a:rPr>
              <a:t>ภาษีมูลค่าเพิ่ม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5400" b="1" dirty="0">
                <a:solidFill>
                  <a:srgbClr val="FF0000"/>
                </a:solidFill>
                <a:latin typeface="Aharoni" pitchFamily="2" charset="-79"/>
              </a:rPr>
              <a:t>(</a:t>
            </a:r>
            <a:r>
              <a:rPr lang="en-US" altLang="th-TH" sz="5400" b="1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VALUE ADDED TAX</a:t>
            </a:r>
            <a:r>
              <a:rPr lang="th-TH" altLang="th-TH" sz="5400" b="1" dirty="0">
                <a:solidFill>
                  <a:srgbClr val="FF0000"/>
                </a:solidFill>
                <a:latin typeface="Aharoni" pitchFamily="2" charset="-79"/>
              </a:rPr>
              <a:t>)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214938" y="5786438"/>
            <a:ext cx="29289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th-TH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Aharoni" pitchFamily="2" charset="-79"/>
              </a:rPr>
              <a:t>อ.นฤมล</a:t>
            </a:r>
            <a:r>
              <a:rPr lang="th-TH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haroni" pitchFamily="2" charset="-79"/>
              </a:rPr>
              <a:t>  ชมโฉม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571500" y="500063"/>
            <a:ext cx="79248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3200" b="1" u="sng">
                <a:latin typeface="Angsana New" pitchFamily="18" charset="-34"/>
              </a:rPr>
              <a:t>กรณีศึกษา 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3200">
                <a:latin typeface="Angsana New" pitchFamily="18" charset="-34"/>
              </a:rPr>
              <a:t>บริษัท ก. เป็นผู้มีสิทธิเพียงผู้เดียวในการจัดและถ่ายทอดสดการแข่งขันฟุตบอลพรีเมียร์ลีกของประเทศอังกฤษผ่านทางโทรทัศน์ ได้โอนสิทธิเวลาในการโฆษณาทั้งหมดในรายการถ่ายทอดสดทุกนัดให้ บ.ข ดังนั้น บ.ก เข้าข่ายต้องเสียภาษีมูลค่าเพิ่มหรือไม่ 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7550" y="3455988"/>
            <a:ext cx="79248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th-TH" sz="3200" u="sng">
                <a:solidFill>
                  <a:srgbClr val="0000FF"/>
                </a:solidFill>
                <a:latin typeface="Angsana New" pitchFamily="18" charset="-34"/>
              </a:rPr>
              <a:t>Ans</a:t>
            </a:r>
            <a:r>
              <a:rPr lang="en-US" altLang="th-TH" sz="3200">
                <a:latin typeface="Angsana New" pitchFamily="18" charset="-34"/>
              </a:rPr>
              <a:t> </a:t>
            </a:r>
            <a:r>
              <a:rPr lang="th-TH" altLang="th-TH" sz="3200">
                <a:latin typeface="Angsana New" pitchFamily="18" charset="-34"/>
              </a:rPr>
              <a:t>เข้าข่ายเสียภาษีมูลค่าเพิ่ม  เพราะการโอนสิทธิในช่วงเวลาดังกล่าวเข้าลักษณะเป็นการขายสินค้าไม่มีรูปร่างตาม ม. </a:t>
            </a:r>
            <a:r>
              <a:rPr lang="en-US" altLang="th-TH" sz="3200">
                <a:latin typeface="Angsana New" pitchFamily="18" charset="-34"/>
              </a:rPr>
              <a:t>77/1(8)(9)</a:t>
            </a:r>
            <a:endParaRPr lang="th-TH" altLang="th-TH" sz="3200">
              <a:latin typeface="Angsana New" pitchFamily="18" charset="-34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7550" y="4941888"/>
            <a:ext cx="79248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3200" u="sng">
                <a:solidFill>
                  <a:srgbClr val="FF0000"/>
                </a:solidFill>
                <a:latin typeface="Angsana New" pitchFamily="18" charset="-34"/>
              </a:rPr>
              <a:t>กรณีที่มีปัญหาว่ากิจการใดเป็นการขายสินค้าหรือบริการให้อธิบดีมีอำนาจวินิจฉัยและถือเป็นที่สุด</a:t>
            </a:r>
            <a:endParaRPr lang="th-TH" altLang="th-TH" sz="3200">
              <a:solidFill>
                <a:srgbClr val="FF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449263" y="1474788"/>
            <a:ext cx="8443912" cy="310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400" b="1" dirty="0">
                <a:solidFill>
                  <a:srgbClr val="0000FF"/>
                </a:solidFill>
                <a:latin typeface="Angsana New" pitchFamily="18" charset="-34"/>
              </a:rPr>
              <a:t>(2) กรณีการซื้อเกิดขึ้นต่างเดือนกับการขาย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400" b="1" dirty="0">
                <a:latin typeface="Angsana New" pitchFamily="18" charset="-34"/>
              </a:rPr>
              <a:t>-  คำนวณภาษีมูลค่าเพิ่มสำหรับเดือนที่ซื้อผ้าวัสดุอื่น ๆ และเครื่องจักรซึ่งในเดือนดังกล่าวปรากฏว่าไม่มีรายรับใด ๆ จากการขายสินค้า</a:t>
            </a:r>
            <a:endParaRPr lang="th-TH" altLang="th-TH" sz="4400" b="1" u="sng" dirty="0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395288" y="836613"/>
            <a:ext cx="8382000" cy="461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th-TH" altLang="th-TH" sz="4400" b="1" u="sng">
                <a:solidFill>
                  <a:srgbClr val="FF0000"/>
                </a:solidFill>
                <a:latin typeface="Angsana New" pitchFamily="18" charset="-34"/>
              </a:rPr>
              <a:t>วิธีคำนวณ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ภาษีที่ผู้ผลิตเสื้อสำเร็จรูปต้องชำระ </a:t>
            </a:r>
            <a:r>
              <a:rPr lang="en-US" altLang="th-TH" sz="4400" b="1">
                <a:latin typeface="Angsana New" pitchFamily="18" charset="-34"/>
              </a:rPr>
              <a:t> ภาษีขาย - ภาษีซื้อ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th-TH" sz="4400" b="1">
                <a:latin typeface="Angsana New" pitchFamily="18" charset="-34"/>
              </a:rPr>
              <a:t>ภาษีขาย (ยังไม่มีการขาย)	=</a:t>
            </a:r>
            <a:r>
              <a:rPr lang="th-TH" altLang="th-TH" sz="4400" b="1">
                <a:latin typeface="Angsana New" pitchFamily="18" charset="-34"/>
              </a:rPr>
              <a:t>    0  บาท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ภาษีซื้อ (ตามหลักฐานใบกำกับฯ)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	(</a:t>
            </a:r>
            <a:r>
              <a:rPr lang="en-US" altLang="th-TH" sz="4400" b="1">
                <a:latin typeface="Angsana New" pitchFamily="18" charset="-34"/>
              </a:rPr>
              <a:t>6</a:t>
            </a:r>
            <a:r>
              <a:rPr lang="th-TH" altLang="th-TH" sz="4400" b="1">
                <a:latin typeface="Angsana New" pitchFamily="18" charset="-34"/>
              </a:rPr>
              <a:t>00,000 </a:t>
            </a:r>
            <a:r>
              <a:rPr lang="en-US" altLang="th-TH" sz="4400" b="1">
                <a:latin typeface="Angsana New" pitchFamily="18" charset="-34"/>
              </a:rPr>
              <a:t>x </a:t>
            </a:r>
            <a:r>
              <a:rPr lang="th-TH" altLang="th-TH" sz="4400" b="1">
                <a:latin typeface="Angsana New" pitchFamily="18" charset="-34"/>
              </a:rPr>
              <a:t>7/100) + (</a:t>
            </a:r>
            <a:r>
              <a:rPr lang="en-US" altLang="th-TH" sz="4400" b="1">
                <a:latin typeface="Angsana New" pitchFamily="18" charset="-34"/>
              </a:rPr>
              <a:t>2</a:t>
            </a:r>
            <a:r>
              <a:rPr lang="th-TH" altLang="th-TH" sz="4400" b="1">
                <a:latin typeface="Angsana New" pitchFamily="18" charset="-34"/>
              </a:rPr>
              <a:t>00,000 </a:t>
            </a:r>
            <a:r>
              <a:rPr lang="en-US" altLang="th-TH" sz="4400" b="1">
                <a:latin typeface="Angsana New" pitchFamily="18" charset="-34"/>
              </a:rPr>
              <a:t>x 7/100</a:t>
            </a:r>
            <a:r>
              <a:rPr lang="th-TH" altLang="th-TH" sz="4400" b="1">
                <a:latin typeface="Angsana New" pitchFamily="18" charset="-34"/>
              </a:rPr>
              <a:t>) + (2</a:t>
            </a:r>
            <a:r>
              <a:rPr lang="en-US" altLang="th-TH" sz="4400" b="1">
                <a:latin typeface="Angsana New" pitchFamily="18" charset="-34"/>
              </a:rPr>
              <a:t>5</a:t>
            </a:r>
            <a:r>
              <a:rPr lang="th-TH" altLang="th-TH" sz="4400" b="1">
                <a:latin typeface="Angsana New" pitchFamily="18" charset="-34"/>
              </a:rPr>
              <a:t>0,000 </a:t>
            </a:r>
            <a:r>
              <a:rPr lang="en-US" altLang="th-TH" sz="4400" b="1">
                <a:latin typeface="Angsana New" pitchFamily="18" charset="-34"/>
              </a:rPr>
              <a:t>x </a:t>
            </a:r>
            <a:r>
              <a:rPr lang="th-TH" altLang="th-TH" sz="4400" b="1">
                <a:latin typeface="Angsana New" pitchFamily="18" charset="-34"/>
              </a:rPr>
              <a:t>7/100)</a:t>
            </a:r>
          </a:p>
        </p:txBody>
      </p:sp>
    </p:spTree>
  </p:cSld>
  <p:clrMapOvr>
    <a:masterClrMapping/>
  </p:clrMapOvr>
  <p:transition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468313" y="981075"/>
            <a:ext cx="8305800" cy="456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	</a:t>
            </a:r>
            <a:r>
              <a:rPr lang="en-US" altLang="th-TH" sz="4400" b="1">
                <a:latin typeface="Angsana New" pitchFamily="18" charset="-34"/>
              </a:rPr>
              <a:t>=</a:t>
            </a:r>
            <a:r>
              <a:rPr lang="th-TH" altLang="th-TH" sz="4400" b="1">
                <a:latin typeface="Angsana New" pitchFamily="18" charset="-34"/>
              </a:rPr>
              <a:t>  </a:t>
            </a:r>
            <a:r>
              <a:rPr lang="en-US" altLang="th-TH" sz="4400" b="1">
                <a:latin typeface="Angsana New" pitchFamily="18" charset="-34"/>
              </a:rPr>
              <a:t>42</a:t>
            </a:r>
            <a:r>
              <a:rPr lang="th-TH" altLang="th-TH" sz="4400" b="1">
                <a:latin typeface="Angsana New" pitchFamily="18" charset="-34"/>
              </a:rPr>
              <a:t>,000 + </a:t>
            </a:r>
            <a:r>
              <a:rPr lang="en-US" altLang="th-TH" sz="4400" b="1">
                <a:latin typeface="Angsana New" pitchFamily="18" charset="-34"/>
              </a:rPr>
              <a:t>14</a:t>
            </a:r>
            <a:r>
              <a:rPr lang="th-TH" altLang="th-TH" sz="4400" b="1">
                <a:latin typeface="Angsana New" pitchFamily="18" charset="-34"/>
              </a:rPr>
              <a:t>,000 + 1</a:t>
            </a:r>
            <a:r>
              <a:rPr lang="en-US" altLang="th-TH" sz="4400" b="1">
                <a:latin typeface="Angsana New" pitchFamily="18" charset="-34"/>
              </a:rPr>
              <a:t>7</a:t>
            </a:r>
            <a:r>
              <a:rPr lang="th-TH" altLang="th-TH" sz="4400" b="1">
                <a:latin typeface="Angsana New" pitchFamily="18" charset="-34"/>
              </a:rPr>
              <a:t>,</a:t>
            </a:r>
            <a:r>
              <a:rPr lang="en-US" altLang="th-TH" sz="4400" b="1">
                <a:latin typeface="Angsana New" pitchFamily="18" charset="-34"/>
              </a:rPr>
              <a:t>5</a:t>
            </a:r>
            <a:r>
              <a:rPr lang="th-TH" altLang="th-TH" sz="4400" b="1">
                <a:latin typeface="Angsana New" pitchFamily="18" charset="-34"/>
              </a:rPr>
              <a:t>00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	</a:t>
            </a:r>
            <a:r>
              <a:rPr lang="en-US" altLang="th-TH" sz="4400" b="1">
                <a:latin typeface="Angsana New" pitchFamily="18" charset="-34"/>
              </a:rPr>
              <a:t>=</a:t>
            </a:r>
            <a:r>
              <a:rPr lang="th-TH" altLang="th-TH" sz="4400" b="1">
                <a:latin typeface="Angsana New" pitchFamily="18" charset="-34"/>
              </a:rPr>
              <a:t>  </a:t>
            </a:r>
            <a:r>
              <a:rPr lang="en-US" altLang="th-TH" sz="4400" b="1">
                <a:latin typeface="Angsana New" pitchFamily="18" charset="-34"/>
              </a:rPr>
              <a:t>73</a:t>
            </a:r>
            <a:r>
              <a:rPr lang="th-TH" altLang="th-TH" sz="4400" b="1">
                <a:latin typeface="Angsana New" pitchFamily="18" charset="-34"/>
              </a:rPr>
              <a:t>,</a:t>
            </a:r>
            <a:r>
              <a:rPr lang="en-US" altLang="th-TH" sz="4400" b="1">
                <a:latin typeface="Angsana New" pitchFamily="18" charset="-34"/>
              </a:rPr>
              <a:t>5</a:t>
            </a:r>
            <a:r>
              <a:rPr lang="th-TH" altLang="th-TH" sz="4400" b="1">
                <a:latin typeface="Angsana New" pitchFamily="18" charset="-34"/>
              </a:rPr>
              <a:t>00  บาท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ภาษี	</a:t>
            </a:r>
            <a:r>
              <a:rPr lang="en-US" altLang="th-TH" sz="4400" b="1">
                <a:latin typeface="Angsana New" pitchFamily="18" charset="-34"/>
              </a:rPr>
              <a:t>= 0 - 73</a:t>
            </a:r>
            <a:r>
              <a:rPr lang="th-TH" altLang="th-TH" sz="4400" b="1">
                <a:latin typeface="Angsana New" pitchFamily="18" charset="-34"/>
              </a:rPr>
              <a:t>,</a:t>
            </a:r>
            <a:r>
              <a:rPr lang="en-US" altLang="th-TH" sz="4400" b="1">
                <a:latin typeface="Angsana New" pitchFamily="18" charset="-34"/>
              </a:rPr>
              <a:t>5</a:t>
            </a:r>
            <a:r>
              <a:rPr lang="th-TH" altLang="th-TH" sz="4400" b="1">
                <a:latin typeface="Angsana New" pitchFamily="18" charset="-34"/>
              </a:rPr>
              <a:t>00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	</a:t>
            </a:r>
            <a:r>
              <a:rPr lang="en-US" altLang="th-TH" sz="4400" b="1">
                <a:latin typeface="Angsana New" pitchFamily="18" charset="-34"/>
              </a:rPr>
              <a:t>= - 73</a:t>
            </a:r>
            <a:r>
              <a:rPr lang="th-TH" altLang="th-TH" sz="4400" b="1">
                <a:latin typeface="Angsana New" pitchFamily="18" charset="-34"/>
              </a:rPr>
              <a:t>,</a:t>
            </a:r>
            <a:r>
              <a:rPr lang="en-US" altLang="th-TH" sz="4400" b="1">
                <a:latin typeface="Angsana New" pitchFamily="18" charset="-34"/>
              </a:rPr>
              <a:t>5</a:t>
            </a:r>
            <a:r>
              <a:rPr lang="th-TH" altLang="th-TH" sz="4400" b="1">
                <a:latin typeface="Angsana New" pitchFamily="18" charset="-34"/>
              </a:rPr>
              <a:t>00 บาท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ผลการคำนวณ ภาษีซื้อมากกว่าภาษีขาย ดังนั้น มีสิทธิได้รับคืนภาษีจำนวน </a:t>
            </a:r>
            <a:r>
              <a:rPr lang="en-US" altLang="th-TH" sz="4400" b="1">
                <a:latin typeface="Angsana New" pitchFamily="18" charset="-34"/>
              </a:rPr>
              <a:t>73</a:t>
            </a:r>
            <a:r>
              <a:rPr lang="th-TH" altLang="th-TH" sz="4400" b="1">
                <a:latin typeface="Angsana New" pitchFamily="18" charset="-34"/>
              </a:rPr>
              <a:t>,</a:t>
            </a:r>
            <a:r>
              <a:rPr lang="en-US" altLang="th-TH" sz="4400" b="1">
                <a:latin typeface="Angsana New" pitchFamily="18" charset="-34"/>
              </a:rPr>
              <a:t>5</a:t>
            </a:r>
            <a:r>
              <a:rPr lang="th-TH" altLang="th-TH" sz="4400" b="1">
                <a:latin typeface="Angsana New" pitchFamily="18" charset="-34"/>
              </a:rPr>
              <a:t>00 บาท</a:t>
            </a:r>
          </a:p>
        </p:txBody>
      </p:sp>
    </p:spTree>
  </p:cSld>
  <p:clrMapOvr>
    <a:masterClrMapping/>
  </p:clrMapOvr>
  <p:transition/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611188" y="1125538"/>
            <a:ext cx="8153400" cy="456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th-TH" altLang="th-TH" sz="4400" b="1" dirty="0">
                <a:latin typeface="Angsana New" pitchFamily="18" charset="-34"/>
              </a:rPr>
              <a:t>- การคำนวณภาษีมูลค่าเพิ่ม สำหรับเดือนที่มีการขาย ซึ่งในเดือนดังกล่าวไม่มีการซื้อสินค้า หรือบริการใด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400" b="1" u="sng" dirty="0">
                <a:latin typeface="Angsana New" pitchFamily="18" charset="-34"/>
              </a:rPr>
              <a:t>การคำนวณ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400" b="1" dirty="0">
                <a:latin typeface="Angsana New" pitchFamily="18" charset="-34"/>
              </a:rPr>
              <a:t>ภาษีที่ต้องชำระ	</a:t>
            </a:r>
            <a:r>
              <a:rPr lang="en-US" altLang="th-TH" sz="4400" b="1" dirty="0">
                <a:latin typeface="Angsana New" pitchFamily="18" charset="-34"/>
              </a:rPr>
              <a:t>=</a:t>
            </a:r>
            <a:r>
              <a:rPr lang="th-TH" altLang="th-TH" sz="4400" b="1" dirty="0">
                <a:latin typeface="Angsana New" pitchFamily="18" charset="-34"/>
              </a:rPr>
              <a:t> ภาษีขาย - ภาษีซื้อ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400" b="1" dirty="0">
                <a:latin typeface="Angsana New" pitchFamily="18" charset="-34"/>
              </a:rPr>
              <a:t>ภาษีขาย		</a:t>
            </a:r>
            <a:r>
              <a:rPr lang="en-US" altLang="th-TH" sz="4400" b="1" dirty="0">
                <a:latin typeface="Angsana New" pitchFamily="18" charset="-34"/>
              </a:rPr>
              <a:t>= 1</a:t>
            </a:r>
            <a:r>
              <a:rPr lang="th-TH" altLang="th-TH" sz="4400" b="1" dirty="0">
                <a:latin typeface="Angsana New" pitchFamily="18" charset="-34"/>
              </a:rPr>
              <a:t>,</a:t>
            </a:r>
            <a:r>
              <a:rPr lang="en-US" altLang="th-TH" sz="4400" b="1" dirty="0">
                <a:latin typeface="Angsana New" pitchFamily="18" charset="-34"/>
              </a:rPr>
              <a:t>2</a:t>
            </a:r>
            <a:r>
              <a:rPr lang="th-TH" altLang="th-TH" sz="4400" b="1" dirty="0">
                <a:latin typeface="Angsana New" pitchFamily="18" charset="-34"/>
              </a:rPr>
              <a:t>00,000 </a:t>
            </a:r>
            <a:r>
              <a:rPr lang="en-US" altLang="th-TH" sz="4400" b="1" dirty="0">
                <a:latin typeface="Angsana New" pitchFamily="18" charset="-34"/>
              </a:rPr>
              <a:t>x </a:t>
            </a:r>
            <a:r>
              <a:rPr lang="th-TH" altLang="th-TH" sz="4400" b="1" dirty="0">
                <a:latin typeface="Angsana New" pitchFamily="18" charset="-34"/>
              </a:rPr>
              <a:t>7/100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400" b="1" dirty="0">
                <a:latin typeface="Angsana New" pitchFamily="18" charset="-34"/>
              </a:rPr>
              <a:t>			</a:t>
            </a:r>
            <a:r>
              <a:rPr lang="en-US" altLang="th-TH" sz="4400" b="1" dirty="0">
                <a:latin typeface="Angsana New" pitchFamily="18" charset="-34"/>
              </a:rPr>
              <a:t>=  84</a:t>
            </a:r>
            <a:r>
              <a:rPr lang="th-TH" altLang="th-TH" sz="4400" b="1" dirty="0">
                <a:latin typeface="Angsana New" pitchFamily="18" charset="-34"/>
              </a:rPr>
              <a:t>,000</a:t>
            </a:r>
          </a:p>
        </p:txBody>
      </p:sp>
    </p:spTree>
  </p:cSld>
  <p:clrMapOvr>
    <a:masterClrMapping/>
  </p:clrMapOvr>
  <p:transition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933450" y="1484313"/>
            <a:ext cx="7275513" cy="449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400" b="1">
                <a:latin typeface="Angsana New" pitchFamily="18" charset="-34"/>
              </a:rPr>
              <a:t>ภาษีซื้อ (ไม่มีรายการซื้อ)	</a:t>
            </a:r>
            <a:r>
              <a:rPr lang="en-US" altLang="th-TH" sz="4400" b="1">
                <a:latin typeface="Angsana New" pitchFamily="18" charset="-34"/>
              </a:rPr>
              <a:t>=  0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400" b="1">
                <a:latin typeface="Angsana New" pitchFamily="18" charset="-34"/>
              </a:rPr>
              <a:t>ภาษีผลจากการคำนวณ		</a:t>
            </a:r>
            <a:r>
              <a:rPr lang="en-US" altLang="th-TH" sz="4400" b="1">
                <a:latin typeface="Angsana New" pitchFamily="18" charset="-34"/>
              </a:rPr>
              <a:t>=</a:t>
            </a:r>
            <a:r>
              <a:rPr lang="th-TH" altLang="th-TH" sz="4400" b="1">
                <a:latin typeface="Angsana New" pitchFamily="18" charset="-34"/>
              </a:rPr>
              <a:t>  </a:t>
            </a:r>
            <a:r>
              <a:rPr lang="en-US" altLang="th-TH" sz="4400" b="1">
                <a:latin typeface="Angsana New" pitchFamily="18" charset="-34"/>
              </a:rPr>
              <a:t>84</a:t>
            </a:r>
            <a:r>
              <a:rPr lang="th-TH" altLang="th-TH" sz="4400" b="1">
                <a:latin typeface="Angsana New" pitchFamily="18" charset="-34"/>
              </a:rPr>
              <a:t>,000 - 0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400" b="1">
                <a:latin typeface="Angsana New" pitchFamily="18" charset="-34"/>
              </a:rPr>
              <a:t>					</a:t>
            </a:r>
            <a:r>
              <a:rPr lang="en-US" altLang="th-TH" sz="4400" b="1">
                <a:latin typeface="Angsana New" pitchFamily="18" charset="-34"/>
              </a:rPr>
              <a:t>=</a:t>
            </a:r>
            <a:r>
              <a:rPr lang="th-TH" altLang="th-TH" sz="4400" b="1">
                <a:latin typeface="Angsana New" pitchFamily="18" charset="-34"/>
              </a:rPr>
              <a:t>  </a:t>
            </a:r>
            <a:r>
              <a:rPr lang="en-US" altLang="th-TH" sz="4400" b="1">
                <a:latin typeface="Angsana New" pitchFamily="18" charset="-34"/>
              </a:rPr>
              <a:t>84</a:t>
            </a:r>
            <a:r>
              <a:rPr lang="th-TH" altLang="th-TH" sz="4400" b="1">
                <a:latin typeface="Angsana New" pitchFamily="18" charset="-34"/>
              </a:rPr>
              <a:t>,000</a:t>
            </a:r>
            <a:r>
              <a:rPr lang="en-US" altLang="th-TH" sz="4400" b="1">
                <a:latin typeface="Angsana New" pitchFamily="18" charset="-34"/>
              </a:rPr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th-TH" sz="4400" b="1">
                <a:latin typeface="Angsana New" pitchFamily="18" charset="-34"/>
              </a:rPr>
              <a:t>ดังนั้น ต้องชำระภาษีมูลค่าเพิ่ม =</a:t>
            </a:r>
            <a:r>
              <a:rPr lang="th-TH" altLang="th-TH" sz="4400" b="1">
                <a:latin typeface="Angsana New" pitchFamily="18" charset="-34"/>
              </a:rPr>
              <a:t>  </a:t>
            </a:r>
            <a:r>
              <a:rPr lang="en-US" altLang="th-TH" sz="4400" b="1">
                <a:latin typeface="Angsana New" pitchFamily="18" charset="-34"/>
              </a:rPr>
              <a:t>84</a:t>
            </a:r>
            <a:r>
              <a:rPr lang="th-TH" altLang="th-TH" sz="4400" b="1">
                <a:latin typeface="Angsana New" pitchFamily="18" charset="-34"/>
              </a:rPr>
              <a:t>,000 </a:t>
            </a:r>
            <a:r>
              <a:rPr lang="en-US" altLang="th-TH" sz="4400" b="1">
                <a:latin typeface="Angsana New" pitchFamily="18" charset="-34"/>
              </a:rPr>
              <a:t>				  </a:t>
            </a:r>
            <a:endParaRPr lang="th-TH" altLang="th-TH" sz="4400" b="1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349250" y="765175"/>
            <a:ext cx="8458200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altLang="th-TH" sz="4000" b="1" u="sng">
                <a:solidFill>
                  <a:srgbClr val="FF0000"/>
                </a:solidFill>
                <a:latin typeface="Angsana New" pitchFamily="18" charset="-34"/>
              </a:rPr>
              <a:t>2.กรณีผู้ประกอบการจดทะเบียนที่เสียภาษีมูลค่าเพิ่มในอัตราร้อยละ 0</a:t>
            </a:r>
          </a:p>
          <a:p>
            <a:pPr algn="thaiDist" eaLnBrk="1" hangingPunct="1">
              <a:spcBef>
                <a:spcPct val="50000"/>
              </a:spcBef>
            </a:pPr>
            <a:r>
              <a:rPr lang="th-TH" altLang="th-TH" sz="4000" b="1">
                <a:solidFill>
                  <a:srgbClr val="0000FF"/>
                </a:solidFill>
                <a:latin typeface="Angsana New" pitchFamily="18" charset="-34"/>
              </a:rPr>
              <a:t>ตัวอย่าง</a:t>
            </a:r>
            <a:r>
              <a:rPr lang="th-TH" altLang="th-TH" sz="4000" b="1">
                <a:latin typeface="Angsana New" pitchFamily="18" charset="-34"/>
              </a:rPr>
              <a:t>  ผู้ผลิตเสื้อสำเร็จรูป ซื้อผ้ามาในการผลิตสินค้า 500,000 บาท และวัสดุอื่น ๆ เช่น ด้าย กระดุม กล่องบรรจุรวม 300,000 บาท โดยซื้อจากผู้ประกอบการจดทะเบียน (เป็นราคาที่ยังไม่รวมภาษีมูลค่าเพิ่ม) เมื่อผลิตเสร็จแล้วได้ส่งเสื้อสำเร็จรูปออกไปขายต่างประเทศในราคา 1,000,000 บาท</a:t>
            </a:r>
          </a:p>
        </p:txBody>
      </p:sp>
    </p:spTree>
  </p:cSld>
  <p:clrMapOvr>
    <a:masterClrMapping/>
  </p:clrMapOvr>
  <p:transition/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425450" y="908050"/>
            <a:ext cx="8382000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th-TH" altLang="th-TH" sz="4400" b="1" u="sng">
                <a:solidFill>
                  <a:srgbClr val="FF0000"/>
                </a:solidFill>
                <a:latin typeface="Angsana New" pitchFamily="18" charset="-34"/>
              </a:rPr>
              <a:t>วิธีคำนวณ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ภาษีที่ต้องชำระ	ภาษีขาย - ภาษีซื้อ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ภาษีขาย	</a:t>
            </a:r>
            <a:r>
              <a:rPr lang="en-US" altLang="th-TH" sz="4400" b="1">
                <a:latin typeface="Angsana New" pitchFamily="18" charset="-34"/>
              </a:rPr>
              <a:t>=</a:t>
            </a:r>
            <a:r>
              <a:rPr lang="th-TH" altLang="th-TH" sz="4400" b="1">
                <a:latin typeface="Angsana New" pitchFamily="18" charset="-34"/>
              </a:rPr>
              <a:t> 1,000,000 </a:t>
            </a:r>
            <a:r>
              <a:rPr lang="en-US" altLang="th-TH" sz="4400" b="1">
                <a:latin typeface="Angsana New" pitchFamily="18" charset="-34"/>
              </a:rPr>
              <a:t>x </a:t>
            </a:r>
            <a:r>
              <a:rPr lang="th-TH" altLang="th-TH" sz="4400" b="1">
                <a:latin typeface="Angsana New" pitchFamily="18" charset="-34"/>
              </a:rPr>
              <a:t>0 (อัตราร้อยละ 0)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		</a:t>
            </a:r>
            <a:r>
              <a:rPr lang="en-US" altLang="th-TH" sz="4400" b="1">
                <a:latin typeface="Angsana New" pitchFamily="18" charset="-34"/>
              </a:rPr>
              <a:t>=</a:t>
            </a:r>
            <a:r>
              <a:rPr lang="th-TH" altLang="th-TH" sz="4400" b="1">
                <a:latin typeface="Angsana New" pitchFamily="18" charset="-34"/>
              </a:rPr>
              <a:t>  0 บาท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ภาษีซื้อ	</a:t>
            </a:r>
            <a:r>
              <a:rPr lang="en-US" altLang="th-TH" sz="4400" b="1">
                <a:latin typeface="Angsana New" pitchFamily="18" charset="-34"/>
              </a:rPr>
              <a:t>=</a:t>
            </a:r>
            <a:r>
              <a:rPr lang="th-TH" altLang="th-TH" sz="4400" b="1">
                <a:latin typeface="Angsana New" pitchFamily="18" charset="-34"/>
              </a:rPr>
              <a:t> (500,000 </a:t>
            </a:r>
            <a:r>
              <a:rPr lang="en-US" altLang="th-TH" sz="4400" b="1">
                <a:latin typeface="Angsana New" pitchFamily="18" charset="-34"/>
              </a:rPr>
              <a:t>x </a:t>
            </a:r>
            <a:r>
              <a:rPr lang="th-TH" altLang="th-TH" sz="4400" b="1">
                <a:latin typeface="Angsana New" pitchFamily="18" charset="-34"/>
              </a:rPr>
              <a:t>7/100) + (300,000 </a:t>
            </a:r>
            <a:r>
              <a:rPr lang="en-US" altLang="th-TH" sz="4400" b="1">
                <a:latin typeface="Angsana New" pitchFamily="18" charset="-34"/>
              </a:rPr>
              <a:t>x </a:t>
            </a:r>
            <a:r>
              <a:rPr lang="th-TH" altLang="th-TH" sz="4400" b="1">
                <a:latin typeface="Angsana New" pitchFamily="18" charset="-34"/>
              </a:rPr>
              <a:t>7/100)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		</a:t>
            </a:r>
            <a:r>
              <a:rPr lang="en-US" altLang="th-TH" sz="4400" b="1">
                <a:latin typeface="Angsana New" pitchFamily="18" charset="-34"/>
              </a:rPr>
              <a:t>=</a:t>
            </a:r>
            <a:r>
              <a:rPr lang="th-TH" altLang="th-TH" sz="4400" b="1">
                <a:latin typeface="Angsana New" pitchFamily="18" charset="-34"/>
              </a:rPr>
              <a:t> 35,000 + 21,000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		</a:t>
            </a:r>
            <a:r>
              <a:rPr lang="en-US" altLang="th-TH" sz="4400" b="1">
                <a:latin typeface="Angsana New" pitchFamily="18" charset="-34"/>
              </a:rPr>
              <a:t>= 56</a:t>
            </a:r>
            <a:r>
              <a:rPr lang="th-TH" altLang="th-TH" sz="4400" b="1">
                <a:latin typeface="Angsana New" pitchFamily="18" charset="-34"/>
              </a:rPr>
              <a:t>,000  บาท</a:t>
            </a:r>
          </a:p>
        </p:txBody>
      </p:sp>
    </p:spTree>
  </p:cSld>
  <p:clrMapOvr>
    <a:masterClrMapping/>
  </p:clrMapOvr>
  <p:transition/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2"/>
          <p:cNvSpPr txBox="1">
            <a:spLocks noChangeArrowheads="1"/>
          </p:cNvSpPr>
          <p:nvPr/>
        </p:nvSpPr>
        <p:spPr bwMode="auto">
          <a:xfrm>
            <a:off x="419100" y="1412875"/>
            <a:ext cx="83058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400" b="1">
                <a:latin typeface="Angsana New" pitchFamily="18" charset="-34"/>
              </a:rPr>
              <a:t>         ภาษี	</a:t>
            </a:r>
            <a:r>
              <a:rPr lang="en-US" altLang="th-TH" sz="4400" b="1">
                <a:latin typeface="Angsana New" pitchFamily="18" charset="-34"/>
              </a:rPr>
              <a:t>=</a:t>
            </a:r>
            <a:r>
              <a:rPr lang="th-TH" altLang="th-TH" sz="4400" b="1">
                <a:latin typeface="Angsana New" pitchFamily="18" charset="-34"/>
              </a:rPr>
              <a:t> 0 - 56,000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400" b="1">
                <a:latin typeface="Angsana New" pitchFamily="18" charset="-34"/>
              </a:rPr>
              <a:t>	         </a:t>
            </a:r>
            <a:r>
              <a:rPr lang="en-US" altLang="th-TH" sz="4400" b="1">
                <a:latin typeface="Angsana New" pitchFamily="18" charset="-34"/>
              </a:rPr>
              <a:t>=  - 56</a:t>
            </a:r>
            <a:r>
              <a:rPr lang="th-TH" altLang="th-TH" sz="4400" b="1">
                <a:latin typeface="Angsana New" pitchFamily="18" charset="-34"/>
              </a:rPr>
              <a:t>,000  บาท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400" b="1">
                <a:latin typeface="Angsana New" pitchFamily="18" charset="-34"/>
              </a:rPr>
              <a:t>ดังนั้น ผู้ผลิตเสื้อสำเร็จรูปได้รับคืนภาษีจำนวน 56,000</a:t>
            </a:r>
          </a:p>
        </p:txBody>
      </p:sp>
    </p:spTree>
  </p:cSld>
  <p:clrMapOvr>
    <a:masterClrMapping/>
  </p:clrMapOvr>
  <p:transition/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229600" cy="1252728"/>
          </a:xfrm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600" dirty="0"/>
              <a:t>The End</a:t>
            </a:r>
            <a:endParaRPr lang="th-TH" sz="6600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28625" y="785813"/>
            <a:ext cx="8153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altLang="th-TH" sz="3600" b="1" u="sng">
                <a:solidFill>
                  <a:srgbClr val="0000FF"/>
                </a:solidFill>
                <a:latin typeface="Times New Roman" pitchFamily="18" charset="0"/>
              </a:rPr>
              <a:t>บริการ</a:t>
            </a:r>
            <a:r>
              <a:rPr lang="th-TH" altLang="th-TH" sz="36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th-TH" altLang="th-TH" sz="3600">
                <a:latin typeface="Times New Roman" pitchFamily="18" charset="0"/>
              </a:rPr>
              <a:t>หมายถึง การกระทำใด ๆ อันอาจหาประโยชน์อันมีมูลค่า ซึ่งมิใช่เป็นการขายสินค้า และให้หมายความรวมถึงการใช้บริการของตนเองไม่ว่าประการใดๆ </a:t>
            </a:r>
            <a:r>
              <a:rPr lang="th-TH" altLang="th-TH" sz="3600" u="sng">
                <a:latin typeface="Times New Roman" pitchFamily="18" charset="0"/>
              </a:rPr>
              <a:t>แต่ไม่รวมถึง</a:t>
            </a:r>
            <a:r>
              <a:rPr lang="th-TH" altLang="th-TH" sz="3600">
                <a:latin typeface="Times New Roman" pitchFamily="18" charset="0"/>
              </a:rPr>
              <a:t>  การใช้บริการ หรือการนำสินค้าไปใช้เพื่อประกอบกิจการของตนเองโดยตรง </a:t>
            </a:r>
            <a:r>
              <a:rPr lang="th-TH" altLang="th-TH" sz="3600" u="sng">
                <a:latin typeface="Times New Roman" pitchFamily="18" charset="0"/>
              </a:rPr>
              <a:t>แต่ต้องมิใช่</a:t>
            </a:r>
            <a:r>
              <a:rPr lang="th-TH" altLang="th-TH" sz="3600">
                <a:latin typeface="Times New Roman" pitchFamily="18" charset="0"/>
              </a:rPr>
              <a:t> เพื่อการรับรอง หรือบริการที่นำไปใช้กับรถยนต์นั่ง และรถยนต์โดยสารที่มีที่นั่งไม่เกิน </a:t>
            </a:r>
            <a:r>
              <a:rPr lang="th-TH" altLang="th-TH" sz="3600">
                <a:latin typeface="Angsana New" pitchFamily="18" charset="-34"/>
              </a:rPr>
              <a:t>10 คน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14375" y="500063"/>
            <a:ext cx="7669213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ts val="1800"/>
              </a:spcBef>
            </a:pPr>
            <a:r>
              <a:rPr lang="th-TH" altLang="th-TH" sz="4000" b="1">
                <a:solidFill>
                  <a:srgbClr val="FF0000"/>
                </a:solidFill>
                <a:latin typeface="Angsana New" pitchFamily="18" charset="-34"/>
              </a:rPr>
              <a:t>1.3</a:t>
            </a:r>
            <a:r>
              <a:rPr lang="th-TH" altLang="th-TH" sz="4000" b="1">
                <a:latin typeface="Angsana New" pitchFamily="18" charset="-34"/>
              </a:rPr>
              <a:t>  </a:t>
            </a:r>
            <a:r>
              <a:rPr lang="th-TH" altLang="th-TH" sz="4000">
                <a:latin typeface="Angsana New" pitchFamily="18" charset="-34"/>
              </a:rPr>
              <a:t>ประกอบกิจการในราชอาณาจักร</a:t>
            </a:r>
          </a:p>
          <a:p>
            <a:pPr eaLnBrk="1" hangingPunct="1">
              <a:spcBef>
                <a:spcPts val="1800"/>
              </a:spcBef>
            </a:pPr>
            <a:r>
              <a:rPr lang="th-TH" altLang="th-TH" sz="3200" u="sng">
                <a:latin typeface="Angsana New" pitchFamily="18" charset="-34"/>
              </a:rPr>
              <a:t>กรณีขายสินค้า</a:t>
            </a:r>
            <a:r>
              <a:rPr lang="th-TH" altLang="th-TH" sz="3200">
                <a:latin typeface="Angsana New" pitchFamily="18" charset="-34"/>
              </a:rPr>
              <a:t> จะต้องเป็นการขายสินค้า</a:t>
            </a:r>
            <a:r>
              <a:rPr lang="th-TH" altLang="th-TH" sz="3200" u="sng">
                <a:solidFill>
                  <a:srgbClr val="FF0000"/>
                </a:solidFill>
                <a:latin typeface="Angsana New" pitchFamily="18" charset="-34"/>
              </a:rPr>
              <a:t>ในราชอาณาจักร</a:t>
            </a:r>
            <a:r>
              <a:rPr lang="th-TH" altLang="th-TH" sz="3200">
                <a:latin typeface="Angsana New" pitchFamily="18" charset="-34"/>
              </a:rPr>
              <a:t>เท่านั้น</a:t>
            </a:r>
            <a:r>
              <a:rPr lang="th-TH" altLang="th-TH" sz="4400">
                <a:latin typeface="Times New Roman" pitchFamily="18" charset="0"/>
              </a:rPr>
              <a:t>	</a:t>
            </a:r>
          </a:p>
          <a:p>
            <a:pPr eaLnBrk="1" hangingPunct="1">
              <a:spcBef>
                <a:spcPct val="50000"/>
              </a:spcBef>
            </a:pPr>
            <a:endParaRPr lang="th-TH" altLang="th-TH" sz="4400">
              <a:latin typeface="Times New Roman" pitchFamily="18" charset="0"/>
            </a:endParaRPr>
          </a:p>
        </p:txBody>
      </p:sp>
      <p:sp>
        <p:nvSpPr>
          <p:cNvPr id="19459" name="สี่เหลี่ยมผืนผ้า 2"/>
          <p:cNvSpPr>
            <a:spLocks noChangeArrowheads="1"/>
          </p:cNvSpPr>
          <p:nvPr/>
        </p:nvSpPr>
        <p:spPr bwMode="auto">
          <a:xfrm>
            <a:off x="714375" y="2143125"/>
            <a:ext cx="7429500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th-TH" sz="3000" u="sng">
                <a:latin typeface="Times New Roman" pitchFamily="18" charset="0"/>
              </a:rPr>
              <a:t>กรณีการให้บริการ</a:t>
            </a:r>
            <a:endParaRPr lang="th-TH" altLang="th-TH" sz="3000">
              <a:latin typeface="Times New Roman" pitchFamily="18" charset="0"/>
            </a:endParaRPr>
          </a:p>
          <a:p>
            <a:pPr eaLnBrk="1" hangingPunct="1">
              <a:buFontTx/>
              <a:buChar char="-"/>
            </a:pPr>
            <a:r>
              <a:rPr lang="th-TH" altLang="th-TH" sz="3000" b="1">
                <a:latin typeface="Times New Roman" pitchFamily="18" charset="0"/>
              </a:rPr>
              <a:t> </a:t>
            </a:r>
            <a:r>
              <a:rPr lang="th-TH" altLang="th-TH" sz="3000">
                <a:latin typeface="Times New Roman" pitchFamily="18" charset="0"/>
              </a:rPr>
              <a:t>การให้บริการและมีการใช้บริการในราชอาณาจักร</a:t>
            </a:r>
          </a:p>
          <a:p>
            <a:pPr eaLnBrk="1" hangingPunct="1"/>
            <a:r>
              <a:rPr lang="th-TH" altLang="th-TH" sz="3000">
                <a:latin typeface="Times New Roman" pitchFamily="18" charset="0"/>
              </a:rPr>
              <a:t>- ให้บริการทำในราชอาณาจักร และมีการใช้บริการต่างประเทศ</a:t>
            </a:r>
          </a:p>
          <a:p>
            <a:pPr eaLnBrk="1" hangingPunct="1">
              <a:buFontTx/>
              <a:buChar char="-"/>
            </a:pPr>
            <a:r>
              <a:rPr lang="th-TH" altLang="th-TH" sz="3000">
                <a:latin typeface="Times New Roman" pitchFamily="18" charset="0"/>
              </a:rPr>
              <a:t>ให้บริการทำในต่างประเทศ และได้มีการใช้บริการในราชอาณาจักร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3000" u="sng">
                <a:solidFill>
                  <a:srgbClr val="FF3300"/>
                </a:solidFill>
                <a:latin typeface="Times New Roman" pitchFamily="18" charset="0"/>
              </a:rPr>
              <a:t>ข้อสังเกต</a:t>
            </a:r>
            <a:r>
              <a:rPr lang="th-TH" altLang="th-TH" sz="300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th-TH" altLang="th-TH" sz="3000">
                <a:latin typeface="Times New Roman" pitchFamily="18" charset="0"/>
              </a:rPr>
              <a:t>กรณีผู้ประกอบการในต่างประเทศได้</a:t>
            </a:r>
            <a:r>
              <a:rPr lang="th-TH" altLang="th-TH" sz="3000" b="1" u="sng">
                <a:latin typeface="Times New Roman" pitchFamily="18" charset="0"/>
              </a:rPr>
              <a:t>โอนกรรมสิทธิ์สินค้าที่</a:t>
            </a:r>
            <a:r>
              <a:rPr lang="th-TH" altLang="th-TH" sz="3000" u="sng">
                <a:latin typeface="Times New Roman" pitchFamily="18" charset="0"/>
              </a:rPr>
              <a:t>ไม่มีรูปร่าง</a:t>
            </a:r>
            <a:r>
              <a:rPr lang="th-TH" altLang="th-TH" sz="3000">
                <a:latin typeface="Times New Roman" pitchFamily="18" charset="0"/>
              </a:rPr>
              <a:t>ให้กับบุคคลในราชอาณาจักรไม่ถือเป็นการให้บริการที่กระทำใน ตปท และมีการใช้บริการในประเทศ แต่ให้</a:t>
            </a:r>
            <a:r>
              <a:rPr lang="th-TH" altLang="th-TH" sz="3000" b="1" u="sng">
                <a:latin typeface="Times New Roman" pitchFamily="18" charset="0"/>
              </a:rPr>
              <a:t>ถือเป็นการขายสินค้าที่ไม่มีรูปร่าง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714375" y="500063"/>
            <a:ext cx="7669213" cy="357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h-TH" sz="3200" b="1" u="sng" dirty="0">
                <a:solidFill>
                  <a:srgbClr val="0000FF"/>
                </a:solidFill>
                <a:latin typeface="Angsana New" pitchFamily="18" charset="-34"/>
              </a:rPr>
              <a:t>ตัวอย่าง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  </a:t>
            </a:r>
            <a:r>
              <a:rPr lang="th-TH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บริษัท เสริมสุข ได้ทำสัญญาว่าจ้าง บ.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A </a:t>
            </a:r>
            <a:r>
              <a:rPr lang="th-TH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ซึ่งเป็นบริษัทให้คำปรึกษาทางด้าน กฎหมาย บัญชีและการเงิน อยู่ที่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USA </a:t>
            </a:r>
            <a:r>
              <a:rPr lang="th-TH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เดือนละ 100,000 บาทโดย บ.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A </a:t>
            </a:r>
            <a:r>
              <a:rPr lang="th-TH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จะให้บริการคำปรึกษาผ่านทางโทรศัพท์ หรือส่งทาง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E-mail</a:t>
            </a:r>
            <a:r>
              <a:rPr lang="th-TH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 ให้ บ.เสริมสุข กรณีดังกล่าวเข้าข่ายเสียภาษีมูลค่าเพิ่มหรือไม่</a:t>
            </a:r>
            <a:r>
              <a:rPr lang="th-TH" sz="3200" dirty="0">
                <a:latin typeface="Times New Roman" pitchFamily="18" charset="0"/>
              </a:rPr>
              <a:t>	อย่างไร</a:t>
            </a:r>
          </a:p>
          <a:p>
            <a:pPr>
              <a:spcBef>
                <a:spcPct val="50000"/>
              </a:spcBef>
              <a:defRPr/>
            </a:pPr>
            <a:endParaRPr lang="th-TH" sz="4400" dirty="0"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85813" y="3500438"/>
            <a:ext cx="7669212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th-TH" sz="3200" u="sng">
                <a:solidFill>
                  <a:srgbClr val="FF0000"/>
                </a:solidFill>
                <a:latin typeface="Times New Roman" pitchFamily="18" charset="0"/>
              </a:rPr>
              <a:t>Ans</a:t>
            </a:r>
            <a:r>
              <a:rPr lang="en-US" altLang="th-TH" sz="32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th-TH" altLang="th-TH" sz="3200">
                <a:latin typeface="Times New Roman" pitchFamily="18" charset="0"/>
              </a:rPr>
              <a:t>เข้าข่าย เป็นการให้บริการทำใน ตปท และมีการใช้บริการนั้นในประเทศ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th-TH" sz="3200">
                <a:latin typeface="Angsana New" pitchFamily="18" charset="-34"/>
              </a:rPr>
              <a:t>VAT = </a:t>
            </a:r>
            <a:r>
              <a:rPr lang="th-TH" altLang="th-TH" sz="3200">
                <a:latin typeface="Angsana New" pitchFamily="18" charset="-34"/>
              </a:rPr>
              <a:t>100</a:t>
            </a:r>
            <a:r>
              <a:rPr lang="en-US" altLang="th-TH" sz="3200">
                <a:latin typeface="Angsana New" pitchFamily="18" charset="-34"/>
              </a:rPr>
              <a:t>,000 x 7%    = 7,000</a:t>
            </a:r>
            <a:endParaRPr lang="th-TH" altLang="th-TH" sz="3200">
              <a:latin typeface="Angsana New" pitchFamily="18" charset="-34"/>
            </a:endParaRPr>
          </a:p>
          <a:p>
            <a:pPr eaLnBrk="1" hangingPunct="1">
              <a:spcBef>
                <a:spcPct val="50000"/>
              </a:spcBef>
            </a:pPr>
            <a:endParaRPr lang="th-TH" altLang="th-TH" sz="4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714375" y="500063"/>
            <a:ext cx="7669213" cy="307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h-TH" sz="3200" b="1" u="sng" dirty="0">
                <a:solidFill>
                  <a:srgbClr val="0000FF"/>
                </a:solidFill>
                <a:latin typeface="Angsana New" pitchFamily="18" charset="-34"/>
              </a:rPr>
              <a:t>ตัวอย่าง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  </a:t>
            </a:r>
            <a:r>
              <a:rPr lang="th-TH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บริษัท เสื้อสวย ประกอบกิจการขายเสื้อผ้าในประเทศไทย ได้ว่าจ้าง บ.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B </a:t>
            </a:r>
            <a:r>
              <a:rPr lang="th-TH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ที่ประเทศแคนนาดา เป็นนายหน้าติดต่อหาลูกค้าในต่างประเทศให้ โดยบ.เสื้อสวยจ่ายค่าจ้าง 90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,000 </a:t>
            </a:r>
            <a:r>
              <a:rPr lang="th-TH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บาท</a:t>
            </a:r>
            <a:r>
              <a:rPr lang="th-TH" sz="3200" dirty="0">
                <a:latin typeface="Times New Roman" pitchFamily="18" charset="0"/>
              </a:rPr>
              <a:t>	กรณีดังกล่าวเข้าข่ายเสียภาษีมูลค่าเพิ่มหรือไม่ อย่างไร</a:t>
            </a:r>
          </a:p>
          <a:p>
            <a:pPr>
              <a:spcBef>
                <a:spcPct val="50000"/>
              </a:spcBef>
              <a:defRPr/>
            </a:pPr>
            <a:endParaRPr lang="th-TH" sz="4400" dirty="0"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85813" y="2643188"/>
            <a:ext cx="7669212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th-TH" sz="3200" u="sng">
                <a:solidFill>
                  <a:srgbClr val="FF0000"/>
                </a:solidFill>
                <a:latin typeface="Times New Roman" pitchFamily="18" charset="0"/>
              </a:rPr>
              <a:t>Ans</a:t>
            </a:r>
            <a:r>
              <a:rPr lang="en-US" altLang="th-TH" sz="32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th-TH" altLang="th-TH" sz="3200">
                <a:latin typeface="Times New Roman" pitchFamily="18" charset="0"/>
              </a:rPr>
              <a:t>ถือเป็นการให้บริการกระทำในต่างประเทศ และใช้บริการนั้นในต่างประเทศ   จึงไม่เข้าข่ายเสียภาษีมูลค่าเพิ่ม</a:t>
            </a:r>
            <a:endParaRPr lang="th-TH" altLang="th-TH" sz="3200">
              <a:latin typeface="Angsana New" pitchFamily="18" charset="-34"/>
            </a:endParaRPr>
          </a:p>
          <a:p>
            <a:pPr eaLnBrk="1" hangingPunct="1">
              <a:spcBef>
                <a:spcPct val="50000"/>
              </a:spcBef>
            </a:pPr>
            <a:endParaRPr lang="th-TH" altLang="th-TH" sz="4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714375" y="500063"/>
            <a:ext cx="7669213" cy="406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h-TH" sz="3200" b="1" u="sng" dirty="0">
                <a:solidFill>
                  <a:srgbClr val="0000FF"/>
                </a:solidFill>
                <a:latin typeface="Angsana New" pitchFamily="18" charset="-34"/>
              </a:rPr>
              <a:t>ตัวอย่าง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  </a:t>
            </a:r>
            <a:r>
              <a:rPr lang="th-TH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บริษัท กอล์ฟคลับ ประกอบกิจการสนามกอล์ฟ ได้ทำสัญญาว่าจ้าง บ.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C </a:t>
            </a:r>
            <a:r>
              <a:rPr lang="th-TH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ใน </a:t>
            </a:r>
            <a:r>
              <a:rPr lang="th-TH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ตปท</a:t>
            </a:r>
            <a:r>
              <a:rPr lang="th-TH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 ดำเนินการออกแบบสนามกอล์ฟ เพื่อใช้ในการก่อสร้างสนามกอล์ฟ โดยบริษัท กอล์ฟคลับได้จ่ายเงินเป็นค่าแบบแปลน ค่าแผนผัง 120,000 บาท โดยกรรมสิทธิ์ในแบบแปลนถือเป็นของบริษัท กอล์ฟคลับ กรณีดังกล่าวเข้าข่ายต้องเสียภาษีมูลค่าเพิ่มหรือไม่ อย่างไร</a:t>
            </a:r>
            <a:r>
              <a:rPr lang="th-TH" sz="3200" dirty="0">
                <a:latin typeface="Times New Roman" pitchFamily="18" charset="0"/>
              </a:rPr>
              <a:t>	</a:t>
            </a:r>
          </a:p>
          <a:p>
            <a:pPr>
              <a:spcBef>
                <a:spcPct val="50000"/>
              </a:spcBef>
              <a:defRPr/>
            </a:pPr>
            <a:endParaRPr lang="th-TH" sz="4400" dirty="0"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85813" y="3857625"/>
            <a:ext cx="7669212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</a:rPr>
              <a:t>Ans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th-TH" sz="3200" dirty="0">
                <a:latin typeface="Times New Roman" pitchFamily="18" charset="0"/>
              </a:rPr>
              <a:t>กรณีนี้เข้าข่ายเป็นการขายสินค้าในราชอาณาจักร เข้าข่ายเสียภาษีมูลค่าเพิ่ม</a:t>
            </a:r>
          </a:p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Vat = 120,000 x 7%       = 8,400</a:t>
            </a:r>
            <a:endParaRPr lang="th-TH" sz="3200" dirty="0">
              <a:solidFill>
                <a:schemeClr val="tx1">
                  <a:lumMod val="95000"/>
                  <a:lumOff val="5000"/>
                </a:schemeClr>
              </a:solidFill>
              <a:latin typeface="Angsana New" pitchFamily="18" charset="-34"/>
            </a:endParaRPr>
          </a:p>
          <a:p>
            <a:pPr>
              <a:spcBef>
                <a:spcPct val="50000"/>
              </a:spcBef>
              <a:defRPr/>
            </a:pPr>
            <a:endParaRPr lang="th-TH" sz="44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28625" y="500063"/>
            <a:ext cx="8305800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solidFill>
                  <a:srgbClr val="0000FF"/>
                </a:solidFill>
                <a:latin typeface="Times New Roman" pitchFamily="18" charset="0"/>
              </a:rPr>
              <a:t>2. ผู้นำเข้า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Times New Roman" pitchFamily="18" charset="0"/>
              </a:rPr>
              <a:t>	</a:t>
            </a:r>
            <a:r>
              <a:rPr lang="th-TH" altLang="th-TH" sz="4000">
                <a:latin typeface="Times New Roman" pitchFamily="18" charset="0"/>
              </a:rPr>
              <a:t>- ผู้ประกอบการหรือบุคคลอื่นนำสินค้าเข้ามาในราชอาณาจักร และให้หมายความรวมถึง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>
                <a:latin typeface="Times New Roman" pitchFamily="18" charset="0"/>
              </a:rPr>
              <a:t>	- การนำสินค้าที่ต้องเสียอากรขาเข้าหรือที่ได้รับยกเว้นอากรขาเข้าตามกฎหมายว่าด้วยศุลกากร</a:t>
            </a:r>
            <a:r>
              <a:rPr lang="th-TH" altLang="th-TH" sz="4000" u="sng">
                <a:latin typeface="Times New Roman" pitchFamily="18" charset="0"/>
              </a:rPr>
              <a:t>ออกจากเขตปลอดอากรโดยมิใช่เพื่อการส่งออก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85750" y="428625"/>
            <a:ext cx="83820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solidFill>
                  <a:srgbClr val="0000FF"/>
                </a:solidFill>
                <a:latin typeface="Angsana New" pitchFamily="18" charset="-34"/>
              </a:rPr>
              <a:t>3.  ผู้ที่กฎหมายกำหนดให้มีหน้าที่เสียภาษีมูลค่าเพิ่มเป็นกรณีพิเศษ</a:t>
            </a:r>
            <a:endParaRPr lang="th-TH" altLang="th-TH" sz="4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00063" y="1643063"/>
            <a:ext cx="8382000" cy="538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400" b="1">
                <a:latin typeface="Times New Roman" pitchFamily="18" charset="0"/>
              </a:rPr>
              <a:t>	</a:t>
            </a:r>
            <a:r>
              <a:rPr lang="th-TH" altLang="th-TH" sz="3200">
                <a:latin typeface="Times New Roman" pitchFamily="18" charset="0"/>
              </a:rPr>
              <a:t>-  กรณีผู้ประกอบการอยู่นอกราชอาณาจักรและได้ขายสินค้า หรือให้บริการในราชอาณาจักร โดยมีตัวแทนในราชอาณาจักร ผู้มีหน้าที่เสียภาษีมูลค่าเพิ่ม ได้แก่ ตัวแทน 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3200">
                <a:latin typeface="Times New Roman" pitchFamily="18" charset="0"/>
              </a:rPr>
              <a:t> 	- กรณีการขายสินค้าหรือการให้บริการที่ได้เสียภาษีมูลค่าเพิ่มในอัตราร้อยละ</a:t>
            </a:r>
            <a:r>
              <a:rPr lang="th-TH" altLang="th-TH" sz="3200">
                <a:latin typeface="Angsana New" pitchFamily="18" charset="-34"/>
              </a:rPr>
              <a:t> 0 ถ้าภ</a:t>
            </a:r>
            <a:r>
              <a:rPr lang="th-TH" altLang="th-TH" sz="3200">
                <a:latin typeface="Times New Roman" pitchFamily="18" charset="0"/>
              </a:rPr>
              <a:t>ายหลังได้มีโอนกรรมสิทธิ์ในสินค้า หรือโอนกรรมสิทธิ์ไปให้บุคคลที่มิใช่องค์การสหประชาชาติ สถานเอกอัครราชฑูต สถานฑูต ผู้มีหน้าที่เสียภาษีมูลค่าเพิ่ม ได้แก่ </a:t>
            </a:r>
            <a:r>
              <a:rPr lang="th-TH" altLang="th-TH" sz="3200" u="sng">
                <a:latin typeface="Times New Roman" pitchFamily="18" charset="0"/>
              </a:rPr>
              <a:t>ผู้รับโอนสินค้าหรือผู้รับโอนสิทธิในบริการดังกล่าว</a:t>
            </a:r>
            <a:endParaRPr lang="th-TH" altLang="th-TH" sz="320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th-TH" altLang="th-TH" sz="4000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714375" y="428625"/>
            <a:ext cx="7467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400" b="1" u="sng">
                <a:solidFill>
                  <a:srgbClr val="0000FF"/>
                </a:solidFill>
                <a:latin typeface="Times New Roman" pitchFamily="18" charset="0"/>
              </a:rPr>
              <a:t>กิจการที่ได้รับยกเว้นภาษีมูลค่าเพิ่ม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674688" y="1236663"/>
            <a:ext cx="8077200" cy="463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3600" b="1" i="1">
                <a:latin typeface="Times New Roman" pitchFamily="18" charset="0"/>
              </a:rPr>
              <a:t>1.  การขายสินค้า</a:t>
            </a:r>
            <a:r>
              <a:rPr lang="th-TH" altLang="th-TH" sz="3600" b="1">
                <a:latin typeface="Times New Roman" pitchFamily="18" charset="0"/>
              </a:rPr>
              <a:t> </a:t>
            </a:r>
            <a:r>
              <a:rPr lang="th-TH" altLang="th-TH" sz="3600" b="1">
                <a:latin typeface="Angsana New" pitchFamily="18" charset="-34"/>
              </a:rPr>
              <a:t>(ที่มิใช่การส่งออก) </a:t>
            </a:r>
            <a:r>
              <a:rPr lang="th-TH" altLang="th-TH" sz="3600" b="1">
                <a:latin typeface="Times New Roman" pitchFamily="18" charset="0"/>
              </a:rPr>
              <a:t>หรือการให้บริการ ดังต่อไปนี้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</a:pPr>
            <a:r>
              <a:rPr lang="th-TH" altLang="th-TH" sz="3600" b="1">
                <a:latin typeface="Times New Roman" pitchFamily="18" charset="0"/>
              </a:rPr>
              <a:t>	ก.  การขายพืชผลทางการเกษตร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600" b="1">
                <a:latin typeface="Times New Roman" pitchFamily="18" charset="0"/>
              </a:rPr>
              <a:t>	ข.  การขายสัตว์ ไม่ว่าจะมีชีวิตหรือไม่มีชีวิต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>
                <a:latin typeface="Times New Roman" pitchFamily="18" charset="0"/>
              </a:rPr>
              <a:t>	</a:t>
            </a:r>
            <a:r>
              <a:rPr lang="th-TH" altLang="th-TH" u="sng">
                <a:latin typeface="Times New Roman" pitchFamily="18" charset="0"/>
              </a:rPr>
              <a:t>ข้อสังเกต</a:t>
            </a:r>
            <a:r>
              <a:rPr lang="th-TH" altLang="th-TH">
                <a:latin typeface="Times New Roman" pitchFamily="18" charset="0"/>
              </a:rPr>
              <a:t> กรณีเป็นอุตสาหกรรม (ก)(ข) ที่มีการปิดผนึกในลักษณะมั่นคง เข้าข่ายเสียภาษีมูลค่าเพิ่ม แต่ไม่รวมถึงนมสดที่ไม่ได้ปรุงแต่งรส กลิ่น สี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600" b="1">
                <a:latin typeface="Times New Roman" pitchFamily="18" charset="0"/>
              </a:rPr>
              <a:t>	ค.  การขายปุ๋ย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600" b="1">
                <a:latin typeface="Times New Roman" pitchFamily="18" charset="0"/>
              </a:rPr>
              <a:t>	ง.  การขายปลาป่น อาหารสัตว์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762000" y="685800"/>
            <a:ext cx="784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th-TH" sz="4400" b="1">
              <a:latin typeface="Times New Roman" pitchFamily="18" charset="0"/>
            </a:endParaRP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446088" y="652463"/>
            <a:ext cx="8382000" cy="4940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5000"/>
              </a:spcBef>
              <a:buFontTx/>
              <a:buAutoNum type="thaiAlphaPeriod" startAt="5"/>
              <a:defRPr/>
            </a:pPr>
            <a:r>
              <a:rPr lang="th-TH" sz="3600" b="1" dirty="0">
                <a:latin typeface="Times New Roman" pitchFamily="18" charset="0"/>
              </a:rPr>
              <a:t>การขายยาหรือเคมีภัณฑ์ที่ใช้สำหรับพืชหรือสัตว์</a:t>
            </a:r>
          </a:p>
          <a:p>
            <a:pPr eaLnBrk="1" hangingPunct="1">
              <a:spcBef>
                <a:spcPct val="15000"/>
              </a:spcBef>
              <a:buFontTx/>
              <a:buAutoNum type="thaiAlphaPeriod" startAt="5"/>
              <a:defRPr/>
            </a:pPr>
            <a:r>
              <a:rPr lang="th-TH" sz="3600" b="1" dirty="0">
                <a:latin typeface="Times New Roman" pitchFamily="18" charset="0"/>
              </a:rPr>
              <a:t>การขายหนังสือพิมพ์ นิตยสาร หรือตำราเรียน</a:t>
            </a:r>
          </a:p>
          <a:p>
            <a:pPr marL="0" indent="0" eaLnBrk="1" hangingPunct="1">
              <a:spcBef>
                <a:spcPct val="15000"/>
              </a:spcBef>
              <a:defRPr/>
            </a:pPr>
            <a:r>
              <a:rPr lang="en-US" dirty="0">
                <a:latin typeface="Times New Roman" pitchFamily="18" charset="0"/>
              </a:rPr>
              <a:t>	</a:t>
            </a:r>
            <a:r>
              <a:rPr lang="th-TH" u="sng" dirty="0">
                <a:latin typeface="Times New Roman" pitchFamily="18" charset="0"/>
              </a:rPr>
              <a:t>ข้อสังเกต</a:t>
            </a:r>
            <a:r>
              <a:rPr lang="th-TH" dirty="0">
                <a:latin typeface="Times New Roman" pitchFamily="18" charset="0"/>
              </a:rPr>
              <a:t> กรณีขายเทปประกอบกับตำราเรียน ได้รับยกเว้น </a:t>
            </a:r>
            <a:r>
              <a:rPr lang="en-US" dirty="0">
                <a:latin typeface="Times New Roman" pitchFamily="18" charset="0"/>
              </a:rPr>
              <a:t>VAT</a:t>
            </a:r>
            <a:endParaRPr lang="th-TH" dirty="0">
              <a:latin typeface="Times New Roman" pitchFamily="18" charset="0"/>
            </a:endParaRPr>
          </a:p>
          <a:p>
            <a:pPr eaLnBrk="1" hangingPunct="1">
              <a:spcBef>
                <a:spcPct val="15000"/>
              </a:spcBef>
              <a:buFontTx/>
              <a:buAutoNum type="thaiAlphaPeriod" startAt="5"/>
              <a:defRPr/>
            </a:pPr>
            <a:r>
              <a:rPr lang="th-TH" sz="3600" b="1" dirty="0">
                <a:latin typeface="Times New Roman" pitchFamily="18" charset="0"/>
              </a:rPr>
              <a:t>การให้บริการการศึกษาของสถานศึกษาของทางราชการ สถาบันอุดมศึกษาเอกชน หรือโรงเรียนเอกชน</a:t>
            </a:r>
          </a:p>
          <a:p>
            <a:pPr eaLnBrk="1" hangingPunct="1">
              <a:spcBef>
                <a:spcPct val="15000"/>
              </a:spcBef>
              <a:buFontTx/>
              <a:buAutoNum type="thaiAlphaPeriod" startAt="5"/>
              <a:defRPr/>
            </a:pPr>
            <a:r>
              <a:rPr lang="th-TH" sz="3600" b="1" dirty="0">
                <a:latin typeface="Times New Roman" pitchFamily="18" charset="0"/>
              </a:rPr>
              <a:t>การให้บริการที่เป็นงานทางศิลปะและวัฒนธรรม</a:t>
            </a:r>
          </a:p>
          <a:p>
            <a:pPr eaLnBrk="1" hangingPunct="1">
              <a:spcBef>
                <a:spcPct val="15000"/>
              </a:spcBef>
              <a:buFontTx/>
              <a:buAutoNum type="thaiAlphaPeriod" startAt="5"/>
              <a:defRPr/>
            </a:pPr>
            <a:r>
              <a:rPr lang="th-TH" sz="3600" b="1" dirty="0">
                <a:latin typeface="Times New Roman" pitchFamily="18" charset="0"/>
              </a:rPr>
              <a:t>การให้บริการการประกอบโรคศิลป์ การสอบบัญชี การว่าความ หรือการประกอบวิชาชีพอิสระอื่น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95300" y="1157288"/>
            <a:ext cx="8153400" cy="173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altLang="th-TH" sz="5400" b="1">
                <a:latin typeface="Angsana New" pitchFamily="18" charset="-34"/>
              </a:rPr>
              <a:t>ภาษีมูลค่าเพิ่ม</a:t>
            </a:r>
          </a:p>
          <a:p>
            <a:pPr algn="ctr" eaLnBrk="1" hangingPunct="1">
              <a:spcBef>
                <a:spcPct val="50000"/>
              </a:spcBef>
            </a:pPr>
            <a:r>
              <a:rPr lang="th-TH" altLang="th-TH" sz="3600" b="1">
                <a:latin typeface="Angsana New" pitchFamily="18" charset="-34"/>
              </a:rPr>
              <a:t>(</a:t>
            </a:r>
            <a:r>
              <a:rPr lang="en-US" altLang="th-TH" sz="3600" b="1">
                <a:latin typeface="Angsana New" pitchFamily="18" charset="-34"/>
              </a:rPr>
              <a:t>VALUE ADDED TAX</a:t>
            </a:r>
            <a:r>
              <a:rPr lang="th-TH" altLang="th-TH" sz="3600">
                <a:latin typeface="Angsana New" pitchFamily="18" charset="-34"/>
              </a:rPr>
              <a:t>)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34988" y="3284538"/>
            <a:ext cx="80645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altLang="th-TH" sz="4400" b="1">
                <a:latin typeface="Times New Roman" pitchFamily="18" charset="0"/>
              </a:rPr>
              <a:t>หมายถึง มูลค่าที่ผู้ผลิต ผู้ประกอบการ บวกเพิ่มในต้นทุนของสินค้า หรือบริการในทุกขั้นตอนการผลิตหรือให้บริการ เพื่อกำหนดเป็นราคาขายสินค้าหรือบริการ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924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th-TH" sz="4400">
              <a:latin typeface="Times New Roman" pitchFamily="18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27063" y="333375"/>
            <a:ext cx="7488237" cy="618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5000"/>
              </a:spcBef>
              <a:buFontTx/>
              <a:buAutoNum type="thaiAlphaPeriod" startAt="10"/>
            </a:pPr>
            <a:r>
              <a:rPr lang="th-TH" altLang="th-TH" sz="3600" b="1">
                <a:latin typeface="Times New Roman" pitchFamily="18" charset="0"/>
              </a:rPr>
              <a:t>การให้บริการรักษาพยาบาลของสถานพยาบาล</a:t>
            </a:r>
          </a:p>
          <a:p>
            <a:pPr eaLnBrk="1" hangingPunct="1">
              <a:spcBef>
                <a:spcPct val="15000"/>
              </a:spcBef>
              <a:buFontTx/>
              <a:buAutoNum type="thaiAlphaPeriod" startAt="10"/>
            </a:pPr>
            <a:r>
              <a:rPr lang="th-TH" altLang="th-TH" sz="3600" b="1">
                <a:latin typeface="Times New Roman" pitchFamily="18" charset="0"/>
              </a:rPr>
              <a:t>การให้บริการวิจัย หรือการให้บริการทางวิชาการ</a:t>
            </a:r>
          </a:p>
          <a:p>
            <a:pPr eaLnBrk="1" hangingPunct="1">
              <a:spcBef>
                <a:spcPct val="15000"/>
              </a:spcBef>
              <a:buFontTx/>
              <a:buAutoNum type="thaiAlphaPeriod" startAt="10"/>
            </a:pPr>
            <a:r>
              <a:rPr lang="th-TH" altLang="th-TH" sz="3600" b="1">
                <a:latin typeface="Times New Roman" pitchFamily="18" charset="0"/>
              </a:rPr>
              <a:t>การให้บริการห้องสมุด พิพิธภัณฑ์ สวนสัตว์</a:t>
            </a:r>
          </a:p>
          <a:p>
            <a:pPr eaLnBrk="1" hangingPunct="1">
              <a:spcBef>
                <a:spcPct val="15000"/>
              </a:spcBef>
              <a:buFontTx/>
              <a:buAutoNum type="thaiAlphaPeriod" startAt="10"/>
            </a:pPr>
            <a:r>
              <a:rPr lang="th-TH" altLang="th-TH" sz="3600" b="1">
                <a:latin typeface="Times New Roman" pitchFamily="18" charset="0"/>
              </a:rPr>
              <a:t>การให้บริการตามสัญญาจ้างแรงงาน</a:t>
            </a:r>
          </a:p>
          <a:p>
            <a:pPr eaLnBrk="1" hangingPunct="1">
              <a:spcBef>
                <a:spcPct val="15000"/>
              </a:spcBef>
              <a:buFontTx/>
              <a:buAutoNum type="thaiAlphaPeriod" startAt="10"/>
            </a:pPr>
            <a:r>
              <a:rPr lang="th-TH" altLang="th-TH" sz="3600" b="1">
                <a:latin typeface="Times New Roman" pitchFamily="18" charset="0"/>
              </a:rPr>
              <a:t>การให้บริการจัดแข่งขันกีฬาสมัครเล่น</a:t>
            </a:r>
          </a:p>
          <a:p>
            <a:pPr eaLnBrk="1" hangingPunct="1">
              <a:spcBef>
                <a:spcPct val="15000"/>
              </a:spcBef>
              <a:buFontTx/>
              <a:buAutoNum type="thaiAlphaPeriod" startAt="10"/>
            </a:pPr>
            <a:r>
              <a:rPr lang="th-TH" altLang="th-TH" sz="3600" b="1">
                <a:latin typeface="Times New Roman" pitchFamily="18" charset="0"/>
              </a:rPr>
              <a:t>การให้บริการของนักแสดงสาธารณะ</a:t>
            </a:r>
            <a:endParaRPr lang="en-US" altLang="th-TH" sz="3600" b="1">
              <a:latin typeface="Times New Roman" pitchFamily="18" charset="0"/>
            </a:endParaRPr>
          </a:p>
          <a:p>
            <a:pPr eaLnBrk="1" hangingPunct="1">
              <a:spcBef>
                <a:spcPct val="15000"/>
              </a:spcBef>
              <a:buFontTx/>
              <a:buAutoNum type="thaiAlphaPeriod" startAt="16"/>
            </a:pPr>
            <a:r>
              <a:rPr lang="th-TH" altLang="th-TH" sz="3600" b="1">
                <a:latin typeface="Times New Roman" pitchFamily="18" charset="0"/>
              </a:rPr>
              <a:t>การให้บริการขนส่งในราชอาณาจักร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Tx/>
              <a:buAutoNum type="thaiAlphaPeriod" startAt="16"/>
            </a:pPr>
            <a:r>
              <a:rPr lang="th-TH" altLang="th-TH" sz="3600" b="1">
                <a:latin typeface="Times New Roman" pitchFamily="18" charset="0"/>
              </a:rPr>
              <a:t>การให้บริการขนส่งระหว่างประเทศ ซึ่งมิใช่เป็นการขนส่งโดยอากาศยานหรือเรือเดินทะเล</a:t>
            </a:r>
          </a:p>
          <a:p>
            <a:pPr eaLnBrk="1" hangingPunct="1">
              <a:spcBef>
                <a:spcPct val="15000"/>
              </a:spcBef>
              <a:buFontTx/>
              <a:buAutoNum type="thaiAlphaPeriod" startAt="10"/>
            </a:pPr>
            <a:endParaRPr lang="th-TH" altLang="th-TH" sz="3600" b="1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09600" y="685800"/>
            <a:ext cx="784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th-TH" sz="4400" b="1">
              <a:latin typeface="Times New Roman" pitchFamily="18" charset="0"/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609600" y="77788"/>
            <a:ext cx="7237413" cy="72072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marL="0" indent="0" eaLnBrk="1" hangingPunct="1">
              <a:lnSpc>
                <a:spcPct val="80000"/>
              </a:lnSpc>
              <a:spcBef>
                <a:spcPct val="15000"/>
              </a:spcBef>
              <a:defRPr/>
            </a:pPr>
            <a:endParaRPr lang="en-US" sz="4000" b="1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15000"/>
              </a:spcBef>
              <a:buFontTx/>
              <a:buAutoNum type="thaiAlphaPeriod" startAt="16"/>
              <a:defRPr/>
            </a:pPr>
            <a:r>
              <a:rPr lang="th-TH" sz="3600" b="1" dirty="0">
                <a:latin typeface="Times New Roman" pitchFamily="18" charset="0"/>
              </a:rPr>
              <a:t>การให้บริการของราชการส่วนท้องถิ่น</a:t>
            </a:r>
          </a:p>
          <a:p>
            <a:pPr eaLnBrk="1" hangingPunct="1">
              <a:lnSpc>
                <a:spcPct val="80000"/>
              </a:lnSpc>
              <a:spcBef>
                <a:spcPct val="15000"/>
              </a:spcBef>
              <a:buFontTx/>
              <a:buAutoNum type="thaiAlphaPeriod" startAt="16"/>
              <a:defRPr/>
            </a:pPr>
            <a:r>
              <a:rPr lang="th-TH" sz="3600" b="1" dirty="0">
                <a:latin typeface="Times New Roman" pitchFamily="18" charset="0"/>
              </a:rPr>
              <a:t>การขายสินค้าหรือการให้บริการของกระทรวง ทบวง กรม</a:t>
            </a:r>
            <a:endParaRPr lang="en-US" sz="3600" b="1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15000"/>
              </a:spcBef>
              <a:buFontTx/>
              <a:buAutoNum type="thaiAlphaPeriod" startAt="16"/>
              <a:defRPr/>
            </a:pPr>
            <a:r>
              <a:rPr lang="th-TH" sz="3600" b="1" dirty="0">
                <a:latin typeface="Times New Roman" pitchFamily="18" charset="0"/>
              </a:rPr>
              <a:t>การขายสินค้าหรือการให้บริการเพื่อประโยชน์แก่การศาสนา</a:t>
            </a:r>
            <a:endParaRPr lang="en-US" sz="3600" b="1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th-TH" sz="3600" b="1" i="1" dirty="0">
                <a:latin typeface="Times New Roman" pitchFamily="18" charset="0"/>
              </a:rPr>
              <a:t>2.  การนำเข้าสินค้า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th-TH" sz="3600" b="1" dirty="0">
                <a:latin typeface="Times New Roman" pitchFamily="18" charset="0"/>
              </a:rPr>
              <a:t>	</a:t>
            </a:r>
            <a:r>
              <a:rPr lang="th-TH" sz="3600" b="1" dirty="0">
                <a:latin typeface="Angsana New" pitchFamily="18" charset="-34"/>
              </a:rPr>
              <a:t>(ก) สินค้าตาม (1) (ก) ถึง (ฉ)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th-TH" sz="3600" b="1" dirty="0">
                <a:latin typeface="Angsana New" pitchFamily="18" charset="-34"/>
              </a:rPr>
              <a:t>	(ข) สินค้าจากต่างประเทศที่นำเข้าไปในเขตปลอดอากร ทั้งนี้เฉพาะสินค้าที่ได้รับยกเว้นอากรขาเข้า</a:t>
            </a:r>
            <a:endParaRPr lang="th-TH" sz="3600" b="1" dirty="0">
              <a:latin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15000"/>
              </a:spcBef>
              <a:defRPr/>
            </a:pPr>
            <a:endParaRPr lang="en-US" sz="3600" b="1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15000"/>
              </a:spcBef>
              <a:buFontTx/>
              <a:buAutoNum type="thaiAlphaPeriod" startAt="16"/>
              <a:defRPr/>
            </a:pPr>
            <a:endParaRPr lang="th-TH" sz="40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11188" y="981075"/>
            <a:ext cx="8077200" cy="545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400" b="1">
                <a:latin typeface="Angsana New" pitchFamily="18" charset="-34"/>
              </a:rPr>
              <a:t>	</a:t>
            </a:r>
            <a:r>
              <a:rPr lang="th-TH" altLang="th-TH" sz="3600" b="1">
                <a:latin typeface="Angsana New" pitchFamily="18" charset="-34"/>
              </a:rPr>
              <a:t>(ค)</a:t>
            </a:r>
            <a:r>
              <a:rPr lang="th-TH" altLang="th-TH" sz="3600" b="1">
                <a:latin typeface="Times New Roman" pitchFamily="18" charset="0"/>
              </a:rPr>
              <a:t>  สินค้าซึ่งนำเข้าและอยู่ในอารักขาของศุลกากร แล้วได้ส่งกลับออกไปต่างประเทศ</a:t>
            </a:r>
          </a:p>
          <a:p>
            <a:pPr eaLnBrk="1" hangingPunct="1">
              <a:spcBef>
                <a:spcPct val="50000"/>
              </a:spcBef>
            </a:pPr>
            <a:endParaRPr lang="th-TH" altLang="th-TH" sz="3600" b="1">
              <a:latin typeface="Times New Roman" pitchFamily="18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th-TH" altLang="th-TH" sz="3600" b="1">
                <a:latin typeface="Times New Roman" pitchFamily="18" charset="0"/>
              </a:rPr>
              <a:t>3.  ผู้ประกอบการขายสินค้าหรือบริการที่อยู่ในบังคับเสียภาษีมูลค่าเพิ่ม และกิจการฯ มีมูลค่าฐานภาษีไม่เกินมูลค่าฐานภาษีของกิจการขนาดย่อม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600" b="1">
                <a:latin typeface="Times New Roman" pitchFamily="18" charset="0"/>
              </a:rPr>
              <a:t>	(มูลค่าไม่เกิน 1,800,000 บาท)</a:t>
            </a:r>
          </a:p>
          <a:p>
            <a:pPr eaLnBrk="1" hangingPunct="1">
              <a:spcBef>
                <a:spcPct val="50000"/>
              </a:spcBef>
            </a:pPr>
            <a:endParaRPr lang="th-TH" altLang="th-TH" sz="4000" b="1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11188" y="908050"/>
            <a:ext cx="77724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400" b="1" i="1">
                <a:solidFill>
                  <a:srgbClr val="FF0000"/>
                </a:solidFill>
                <a:latin typeface="Times New Roman" pitchFamily="18" charset="0"/>
              </a:rPr>
              <a:t>ข้อสังเกต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th-TH" altLang="th-TH" sz="3600" b="1">
                <a:latin typeface="Angsana New" pitchFamily="18" charset="-34"/>
              </a:rPr>
              <a:t>ฐานภาษีกิจการขนาดย่อม กำหนดไว้ที่มูลค่าไม่เกิน 1,800,000 บาทต่อปี ดังนั้นผู้ประกอบการที่มีรายได้ 1,800,000 บาทต่อปี</a:t>
            </a:r>
            <a:r>
              <a:rPr lang="th-TH" altLang="th-TH" sz="3600" b="1" u="sng">
                <a:latin typeface="Angsana New" pitchFamily="18" charset="-34"/>
              </a:rPr>
              <a:t>พอดี</a:t>
            </a:r>
            <a:r>
              <a:rPr lang="th-TH" altLang="th-TH" sz="3600" b="1">
                <a:latin typeface="Angsana New" pitchFamily="18" charset="-34"/>
              </a:rPr>
              <a:t> ได้รับยกเว้น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th-TH" altLang="th-TH" sz="3600" b="1">
                <a:latin typeface="Angsana New" pitchFamily="18" charset="-34"/>
              </a:rPr>
              <a:t>ผู้ประกอบการที่ได้รับยกเว้นบางกรณี   มีสิทธิขอจดทะเบียนและเสียภาษีมูลค่าเพิ่ม ดังนี้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11188" y="1125538"/>
            <a:ext cx="82296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5000"/>
              </a:spcBef>
              <a:buFontTx/>
              <a:buChar char="•"/>
            </a:pPr>
            <a:r>
              <a:rPr lang="th-TH" altLang="th-TH" sz="3600" b="1">
                <a:latin typeface="Times New Roman" pitchFamily="18" charset="0"/>
              </a:rPr>
              <a:t> กิจการขายสินค้าตาม </a:t>
            </a:r>
            <a:r>
              <a:rPr lang="th-TH" altLang="th-TH" sz="3600" b="1">
                <a:latin typeface="Angsana New" pitchFamily="18" charset="-34"/>
              </a:rPr>
              <a:t>(ก) ถึง (ฉ)</a:t>
            </a:r>
          </a:p>
          <a:p>
            <a:pPr eaLnBrk="1" hangingPunct="1">
              <a:spcBef>
                <a:spcPct val="15000"/>
              </a:spcBef>
              <a:buFontTx/>
              <a:buChar char="•"/>
            </a:pPr>
            <a:r>
              <a:rPr lang="th-TH" altLang="th-TH" sz="3600" b="1">
                <a:latin typeface="Times New Roman" pitchFamily="18" charset="0"/>
              </a:rPr>
              <a:t> กิจการขนาดย่อมตาม</a:t>
            </a:r>
            <a:r>
              <a:rPr lang="th-TH" altLang="th-TH" sz="3600" b="1">
                <a:latin typeface="Angsana New" pitchFamily="18" charset="-34"/>
              </a:rPr>
              <a:t>ข้อ 3</a:t>
            </a:r>
            <a:endParaRPr lang="th-TH" altLang="th-TH" sz="3600" b="1">
              <a:latin typeface="Times New Roman" pitchFamily="18" charset="0"/>
            </a:endParaRPr>
          </a:p>
          <a:p>
            <a:pPr eaLnBrk="1" hangingPunct="1">
              <a:spcBef>
                <a:spcPct val="15000"/>
              </a:spcBef>
              <a:buFontTx/>
              <a:buChar char="•"/>
            </a:pPr>
            <a:r>
              <a:rPr lang="th-TH" altLang="th-TH" sz="3600" b="1">
                <a:latin typeface="Times New Roman" pitchFamily="18" charset="0"/>
              </a:rPr>
              <a:t> กิจการขนส่งทางอากาศภายในประเทศ</a:t>
            </a:r>
          </a:p>
          <a:p>
            <a:pPr eaLnBrk="1" hangingPunct="1">
              <a:spcBef>
                <a:spcPct val="15000"/>
              </a:spcBef>
              <a:buFontTx/>
              <a:buChar char="•"/>
            </a:pPr>
            <a:r>
              <a:rPr lang="th-TH" altLang="th-TH" sz="3600" b="1">
                <a:latin typeface="Times New Roman" pitchFamily="18" charset="0"/>
              </a:rPr>
              <a:t> การส่งออกของผู้ประกอบการในเขตอุตสาหกรรมส่งออก</a:t>
            </a:r>
          </a:p>
          <a:p>
            <a:pPr eaLnBrk="1" hangingPunct="1">
              <a:spcBef>
                <a:spcPct val="15000"/>
              </a:spcBef>
              <a:buFontTx/>
              <a:buChar char="•"/>
            </a:pPr>
            <a:r>
              <a:rPr lang="th-TH" altLang="th-TH" sz="3600" b="1">
                <a:latin typeface="Times New Roman" pitchFamily="18" charset="0"/>
              </a:rPr>
              <a:t> การให้บริการขนส่งน้ำมันเชื้อเพลิงทางท่อในราชอาณาจักร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838200" y="685800"/>
            <a:ext cx="7696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th-TH" sz="4400">
              <a:latin typeface="Times New Roman" pitchFamily="18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684213" y="981075"/>
            <a:ext cx="7620000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altLang="th-TH" sz="4400" b="1" u="sng">
                <a:solidFill>
                  <a:srgbClr val="0000FF"/>
                </a:solidFill>
                <a:latin typeface="Times New Roman" pitchFamily="18" charset="0"/>
              </a:rPr>
              <a:t>ความรับผิดในการเสียภาษี</a:t>
            </a:r>
            <a:endParaRPr lang="th-TH" altLang="th-TH" sz="4400" b="1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Times New Roman" pitchFamily="18" charset="0"/>
              </a:rPr>
              <a:t>1. กรณีการ</a:t>
            </a:r>
            <a:r>
              <a:rPr lang="th-TH" altLang="th-TH" sz="4000" b="1" u="sng">
                <a:solidFill>
                  <a:srgbClr val="FF0000"/>
                </a:solidFill>
                <a:latin typeface="Times New Roman" pitchFamily="18" charset="0"/>
              </a:rPr>
              <a:t>ขายสินค้าทั่วไป </a:t>
            </a:r>
            <a:r>
              <a:rPr lang="th-TH" altLang="th-TH" sz="4000" b="1">
                <a:latin typeface="Times New Roman" pitchFamily="18" charset="0"/>
              </a:rPr>
              <a:t>ความรับผิดเกิดขึ้นเมื่อ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Times New Roman" pitchFamily="18" charset="0"/>
              </a:rPr>
              <a:t>	- ส่งมอบสินค้า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Times New Roman" pitchFamily="18" charset="0"/>
              </a:rPr>
              <a:t>	- โอนกรรมสิทธิ์สินค้า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Times New Roman" pitchFamily="18" charset="0"/>
              </a:rPr>
              <a:t>	- ได้รับชำระราคาค่าสินค้า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Times New Roman" pitchFamily="18" charset="0"/>
              </a:rPr>
              <a:t>	- ออกใบกำกับภาษี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th-TH" sz="4000" b="1">
                <a:latin typeface="Times New Roman" pitchFamily="18" charset="0"/>
              </a:rPr>
              <a:t>***</a:t>
            </a:r>
            <a:r>
              <a:rPr lang="th-TH" altLang="th-TH" sz="4000" b="1">
                <a:latin typeface="Times New Roman" pitchFamily="18" charset="0"/>
              </a:rPr>
              <a:t>ความรับผิดเกิดขึ้นตามส่วนของการกระทำ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68313" y="476250"/>
            <a:ext cx="798036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3200" b="1" u="sng">
                <a:solidFill>
                  <a:srgbClr val="FF0000"/>
                </a:solidFill>
                <a:latin typeface="Angsana New" pitchFamily="18" charset="-34"/>
              </a:rPr>
              <a:t>ตัวอย่าง</a:t>
            </a:r>
            <a:r>
              <a:rPr lang="th-TH" altLang="th-TH" sz="3200" b="1">
                <a:latin typeface="Angsana New" pitchFamily="18" charset="-34"/>
              </a:rPr>
              <a:t> บริษัท ก. ตกลงขายเครื่องจักรมูลค่า </a:t>
            </a:r>
            <a:r>
              <a:rPr lang="en-US" altLang="th-TH" sz="3200" b="1">
                <a:latin typeface="Angsana New" pitchFamily="18" charset="-34"/>
              </a:rPr>
              <a:t>100,000 </a:t>
            </a:r>
            <a:r>
              <a:rPr lang="th-TH" altLang="th-TH" sz="3200" b="1">
                <a:latin typeface="Angsana New" pitchFamily="18" charset="-34"/>
              </a:rPr>
              <a:t>บาทให้แก่ บริษัท ข. เมื่อ </a:t>
            </a:r>
            <a:r>
              <a:rPr lang="en-US" altLang="th-TH" sz="3200" b="1">
                <a:latin typeface="Angsana New" pitchFamily="18" charset="-34"/>
              </a:rPr>
              <a:t>12 </a:t>
            </a:r>
            <a:r>
              <a:rPr lang="th-TH" altLang="th-TH" sz="3200" b="1">
                <a:latin typeface="Angsana New" pitchFamily="18" charset="-34"/>
              </a:rPr>
              <a:t>มีนาคม </a:t>
            </a:r>
            <a:r>
              <a:rPr lang="en-US" altLang="th-TH" sz="3200" b="1">
                <a:latin typeface="Angsana New" pitchFamily="18" charset="-34"/>
              </a:rPr>
              <a:t> 2556 </a:t>
            </a:r>
            <a:r>
              <a:rPr lang="th-TH" altLang="th-TH" sz="3200" b="1">
                <a:latin typeface="Angsana New" pitchFamily="18" charset="-34"/>
              </a:rPr>
              <a:t>และส่งมอบเครื่องจักรให้ บริษัท ข. เมื่อ </a:t>
            </a:r>
            <a:r>
              <a:rPr lang="en-US" altLang="th-TH" sz="3200" b="1">
                <a:latin typeface="Angsana New" pitchFamily="18" charset="-34"/>
              </a:rPr>
              <a:t>17 </a:t>
            </a:r>
            <a:r>
              <a:rPr lang="th-TH" altLang="th-TH" sz="3200" b="1">
                <a:latin typeface="Angsana New" pitchFamily="18" charset="-34"/>
              </a:rPr>
              <a:t>เมษยน </a:t>
            </a:r>
            <a:r>
              <a:rPr lang="en-US" altLang="th-TH" sz="3200" b="1">
                <a:latin typeface="Angsana New" pitchFamily="18" charset="-34"/>
              </a:rPr>
              <a:t>2556 </a:t>
            </a:r>
            <a:r>
              <a:rPr lang="th-TH" altLang="th-TH" sz="3200" b="1">
                <a:latin typeface="Angsana New" pitchFamily="18" charset="-34"/>
              </a:rPr>
              <a:t>ความรับผิดในการเสียภาษีมูลค่าเพิ่มบริษัท ก. เกิดขึ้นเมื่อใด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01675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 </a:t>
            </a:r>
            <a:endParaRPr lang="th-TH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71500" y="2046288"/>
            <a:ext cx="777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 17 </a:t>
            </a:r>
            <a:r>
              <a:rPr lang="th-TH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เมษายน </a:t>
            </a:r>
            <a:r>
              <a:rPr lang="en-US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2556</a:t>
            </a:r>
            <a:endParaRPr lang="th-TH" altLang="th-TH" sz="3200" b="1">
              <a:solidFill>
                <a:srgbClr val="0000FF"/>
              </a:solidFill>
              <a:latin typeface="Angsana New" pitchFamily="18" charset="-34"/>
            </a:endParaRPr>
          </a:p>
        </p:txBody>
      </p:sp>
      <p:sp>
        <p:nvSpPr>
          <p:cNvPr id="33797" name="Text Box 2"/>
          <p:cNvSpPr txBox="1">
            <a:spLocks noChangeArrowheads="1"/>
          </p:cNvSpPr>
          <p:nvPr/>
        </p:nvSpPr>
        <p:spPr bwMode="auto">
          <a:xfrm>
            <a:off x="588963" y="2655888"/>
            <a:ext cx="7980362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3200" b="1">
                <a:latin typeface="Angsana New" pitchFamily="18" charset="-34"/>
              </a:rPr>
              <a:t>จากตย.ข้างต้น ถ้า บริษัท ข. ได้ชำระค่าเครื่องจักรให้แก่ บริษัท ก. จำนวน </a:t>
            </a:r>
            <a:r>
              <a:rPr lang="en-US" altLang="th-TH" sz="3200" b="1">
                <a:latin typeface="Angsana New" pitchFamily="18" charset="-34"/>
              </a:rPr>
              <a:t>70,000 </a:t>
            </a:r>
            <a:r>
              <a:rPr lang="th-TH" altLang="th-TH" sz="3200" b="1">
                <a:latin typeface="Angsana New" pitchFamily="18" charset="-34"/>
              </a:rPr>
              <a:t>บาท ในวันที่ </a:t>
            </a:r>
            <a:r>
              <a:rPr lang="en-US" altLang="th-TH" sz="3200" b="1">
                <a:latin typeface="Angsana New" pitchFamily="18" charset="-34"/>
              </a:rPr>
              <a:t>10 </a:t>
            </a:r>
            <a:r>
              <a:rPr lang="th-TH" altLang="th-TH" sz="3200" b="1">
                <a:latin typeface="Angsana New" pitchFamily="18" charset="-34"/>
              </a:rPr>
              <a:t>เมษายน </a:t>
            </a:r>
            <a:r>
              <a:rPr lang="en-US" altLang="th-TH" sz="3200" b="1">
                <a:latin typeface="Angsana New" pitchFamily="18" charset="-34"/>
              </a:rPr>
              <a:t>2556 </a:t>
            </a:r>
            <a:r>
              <a:rPr lang="th-TH" altLang="th-TH" sz="3200" b="1">
                <a:latin typeface="Angsana New" pitchFamily="18" charset="-34"/>
              </a:rPr>
              <a:t> กรณีนี้ ความรับผิดในการเสียภาษีมูลค่าเพิ่มของบริษัท ก. เกิดขึ้นเมื่อใด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88963" y="4265613"/>
            <a:ext cx="7772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US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10 </a:t>
            </a:r>
            <a:r>
              <a:rPr lang="th-TH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เมษายน </a:t>
            </a:r>
            <a:r>
              <a:rPr lang="en-US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2556 </a:t>
            </a:r>
            <a:r>
              <a:rPr lang="th-TH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รับผิดในส่วนมูลค่า </a:t>
            </a:r>
            <a:r>
              <a:rPr lang="en-US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70,000 </a:t>
            </a:r>
            <a:r>
              <a:rPr lang="th-TH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บาท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US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17 </a:t>
            </a:r>
            <a:r>
              <a:rPr lang="th-TH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เมษายน </a:t>
            </a:r>
            <a:r>
              <a:rPr lang="en-US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2556 </a:t>
            </a:r>
            <a:r>
              <a:rPr lang="th-TH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รับผิดในส่วนมูลค่า </a:t>
            </a:r>
            <a:r>
              <a:rPr lang="en-US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30,000 </a:t>
            </a:r>
            <a:r>
              <a:rPr lang="th-TH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บาท</a:t>
            </a:r>
            <a:endParaRPr lang="th-TH" altLang="th-TH" sz="3200" b="1">
              <a:solidFill>
                <a:srgbClr val="0000FF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95288" y="1052513"/>
            <a:ext cx="8382000" cy="491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9906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Times New Roman" pitchFamily="18" charset="0"/>
              </a:rPr>
              <a:t>2.  กรณี</a:t>
            </a:r>
            <a:r>
              <a:rPr lang="th-TH" altLang="th-TH" sz="4000" b="1" u="sng">
                <a:solidFill>
                  <a:srgbClr val="FF0000"/>
                </a:solidFill>
                <a:latin typeface="Times New Roman" pitchFamily="18" charset="0"/>
              </a:rPr>
              <a:t>ขายสินค้าตามสัญญาให้เช่าซื้อหรือสัญญาซื้อขายผ่อนชำระ</a:t>
            </a:r>
            <a:r>
              <a:rPr lang="th-TH" altLang="th-TH" sz="4000" b="1">
                <a:latin typeface="Times New Roman" pitchFamily="18" charset="0"/>
              </a:rPr>
              <a:t>ที่กรรมสิทธิ์ในสินค้ายังไม่โอนไปยังผู้ซื้อเมื่อได้ส่งมอบ ความรับผิดเกิดขึ้นเมื่อ		</a:t>
            </a:r>
          </a:p>
          <a:p>
            <a:pPr lvl="1" eaLnBrk="1" hangingPunct="1">
              <a:spcBef>
                <a:spcPct val="15000"/>
              </a:spcBef>
              <a:buFontTx/>
              <a:buChar char="-"/>
            </a:pPr>
            <a:r>
              <a:rPr lang="th-TH" altLang="th-TH" sz="4000" b="1">
                <a:latin typeface="Times New Roman" pitchFamily="18" charset="0"/>
              </a:rPr>
              <a:t>ถึงกำหนดชำระราคาตามงวด </a:t>
            </a:r>
            <a:r>
              <a:rPr lang="th-TH" altLang="th-TH" sz="4000" b="1" i="1" u="sng">
                <a:latin typeface="Times New Roman" pitchFamily="18" charset="0"/>
              </a:rPr>
              <a:t>เว้นแต่</a:t>
            </a:r>
            <a:r>
              <a:rPr lang="th-TH" altLang="th-TH" sz="4000" b="1">
                <a:latin typeface="Times New Roman" pitchFamily="18" charset="0"/>
              </a:rPr>
              <a:t>	   	</a:t>
            </a:r>
          </a:p>
          <a:p>
            <a:pPr lvl="1" eaLnBrk="1" hangingPunct="1">
              <a:spcBef>
                <a:spcPct val="15000"/>
              </a:spcBef>
              <a:buFontTx/>
              <a:buChar char="-"/>
            </a:pPr>
            <a:r>
              <a:rPr lang="th-TH" altLang="th-TH" sz="4000" b="1">
                <a:latin typeface="Times New Roman" pitchFamily="18" charset="0"/>
              </a:rPr>
              <a:t>ได้รับชำระราคาสินค้า				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Times New Roman" pitchFamily="18" charset="0"/>
              </a:rPr>
              <a:t>	-  ได้ออกใบกำกับภาษี	</a:t>
            </a:r>
            <a:r>
              <a:rPr lang="th-TH" altLang="th-TH" sz="4400" b="1">
                <a:latin typeface="Times New Roman" pitchFamily="18" charset="0"/>
              </a:rPr>
              <a:t>	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th-TH" sz="4400" b="1">
                <a:latin typeface="Times New Roman" pitchFamily="18" charset="0"/>
              </a:rPr>
              <a:t>**** </a:t>
            </a:r>
            <a:r>
              <a:rPr lang="th-TH" altLang="th-TH" sz="4400" b="1">
                <a:latin typeface="Times New Roman" pitchFamily="18" charset="0"/>
              </a:rPr>
              <a:t>ความรับผิดเกิดขึ้นตามส่วนของการกระทำ 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465138" y="620713"/>
            <a:ext cx="8247062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altLang="th-TH" sz="3600" b="1" u="sng">
                <a:solidFill>
                  <a:srgbClr val="FF0000"/>
                </a:solidFill>
                <a:latin typeface="Angsana New" pitchFamily="18" charset="-34"/>
              </a:rPr>
              <a:t>ตัวอย่าง</a:t>
            </a:r>
            <a:r>
              <a:rPr lang="th-TH" altLang="th-TH" sz="3600" b="1">
                <a:solidFill>
                  <a:srgbClr val="FF0000"/>
                </a:solidFill>
                <a:latin typeface="Angsana New" pitchFamily="18" charset="-34"/>
              </a:rPr>
              <a:t> </a:t>
            </a:r>
            <a:r>
              <a:rPr lang="th-TH" altLang="th-TH" sz="3600" b="1">
                <a:latin typeface="Angsana New" pitchFamily="18" charset="-34"/>
              </a:rPr>
              <a:t> บริษัท ก ได้ทำสัญญาให้ นาย ข. เช่าซื้อเครื่องจักรมูลค่า </a:t>
            </a:r>
            <a:r>
              <a:rPr lang="en-US" altLang="th-TH" sz="3600" b="1">
                <a:latin typeface="Angsana New" pitchFamily="18" charset="-34"/>
              </a:rPr>
              <a:t>100,000 </a:t>
            </a:r>
            <a:r>
              <a:rPr lang="th-TH" altLang="th-TH" sz="3600" b="1">
                <a:latin typeface="Angsana New" pitchFamily="18" charset="-34"/>
              </a:rPr>
              <a:t>บาท</a:t>
            </a:r>
            <a:r>
              <a:rPr lang="en-US" altLang="th-TH" sz="3600" b="1">
                <a:latin typeface="Angsana New" pitchFamily="18" charset="-34"/>
              </a:rPr>
              <a:t> </a:t>
            </a:r>
            <a:r>
              <a:rPr lang="th-TH" altLang="th-TH" sz="3600" b="1">
                <a:latin typeface="Angsana New" pitchFamily="18" charset="-34"/>
              </a:rPr>
              <a:t>ผ่อนชำระ </a:t>
            </a:r>
            <a:r>
              <a:rPr lang="en-US" altLang="th-TH" sz="3600" b="1">
                <a:latin typeface="Angsana New" pitchFamily="18" charset="-34"/>
              </a:rPr>
              <a:t>10 </a:t>
            </a:r>
            <a:r>
              <a:rPr lang="th-TH" altLang="th-TH" sz="3600" b="1">
                <a:latin typeface="Angsana New" pitchFamily="18" charset="-34"/>
              </a:rPr>
              <a:t>งวด งวดละ </a:t>
            </a:r>
            <a:r>
              <a:rPr lang="en-US" altLang="th-TH" sz="3600" b="1">
                <a:latin typeface="Angsana New" pitchFamily="18" charset="-34"/>
              </a:rPr>
              <a:t>10,000 </a:t>
            </a:r>
            <a:r>
              <a:rPr lang="th-TH" altLang="th-TH" sz="3600" b="1">
                <a:latin typeface="Angsana New" pitchFamily="18" charset="-34"/>
              </a:rPr>
              <a:t>บาท กำหนดชำระทุกวันที่ </a:t>
            </a:r>
            <a:r>
              <a:rPr lang="en-US" altLang="th-TH" sz="3600" b="1">
                <a:latin typeface="Angsana New" pitchFamily="18" charset="-34"/>
              </a:rPr>
              <a:t>1 </a:t>
            </a:r>
            <a:r>
              <a:rPr lang="th-TH" altLang="th-TH" sz="3600" b="1">
                <a:latin typeface="Angsana New" pitchFamily="18" charset="-34"/>
              </a:rPr>
              <a:t>ของเดือน เริ่มตั้งแต่ มี.ค. เป็นต้นไป ความรับผิดชอบบริษัท ก. สำหรับการขายเครื่องจักรดังกล่าวเกิดขึ้นเมื่อใด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65138" y="3114675"/>
            <a:ext cx="8247062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งวดที่ </a:t>
            </a:r>
            <a:r>
              <a:rPr lang="en-US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1 </a:t>
            </a: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ความรับผิดเกิดวันที่ </a:t>
            </a:r>
            <a:r>
              <a:rPr lang="en-US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1 </a:t>
            </a: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มีนาคม สำหรับค่างวด </a:t>
            </a:r>
            <a:r>
              <a:rPr lang="en-US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10,000 </a:t>
            </a: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บาท</a:t>
            </a:r>
          </a:p>
          <a:p>
            <a:pPr algn="thaiDist"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งวดต่อๆไป ความรับผิดเกิดทุกวันที่ </a:t>
            </a:r>
            <a:r>
              <a:rPr lang="en-US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1 </a:t>
            </a: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ไม่ว่าจะได้รับชำระราคาหรือไม่</a:t>
            </a:r>
          </a:p>
          <a:p>
            <a:pPr algn="thaiDist"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แต่หากมีการกระทำใดเกิดก่อนวันกำหนดชำระ ความรับผิดเกิดขึ้นตามส่วนของการกระทำ</a:t>
            </a:r>
            <a:r>
              <a:rPr lang="th-TH" altLang="th-TH" sz="3200" u="sng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ตามกรณีขายสินค้าทั่วไป</a:t>
            </a:r>
            <a:endParaRPr lang="th-TH" altLang="th-TH" sz="3200" u="sng">
              <a:solidFill>
                <a:srgbClr val="0000FF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250825" y="981075"/>
            <a:ext cx="8294688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en-US" altLang="th-TH" sz="4400" b="1">
                <a:latin typeface="Angsana New" pitchFamily="18" charset="-34"/>
              </a:rPr>
              <a:t>3. </a:t>
            </a:r>
            <a:r>
              <a:rPr lang="th-TH" altLang="th-TH" sz="3600" b="1">
                <a:latin typeface="Angsana New" pitchFamily="18" charset="-34"/>
              </a:rPr>
              <a:t>กรณี</a:t>
            </a:r>
            <a:r>
              <a:rPr lang="th-TH" altLang="th-TH" sz="3600" b="1" u="sng">
                <a:solidFill>
                  <a:srgbClr val="FF0000"/>
                </a:solidFill>
                <a:latin typeface="Angsana New" pitchFamily="18" charset="-34"/>
              </a:rPr>
              <a:t>ขายสินค้าโดยมีการตั้งตัวแทน</a:t>
            </a:r>
            <a:r>
              <a:rPr lang="th-TH" altLang="th-TH" sz="3600" b="1">
                <a:latin typeface="Angsana New" pitchFamily="18" charset="-34"/>
              </a:rPr>
              <a:t>เพื่อขายและได้ส่งมอบสินค้าให้ตัวแทนแล้ว ความรับผิดในการเสียภาษีฯ จะเกิดขึ้นเมื่อ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600" b="1">
                <a:latin typeface="Angsana New" pitchFamily="18" charset="-34"/>
              </a:rPr>
              <a:t>	-  ตัวแทนได้ส่งมอบสินค้าให้แก่ผู้ซื้อ </a:t>
            </a:r>
            <a:r>
              <a:rPr lang="th-TH" altLang="th-TH" sz="3600" b="1" i="1" u="sng">
                <a:latin typeface="Angsana New" pitchFamily="18" charset="-34"/>
              </a:rPr>
              <a:t>เว้นแต่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600" b="1">
                <a:latin typeface="Angsana New" pitchFamily="18" charset="-34"/>
              </a:rPr>
              <a:t>	-  ตัวแทนได้โอนกรรมสิทธิ์สินค้าให้แก่ผู้ซื้อ </a:t>
            </a:r>
            <a:r>
              <a:rPr lang="th-TH" altLang="th-TH" sz="3600" b="1" i="1">
                <a:latin typeface="Angsana New" pitchFamily="18" charset="-34"/>
              </a:rPr>
              <a:t>หรือ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600" b="1">
                <a:latin typeface="Times New Roman" pitchFamily="18" charset="0"/>
              </a:rPr>
              <a:t>	 -  ได้รับชำระราคาสินค้า </a:t>
            </a:r>
            <a:r>
              <a:rPr lang="th-TH" altLang="th-TH" sz="3600" b="1" i="1">
                <a:latin typeface="Times New Roman" pitchFamily="18" charset="0"/>
              </a:rPr>
              <a:t>หรือ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600" b="1">
                <a:latin typeface="Times New Roman" pitchFamily="18" charset="0"/>
              </a:rPr>
              <a:t>  	 -  ได้ออกใบกำกับภาษี </a:t>
            </a:r>
            <a:r>
              <a:rPr lang="th-TH" altLang="th-TH" sz="3600" b="1" i="1">
                <a:latin typeface="Times New Roman" pitchFamily="18" charset="0"/>
              </a:rPr>
              <a:t>หรือ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600" b="1">
                <a:latin typeface="Times New Roman" pitchFamily="18" charset="0"/>
              </a:rPr>
              <a:t>  	 -  ได้มีการนำสินค้าไปใช้</a:t>
            </a:r>
            <a:endParaRPr lang="th-TH" altLang="th-TH" sz="3600" b="1" i="1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95288" y="908050"/>
            <a:ext cx="8353425" cy="515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altLang="th-TH" sz="4400" b="1">
                <a:solidFill>
                  <a:srgbClr val="0000FF"/>
                </a:solidFill>
                <a:latin typeface="Angsana New" pitchFamily="18" charset="-34"/>
              </a:rPr>
              <a:t>ภาษีมูลค่าเพิ่ม</a:t>
            </a:r>
            <a:r>
              <a:rPr lang="th-TH" altLang="th-TH" sz="3600" b="1">
                <a:latin typeface="Angsana New" pitchFamily="18" charset="-34"/>
              </a:rPr>
              <a:t>  เป็นภาษีทางอ้อมเริ่มใช้บังคับในประเทศไทย     </a:t>
            </a:r>
            <a:r>
              <a:rPr lang="th-TH" altLang="th-TH" sz="3600" b="1" u="sng">
                <a:latin typeface="Angsana New" pitchFamily="18" charset="-34"/>
              </a:rPr>
              <a:t>ตั้งแต่วันที่ 1 มกราคม 2535</a:t>
            </a:r>
            <a:r>
              <a:rPr lang="th-TH" altLang="th-TH" sz="3600" b="1">
                <a:latin typeface="Angsana New" pitchFamily="18" charset="-34"/>
              </a:rPr>
              <a:t> โดยนำมาใช้แทนภาษีการค้า</a:t>
            </a:r>
          </a:p>
          <a:p>
            <a:pPr algn="thaiDist" eaLnBrk="1" hangingPunct="1">
              <a:spcBef>
                <a:spcPct val="50000"/>
              </a:spcBef>
            </a:pPr>
            <a:r>
              <a:rPr lang="th-TH" altLang="th-TH" sz="3600" b="1">
                <a:latin typeface="Angsana New" pitchFamily="18" charset="-34"/>
              </a:rPr>
              <a:t>ภาษีมูลค่าเพิ่มคำนวณจากยอดมูลค่าสินค้าหรือบริการก่อนหักรายจ่ายใดๆ ตามอัตราภาษีที่กำหนด โดยต้องคำนวณภาษีสำหรับราชการบริหารส่วนท้องถิ่นเพิ่มควบคู่(ร้อยละ10</a:t>
            </a:r>
            <a:r>
              <a:rPr lang="en-US" altLang="th-TH" sz="3600" b="1">
                <a:latin typeface="Angsana New" pitchFamily="18" charset="-34"/>
              </a:rPr>
              <a:t>)</a:t>
            </a:r>
            <a:r>
              <a:rPr lang="th-TH" altLang="th-TH" sz="3600" b="1">
                <a:latin typeface="Angsana New" pitchFamily="18" charset="-34"/>
              </a:rPr>
              <a:t>ไปอีก</a:t>
            </a:r>
            <a:endParaRPr lang="th-TH" altLang="th-TH" sz="2000" b="1">
              <a:latin typeface="Angsana New" pitchFamily="18" charset="-34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th-TH" altLang="th-TH" sz="4400" b="1">
                <a:solidFill>
                  <a:srgbClr val="FF0000"/>
                </a:solidFill>
                <a:latin typeface="Angsana New" pitchFamily="18" charset="-34"/>
              </a:rPr>
              <a:t>ภาษีมูลค่าเพิ่ม </a:t>
            </a:r>
            <a:r>
              <a:rPr lang="en-US" altLang="th-TH" sz="4400" b="1">
                <a:solidFill>
                  <a:srgbClr val="FF0000"/>
                </a:solidFill>
                <a:latin typeface="Angsana New" pitchFamily="18" charset="-34"/>
              </a:rPr>
              <a:t>= </a:t>
            </a:r>
            <a:r>
              <a:rPr lang="th-TH" altLang="th-TH" sz="4400" b="1">
                <a:solidFill>
                  <a:srgbClr val="FF0000"/>
                </a:solidFill>
                <a:latin typeface="Angsana New" pitchFamily="18" charset="-34"/>
              </a:rPr>
              <a:t>ภาษีขาย </a:t>
            </a:r>
            <a:r>
              <a:rPr lang="en-US" altLang="th-TH" sz="4400" b="1">
                <a:solidFill>
                  <a:srgbClr val="FF0000"/>
                </a:solidFill>
                <a:latin typeface="Angsana New" pitchFamily="18" charset="-34"/>
              </a:rPr>
              <a:t>–</a:t>
            </a:r>
            <a:r>
              <a:rPr lang="th-TH" altLang="th-TH" sz="4400" b="1">
                <a:solidFill>
                  <a:srgbClr val="FF0000"/>
                </a:solidFill>
                <a:latin typeface="Angsana New" pitchFamily="18" charset="-34"/>
              </a:rPr>
              <a:t> ภาษีซื้อ</a:t>
            </a:r>
            <a:r>
              <a:rPr lang="th-TH" altLang="th-TH" sz="4800" b="1">
                <a:solidFill>
                  <a:srgbClr val="FF0000"/>
                </a:solidFill>
                <a:latin typeface="Angsana New" pitchFamily="18" charset="-34"/>
              </a:rPr>
              <a:t> </a:t>
            </a:r>
          </a:p>
          <a:p>
            <a:pPr algn="thaiDist" eaLnBrk="1" hangingPunct="1">
              <a:spcBef>
                <a:spcPct val="50000"/>
              </a:spcBef>
            </a:pPr>
            <a:endParaRPr lang="th-TH" altLang="th-TH" sz="3600" b="1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68313" y="692150"/>
            <a:ext cx="83058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3600" b="1" u="sng">
                <a:solidFill>
                  <a:srgbClr val="FF0000"/>
                </a:solidFill>
                <a:latin typeface="Angsana New" pitchFamily="18" charset="-34"/>
              </a:rPr>
              <a:t>ตัวอย่าง</a:t>
            </a:r>
            <a:r>
              <a:rPr lang="th-TH" altLang="th-TH" sz="3600" b="1">
                <a:latin typeface="Angsana New" pitchFamily="18" charset="-34"/>
              </a:rPr>
              <a:t>  บริษัท ก แต่งตั้ง บริษัท ข เป็นตัวแทนจำหน่ายครีมทาผิว(ตามหลักเกณฑ์อธิบดีกำหนดโดยอนุมัติรัฐมนตรี)และส่งมอบครีมมูลค่า </a:t>
            </a:r>
            <a:r>
              <a:rPr lang="en-US" altLang="th-TH" sz="3600" b="1">
                <a:latin typeface="Angsana New" pitchFamily="18" charset="-34"/>
              </a:rPr>
              <a:t>200,000</a:t>
            </a:r>
            <a:r>
              <a:rPr lang="th-TH" altLang="th-TH" sz="3600" b="1">
                <a:latin typeface="Angsana New" pitchFamily="18" charset="-34"/>
              </a:rPr>
              <a:t> บาทให้แก่ บริษัท ข วันที่ </a:t>
            </a:r>
            <a:r>
              <a:rPr lang="en-US" altLang="th-TH" sz="3600" b="1">
                <a:latin typeface="Angsana New" pitchFamily="18" charset="-34"/>
              </a:rPr>
              <a:t>25 </a:t>
            </a:r>
            <a:r>
              <a:rPr lang="th-TH" altLang="th-TH" sz="3600" b="1">
                <a:latin typeface="Angsana New" pitchFamily="18" charset="-34"/>
              </a:rPr>
              <a:t>ตุลาคม </a:t>
            </a:r>
            <a:r>
              <a:rPr lang="en-US" altLang="th-TH" sz="3600" b="1">
                <a:latin typeface="Angsana New" pitchFamily="18" charset="-34"/>
              </a:rPr>
              <a:t>2556 </a:t>
            </a:r>
            <a:r>
              <a:rPr lang="th-TH" altLang="th-TH" sz="3600" b="1">
                <a:latin typeface="Angsana New" pitchFamily="18" charset="-34"/>
              </a:rPr>
              <a:t>และบริษัท ข ได้ส่งมอบครีมทั้งหมดให้ลูกค้าไปเมื่อวันที่ </a:t>
            </a:r>
            <a:r>
              <a:rPr lang="en-US" altLang="th-TH" sz="3600" b="1">
                <a:latin typeface="Angsana New" pitchFamily="18" charset="-34"/>
              </a:rPr>
              <a:t>23 </a:t>
            </a:r>
            <a:r>
              <a:rPr lang="th-TH" altLang="th-TH" sz="3600" b="1">
                <a:latin typeface="Angsana New" pitchFamily="18" charset="-34"/>
              </a:rPr>
              <a:t>พฤศจิกายน </a:t>
            </a:r>
            <a:r>
              <a:rPr lang="en-US" altLang="th-TH" sz="3600" b="1">
                <a:latin typeface="Angsana New" pitchFamily="18" charset="-34"/>
              </a:rPr>
              <a:t>2556 </a:t>
            </a:r>
            <a:r>
              <a:rPr lang="th-TH" altLang="th-TH" sz="3600" b="1">
                <a:latin typeface="Angsana New" pitchFamily="18" charset="-34"/>
              </a:rPr>
              <a:t>ความรับผิดเสียภาษีมูลค่าเพิ่ม ของ บริษัท ก เกิดขึ้นเมื่อใด</a:t>
            </a:r>
            <a:endParaRPr lang="th-TH" altLang="th-TH" sz="3600" b="1" i="1"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41325" y="4108450"/>
            <a:ext cx="82470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US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23 </a:t>
            </a: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พฤศจิกายน </a:t>
            </a:r>
            <a:r>
              <a:rPr lang="en-US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2556  </a:t>
            </a: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ความรับผิดในมูลค่า </a:t>
            </a:r>
            <a:r>
              <a:rPr lang="en-US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200,000 </a:t>
            </a: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บาท</a:t>
            </a:r>
          </a:p>
          <a:p>
            <a:pPr algn="thaiDist"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แต่หากมีการกระทำใดเกิดก่อนวันที่ตัวแทนส่งมอบสินค้าให้ผู้ซื้อความรับผิดเกิดขึ้นตามส่วนของการกระทำ</a:t>
            </a:r>
            <a:r>
              <a:rPr lang="th-TH" altLang="th-TH" sz="3200" u="sng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ตามกรณีขายสินค้าทั่วไป</a:t>
            </a:r>
            <a:endParaRPr lang="th-TH" altLang="th-TH" sz="3200" u="sng">
              <a:solidFill>
                <a:srgbClr val="0000FF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68313" y="981075"/>
            <a:ext cx="82296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Times New Roman" pitchFamily="18" charset="0"/>
              </a:rPr>
              <a:t>4.  กรณีการ</a:t>
            </a:r>
            <a:r>
              <a:rPr lang="th-TH" altLang="th-TH" sz="4000" b="1" u="sng">
                <a:solidFill>
                  <a:srgbClr val="FF0000"/>
                </a:solidFill>
                <a:latin typeface="Times New Roman" pitchFamily="18" charset="0"/>
              </a:rPr>
              <a:t>ขายสินค้าโดยการส่งออก </a:t>
            </a:r>
            <a:r>
              <a:rPr lang="th-TH" altLang="th-TH" sz="4000" b="1">
                <a:latin typeface="Times New Roman" pitchFamily="18" charset="0"/>
              </a:rPr>
              <a:t>ความรับผิดใน    การเสียภาษีมูลค่าเพิ่ม </a:t>
            </a:r>
            <a:r>
              <a:rPr lang="th-TH" altLang="th-TH" sz="4000" b="1" i="1">
                <a:latin typeface="Times New Roman" pitchFamily="18" charset="0"/>
              </a:rPr>
              <a:t>จะเกิดขึ้นเมื่อ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Times New Roman" pitchFamily="18" charset="0"/>
              </a:rPr>
              <a:t>	-  ชำระอากรขาออก </a:t>
            </a:r>
            <a:r>
              <a:rPr lang="th-TH" altLang="th-TH" sz="4000" b="1" i="1">
                <a:latin typeface="Times New Roman" pitchFamily="18" charset="0"/>
              </a:rPr>
              <a:t>หรือ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Times New Roman" pitchFamily="18" charset="0"/>
              </a:rPr>
              <a:t>	-  วันที่ได้มีการวางค้ำประกันอากรขาออก </a:t>
            </a:r>
            <a:r>
              <a:rPr lang="th-TH" altLang="th-TH" sz="4000" b="1" i="1">
                <a:latin typeface="Times New Roman" pitchFamily="18" charset="0"/>
              </a:rPr>
              <a:t>หากเป็นกรณีที่ไม่ต้องเสียภาษีหรือยกเว้นอากรขาออก ความรับผิดจะเกิดขึ้น ในวันที่มีการออกใบขนสินค้าขาออกตามกฎหมายว่าด้วยศุลกากร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-4449763" y="2640013"/>
            <a:ext cx="184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en-US" altLang="th-TH" sz="4400" b="1">
              <a:latin typeface="Times New Roman" pitchFamily="18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684213" y="981075"/>
            <a:ext cx="7661275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Times New Roman" pitchFamily="18" charset="0"/>
              </a:rPr>
              <a:t>5.  กรณีการ</a:t>
            </a:r>
            <a:r>
              <a:rPr lang="th-TH" altLang="th-TH" sz="4000" b="1" u="sng">
                <a:solidFill>
                  <a:srgbClr val="FF0000"/>
                </a:solidFill>
                <a:latin typeface="Times New Roman" pitchFamily="18" charset="0"/>
              </a:rPr>
              <a:t>ให้บริการ </a:t>
            </a:r>
            <a:r>
              <a:rPr lang="th-TH" altLang="th-TH" sz="4000" b="1">
                <a:latin typeface="Times New Roman" pitchFamily="18" charset="0"/>
              </a:rPr>
              <a:t>ความรับผิดจะเกิดขึ้นเมื่อ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Times New Roman" pitchFamily="18" charset="0"/>
              </a:rPr>
              <a:t>	-  ได้รับชำระราคาค่าบริการ </a:t>
            </a:r>
            <a:r>
              <a:rPr lang="th-TH" altLang="th-TH" sz="4000" b="1" i="1" u="sng">
                <a:latin typeface="Times New Roman" pitchFamily="18" charset="0"/>
              </a:rPr>
              <a:t>เว้นแต่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Times New Roman" pitchFamily="18" charset="0"/>
              </a:rPr>
              <a:t>	-  ผู้ให้บริการได้ออกใบกำกับภาษีให้แก่ลูกค้า </a:t>
            </a:r>
            <a:r>
              <a:rPr lang="th-TH" altLang="th-TH" sz="4000" b="1" i="1">
                <a:latin typeface="Times New Roman" pitchFamily="18" charset="0"/>
              </a:rPr>
              <a:t>หรือ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Times New Roman" pitchFamily="18" charset="0"/>
              </a:rPr>
              <a:t>	-  ได้ใช้บริการนั้นเอง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41325" y="476250"/>
            <a:ext cx="82502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altLang="th-TH" sz="3600" b="1" u="sng">
                <a:solidFill>
                  <a:srgbClr val="FF0000"/>
                </a:solidFill>
                <a:latin typeface="Angsana New" pitchFamily="18" charset="-34"/>
              </a:rPr>
              <a:t>ตัวอย่าง</a:t>
            </a:r>
            <a:r>
              <a:rPr lang="th-TH" altLang="th-TH" sz="3600" b="1">
                <a:latin typeface="Angsana New" pitchFamily="18" charset="-34"/>
              </a:rPr>
              <a:t>  บริษัท ก. ได้ให้บริการตกแต่งสำนักงานแก่ บ.ข ตกลงราคา </a:t>
            </a:r>
            <a:r>
              <a:rPr lang="en-US" altLang="th-TH" sz="3600" b="1">
                <a:latin typeface="Angsana New" pitchFamily="18" charset="-34"/>
              </a:rPr>
              <a:t>500,000</a:t>
            </a:r>
            <a:r>
              <a:rPr lang="th-TH" altLang="th-TH" sz="3600" b="1">
                <a:latin typeface="Angsana New" pitchFamily="18" charset="-34"/>
              </a:rPr>
              <a:t>บาท โดยงานเสร็จเมื่อวันที่ </a:t>
            </a:r>
            <a:r>
              <a:rPr lang="en-US" altLang="th-TH" sz="3600" b="1">
                <a:latin typeface="Angsana New" pitchFamily="18" charset="-34"/>
              </a:rPr>
              <a:t>23 </a:t>
            </a:r>
            <a:r>
              <a:rPr lang="th-TH" altLang="th-TH" sz="3600" b="1">
                <a:latin typeface="Angsana New" pitchFamily="18" charset="-34"/>
              </a:rPr>
              <a:t>พฤษภาคม </a:t>
            </a:r>
            <a:r>
              <a:rPr lang="en-US" altLang="th-TH" sz="3600" b="1">
                <a:latin typeface="Angsana New" pitchFamily="18" charset="-34"/>
              </a:rPr>
              <a:t>2556 </a:t>
            </a:r>
            <a:r>
              <a:rPr lang="th-TH" altLang="th-TH" sz="3600" b="1">
                <a:latin typeface="Angsana New" pitchFamily="18" charset="-34"/>
              </a:rPr>
              <a:t>โดยบ.ข ชำระค่าบริการทั้งหมดในวันที่ </a:t>
            </a:r>
            <a:r>
              <a:rPr lang="en-US" altLang="th-TH" sz="3600" b="1">
                <a:latin typeface="Angsana New" pitchFamily="18" charset="-34"/>
              </a:rPr>
              <a:t>5 </a:t>
            </a:r>
            <a:r>
              <a:rPr lang="th-TH" altLang="th-TH" sz="3600" b="1">
                <a:latin typeface="Angsana New" pitchFamily="18" charset="-34"/>
              </a:rPr>
              <a:t>มิถุนายน </a:t>
            </a:r>
            <a:r>
              <a:rPr lang="en-US" altLang="th-TH" sz="3600" b="1">
                <a:latin typeface="Angsana New" pitchFamily="18" charset="-34"/>
              </a:rPr>
              <a:t>2556 </a:t>
            </a:r>
            <a:r>
              <a:rPr lang="th-TH" altLang="th-TH" sz="3600" b="1">
                <a:latin typeface="Angsana New" pitchFamily="18" charset="-34"/>
              </a:rPr>
              <a:t>กรณีนี้ความรับผิดในการเสียภาษีมูลค่าเพิ่มของ บ.ก เกิดขึ้นเมื่อใด</a:t>
            </a:r>
            <a:endParaRPr lang="th-TH" altLang="th-TH" sz="3600" b="1"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14338" y="2820988"/>
            <a:ext cx="8247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US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5 </a:t>
            </a: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มิถุนายน </a:t>
            </a:r>
            <a:r>
              <a:rPr lang="en-US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2556  </a:t>
            </a: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ความรับผิดในมูลค่า </a:t>
            </a:r>
            <a:r>
              <a:rPr lang="en-US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500,000 </a:t>
            </a: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บาท</a:t>
            </a: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465138" y="3573463"/>
            <a:ext cx="82502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altLang="th-TH" sz="3600" b="1">
                <a:latin typeface="Angsana New" pitchFamily="18" charset="-34"/>
              </a:rPr>
              <a:t>ตาม ตย ข้างต้น หาก บ.ข ชำระค่าบริการในวันที่ </a:t>
            </a:r>
            <a:r>
              <a:rPr lang="en-US" altLang="th-TH" sz="3600" b="1">
                <a:latin typeface="Angsana New" pitchFamily="18" charset="-34"/>
              </a:rPr>
              <a:t>5 </a:t>
            </a:r>
            <a:r>
              <a:rPr lang="th-TH" altLang="th-TH" sz="3600" b="1">
                <a:latin typeface="Angsana New" pitchFamily="18" charset="-34"/>
              </a:rPr>
              <a:t>มิถุนายน </a:t>
            </a:r>
            <a:r>
              <a:rPr lang="en-US" altLang="th-TH" sz="3600" b="1">
                <a:latin typeface="Angsana New" pitchFamily="18" charset="-34"/>
              </a:rPr>
              <a:t>2556 </a:t>
            </a:r>
            <a:r>
              <a:rPr lang="th-TH" altLang="th-TH" sz="3600" b="1">
                <a:latin typeface="Angsana New" pitchFamily="18" charset="-34"/>
              </a:rPr>
              <a:t>เพียง </a:t>
            </a:r>
            <a:r>
              <a:rPr lang="en-US" altLang="th-TH" sz="3600" b="1">
                <a:latin typeface="Angsana New" pitchFamily="18" charset="-34"/>
              </a:rPr>
              <a:t>300,000 </a:t>
            </a:r>
            <a:r>
              <a:rPr lang="th-TH" altLang="th-TH" sz="3600" b="1">
                <a:latin typeface="Angsana New" pitchFamily="18" charset="-34"/>
              </a:rPr>
              <a:t>บาท ความรับผิด </a:t>
            </a:r>
            <a:r>
              <a:rPr lang="en-US" altLang="th-TH" sz="3600" b="1">
                <a:latin typeface="Angsana New" pitchFamily="18" charset="-34"/>
              </a:rPr>
              <a:t>vat</a:t>
            </a:r>
            <a:r>
              <a:rPr lang="th-TH" altLang="th-TH" sz="3600" b="1">
                <a:latin typeface="Angsana New" pitchFamily="18" charset="-34"/>
              </a:rPr>
              <a:t> ของบ. ก เกิดขึ้นเมื่อใด</a:t>
            </a:r>
            <a:endParaRPr lang="th-TH" altLang="th-TH" sz="3600" b="1">
              <a:latin typeface="Times New Roman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19113" y="4783138"/>
            <a:ext cx="8247062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US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5 </a:t>
            </a: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มิถุนายน </a:t>
            </a:r>
            <a:r>
              <a:rPr lang="en-US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2556  </a:t>
            </a: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ความรับผิดในมูลค่า </a:t>
            </a:r>
            <a:r>
              <a:rPr lang="en-US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300,000 </a:t>
            </a: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บาท</a:t>
            </a:r>
          </a:p>
          <a:p>
            <a:pPr algn="thaiDist"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แต่หากมีการกระทำใดเกิดก่อนการชำระค่าบริการ ความรับผิดเกิดขึ้นตามส่วนของการกระทำ</a:t>
            </a:r>
            <a:r>
              <a:rPr lang="th-TH" altLang="th-TH" sz="3200" u="sng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ตามกรณีขายสินค้าทั่วไป</a:t>
            </a:r>
            <a:endParaRPr lang="th-TH" altLang="th-TH" sz="3200" u="sng">
              <a:solidFill>
                <a:srgbClr val="0000FF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68313" y="908050"/>
            <a:ext cx="8153400" cy="481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5000"/>
              </a:spcBef>
              <a:buFontTx/>
              <a:buAutoNum type="arabicPeriod" startAt="6"/>
            </a:pPr>
            <a:r>
              <a:rPr lang="th-TH" altLang="th-TH" sz="3800" b="1">
                <a:latin typeface="Angsana New" pitchFamily="18" charset="-34"/>
              </a:rPr>
              <a:t>กรณี</a:t>
            </a:r>
            <a:r>
              <a:rPr lang="th-TH" altLang="th-TH" sz="3800" b="1" u="sng">
                <a:solidFill>
                  <a:srgbClr val="FF0000"/>
                </a:solidFill>
                <a:latin typeface="Angsana New" pitchFamily="18" charset="-34"/>
              </a:rPr>
              <a:t>การให้บริการตามสัญญาที่กำหนดค่าตอบแทนตามส่วนของบริการที่ทำ </a:t>
            </a:r>
            <a:r>
              <a:rPr lang="th-TH" altLang="th-TH" sz="3800" b="1" i="1">
                <a:latin typeface="Angsana New" pitchFamily="18" charset="-34"/>
              </a:rPr>
              <a:t>ความรับผิดจะเกิดขึ้นเมื่อได้รับชำระราคาค่าบริการตามส่วนของบริการที่สิ้นสุดลง</a:t>
            </a:r>
            <a:r>
              <a:rPr lang="th-TH" altLang="th-TH" sz="3800" b="1">
                <a:latin typeface="Angsana New" pitchFamily="18" charset="-34"/>
              </a:rPr>
              <a:t> เว้นแต่จะมีการกระทำอย่างอื่นเกิดขึ้นก่อนชำระราคา ตามข้อ 5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800" b="1">
                <a:latin typeface="Angsana New" pitchFamily="18" charset="-34"/>
              </a:rPr>
              <a:t>7.    กรณีนำเข้าสินค้า </a:t>
            </a:r>
            <a:r>
              <a:rPr lang="th-TH" altLang="th-TH" sz="3800" b="1" i="1">
                <a:latin typeface="Angsana New" pitchFamily="18" charset="-34"/>
              </a:rPr>
              <a:t>ความรับผิดเกิดขึ้นพร้อมกับการชำระอากรขาเข้า หรือ เมื่อมีการวางค้ำประกันอากรขาเข้า หากเป็นกรณีไม่ต้องเสียหรือยกเว้นอากร ความรับผิดจะเกิดขึ้นในวันที่มีการออกใบขนสินค้าตามกฎหมายว่าด้วยศุลกากร</a:t>
            </a:r>
            <a:endParaRPr lang="th-TH" altLang="th-TH" sz="3800" b="1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305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th-TH" sz="4400" b="1" i="1">
              <a:latin typeface="Times New Roman" pitchFamily="18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446088" y="908050"/>
            <a:ext cx="8382000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Times New Roman" pitchFamily="18" charset="0"/>
              </a:rPr>
              <a:t>8. กรณีพิเศษ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</a:pPr>
            <a:r>
              <a:rPr lang="th-TH" altLang="th-TH" sz="4000" b="1">
                <a:latin typeface="Times New Roman" pitchFamily="18" charset="0"/>
              </a:rPr>
              <a:t>	-  การ</a:t>
            </a:r>
            <a:r>
              <a:rPr lang="th-TH" altLang="th-TH" sz="4000" b="1" u="sng">
                <a:solidFill>
                  <a:srgbClr val="FF0000"/>
                </a:solidFill>
                <a:latin typeface="Times New Roman" pitchFamily="18" charset="0"/>
              </a:rPr>
              <a:t>ขายกระแสไฟฟ้า น้ำประปา </a:t>
            </a:r>
            <a:r>
              <a:rPr lang="th-TH" altLang="th-TH" sz="4000" b="1">
                <a:latin typeface="Times New Roman" pitchFamily="18" charset="0"/>
              </a:rPr>
              <a:t>ความรับผิดเกิดขึ้นเมื่อ ได้รับชำระราคาสินค้า หรือ ได้มีการออกใบกำกับภาษีก่อนได้รับชำระราคา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Times New Roman" pitchFamily="18" charset="0"/>
              </a:rPr>
              <a:t>	- การขายสินค้าหรือการให้บริการด้วย</a:t>
            </a:r>
            <a:r>
              <a:rPr lang="th-TH" altLang="th-TH" sz="4000" b="1" u="sng">
                <a:solidFill>
                  <a:srgbClr val="FF0000"/>
                </a:solidFill>
                <a:latin typeface="Times New Roman" pitchFamily="18" charset="0"/>
              </a:rPr>
              <a:t>เครื่องอัตโนมัติ </a:t>
            </a:r>
            <a:r>
              <a:rPr lang="th-TH" altLang="th-TH" sz="4000" b="1">
                <a:latin typeface="Times New Roman" pitchFamily="18" charset="0"/>
              </a:rPr>
              <a:t>โดยชำระราคาด้วยวิธีการหยอดเงิน เหรียญ บัตร  ความรับผิดเกิดขึ้นเมื่อนำเงิน เหรียญ บัตร ออกจากเครื่องอัตโนมัติ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395288" y="765175"/>
            <a:ext cx="8382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400" b="1" u="sng">
                <a:solidFill>
                  <a:srgbClr val="0000FF"/>
                </a:solidFill>
                <a:latin typeface="Angsana New" pitchFamily="18" charset="-34"/>
              </a:rPr>
              <a:t>ฐานภาษี</a:t>
            </a:r>
          </a:p>
          <a:p>
            <a:pPr eaLnBrk="1" hangingPunct="1"/>
            <a:r>
              <a:rPr lang="th-TH" altLang="th-TH" sz="4000" b="1">
                <a:latin typeface="Angsana New" pitchFamily="18" charset="-34"/>
              </a:rPr>
              <a:t>คือ ฐานภาษีสำหรับการขายสินค้า หรือการให้บริการที่ใช้เป็นเกณฑ์ในการคำนวณ</a:t>
            </a:r>
          </a:p>
          <a:p>
            <a:pPr algn="ctr" eaLnBrk="1" hangingPunct="1"/>
            <a:r>
              <a:rPr lang="th-TH" altLang="th-TH" sz="4000" b="1">
                <a:latin typeface="Angsana New" pitchFamily="18" charset="-34"/>
              </a:rPr>
              <a:t>     </a:t>
            </a:r>
            <a:r>
              <a:rPr lang="th-TH" altLang="th-TH" sz="4000" b="1">
                <a:solidFill>
                  <a:srgbClr val="FF0000"/>
                </a:solidFill>
                <a:latin typeface="Angsana New" pitchFamily="18" charset="-34"/>
              </a:rPr>
              <a:t> </a:t>
            </a:r>
            <a:r>
              <a:rPr lang="th-TH" altLang="th-TH" sz="4000" b="1">
                <a:solidFill>
                  <a:srgbClr val="00B050"/>
                </a:solidFill>
                <a:latin typeface="Angsana New" pitchFamily="18" charset="-34"/>
              </a:rPr>
              <a:t>(ฐานภาษี </a:t>
            </a:r>
            <a:r>
              <a:rPr lang="en-US" altLang="th-TH" sz="4000" b="1">
                <a:solidFill>
                  <a:srgbClr val="00B050"/>
                </a:solidFill>
                <a:latin typeface="Angsana New" pitchFamily="18" charset="-34"/>
              </a:rPr>
              <a:t>x </a:t>
            </a:r>
            <a:r>
              <a:rPr lang="th-TH" altLang="th-TH" sz="4000" b="1">
                <a:solidFill>
                  <a:srgbClr val="00B050"/>
                </a:solidFill>
                <a:latin typeface="Angsana New" pitchFamily="18" charset="-34"/>
              </a:rPr>
              <a:t>อัตราภาษี </a:t>
            </a:r>
            <a:r>
              <a:rPr lang="en-US" altLang="th-TH" sz="4000" b="1">
                <a:solidFill>
                  <a:srgbClr val="00B050"/>
                </a:solidFill>
                <a:latin typeface="Angsana New" pitchFamily="18" charset="-34"/>
              </a:rPr>
              <a:t>= </a:t>
            </a:r>
            <a:r>
              <a:rPr lang="th-TH" altLang="th-TH" sz="4000" b="1">
                <a:solidFill>
                  <a:srgbClr val="00B050"/>
                </a:solidFill>
                <a:latin typeface="Angsana New" pitchFamily="18" charset="-34"/>
              </a:rPr>
              <a:t>ภาษีมูลค่าเพิ่ม)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th-TH" sz="4000" b="1">
                <a:latin typeface="Angsana New" pitchFamily="18" charset="-34"/>
              </a:rPr>
              <a:t>4.1</a:t>
            </a:r>
            <a:r>
              <a:rPr lang="th-TH" altLang="th-TH" sz="4000" b="1">
                <a:latin typeface="Angsana New" pitchFamily="18" charset="-34"/>
              </a:rPr>
              <a:t> ฐานภาษีสำหรับการขายสินค้าหรือการให้บริการ ได้แก่ มูลค่าทั้งหมดที่ผู้ประกอบการได้รับหรือพึงได้รับจากการขายสินค้าหรือการให้บริการ</a:t>
            </a:r>
            <a:r>
              <a:rPr lang="th-TH" altLang="th-TH" sz="4000" b="1" u="sng">
                <a:solidFill>
                  <a:srgbClr val="FF0000"/>
                </a:solidFill>
                <a:latin typeface="Angsana New" pitchFamily="18" charset="-34"/>
              </a:rPr>
              <a:t>แต่ไม่รวมถึง</a:t>
            </a:r>
            <a:endParaRPr lang="th-TH" altLang="th-TH" sz="4000" b="1">
              <a:solidFill>
                <a:srgbClr val="FF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288925" y="333375"/>
            <a:ext cx="8458200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3600" b="1">
                <a:solidFill>
                  <a:srgbClr val="0000FF"/>
                </a:solidFill>
                <a:latin typeface="Angsana New" pitchFamily="18" charset="-34"/>
              </a:rPr>
              <a:t>(1) </a:t>
            </a:r>
            <a:r>
              <a:rPr lang="th-TH" altLang="th-TH" sz="3600" b="1" u="sng">
                <a:solidFill>
                  <a:srgbClr val="0000FF"/>
                </a:solidFill>
                <a:latin typeface="Angsana New" pitchFamily="18" charset="-34"/>
              </a:rPr>
              <a:t>ส่วนลดการค้า</a:t>
            </a:r>
            <a:r>
              <a:rPr lang="th-TH" altLang="th-TH" sz="3600" b="1">
                <a:solidFill>
                  <a:srgbClr val="0000FF"/>
                </a:solidFill>
                <a:latin typeface="Angsana New" pitchFamily="18" charset="-34"/>
              </a:rPr>
              <a:t> (</a:t>
            </a:r>
            <a:r>
              <a:rPr lang="en-US" altLang="th-TH" sz="3600" b="1">
                <a:solidFill>
                  <a:srgbClr val="0000FF"/>
                </a:solidFill>
                <a:latin typeface="Angsana New" pitchFamily="18" charset="-34"/>
              </a:rPr>
              <a:t>Trade Discount</a:t>
            </a:r>
            <a:r>
              <a:rPr lang="th-TH" altLang="th-TH" sz="3600" b="1">
                <a:solidFill>
                  <a:srgbClr val="0000FF"/>
                </a:solidFill>
                <a:latin typeface="Angsana New" pitchFamily="18" charset="-34"/>
              </a:rPr>
              <a:t>) 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3600" b="1">
                <a:latin typeface="Angsana New" pitchFamily="18" charset="-34"/>
              </a:rPr>
              <a:t>	-  ให้ระบุส่วนลดหรือค่าลดหย่อนในการขายสินค้าหรือบริการให้</a:t>
            </a:r>
            <a:r>
              <a:rPr lang="th-TH" altLang="th-TH" sz="3600" b="1">
                <a:solidFill>
                  <a:srgbClr val="FF0000"/>
                </a:solidFill>
                <a:latin typeface="Angsana New" pitchFamily="18" charset="-34"/>
              </a:rPr>
              <a:t>เห็นชัดแจ้งในใบกำกับภาษี </a:t>
            </a:r>
            <a:endParaRPr lang="th-TH" altLang="th-TH" sz="36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449263" y="2432050"/>
            <a:ext cx="8297862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3600" b="1" u="sng">
                <a:solidFill>
                  <a:srgbClr val="0070C0"/>
                </a:solidFill>
                <a:latin typeface="Angsana New" pitchFamily="18" charset="-34"/>
              </a:rPr>
              <a:t>ตัวอย่าง</a:t>
            </a:r>
            <a:r>
              <a:rPr lang="th-TH" altLang="th-TH" sz="3600" b="1">
                <a:solidFill>
                  <a:srgbClr val="0070C0"/>
                </a:solidFill>
                <a:latin typeface="Angsana New" pitchFamily="18" charset="-34"/>
              </a:rPr>
              <a:t> (1)  </a:t>
            </a:r>
            <a:r>
              <a:rPr lang="th-TH" altLang="th-TH" sz="3600" b="1">
                <a:latin typeface="Angsana New" pitchFamily="18" charset="-34"/>
              </a:rPr>
              <a:t>บริษัท ก ขายเครื่องคอมพิวเตอร์ </a:t>
            </a:r>
            <a:r>
              <a:rPr lang="en-US" altLang="th-TH" sz="3600" b="1">
                <a:latin typeface="Angsana New" pitchFamily="18" charset="-34"/>
              </a:rPr>
              <a:t>50,000 </a:t>
            </a:r>
            <a:r>
              <a:rPr lang="th-TH" altLang="th-TH" sz="3600" b="1">
                <a:latin typeface="Angsana New" pitchFamily="18" charset="-34"/>
              </a:rPr>
              <a:t>บาท ให้ส่วนลดแก่ลูกค้าที่ซื้อในช่วงเวลา </a:t>
            </a:r>
            <a:r>
              <a:rPr lang="en-US" altLang="th-TH" sz="3600" b="1">
                <a:latin typeface="Angsana New" pitchFamily="18" charset="-34"/>
              </a:rPr>
              <a:t>5,000</a:t>
            </a:r>
            <a:r>
              <a:rPr lang="th-TH" altLang="th-TH" sz="3600" b="1">
                <a:latin typeface="Angsana New" pitchFamily="18" charset="-34"/>
              </a:rPr>
              <a:t> บาท </a:t>
            </a:r>
            <a:r>
              <a:rPr lang="th-TH" altLang="th-TH" sz="3600" b="1">
                <a:latin typeface="Times New Roman" pitchFamily="18" charset="0"/>
              </a:rPr>
              <a:t> บริษัท ก มีฐานภาษีมูลค่าเพิ่มเท่าใด	</a:t>
            </a:r>
            <a:r>
              <a:rPr lang="th-TH" altLang="th-TH" sz="4400" b="1">
                <a:latin typeface="Times New Roman" pitchFamily="18" charset="0"/>
              </a:rPr>
              <a:t>				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92138" y="4484688"/>
            <a:ext cx="8297862" cy="166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</a:t>
            </a:r>
            <a:r>
              <a:rPr lang="th-TH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ฐานภาษี   </a:t>
            </a:r>
            <a:r>
              <a:rPr lang="en-US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=</a:t>
            </a:r>
            <a:r>
              <a:rPr lang="th-TH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 </a:t>
            </a:r>
            <a:r>
              <a:rPr lang="en-US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50,000 – 5,000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ภาษีขาย  </a:t>
            </a:r>
            <a:r>
              <a:rPr lang="en-US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45,000 x 7% = 3,150 </a:t>
            </a:r>
            <a:r>
              <a:rPr lang="th-TH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บาท</a:t>
            </a:r>
            <a:r>
              <a:rPr lang="th-TH" altLang="th-TH" sz="4400" b="1">
                <a:latin typeface="Times New Roman" pitchFamily="18" charset="0"/>
              </a:rPr>
              <a:t>	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428625" y="714375"/>
            <a:ext cx="8110538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/>
            <a:r>
              <a:rPr lang="th-TH" altLang="th-TH" sz="3800" b="1" u="sng">
                <a:latin typeface="Angsana New" pitchFamily="18" charset="-34"/>
              </a:rPr>
              <a:t>กรณีได้รับคูปอง หรือแสตมป์ส่วนลดแล้วลูกค้านำมาใช้เป็นส่วนลดในการซื้อสินค้า </a:t>
            </a:r>
            <a:endParaRPr lang="th-TH" altLang="th-TH" sz="3800" b="1">
              <a:latin typeface="Angsana New" pitchFamily="18" charset="-34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71500" y="2071688"/>
            <a:ext cx="8110538" cy="18462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thaiDist" eaLnBrk="1" hangingPunct="1">
              <a:defRPr/>
            </a:pPr>
            <a:r>
              <a:rPr lang="en-US" sz="3800" b="1" dirty="0">
                <a:solidFill>
                  <a:schemeClr val="accent2">
                    <a:lumMod val="50000"/>
                  </a:schemeClr>
                </a:solidFill>
                <a:latin typeface="Angsana New" pitchFamily="18" charset="-34"/>
                <a:sym typeface="Wingdings" pitchFamily="2" charset="2"/>
              </a:rPr>
              <a:t></a:t>
            </a:r>
            <a:r>
              <a:rPr lang="th-TH" sz="3800" b="1" dirty="0">
                <a:solidFill>
                  <a:schemeClr val="accent2">
                    <a:lumMod val="50000"/>
                  </a:schemeClr>
                </a:solidFill>
                <a:latin typeface="Angsana New" pitchFamily="18" charset="-34"/>
              </a:rPr>
              <a:t>กิจการมีหน้าที่ออกใบกำกับภาษีโดยแสดงมูลค่าของสินค้าหักด้วยมูลค่าส่วนลด และมูลค่าคงเหลือหลังจากหักส่วนลดซึ่งใช้เป็นฐานในการคิดภาษีมูลค่าเพิ่ม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57188" y="4214813"/>
            <a:ext cx="8110537" cy="18462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thaiDist" eaLnBrk="1" hangingPunct="1">
              <a:defRPr/>
            </a:pPr>
            <a:r>
              <a:rPr lang="th-TH" sz="3800" b="1" u="sng" dirty="0" err="1">
                <a:solidFill>
                  <a:schemeClr val="accent3">
                    <a:lumMod val="75000"/>
                  </a:schemeClr>
                </a:solidFill>
                <a:latin typeface="Angsana New" pitchFamily="18" charset="-34"/>
                <a:sym typeface="Wingdings" pitchFamily="2" charset="2"/>
              </a:rPr>
              <a:t>ตย.</a:t>
            </a:r>
            <a:r>
              <a:rPr lang="th-TH" sz="3800" b="1" dirty="0">
                <a:solidFill>
                  <a:schemeClr val="accent3">
                    <a:lumMod val="75000"/>
                  </a:schemeClr>
                </a:solidFill>
                <a:latin typeface="Angsana New" pitchFamily="18" charset="-34"/>
                <a:sym typeface="Wingdings" pitchFamily="2" charset="2"/>
              </a:rPr>
              <a:t> </a:t>
            </a:r>
            <a:r>
              <a:rPr lang="th-TH" sz="3800" dirty="0">
                <a:solidFill>
                  <a:schemeClr val="accent3">
                    <a:lumMod val="75000"/>
                  </a:schemeClr>
                </a:solidFill>
                <a:latin typeface="Angsana New" pitchFamily="18" charset="-34"/>
                <a:sym typeface="Wingdings" pitchFamily="2" charset="2"/>
              </a:rPr>
              <a:t>ลูกค้ามาซื้อโทรทัศน์จากร้าน ก ในราคา </a:t>
            </a:r>
            <a:r>
              <a:rPr lang="en-US" sz="3800" dirty="0">
                <a:solidFill>
                  <a:schemeClr val="accent3">
                    <a:lumMod val="75000"/>
                  </a:schemeClr>
                </a:solidFill>
                <a:latin typeface="Angsana New" pitchFamily="18" charset="-34"/>
                <a:sym typeface="Wingdings" pitchFamily="2" charset="2"/>
              </a:rPr>
              <a:t>49,000 </a:t>
            </a:r>
            <a:r>
              <a:rPr lang="th-TH" sz="3800" dirty="0">
                <a:solidFill>
                  <a:schemeClr val="accent3">
                    <a:lumMod val="75000"/>
                  </a:schemeClr>
                </a:solidFill>
                <a:latin typeface="Angsana New" pitchFamily="18" charset="-34"/>
                <a:sym typeface="Wingdings" pitchFamily="2" charset="2"/>
              </a:rPr>
              <a:t>บาท โดยนำคูปองที่ได้จากการซื้อสินค้าในครั้งก่อนมาเป็นส่วนลดมูลค่า </a:t>
            </a:r>
            <a:r>
              <a:rPr lang="en-US" sz="3800" dirty="0">
                <a:solidFill>
                  <a:schemeClr val="accent3">
                    <a:lumMod val="75000"/>
                  </a:schemeClr>
                </a:solidFill>
                <a:latin typeface="Angsana New" pitchFamily="18" charset="-34"/>
                <a:sym typeface="Wingdings" pitchFamily="2" charset="2"/>
              </a:rPr>
              <a:t>2,500 </a:t>
            </a:r>
            <a:r>
              <a:rPr lang="th-TH" sz="3800" dirty="0">
                <a:solidFill>
                  <a:schemeClr val="accent3">
                    <a:lumMod val="75000"/>
                  </a:schemeClr>
                </a:solidFill>
                <a:latin typeface="Angsana New" pitchFamily="18" charset="-34"/>
                <a:sym typeface="Wingdings" pitchFamily="2" charset="2"/>
              </a:rPr>
              <a:t>บาท ร้าน ก มีฐานภาษีมูลค่าเพิ่มเท่าใด</a:t>
            </a:r>
            <a:endParaRPr lang="th-TH" sz="3800" dirty="0">
              <a:solidFill>
                <a:schemeClr val="accent3">
                  <a:lumMod val="75000"/>
                </a:schemeClr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611188" y="260350"/>
            <a:ext cx="7777162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altLang="th-TH" sz="3600" b="1">
                <a:latin typeface="Angsana New" pitchFamily="18" charset="-34"/>
              </a:rPr>
              <a:t>1.2  ส่วนลดเงินสด (</a:t>
            </a:r>
            <a:r>
              <a:rPr lang="en-US" altLang="th-TH" sz="3600" b="1">
                <a:latin typeface="Angsana New" pitchFamily="18" charset="-34"/>
              </a:rPr>
              <a:t>Cash Discount</a:t>
            </a:r>
            <a:r>
              <a:rPr lang="th-TH" altLang="th-TH" sz="3600" b="1">
                <a:latin typeface="Angsana New" pitchFamily="18" charset="-34"/>
              </a:rPr>
              <a:t>)</a:t>
            </a:r>
            <a:endParaRPr lang="en-US" altLang="th-TH" sz="3600" b="1">
              <a:latin typeface="Angsana New" pitchFamily="18" charset="-34"/>
            </a:endParaRPr>
          </a:p>
          <a:p>
            <a:pPr algn="thaiDist" eaLnBrk="1" hangingPunct="1">
              <a:spcBef>
                <a:spcPct val="50000"/>
              </a:spcBef>
            </a:pPr>
            <a:r>
              <a:rPr lang="en-US" altLang="th-TH" sz="3600" b="1">
                <a:latin typeface="Angsana New" pitchFamily="18" charset="-34"/>
              </a:rPr>
              <a:t>	</a:t>
            </a:r>
            <a:r>
              <a:rPr lang="th-TH" altLang="th-TH" sz="3600" b="1">
                <a:latin typeface="Angsana New" pitchFamily="18" charset="-34"/>
              </a:rPr>
              <a:t>เป็นส่วนลดที่ให้ภายหลังจากการขายสินค้าไปแล้ว ผู้ประกอบการต้องจัดทำใบกำกับภาษี โดยคำนวณภาษี</a:t>
            </a:r>
            <a:r>
              <a:rPr lang="th-TH" altLang="th-TH" sz="3600" b="1">
                <a:solidFill>
                  <a:srgbClr val="FF0000"/>
                </a:solidFill>
                <a:latin typeface="Angsana New" pitchFamily="18" charset="-34"/>
              </a:rPr>
              <a:t>มูลค่าจากมูลค่าที่ไม่ได้หักส่วนลด</a:t>
            </a:r>
          </a:p>
          <a:p>
            <a:pPr algn="thaiDist" eaLnBrk="1" hangingPunct="1">
              <a:spcBef>
                <a:spcPct val="50000"/>
              </a:spcBef>
            </a:pPr>
            <a:endParaRPr lang="th-TH" altLang="th-TH" sz="1200" b="1">
              <a:solidFill>
                <a:srgbClr val="FF0000"/>
              </a:solidFill>
              <a:latin typeface="Angsana New" pitchFamily="18" charset="-34"/>
            </a:endParaRPr>
          </a:p>
          <a:p>
            <a:pPr algn="thaiDist" eaLnBrk="1" hangingPunct="1"/>
            <a:r>
              <a:rPr lang="th-TH" altLang="th-TH" sz="3600" b="1" u="sng">
                <a:solidFill>
                  <a:srgbClr val="FF0000"/>
                </a:solidFill>
                <a:latin typeface="Angsana New" pitchFamily="18" charset="-34"/>
              </a:rPr>
              <a:t>ตัวอย่าง</a:t>
            </a:r>
            <a:r>
              <a:rPr lang="th-TH" altLang="th-TH" sz="3600" b="1">
                <a:solidFill>
                  <a:srgbClr val="FF0000"/>
                </a:solidFill>
                <a:latin typeface="Angsana New" pitchFamily="18" charset="-34"/>
              </a:rPr>
              <a:t> (1) </a:t>
            </a:r>
            <a:r>
              <a:rPr lang="th-TH" altLang="th-TH" sz="3600" b="1">
                <a:latin typeface="Angsana New" pitchFamily="18" charset="-34"/>
              </a:rPr>
              <a:t>บริษัท ก จำกัด ขายเครื่องคอมพิวเตอร์พร้อม ติดตั้งมูลค่า 350,000 บาท มีเงื่อนไขการชำระค่าสินค้า ถ้าชำระภายใน 2 เดือน จะลดให้ 2,000 บาท ภาษีมูลค่าเพิ่มเป็นเท่าใด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846138" y="5338763"/>
            <a:ext cx="8297862" cy="207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</a:t>
            </a:r>
            <a:r>
              <a:rPr lang="th-TH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ฐานภาษี   </a:t>
            </a:r>
            <a:r>
              <a:rPr lang="en-US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=</a:t>
            </a:r>
            <a:r>
              <a:rPr lang="th-TH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 </a:t>
            </a:r>
            <a:r>
              <a:rPr lang="en-US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350,000</a:t>
            </a:r>
            <a:r>
              <a:rPr lang="th-TH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 (ออกใบกำกับภาษี)</a:t>
            </a:r>
            <a:endParaRPr lang="en-US" altLang="th-TH" sz="3600" b="1">
              <a:solidFill>
                <a:srgbClr val="0070C0"/>
              </a:solidFill>
              <a:latin typeface="Angsana New" pitchFamily="18" charset="-34"/>
              <a:sym typeface="Wingdings" pitchFamily="2" charset="2"/>
            </a:endParaRPr>
          </a:p>
          <a:p>
            <a:pPr eaLnBrk="1" hangingPunct="1">
              <a:spcBef>
                <a:spcPts val="600"/>
              </a:spcBef>
            </a:pPr>
            <a:r>
              <a:rPr lang="th-TH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ภาษีขาย  </a:t>
            </a:r>
            <a:r>
              <a:rPr lang="en-US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350,000 x 7% = 24,500 </a:t>
            </a:r>
            <a:r>
              <a:rPr lang="th-TH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บาท</a:t>
            </a:r>
            <a:r>
              <a:rPr lang="th-TH" altLang="th-TH" sz="4400" b="1">
                <a:latin typeface="Times New Roman" pitchFamily="18" charset="0"/>
              </a:rPr>
              <a:t>	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95288" y="981075"/>
            <a:ext cx="8353425" cy="420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altLang="th-TH" sz="4000" b="1">
                <a:solidFill>
                  <a:srgbClr val="0000FF"/>
                </a:solidFill>
                <a:latin typeface="Angsana New" pitchFamily="18" charset="-34"/>
              </a:rPr>
              <a:t>ภาษีขาย</a:t>
            </a:r>
            <a:r>
              <a:rPr lang="th-TH" altLang="th-TH" sz="4000">
                <a:latin typeface="Angsana New" pitchFamily="18" charset="-34"/>
              </a:rPr>
              <a:t> หมายถึง ภาษีมูลค่าเพิ่มที่ผู้ประกอบการจดทะเบียนได้เรียกเก็บหรือพึงเรียกเก็บจากผู้ซื้อสินค้า</a:t>
            </a:r>
          </a:p>
          <a:p>
            <a:pPr algn="thaiDist" eaLnBrk="1" hangingPunct="1">
              <a:spcBef>
                <a:spcPct val="50000"/>
              </a:spcBef>
            </a:pPr>
            <a:r>
              <a:rPr lang="th-TH" altLang="th-TH" sz="4000" b="1">
                <a:solidFill>
                  <a:srgbClr val="0000FF"/>
                </a:solidFill>
                <a:latin typeface="Angsana New" pitchFamily="18" charset="-34"/>
              </a:rPr>
              <a:t>ภาษีซื้อ</a:t>
            </a:r>
            <a:r>
              <a:rPr lang="th-TH" altLang="th-TH" sz="4000">
                <a:latin typeface="Angsana New" pitchFamily="18" charset="-34"/>
              </a:rPr>
              <a:t> หมายถึง ภาษีมูลค่าเพิ่มที่ผู้ประกอบการได้จ่ายให้กับผู้ขายสินค้า หรือผู้ให้บริการที่เป็นผู้ประกอบการจดทะเบียน</a:t>
            </a:r>
          </a:p>
          <a:p>
            <a:pPr algn="thaiDist" eaLnBrk="1" hangingPunct="1">
              <a:spcBef>
                <a:spcPct val="50000"/>
              </a:spcBef>
            </a:pPr>
            <a:endParaRPr lang="th-TH" altLang="th-TH" sz="2000">
              <a:latin typeface="Angsana New" pitchFamily="18" charset="-34"/>
            </a:endParaRPr>
          </a:p>
          <a:p>
            <a:pPr algn="thaiDist" eaLnBrk="1" hangingPunct="1">
              <a:spcBef>
                <a:spcPct val="50000"/>
              </a:spcBef>
            </a:pPr>
            <a:r>
              <a:rPr lang="th-TH" altLang="th-TH" sz="4000">
                <a:latin typeface="Angsana New" pitchFamily="18" charset="-34"/>
              </a:rPr>
              <a:t>หลักฐานสำคัญของภาษีมูลค่าเพิ่มคือ </a:t>
            </a:r>
            <a:r>
              <a:rPr lang="th-TH" altLang="th-TH" sz="4000" b="1">
                <a:solidFill>
                  <a:srgbClr val="FF3300"/>
                </a:solidFill>
                <a:latin typeface="Angsana New" pitchFamily="18" charset="-34"/>
              </a:rPr>
              <a:t>ใบกำกับภาษี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539750" y="549275"/>
            <a:ext cx="81534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3600" b="1" u="sng">
                <a:solidFill>
                  <a:srgbClr val="FF0000"/>
                </a:solidFill>
                <a:latin typeface="Angsana New" pitchFamily="18" charset="-34"/>
                <a:cs typeface="AngsanaUPC" pitchFamily="18" charset="-34"/>
              </a:rPr>
              <a:t>ตัวอย่าง</a:t>
            </a:r>
            <a:r>
              <a:rPr lang="th-TH" altLang="th-TH" sz="3600" b="1">
                <a:solidFill>
                  <a:srgbClr val="FF0000"/>
                </a:solidFill>
                <a:latin typeface="Angsana New" pitchFamily="18" charset="-34"/>
                <a:cs typeface="AngsanaUPC" pitchFamily="18" charset="-34"/>
              </a:rPr>
              <a:t> (2) </a:t>
            </a:r>
            <a:r>
              <a:rPr lang="th-TH" altLang="th-TH" sz="3600" b="1">
                <a:latin typeface="Angsana New" pitchFamily="18" charset="-34"/>
                <a:cs typeface="AngsanaUPC" pitchFamily="18" charset="-34"/>
              </a:rPr>
              <a:t>ห้างสรรพสินค้าขายสินค้า โดยมีเงื่อนไข ถ้าซื้อสินค้ามูลค่า 100 บาท ผู้ซื้อจะได้รับแสตมป์ 1 ดวง ถ้าสะสมแสตมป์ภายในกำหนด ผู้ซื้อมีสิทธิ์นำแสตมป์มารับของรางวัลจากห้างฯ เช่น แสตมป์ 20 ดวง มีสิทธิ์ได้รับชามแก้วมูลค่า 400 บาท</a:t>
            </a:r>
            <a:r>
              <a:rPr lang="en-US" altLang="th-TH" sz="3600" b="1">
                <a:latin typeface="Angsana New" pitchFamily="18" charset="-34"/>
                <a:cs typeface="AngsanaUPC" pitchFamily="18" charset="-34"/>
              </a:rPr>
              <a:t> </a:t>
            </a:r>
            <a:r>
              <a:rPr lang="th-TH" altLang="th-TH" sz="3600" b="1">
                <a:latin typeface="Angsana New" pitchFamily="18" charset="-34"/>
                <a:cs typeface="AngsanaUPC" pitchFamily="18" charset="-34"/>
              </a:rPr>
              <a:t>ห้างต้องจัดทำใบกำกับภาษีอย่างไร</a:t>
            </a:r>
            <a:endParaRPr lang="th-TH" altLang="th-TH" sz="3600" b="1" u="sng">
              <a:latin typeface="Angsana New" pitchFamily="18" charset="-34"/>
              <a:cs typeface="AngsanaUPC" pitchFamily="18" charset="-34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36575" y="3411538"/>
            <a:ext cx="8297863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</a:t>
            </a:r>
            <a:r>
              <a:rPr lang="th-TH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ฐานภาษี   </a:t>
            </a:r>
            <a:r>
              <a:rPr lang="en-US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=</a:t>
            </a:r>
            <a:r>
              <a:rPr lang="th-TH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 </a:t>
            </a:r>
            <a:r>
              <a:rPr lang="en-US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400 (</a:t>
            </a:r>
            <a:r>
              <a:rPr lang="th-TH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ออกใบกำกับภาษี)</a:t>
            </a:r>
            <a:endParaRPr lang="en-US" altLang="th-TH" sz="3600" b="1">
              <a:solidFill>
                <a:srgbClr val="0070C0"/>
              </a:solidFill>
              <a:latin typeface="Angsana New" pitchFamily="18" charset="-34"/>
              <a:sym typeface="Wingdings" pitchFamily="2" charset="2"/>
            </a:endParaRPr>
          </a:p>
          <a:p>
            <a:pPr eaLnBrk="1" hangingPunct="1">
              <a:spcBef>
                <a:spcPts val="600"/>
              </a:spcBef>
            </a:pPr>
            <a:r>
              <a:rPr lang="th-TH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ภาษีขาย  </a:t>
            </a:r>
            <a:r>
              <a:rPr lang="en-US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400 x 7% = 28 </a:t>
            </a:r>
            <a:r>
              <a:rPr lang="th-TH" altLang="th-TH" sz="3600" b="1">
                <a:solidFill>
                  <a:srgbClr val="0070C0"/>
                </a:solidFill>
                <a:latin typeface="Angsana New" pitchFamily="18" charset="-34"/>
                <a:sym typeface="Wingdings" pitchFamily="2" charset="2"/>
              </a:rPr>
              <a:t>บาท</a:t>
            </a:r>
            <a:r>
              <a:rPr lang="th-TH" altLang="th-TH" sz="4400" b="1">
                <a:latin typeface="Times New Roman" pitchFamily="18" charset="0"/>
              </a:rPr>
              <a:t>	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395288" y="620713"/>
            <a:ext cx="8229600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Angsana New" pitchFamily="18" charset="-34"/>
                <a:cs typeface="AngsanaUPC" pitchFamily="18" charset="-34"/>
              </a:rPr>
              <a:t>หากการให้ส่วนลดมีเงื่อนไข จะแจกสินค้าเป็นรางวัลให้แก่  ผู้ซื้อสินค้า เฉพาะกรณีซื้อสินค้าในแต่ละวันโดยมีมูลค่ารวมกันตามที่กำหนด ผู้ประกอบการจดทะเบียน </a:t>
            </a:r>
            <a:r>
              <a:rPr lang="th-TH" altLang="th-TH" sz="4000" b="1">
                <a:solidFill>
                  <a:srgbClr val="FF0000"/>
                </a:solidFill>
                <a:latin typeface="Angsana New" pitchFamily="18" charset="-34"/>
                <a:cs typeface="AngsanaUPC" pitchFamily="18" charset="-34"/>
              </a:rPr>
              <a:t>ไม่ต้องเสียภาษีมูลค่าเพิ่ม</a:t>
            </a:r>
            <a:r>
              <a:rPr lang="th-TH" altLang="th-TH" sz="4000" b="1">
                <a:latin typeface="Angsana New" pitchFamily="18" charset="-34"/>
                <a:cs typeface="AngsanaUPC" pitchFamily="18" charset="-34"/>
              </a:rPr>
              <a:t>จากมูลค่าสินค้าที่แจกเป็นรางวัล 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solidFill>
                  <a:srgbClr val="0000FF"/>
                </a:solidFill>
                <a:latin typeface="Angsana New" pitchFamily="18" charset="-34"/>
                <a:cs typeface="AngsanaUPC" pitchFamily="18" charset="-34"/>
              </a:rPr>
              <a:t> </a:t>
            </a:r>
            <a:r>
              <a:rPr lang="th-TH" altLang="th-TH" sz="4000" b="1" u="sng">
                <a:solidFill>
                  <a:srgbClr val="0000FF"/>
                </a:solidFill>
                <a:latin typeface="Angsana New" pitchFamily="18" charset="-34"/>
                <a:cs typeface="AngsanaUPC" pitchFamily="18" charset="-34"/>
              </a:rPr>
              <a:t>ตัวอย่าง</a:t>
            </a:r>
            <a:r>
              <a:rPr lang="th-TH" altLang="th-TH" sz="4000" b="1">
                <a:solidFill>
                  <a:srgbClr val="0000FF"/>
                </a:solidFill>
                <a:latin typeface="Angsana New" pitchFamily="18" charset="-34"/>
                <a:cs typeface="AngsanaUPC" pitchFamily="18" charset="-34"/>
              </a:rPr>
              <a:t> </a:t>
            </a:r>
            <a:r>
              <a:rPr lang="th-TH" altLang="th-TH" sz="4000" b="1">
                <a:latin typeface="Angsana New" pitchFamily="18" charset="-34"/>
                <a:cs typeface="AngsanaUPC" pitchFamily="18" charset="-34"/>
              </a:rPr>
              <a:t>ถ้าซื้อสินค้ามูลค่า 2,000 บาท ในแต่ละวัน ผู้ซื้อมีสิทธิ์ได้รับตะกร้า 1 ใบ ห้างไม่ต้องเสียภาษีมูลค่าเพิ่มจากมูลค่าของตะกร้า</a:t>
            </a:r>
            <a:endParaRPr lang="th-TH" altLang="th-TH" sz="4000" b="1" u="sng">
              <a:latin typeface="Angsana New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539750" y="1052513"/>
            <a:ext cx="8353425" cy="409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th-TH" altLang="th-TH" sz="4000" b="1" u="sng">
                <a:latin typeface="Times New Roman" pitchFamily="18" charset="0"/>
              </a:rPr>
              <a:t>(2) ค่าชดเชยหรือเงินอุดหนุนตามที่กฎหมายกำหนด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4000" b="1" u="sng">
                <a:solidFill>
                  <a:srgbClr val="0000FF"/>
                </a:solidFill>
                <a:latin typeface="Angsana New" pitchFamily="18" charset="-34"/>
              </a:rPr>
              <a:t>ตัวอย่าง</a:t>
            </a:r>
            <a:r>
              <a:rPr lang="th-TH" altLang="th-TH" sz="4000" b="1">
                <a:latin typeface="Angsana New" pitchFamily="18" charset="-34"/>
              </a:rPr>
              <a:t>    ห้างฯ เป็นผู้จำหน่ายผลิตภัณฑ์ปิโตรเลียม ได้ทำ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4000" b="1">
                <a:latin typeface="Angsana New" pitchFamily="18" charset="-34"/>
              </a:rPr>
              <a:t>สัญญาปรับปรุงแบบของสถานีบริการร่วมกัน บริษัทผู้ผลิต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4000" b="1">
                <a:latin typeface="Angsana New" pitchFamily="18" charset="-34"/>
              </a:rPr>
              <a:t>น้ำมันปิโตรเลียม โดยห้างฯ เป็นผู้รับผิดชอบในการปรับปรุง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4000" b="1">
                <a:latin typeface="Angsana New" pitchFamily="18" charset="-34"/>
              </a:rPr>
              <a:t>ทั้งหมดและบริษัทผู้ผลิต    ให้เงินช่วยเหลือ 3 ล้านบาท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4000" b="1" u="sng">
                <a:solidFill>
                  <a:srgbClr val="FF0000"/>
                </a:solidFill>
                <a:latin typeface="Angsana New" pitchFamily="18" charset="-34"/>
              </a:rPr>
              <a:t>เงินดังกล่าวจำนวน 3 ล้านบาท ไม่ถือเป็นฐานภาษี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433388" y="549275"/>
            <a:ext cx="8458200" cy="536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th-TH" altLang="th-TH" sz="4000" b="1">
                <a:latin typeface="Angsana New" pitchFamily="18" charset="-34"/>
              </a:rPr>
              <a:t>	</a:t>
            </a:r>
            <a:r>
              <a:rPr lang="th-TH" altLang="th-TH" sz="3600" b="1">
                <a:latin typeface="Angsana New" pitchFamily="18" charset="-34"/>
              </a:rPr>
              <a:t>(</a:t>
            </a:r>
            <a:r>
              <a:rPr lang="en-US" altLang="th-TH" sz="3600" b="1">
                <a:latin typeface="Angsana New" pitchFamily="18" charset="-34"/>
              </a:rPr>
              <a:t>3</a:t>
            </a:r>
            <a:r>
              <a:rPr lang="th-TH" altLang="th-TH" sz="3600" b="1">
                <a:latin typeface="Angsana New" pitchFamily="18" charset="-34"/>
              </a:rPr>
              <a:t>) ภาษีขาย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3600" b="1">
                <a:latin typeface="Angsana New" pitchFamily="18" charset="-34"/>
              </a:rPr>
              <a:t>	(</a:t>
            </a:r>
            <a:r>
              <a:rPr lang="en-US" altLang="th-TH" sz="3600" b="1">
                <a:latin typeface="Angsana New" pitchFamily="18" charset="-34"/>
              </a:rPr>
              <a:t>4</a:t>
            </a:r>
            <a:r>
              <a:rPr lang="th-TH" altLang="th-TH" sz="3600" b="1">
                <a:latin typeface="Angsana New" pitchFamily="18" charset="-34"/>
              </a:rPr>
              <a:t>)</a:t>
            </a:r>
            <a:r>
              <a:rPr lang="en-US" altLang="th-TH" sz="3600" b="1">
                <a:latin typeface="Angsana New" pitchFamily="18" charset="-34"/>
              </a:rPr>
              <a:t> </a:t>
            </a:r>
            <a:r>
              <a:rPr lang="th-TH" altLang="th-TH" sz="3600" b="1">
                <a:latin typeface="Angsana New" pitchFamily="18" charset="-34"/>
              </a:rPr>
              <a:t>ค่าตอบแทนอื่นตามที่กำหนดในประกาศอธิบดี ได้แก่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th-TH" sz="3600" b="1">
                <a:latin typeface="Angsana New" pitchFamily="18" charset="-34"/>
              </a:rPr>
              <a:t>		4.1</a:t>
            </a:r>
            <a:r>
              <a:rPr lang="th-TH" altLang="th-TH" sz="3600" b="1" u="sng">
                <a:solidFill>
                  <a:srgbClr val="0000FF"/>
                </a:solidFill>
                <a:latin typeface="Angsana New" pitchFamily="18" charset="-34"/>
              </a:rPr>
              <a:t>มูลค่าสินค้าที่แถม</a:t>
            </a:r>
            <a:r>
              <a:rPr lang="th-TH" altLang="th-TH" sz="3600" b="1">
                <a:latin typeface="Angsana New" pitchFamily="18" charset="-34"/>
              </a:rPr>
              <a:t>พร้อมกับ การขายสินค้าหรือการให้บริการ แต่มูลค่าของแถม ไม่เกินมูลค่าสินค้าที่ขาย </a:t>
            </a:r>
            <a:r>
              <a:rPr lang="th-TH" altLang="th-TH" sz="3600" b="1">
                <a:latin typeface="Times New Roman" pitchFamily="18" charset="0"/>
              </a:rPr>
              <a:t>หรือการให้บริการ</a:t>
            </a:r>
            <a:endParaRPr lang="en-US" altLang="th-TH" sz="3600" b="1">
              <a:latin typeface="Times New Roman" pitchFamily="18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altLang="th-TH" sz="3600" b="1">
                <a:latin typeface="Angsana New" pitchFamily="18" charset="-34"/>
              </a:rPr>
              <a:t>	</a:t>
            </a:r>
            <a:r>
              <a:rPr lang="th-TH" altLang="th-TH" sz="3600" b="1" u="sng">
                <a:solidFill>
                  <a:srgbClr val="FF0000"/>
                </a:solidFill>
                <a:latin typeface="Angsana New" pitchFamily="18" charset="-34"/>
              </a:rPr>
              <a:t>ตัวอย่าง</a:t>
            </a:r>
            <a:r>
              <a:rPr lang="th-TH" altLang="th-TH" sz="3600" b="1">
                <a:solidFill>
                  <a:srgbClr val="FF0000"/>
                </a:solidFill>
                <a:latin typeface="Angsana New" pitchFamily="18" charset="-34"/>
              </a:rPr>
              <a:t> </a:t>
            </a:r>
            <a:r>
              <a:rPr lang="th-TH" altLang="th-TH" sz="3600" b="1">
                <a:latin typeface="Angsana New" pitchFamily="18" charset="-34"/>
              </a:rPr>
              <a:t>บริษัท ก จำกัด ขายตู้เย็น 1 เครื่อง ราคา 50,000 บาท โดยแถมพัดลม 1 เครื่อง ราคา 4,000 บาท ให้แก่ผู้ซื้อ </a:t>
            </a:r>
            <a:r>
              <a:rPr lang="th-TH" altLang="th-TH" sz="3600" u="sng">
                <a:solidFill>
                  <a:srgbClr val="FF0000"/>
                </a:solidFill>
                <a:latin typeface="Angsana New" pitchFamily="18" charset="-34"/>
              </a:rPr>
              <a:t>ดังนั้นมูลค่าพัดลมไม่ต้องรวมคำนวณเป็นมูลค่าฐานภาษี</a:t>
            </a:r>
          </a:p>
          <a:p>
            <a:pPr eaLnBrk="1" hangingPunct="1">
              <a:spcBef>
                <a:spcPct val="10000"/>
              </a:spcBef>
            </a:pPr>
            <a:endParaRPr lang="th-TH" altLang="th-TH" sz="3600" b="1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468313" y="981075"/>
            <a:ext cx="8229600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buSzPct val="65000"/>
              <a:buFont typeface="Wingdings" pitchFamily="2" charset="2"/>
              <a:buNone/>
            </a:pPr>
            <a:r>
              <a:rPr lang="en-US" altLang="th-TH" sz="3600" b="1">
                <a:latin typeface="Angsana New" pitchFamily="18" charset="-34"/>
              </a:rPr>
              <a:t>4</a:t>
            </a:r>
            <a:r>
              <a:rPr lang="th-TH" altLang="th-TH" sz="3600" b="1">
                <a:latin typeface="Angsana New" pitchFamily="18" charset="-34"/>
              </a:rPr>
              <a:t>.2  </a:t>
            </a:r>
            <a:r>
              <a:rPr lang="th-TH" altLang="th-TH" sz="3600" b="1" u="sng">
                <a:solidFill>
                  <a:srgbClr val="0000FF"/>
                </a:solidFill>
                <a:latin typeface="Angsana New" pitchFamily="18" charset="-34"/>
              </a:rPr>
              <a:t>มูลค่าของสินค้าที่แจก</a:t>
            </a:r>
            <a:r>
              <a:rPr lang="th-TH" altLang="th-TH" sz="3600" b="1">
                <a:latin typeface="Angsana New" pitchFamily="18" charset="-34"/>
              </a:rPr>
              <a:t>หรือให้เป็นรางวัลกับผู้ซื้อสินค้า หรือผู้รับบริการที่ซื้อสินค้าในแต่ละวัน แต่มูลค่าสินค้าที่แจกหรือให้เป็นรางวัลต้องไม่เกินมูลค่าของสินค้าที่ขายหรือมูลค่าของการให้บริการ</a:t>
            </a:r>
            <a:endParaRPr lang="en-US" altLang="th-TH" sz="3600" b="1">
              <a:latin typeface="Angsana New" pitchFamily="18" charset="-34"/>
            </a:endParaRPr>
          </a:p>
          <a:p>
            <a:pPr eaLnBrk="1" hangingPunct="1">
              <a:spcBef>
                <a:spcPct val="50000"/>
              </a:spcBef>
              <a:buSzPct val="65000"/>
            </a:pPr>
            <a:r>
              <a:rPr lang="th-TH" altLang="th-TH" sz="3600" b="1" u="sng">
                <a:solidFill>
                  <a:srgbClr val="FF0000"/>
                </a:solidFill>
                <a:latin typeface="Angsana New" pitchFamily="18" charset="-34"/>
              </a:rPr>
              <a:t>ตัวอย่าง</a:t>
            </a:r>
            <a:r>
              <a:rPr lang="th-TH" altLang="th-TH" sz="3600" b="1">
                <a:solidFill>
                  <a:srgbClr val="FF0000"/>
                </a:solidFill>
                <a:latin typeface="Angsana New" pitchFamily="18" charset="-34"/>
              </a:rPr>
              <a:t> </a:t>
            </a:r>
            <a:r>
              <a:rPr lang="th-TH" altLang="th-TH" sz="3600" b="1">
                <a:latin typeface="Angsana New" pitchFamily="18" charset="-34"/>
              </a:rPr>
              <a:t>บริษัท ข จำกัด กำหนดว่าหากผู้ซื้อสินค้าครบ 10,000 บาท     ในแต่ละวันจะให้ร่มเป็นรางวัลมูลค่า 500 บาท </a:t>
            </a:r>
            <a:r>
              <a:rPr lang="th-TH" altLang="th-TH" sz="3600" u="sng">
                <a:solidFill>
                  <a:srgbClr val="FF0000"/>
                </a:solidFill>
                <a:latin typeface="Angsana New" pitchFamily="18" charset="-34"/>
              </a:rPr>
              <a:t>ดังนั้น ร่มที่เป็นรางวัลไม่ต้องรวมคำนวณเป็นมูลค่าฐานภาษี</a:t>
            </a:r>
          </a:p>
          <a:p>
            <a:pPr eaLnBrk="1" hangingPunct="1">
              <a:spcBef>
                <a:spcPct val="50000"/>
              </a:spcBef>
              <a:buSzPct val="65000"/>
              <a:buFont typeface="Wingdings" pitchFamily="2" charset="2"/>
              <a:buNone/>
            </a:pPr>
            <a:endParaRPr lang="th-TH" altLang="th-TH" sz="4000" b="1" u="sng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95288" y="1052513"/>
            <a:ext cx="8305800" cy="580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  <a:buSzPct val="65000"/>
              <a:buFont typeface="Wingdings" pitchFamily="2" charset="2"/>
              <a:buNone/>
            </a:pPr>
            <a:r>
              <a:rPr lang="en-US" altLang="th-TH" sz="3600" b="1">
                <a:latin typeface="Angsana New" pitchFamily="18" charset="-34"/>
              </a:rPr>
              <a:t>4</a:t>
            </a:r>
            <a:r>
              <a:rPr lang="th-TH" altLang="th-TH" sz="3600" b="1">
                <a:latin typeface="Angsana New" pitchFamily="18" charset="-34"/>
              </a:rPr>
              <a:t>.3 มูลค่าของการบริการเนื่องจากเป็นนายหน้าตัวแทนให้แก่ผู้ประกอบการในต่างประเทศ ทั้งนี้ เฉพาะในกรณีที่ผู้ประกอบการในต่างประเทศดังกล่าวขายสินค้า หรือให้บริการกับผู้ซื้อสินค้าหรือผู้รับบริการในต่างประเทศด้วยกัน</a:t>
            </a:r>
            <a:endParaRPr lang="en-US" altLang="th-TH" sz="3600" b="1">
              <a:latin typeface="Angsana New" pitchFamily="18" charset="-34"/>
            </a:endParaRPr>
          </a:p>
          <a:p>
            <a:pPr algn="thaiDist" eaLnBrk="1" hangingPunct="1">
              <a:spcBef>
                <a:spcPct val="50000"/>
              </a:spcBef>
              <a:buSzPct val="65000"/>
            </a:pPr>
            <a:r>
              <a:rPr lang="th-TH" altLang="th-TH" sz="3600" b="1" u="sng">
                <a:solidFill>
                  <a:srgbClr val="FF0000"/>
                </a:solidFill>
                <a:latin typeface="Angsana New" pitchFamily="18" charset="-34"/>
              </a:rPr>
              <a:t>ตัวอย่าง</a:t>
            </a:r>
            <a:r>
              <a:rPr lang="th-TH" altLang="th-TH" sz="3600" b="1">
                <a:solidFill>
                  <a:srgbClr val="FF0000"/>
                </a:solidFill>
                <a:latin typeface="Angsana New" pitchFamily="18" charset="-34"/>
              </a:rPr>
              <a:t> </a:t>
            </a:r>
            <a:r>
              <a:rPr lang="th-TH" altLang="th-TH" sz="3600" b="1">
                <a:latin typeface="Angsana New" pitchFamily="18" charset="-34"/>
              </a:rPr>
              <a:t>บริษัท ค จำกัด เป็นตัวแทนขายสินค้าให้แก่บริษัท </a:t>
            </a:r>
            <a:r>
              <a:rPr lang="en-US" altLang="th-TH" sz="3600" b="1">
                <a:latin typeface="Angsana New" pitchFamily="18" charset="-34"/>
              </a:rPr>
              <a:t>A </a:t>
            </a:r>
            <a:r>
              <a:rPr lang="th-TH" altLang="th-TH" sz="3600" b="1">
                <a:latin typeface="Angsana New" pitchFamily="18" charset="-34"/>
              </a:rPr>
              <a:t>จำกัด ในประเทศสิงคโปร์ โดยส่งสินค้าไม่ผ่านประเทศไทยให้แก่ บริษัท </a:t>
            </a:r>
            <a:r>
              <a:rPr lang="en-US" altLang="th-TH" sz="3600" b="1">
                <a:latin typeface="Angsana New" pitchFamily="18" charset="-34"/>
              </a:rPr>
              <a:t>B </a:t>
            </a:r>
            <a:r>
              <a:rPr lang="th-TH" altLang="th-TH" sz="3600" b="1">
                <a:latin typeface="Angsana New" pitchFamily="18" charset="-34"/>
              </a:rPr>
              <a:t>จำกัด ในประเทศฮ่องกง</a:t>
            </a:r>
            <a:r>
              <a:rPr lang="th-TH" altLang="th-TH" sz="3600" u="sng">
                <a:solidFill>
                  <a:srgbClr val="FF0000"/>
                </a:solidFill>
                <a:latin typeface="Angsana New" pitchFamily="18" charset="-34"/>
              </a:rPr>
              <a:t> ดังนั้น มูลค่าของฐานภาษีที่ได้จากการให้บริการดังกล่าวไม่ต้องรวมคำนวณเป็นมูลค่าฐานภาษี</a:t>
            </a:r>
            <a:endParaRPr lang="th-TH" altLang="th-TH" sz="3600" u="sng">
              <a:solidFill>
                <a:srgbClr val="FF0000"/>
              </a:solidFill>
              <a:latin typeface="Times New Roman" pitchFamily="18" charset="0"/>
            </a:endParaRPr>
          </a:p>
          <a:p>
            <a:pPr algn="thaiDist" eaLnBrk="1" hangingPunct="1">
              <a:spcBef>
                <a:spcPct val="50000"/>
              </a:spcBef>
              <a:buSzPct val="65000"/>
              <a:buFont typeface="Wingdings" pitchFamily="2" charset="2"/>
              <a:buNone/>
            </a:pPr>
            <a:endParaRPr lang="th-TH" altLang="th-TH" sz="3800" b="1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468313" y="908050"/>
            <a:ext cx="7991475" cy="611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15000"/>
              </a:spcBef>
            </a:pPr>
            <a:r>
              <a:rPr lang="en-US" altLang="th-TH" sz="3600" b="1">
                <a:latin typeface="Angsana New" pitchFamily="18" charset="-34"/>
              </a:rPr>
              <a:t>4.6 </a:t>
            </a:r>
            <a:r>
              <a:rPr lang="th-TH" altLang="th-TH" sz="3600" b="1" u="sng">
                <a:solidFill>
                  <a:srgbClr val="0000FF"/>
                </a:solidFill>
                <a:latin typeface="Angsana New" pitchFamily="18" charset="-34"/>
              </a:rPr>
              <a:t>สินค้าที่แจกหรือให้เป็นของขวัญ </a:t>
            </a:r>
            <a:r>
              <a:rPr lang="th-TH" altLang="th-TH" sz="3600" b="1">
                <a:latin typeface="Angsana New" pitchFamily="18" charset="-34"/>
              </a:rPr>
              <a:t>เช่น ในเทศกาลปีใหม่จัดทำ ไดอารี่ ปฏิทิน ร่ม ที่มีชื่อบริษัท ชื่อร้านค้า ถือเป็นการขาย แต่ไม่นำมาคิดเป็นมูลค่าฐานภาษี มีสิทธิ์นำภาษีซื้อมาหักออกจากภาษีขายได้</a:t>
            </a:r>
            <a:endParaRPr lang="en-US" altLang="th-TH" sz="3600" b="1">
              <a:latin typeface="Angsana New" pitchFamily="18" charset="-34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th-TH" sz="3600" b="1">
                <a:latin typeface="Angsana New" pitchFamily="18" charset="-34"/>
              </a:rPr>
              <a:t>4</a:t>
            </a:r>
            <a:r>
              <a:rPr lang="th-TH" altLang="th-TH" sz="3600" b="1">
                <a:latin typeface="Angsana New" pitchFamily="18" charset="-34"/>
              </a:rPr>
              <a:t>.</a:t>
            </a:r>
            <a:r>
              <a:rPr lang="en-US" altLang="th-TH" sz="3600" b="1">
                <a:latin typeface="Angsana New" pitchFamily="18" charset="-34"/>
              </a:rPr>
              <a:t>7</a:t>
            </a:r>
            <a:r>
              <a:rPr lang="th-TH" altLang="th-TH" sz="3600" b="1">
                <a:latin typeface="Angsana New" pitchFamily="18" charset="-34"/>
              </a:rPr>
              <a:t>  สินค้าที่แจกเนื่องจากกิจการส่งเสริมการขาย 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600" b="1">
                <a:latin typeface="Angsana New" pitchFamily="18" charset="-34"/>
              </a:rPr>
              <a:t>หากไม่มีการส่งเสริมการขาย แต่นำสินค้ามาแจก นำเอามูลค่าฐานภาษีมารวมคำนวณด้วย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th-TH" sz="3600" b="1">
                <a:latin typeface="Angsana New" pitchFamily="18" charset="-34"/>
              </a:rPr>
              <a:t>4</a:t>
            </a:r>
            <a:r>
              <a:rPr lang="th-TH" altLang="th-TH" sz="3600" b="1">
                <a:latin typeface="Angsana New" pitchFamily="18" charset="-34"/>
              </a:rPr>
              <a:t>.</a:t>
            </a:r>
            <a:r>
              <a:rPr lang="en-US" altLang="th-TH" sz="3600" b="1">
                <a:latin typeface="Angsana New" pitchFamily="18" charset="-34"/>
              </a:rPr>
              <a:t>8</a:t>
            </a:r>
            <a:r>
              <a:rPr lang="th-TH" altLang="th-TH" sz="3600" b="1">
                <a:latin typeface="Angsana New" pitchFamily="18" charset="-34"/>
              </a:rPr>
              <a:t> มูลค่าของเครื่องดื่มที่นายจ้างจัดหาให้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th-TH" sz="3600" b="1">
                <a:latin typeface="Angsana New" pitchFamily="18" charset="-34"/>
              </a:rPr>
              <a:t>4</a:t>
            </a:r>
            <a:r>
              <a:rPr lang="th-TH" altLang="th-TH" sz="3600" b="1">
                <a:latin typeface="Angsana New" pitchFamily="18" charset="-34"/>
              </a:rPr>
              <a:t>.</a:t>
            </a:r>
            <a:r>
              <a:rPr lang="en-US" altLang="th-TH" sz="3600" b="1">
                <a:latin typeface="Angsana New" pitchFamily="18" charset="-34"/>
              </a:rPr>
              <a:t>10</a:t>
            </a:r>
            <a:r>
              <a:rPr lang="th-TH" altLang="th-TH" sz="3600" b="1">
                <a:latin typeface="Angsana New" pitchFamily="18" charset="-34"/>
              </a:rPr>
              <a:t> เครื่องแบบที่นายจ้างมอบให้แก่ลูกจ้าง</a:t>
            </a:r>
          </a:p>
          <a:p>
            <a:pPr algn="thaiDist" eaLnBrk="1" hangingPunct="1">
              <a:spcBef>
                <a:spcPct val="15000"/>
              </a:spcBef>
            </a:pPr>
            <a:endParaRPr lang="th-TH" altLang="th-TH" sz="4000" b="1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395288" y="692150"/>
            <a:ext cx="8353425" cy="695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altLang="th-TH" sz="3600" b="1" u="sng">
                <a:solidFill>
                  <a:srgbClr val="FF0000"/>
                </a:solidFill>
                <a:latin typeface="Angsana New" pitchFamily="18" charset="-34"/>
              </a:rPr>
              <a:t>ข้อสังเกต</a:t>
            </a:r>
          </a:p>
          <a:p>
            <a:pPr algn="thaiDist" eaLnBrk="1" hangingPunct="1">
              <a:spcBef>
                <a:spcPct val="50000"/>
              </a:spcBef>
            </a:pPr>
            <a:r>
              <a:rPr lang="th-TH" altLang="th-TH" sz="3600" b="1">
                <a:latin typeface="Angsana New" pitchFamily="18" charset="-34"/>
              </a:rPr>
              <a:t>1.  ขายสินค้าหรือบริการโดยไม่มีค่าตอบแทนหรือต่ำกว่าราคาตลาดโดยไม่มีเหตุอันควร ให้ถือ</a:t>
            </a:r>
            <a:r>
              <a:rPr lang="th-TH" altLang="th-TH" sz="3600" b="1">
                <a:solidFill>
                  <a:srgbClr val="FF0000"/>
                </a:solidFill>
                <a:latin typeface="Angsana New" pitchFamily="18" charset="-34"/>
              </a:rPr>
              <a:t>ราคาตลาด</a:t>
            </a:r>
            <a:r>
              <a:rPr lang="th-TH" altLang="th-TH" sz="3600" b="1">
                <a:latin typeface="Angsana New" pitchFamily="18" charset="-34"/>
              </a:rPr>
              <a:t>คิดเป็นฐานภาษี</a:t>
            </a:r>
          </a:p>
          <a:p>
            <a:pPr algn="thaiDist" eaLnBrk="1" hangingPunct="1">
              <a:spcBef>
                <a:spcPct val="50000"/>
              </a:spcBef>
            </a:pPr>
            <a:r>
              <a:rPr lang="th-TH" altLang="th-TH" sz="3600" b="1">
                <a:latin typeface="Angsana New" pitchFamily="18" charset="-34"/>
              </a:rPr>
              <a:t>2. ขายสินค้าเรียกเก็บดอกเบี้ย คิดเป็นฐานภาษี เช่น การขายสินค้าโดยการเช่าซื้อ แต่ ถ้าเป็นกรณีดอกเบี้ย เบี้ยปรับ เนื่องจากผิดนัด ไม่ต้องนำดอกเบี้ย หรือเบี้ยปรับคิดเป็นมูลค่าฐานภาษี</a:t>
            </a:r>
            <a:endParaRPr lang="en-US" altLang="th-TH" sz="3600" b="1">
              <a:latin typeface="Angsana New" pitchFamily="18" charset="-34"/>
            </a:endParaRPr>
          </a:p>
          <a:p>
            <a:pPr algn="thaiDist" eaLnBrk="1" hangingPunct="1">
              <a:spcBef>
                <a:spcPct val="50000"/>
              </a:spcBef>
            </a:pPr>
            <a:r>
              <a:rPr lang="th-TH" altLang="th-TH" sz="3600">
                <a:latin typeface="Angsana New" pitchFamily="18" charset="-34"/>
              </a:rPr>
              <a:t>3. </a:t>
            </a:r>
            <a:r>
              <a:rPr lang="th-TH" altLang="th-TH" sz="3600" b="1">
                <a:latin typeface="Angsana New" pitchFamily="18" charset="-34"/>
              </a:rPr>
              <a:t>ฐานภาษีสำหรับการส่งออก  มูลค่าสินค้าส่งออกโดยให้ใช้ราคา </a:t>
            </a:r>
            <a:r>
              <a:rPr lang="en-US" altLang="th-TH" sz="3600" b="1">
                <a:latin typeface="Angsana New" pitchFamily="18" charset="-34"/>
              </a:rPr>
              <a:t>F.O.B </a:t>
            </a:r>
            <a:r>
              <a:rPr lang="th-TH" altLang="th-TH" sz="3600" b="1">
                <a:latin typeface="Angsana New" pitchFamily="18" charset="-34"/>
              </a:rPr>
              <a:t> ของสินค้า บวก ภาษีสรรพสามิตและภาษีหรือค่าธรรมเนียมอื่น แต่ไม่รวมอากรขาเข้า</a:t>
            </a:r>
            <a:endParaRPr lang="th-TH" altLang="th-TH" sz="3600">
              <a:latin typeface="Angsana New" pitchFamily="18" charset="-34"/>
            </a:endParaRPr>
          </a:p>
          <a:p>
            <a:pPr algn="thaiDist" eaLnBrk="1" hangingPunct="1">
              <a:spcBef>
                <a:spcPct val="50000"/>
              </a:spcBef>
            </a:pPr>
            <a:endParaRPr lang="th-TH" altLang="th-TH" sz="3600" b="1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514350" y="476250"/>
            <a:ext cx="80010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3600" b="1">
                <a:latin typeface="Angsana New" pitchFamily="18" charset="-34"/>
              </a:rPr>
              <a:t>4. ฐานภาษีสำหรับการ</a:t>
            </a:r>
            <a:r>
              <a:rPr lang="th-TH" altLang="th-TH" sz="3600" b="1" u="sng">
                <a:solidFill>
                  <a:srgbClr val="FF0000"/>
                </a:solidFill>
                <a:latin typeface="Angsana New" pitchFamily="18" charset="-34"/>
              </a:rPr>
              <a:t>ให้บริการขนส่งระหว่างประเทศ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3600" b="1">
                <a:latin typeface="Angsana New" pitchFamily="18" charset="-34"/>
              </a:rPr>
              <a:t>	-  กรณี</a:t>
            </a:r>
            <a:r>
              <a:rPr lang="th-TH" altLang="th-TH" sz="3600" b="1">
                <a:solidFill>
                  <a:srgbClr val="FF0000"/>
                </a:solidFill>
                <a:latin typeface="Angsana New" pitchFamily="18" charset="-34"/>
              </a:rPr>
              <a:t>รับขนคนโดยสาร </a:t>
            </a:r>
            <a:r>
              <a:rPr lang="th-TH" altLang="th-TH" sz="3600" b="1">
                <a:latin typeface="Angsana New" pitchFamily="18" charset="-34"/>
              </a:rPr>
              <a:t>ได้แก่ มูลค่าของค่าโดยสาร ค่าธรรมเนียม หรือประโยชน์อื่นใดที่เรียกเก็บในประเทศก่อนหักรายจ่ายใด ๆ เนื่องในการรับขนคนโดยสาร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th-TH" sz="3600" b="1">
                <a:latin typeface="Angsana New" pitchFamily="18" charset="-34"/>
              </a:rPr>
              <a:t>	</a:t>
            </a:r>
            <a:r>
              <a:rPr lang="th-TH" altLang="th-TH" sz="3600" b="1">
                <a:latin typeface="Angsana New" pitchFamily="18" charset="-34"/>
              </a:rPr>
              <a:t>-  กรณี</a:t>
            </a:r>
            <a:r>
              <a:rPr lang="th-TH" altLang="th-TH" sz="3600" b="1">
                <a:solidFill>
                  <a:srgbClr val="FF0000"/>
                </a:solidFill>
                <a:latin typeface="Angsana New" pitchFamily="18" charset="-34"/>
              </a:rPr>
              <a:t>รับขนสินค้า    </a:t>
            </a:r>
            <a:r>
              <a:rPr lang="th-TH" altLang="th-TH" sz="3600" b="1">
                <a:latin typeface="Angsana New" pitchFamily="18" charset="-34"/>
              </a:rPr>
              <a:t>ได้แก่ มูลค่าของค่าระวาง ค่าธรรมเนียม และประโยชน์อื่นใดที่เรียกเก็บไม่ว่าในหรือนอกประเทศ ก่อนหักรายจ่ายใด ๆ เนื่องในการรับขนสินค้าออกนอกประเทศ</a:t>
            </a:r>
          </a:p>
          <a:p>
            <a:pPr eaLnBrk="1" hangingPunct="1">
              <a:spcBef>
                <a:spcPct val="50000"/>
              </a:spcBef>
            </a:pPr>
            <a:endParaRPr lang="th-TH" altLang="th-TH" sz="4000" b="1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468313" y="333375"/>
            <a:ext cx="8229600" cy="504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3600" b="1">
                <a:latin typeface="Angsana New" pitchFamily="18" charset="-34"/>
              </a:rPr>
              <a:t>6.  ฐานภาษีกรณีพิเศษ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600" b="1">
                <a:latin typeface="Angsana New" pitchFamily="18" charset="-34"/>
              </a:rPr>
              <a:t>	6.1  ผลิตสินค้าหรือให้บริการต่ำกว่าราคาตลาด</a:t>
            </a:r>
            <a:endParaRPr lang="en-US" altLang="th-TH" sz="3600" b="1">
              <a:latin typeface="Angsana New" pitchFamily="18" charset="-34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th-TH" sz="3600" b="1">
                <a:latin typeface="Angsana New" pitchFamily="18" charset="-34"/>
              </a:rPr>
              <a:t>	</a:t>
            </a:r>
            <a:r>
              <a:rPr lang="en-US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 </a:t>
            </a:r>
            <a:r>
              <a:rPr lang="th-TH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ใช้ราคาตลาดเป็นฐานภาษี</a:t>
            </a:r>
            <a:endParaRPr lang="th-TH" altLang="th-TH" sz="3200" b="1">
              <a:solidFill>
                <a:srgbClr val="0000FF"/>
              </a:solidFill>
              <a:latin typeface="Angsana New" pitchFamily="18" charset="-34"/>
            </a:endParaRPr>
          </a:p>
          <a:p>
            <a:pPr eaLnBrk="1" hangingPunct="1">
              <a:spcBef>
                <a:spcPct val="15000"/>
              </a:spcBef>
            </a:pPr>
            <a:r>
              <a:rPr lang="th-TH" altLang="th-TH" sz="3600" b="1">
                <a:latin typeface="Angsana New" pitchFamily="18" charset="-34"/>
              </a:rPr>
              <a:t>	6.2  นำสินค้าไปใช้โดยมิใช่เพื่อประกอบกิจการของ    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600" b="1">
                <a:latin typeface="Angsana New" pitchFamily="18" charset="-34"/>
              </a:rPr>
              <a:t>                  ตนเองโดยตรง </a:t>
            </a:r>
            <a:r>
              <a:rPr lang="en-US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 </a:t>
            </a:r>
            <a:r>
              <a:rPr lang="th-TH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ใช้ราคาตลาดในวันรับผิดเกิด</a:t>
            </a:r>
            <a:endParaRPr lang="th-TH" altLang="th-TH" sz="3200" b="1">
              <a:solidFill>
                <a:srgbClr val="0000FF"/>
              </a:solidFill>
              <a:latin typeface="Angsana New" pitchFamily="18" charset="-34"/>
            </a:endParaRPr>
          </a:p>
          <a:p>
            <a:pPr eaLnBrk="1" hangingPunct="1">
              <a:spcBef>
                <a:spcPct val="15000"/>
              </a:spcBef>
            </a:pPr>
            <a:r>
              <a:rPr lang="th-TH" altLang="th-TH" sz="3600" b="1">
                <a:latin typeface="Angsana New" pitchFamily="18" charset="-34"/>
              </a:rPr>
              <a:t>	6.3  สินค้าคงเหลือขาดจากรายงานสินค้า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6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	</a:t>
            </a:r>
            <a:r>
              <a:rPr lang="en-US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 </a:t>
            </a:r>
            <a:r>
              <a:rPr lang="th-TH" altLang="th-TH" sz="3200" b="1">
                <a:solidFill>
                  <a:srgbClr val="0000FF"/>
                </a:solidFill>
                <a:latin typeface="Angsana New" pitchFamily="18" charset="-34"/>
                <a:sym typeface="Wingdings" pitchFamily="2" charset="2"/>
              </a:rPr>
              <a:t>ใช้ราคาตลาดในวันรับผิดเกิด</a:t>
            </a:r>
            <a:endParaRPr lang="th-TH" altLang="th-TH" sz="3200" b="1"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spcBef>
                <a:spcPct val="15000"/>
              </a:spcBef>
            </a:pPr>
            <a:r>
              <a:rPr lang="th-TH" altLang="th-TH" sz="3600" b="1">
                <a:latin typeface="Angsana New" pitchFamily="18" charset="-34"/>
              </a:rPr>
              <a:t>	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7467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6000" b="1" u="sng" dirty="0">
                <a:solidFill>
                  <a:srgbClr val="FF0000"/>
                </a:solidFill>
              </a:rPr>
              <a:t>อัตราภาษีมูลค่าเพิ่ม</a:t>
            </a:r>
            <a:br>
              <a:rPr lang="en-US" dirty="0">
                <a:solidFill>
                  <a:schemeClr val="accent1">
                    <a:satMod val="150000"/>
                  </a:schemeClr>
                </a:solidFill>
              </a:rPr>
            </a:b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3939825"/>
          </a:xfrm>
          <a:ln>
            <a:miter lim="800000"/>
            <a:headEnd/>
            <a:tailEnd/>
          </a:ln>
          <a:effectLst>
            <a:outerShdw blurRad="45000" dist="25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 2"/>
              <a:buAutoNum type="arabicPeriod"/>
              <a:defRPr/>
            </a:pPr>
            <a:r>
              <a:rPr lang="th-TH" sz="4000" b="1" dirty="0">
                <a:latin typeface="BrowalliaUPC" pitchFamily="34" charset="-34"/>
                <a:cs typeface="BrowalliaUPC" pitchFamily="34" charset="-34"/>
              </a:rPr>
              <a:t>อัตราภาษีมูลค่าเพิ่มอัตราร้อยละ 10</a:t>
            </a:r>
            <a:r>
              <a:rPr lang="th-TH" sz="4000" dirty="0">
                <a:latin typeface="BrowalliaUPC" pitchFamily="34" charset="-34"/>
                <a:cs typeface="BrowalliaUPC" pitchFamily="34" charset="-34"/>
              </a:rPr>
              <a:t>  ปัจจุบันลดเหลือร้อยละ 7 (เก็บอัตราร้อยละ 6.3 + ภาษีท้องถิ่นอีก 1ใน9 ของร้อยละ 6.3 รวมเป็นร้อยละ 7) ใช้กับ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Tx/>
              <a:buChar char="-"/>
              <a:defRPr/>
            </a:pPr>
            <a:r>
              <a:rPr lang="th-TH" sz="4000" dirty="0">
                <a:latin typeface="BrowalliaUPC" pitchFamily="34" charset="-34"/>
                <a:cs typeface="BrowalliaUPC" pitchFamily="34" charset="-34"/>
              </a:rPr>
              <a:t>การขายสินค้า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Tx/>
              <a:buChar char="-"/>
              <a:defRPr/>
            </a:pPr>
            <a:r>
              <a:rPr lang="th-TH" sz="4000" dirty="0">
                <a:latin typeface="BrowalliaUPC" pitchFamily="34" charset="-34"/>
                <a:cs typeface="BrowalliaUPC" pitchFamily="34" charset="-34"/>
              </a:rPr>
              <a:t>การให้บริการ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Tx/>
              <a:buChar char="-"/>
              <a:defRPr/>
            </a:pPr>
            <a:r>
              <a:rPr lang="th-TH" sz="4000" dirty="0">
                <a:latin typeface="BrowalliaUPC" pitchFamily="34" charset="-34"/>
                <a:cs typeface="BrowalliaUPC" pitchFamily="34" charset="-34"/>
              </a:rPr>
              <a:t>การนำเข้า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th-TH" sz="4000" dirty="0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179388" y="981075"/>
            <a:ext cx="8367712" cy="446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Angsana New" pitchFamily="18" charset="-34"/>
              </a:rPr>
              <a:t>	</a:t>
            </a:r>
            <a:r>
              <a:rPr lang="th-TH" altLang="th-TH" sz="5400" b="1">
                <a:solidFill>
                  <a:srgbClr val="0000FF"/>
                </a:solidFill>
                <a:latin typeface="Angsana New" pitchFamily="18" charset="-34"/>
              </a:rPr>
              <a:t>อัตราภาษี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	-  </a:t>
            </a:r>
            <a:r>
              <a:rPr lang="th-TH" altLang="th-TH" sz="4000" b="1" i="1" u="sng">
                <a:latin typeface="Angsana New" pitchFamily="18" charset="-34"/>
              </a:rPr>
              <a:t>อัตราภาษีปกติมีอัตราเดียว ร้อยละ 7</a:t>
            </a:r>
            <a:endParaRPr lang="th-TH" altLang="th-TH" sz="4000" b="1" i="1">
              <a:latin typeface="Angsana New" pitchFamily="18" charset="-34"/>
            </a:endParaRP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	-  </a:t>
            </a:r>
            <a:r>
              <a:rPr lang="th-TH" altLang="th-TH" sz="4000" b="1" i="1" u="sng">
                <a:latin typeface="Angsana New" pitchFamily="18" charset="-34"/>
              </a:rPr>
              <a:t>อัตราภาษีร้อยละ 0</a:t>
            </a:r>
            <a:r>
              <a:rPr lang="th-TH" altLang="th-TH" sz="4000" b="1">
                <a:latin typeface="Angsana New" pitchFamily="18" charset="-34"/>
              </a:rPr>
              <a:t> มีผลเท่ากับไม่ต้องเสียภาษีขาย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	 และยังได้รับคืนภาษีซื้อ ใช้สำหรับการประกอบการ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	ดังต่อไปนี้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	-  การส่งออกสินค้าของผู้ประกอบการจดทะเบียน</a:t>
            </a:r>
            <a:endParaRPr lang="th-TH" altLang="th-TH" sz="4000" b="1" u="sng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468313" y="1125538"/>
            <a:ext cx="8424862" cy="396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-  ขนส่งระหว่างประเทศโดยอากาศยานหรือเรือเดินทะเล</a:t>
            </a:r>
          </a:p>
          <a:p>
            <a:pPr algn="thaiDist"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-  การขายสินค้าหรือการให้บริการแก่ส่วนราชการหรือ</a:t>
            </a:r>
          </a:p>
          <a:p>
            <a:pPr algn="thaiDist"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   รัฐวิสาหกิจ ตามโครงการเงินกู้หรือเงินช่วยเหลือ</a:t>
            </a:r>
          </a:p>
          <a:p>
            <a:pPr algn="thaiDist" eaLnBrk="1" hangingPunct="1">
              <a:lnSpc>
                <a:spcPct val="60000"/>
              </a:lnSpc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    จากต่างประเทศ</a:t>
            </a:r>
          </a:p>
          <a:p>
            <a:pPr algn="thaiDist"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-  การขายสินค้าหรือการให้บริการกับองค์การ</a:t>
            </a:r>
          </a:p>
          <a:p>
            <a:pPr algn="thaiDist"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    สหประชาชาติ  สถานเอกอัครราชฑูต</a:t>
            </a: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406400" y="476250"/>
            <a:ext cx="8458200" cy="536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th-TH" altLang="th-TH" sz="4800" b="1" u="sng">
                <a:solidFill>
                  <a:srgbClr val="0000FF"/>
                </a:solidFill>
                <a:latin typeface="Angsana New" pitchFamily="18" charset="-34"/>
              </a:rPr>
              <a:t>การคำนวณภาษี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800" b="1">
                <a:latin typeface="Angsana New" pitchFamily="18" charset="-34"/>
              </a:rPr>
              <a:t>การคำนวณค่าภาษี แยกเป็น 2 กรณี</a:t>
            </a:r>
          </a:p>
          <a:p>
            <a:pPr eaLnBrk="1" hangingPunct="1">
              <a:spcBef>
                <a:spcPct val="15000"/>
              </a:spcBef>
              <a:buFontTx/>
              <a:buAutoNum type="arabicPeriod"/>
            </a:pPr>
            <a:r>
              <a:rPr lang="th-TH" altLang="th-TH" sz="3800" b="1">
                <a:latin typeface="Angsana New" pitchFamily="18" charset="-34"/>
              </a:rPr>
              <a:t>กรณีเป็นผู้ประกอบการจดทะเบียนทั่วไป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800" b="1">
                <a:latin typeface="Angsana New" pitchFamily="18" charset="-34"/>
              </a:rPr>
              <a:t>	</a:t>
            </a:r>
            <a:r>
              <a:rPr lang="th-TH" altLang="th-TH" sz="3800" b="1">
                <a:solidFill>
                  <a:srgbClr val="FF0000"/>
                </a:solidFill>
                <a:latin typeface="Angsana New" pitchFamily="18" charset="-34"/>
              </a:rPr>
              <a:t>ภาษีที่ต้องชำระ </a:t>
            </a:r>
            <a:r>
              <a:rPr lang="en-US" altLang="th-TH" sz="3800" b="1">
                <a:solidFill>
                  <a:srgbClr val="FF0000"/>
                </a:solidFill>
                <a:latin typeface="Angsana New" pitchFamily="18" charset="-34"/>
              </a:rPr>
              <a:t>= </a:t>
            </a:r>
            <a:r>
              <a:rPr lang="th-TH" altLang="th-TH" sz="3800" b="1">
                <a:solidFill>
                  <a:srgbClr val="FF0000"/>
                </a:solidFill>
                <a:latin typeface="Angsana New" pitchFamily="18" charset="-34"/>
              </a:rPr>
              <a:t>ภาษีขาย - ภาษีซื้อ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800" b="1">
                <a:latin typeface="Angsana New" pitchFamily="18" charset="-34"/>
              </a:rPr>
              <a:t>	</a:t>
            </a:r>
            <a:r>
              <a:rPr lang="th-TH" altLang="th-TH" sz="3800" b="1">
                <a:solidFill>
                  <a:srgbClr val="FF0000"/>
                </a:solidFill>
                <a:latin typeface="Angsana New" pitchFamily="18" charset="-34"/>
              </a:rPr>
              <a:t>ข้อสังเกต </a:t>
            </a:r>
            <a:r>
              <a:rPr lang="en-US" altLang="th-TH" sz="3800" b="1">
                <a:solidFill>
                  <a:srgbClr val="FF0000"/>
                </a:solidFill>
                <a:latin typeface="Angsana New" pitchFamily="18" charset="-34"/>
              </a:rPr>
              <a:t>=  </a:t>
            </a:r>
            <a:r>
              <a:rPr lang="th-TH" altLang="th-TH" sz="3800" b="1">
                <a:solidFill>
                  <a:srgbClr val="FF0000"/>
                </a:solidFill>
                <a:latin typeface="Angsana New" pitchFamily="18" charset="-34"/>
              </a:rPr>
              <a:t>ฐานภาษี </a:t>
            </a:r>
            <a:r>
              <a:rPr lang="en-US" altLang="th-TH" sz="3800" b="1">
                <a:solidFill>
                  <a:srgbClr val="FF0000"/>
                </a:solidFill>
                <a:latin typeface="Angsana New" pitchFamily="18" charset="-34"/>
              </a:rPr>
              <a:t>x </a:t>
            </a:r>
            <a:r>
              <a:rPr lang="th-TH" altLang="th-TH" sz="3800" b="1">
                <a:solidFill>
                  <a:srgbClr val="FF0000"/>
                </a:solidFill>
                <a:latin typeface="Angsana New" pitchFamily="18" charset="-34"/>
              </a:rPr>
              <a:t> 7</a:t>
            </a:r>
            <a:r>
              <a:rPr lang="en-US" altLang="th-TH" sz="3800" b="1">
                <a:solidFill>
                  <a:srgbClr val="FF0000"/>
                </a:solidFill>
                <a:latin typeface="Angsana New" pitchFamily="18" charset="-34"/>
              </a:rPr>
              <a:t>% </a:t>
            </a:r>
            <a:r>
              <a:rPr lang="th-TH" altLang="th-TH" sz="3800" b="1">
                <a:solidFill>
                  <a:srgbClr val="FF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800" b="1">
                <a:latin typeface="Angsana New" pitchFamily="18" charset="-34"/>
              </a:rPr>
              <a:t>	เช่น ขายสินค้าหรือบริการ ราคา 107 (สมมติราคาสินค้าหรือบริการคือ 100  ภาษีขาย 7 บาท) ผู้ประกอบการต้องเสียภาษี 107</a:t>
            </a:r>
            <a:r>
              <a:rPr lang="en-US" altLang="th-TH" sz="3800" b="1">
                <a:latin typeface="Angsana New" pitchFamily="18" charset="-34"/>
              </a:rPr>
              <a:t> x </a:t>
            </a:r>
            <a:r>
              <a:rPr lang="th-TH" altLang="th-TH" sz="3800" b="1">
                <a:latin typeface="Angsana New" pitchFamily="18" charset="-34"/>
              </a:rPr>
              <a:t> 7/107 </a:t>
            </a:r>
            <a:r>
              <a:rPr lang="en-US" altLang="th-TH" sz="3800" b="1">
                <a:latin typeface="Angsana New" pitchFamily="18" charset="-34"/>
              </a:rPr>
              <a:t>= </a:t>
            </a:r>
            <a:r>
              <a:rPr lang="th-TH" altLang="th-TH" sz="3800" b="1">
                <a:latin typeface="Angsana New" pitchFamily="18" charset="-34"/>
              </a:rPr>
              <a:t>7 บาท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ext Box 2"/>
          <p:cNvSpPr txBox="1">
            <a:spLocks noChangeArrowheads="1"/>
          </p:cNvSpPr>
          <p:nvPr/>
        </p:nvSpPr>
        <p:spPr bwMode="auto">
          <a:xfrm>
            <a:off x="250825" y="620713"/>
            <a:ext cx="8497888" cy="62484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th-TH" sz="4000" b="1" dirty="0">
                <a:solidFill>
                  <a:srgbClr val="FF0000"/>
                </a:solidFill>
                <a:latin typeface="Angsana New" pitchFamily="18" charset="-34"/>
              </a:rPr>
              <a:t>ภาษีขาย </a:t>
            </a:r>
            <a:r>
              <a:rPr lang="en-US" sz="4000" b="1" dirty="0">
                <a:solidFill>
                  <a:srgbClr val="FF0000"/>
                </a:solidFill>
                <a:latin typeface="Angsana New" pitchFamily="18" charset="-34"/>
              </a:rPr>
              <a:t>=</a:t>
            </a:r>
            <a:r>
              <a:rPr lang="th-TH" sz="4000" b="1" dirty="0">
                <a:solidFill>
                  <a:srgbClr val="FF0000"/>
                </a:solidFill>
                <a:latin typeface="Angsana New" pitchFamily="18" charset="-34"/>
              </a:rPr>
              <a:t> ฐานภาษีรวมภาษีขาย </a:t>
            </a:r>
            <a:r>
              <a:rPr lang="en-US" sz="4000" b="1" dirty="0">
                <a:solidFill>
                  <a:srgbClr val="FF0000"/>
                </a:solidFill>
                <a:latin typeface="Angsana New" pitchFamily="18" charset="-34"/>
              </a:rPr>
              <a:t>x </a:t>
            </a:r>
            <a:r>
              <a:rPr lang="th-TH" sz="4000" b="1" dirty="0">
                <a:solidFill>
                  <a:srgbClr val="FF0000"/>
                </a:solidFill>
                <a:latin typeface="Angsana New" pitchFamily="18" charset="-34"/>
              </a:rPr>
              <a:t>7/107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th-TH" sz="4000" b="1" dirty="0">
                <a:latin typeface="Angsana New" pitchFamily="18" charset="-34"/>
              </a:rPr>
              <a:t>เช่น ขายสินค้าหรือบริการราคา 107  ผู้ประกอบการต้องเสียภาษี </a:t>
            </a:r>
            <a:r>
              <a:rPr lang="en-US" sz="4000" b="1" dirty="0">
                <a:latin typeface="Angsana New" pitchFamily="18" charset="-34"/>
              </a:rPr>
              <a:t>=</a:t>
            </a:r>
            <a:r>
              <a:rPr lang="th-TH" sz="4000" b="1" dirty="0">
                <a:latin typeface="Angsana New" pitchFamily="18" charset="-34"/>
              </a:rPr>
              <a:t> 107 </a:t>
            </a:r>
            <a:r>
              <a:rPr lang="en-US" sz="4000" b="1" dirty="0">
                <a:latin typeface="Angsana New" pitchFamily="18" charset="-34"/>
              </a:rPr>
              <a:t>x </a:t>
            </a:r>
            <a:r>
              <a:rPr lang="th-TH" sz="4000" b="1" dirty="0">
                <a:latin typeface="Angsana New" pitchFamily="18" charset="-34"/>
              </a:rPr>
              <a:t>7/107 </a:t>
            </a:r>
            <a:r>
              <a:rPr lang="en-US" sz="4000" b="1" dirty="0">
                <a:latin typeface="Angsana New" pitchFamily="18" charset="-34"/>
              </a:rPr>
              <a:t>=</a:t>
            </a:r>
            <a:r>
              <a:rPr lang="th-TH" sz="4000" b="1" dirty="0">
                <a:latin typeface="Angsana New" pitchFamily="18" charset="-34"/>
              </a:rPr>
              <a:t> 7 บาท ไม่ใช่  107</a:t>
            </a:r>
            <a:r>
              <a:rPr lang="en-US" sz="4000" b="1" dirty="0">
                <a:latin typeface="Angsana New" pitchFamily="18" charset="-34"/>
              </a:rPr>
              <a:t> x</a:t>
            </a:r>
            <a:r>
              <a:rPr lang="th-TH" sz="4000" b="1" dirty="0">
                <a:latin typeface="Angsana New" pitchFamily="18" charset="-34"/>
              </a:rPr>
              <a:t> 7/100 </a:t>
            </a:r>
            <a:r>
              <a:rPr lang="en-US" sz="4000" b="1" dirty="0">
                <a:latin typeface="Angsana New" pitchFamily="18" charset="-34"/>
              </a:rPr>
              <a:t>=</a:t>
            </a:r>
            <a:r>
              <a:rPr lang="th-TH" sz="4000" b="1" dirty="0">
                <a:latin typeface="Angsana New" pitchFamily="18" charset="-34"/>
              </a:rPr>
              <a:t> 7.49</a:t>
            </a:r>
          </a:p>
          <a:p>
            <a:pPr marL="742950" indent="-742950" eaLnBrk="1" hangingPunct="1">
              <a:spcBef>
                <a:spcPct val="50000"/>
              </a:spcBef>
              <a:buFontTx/>
              <a:buAutoNum type="arabicPeriod" startAt="2"/>
              <a:defRPr/>
            </a:pPr>
            <a:r>
              <a:rPr lang="th-TH" sz="4000" b="1" dirty="0">
                <a:latin typeface="Angsana New" pitchFamily="18" charset="-34"/>
              </a:rPr>
              <a:t>การคำนวณภาษีเพื่อแสดงในใบกำกับภาษี หากมีจุดทศนิยมมากกว่าสองตำแหน่ง ให้ปฏิบัติดังนี้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th-TH" sz="4000" b="1" dirty="0">
                <a:latin typeface="Angsana New" pitchFamily="18" charset="-34"/>
              </a:rPr>
              <a:t>	2.1  ถ้าเศษตัวที่สามหลังจุดทศนิยม มี</a:t>
            </a:r>
            <a:r>
              <a:rPr lang="th-TH" sz="4000" b="1" dirty="0">
                <a:solidFill>
                  <a:srgbClr val="FF0000"/>
                </a:solidFill>
                <a:latin typeface="Angsana New" pitchFamily="18" charset="-34"/>
              </a:rPr>
              <a:t>ค่าไม่ถึง 5 ให้ปัดเศษนั้นทิ้ง</a:t>
            </a:r>
          </a:p>
          <a:p>
            <a:pPr marL="742950" indent="-742950" eaLnBrk="1" hangingPunct="1">
              <a:spcBef>
                <a:spcPct val="50000"/>
              </a:spcBef>
              <a:buFontTx/>
              <a:buAutoNum type="arabicPeriod" startAt="2"/>
              <a:defRPr/>
            </a:pPr>
            <a:endParaRPr lang="th-TH" sz="4000" b="1" dirty="0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539750" y="981075"/>
            <a:ext cx="8135938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	2.2  ถ้าเศษตัวที่สามหลังจุดทศนิยม มี</a:t>
            </a:r>
            <a:r>
              <a:rPr lang="th-TH" altLang="th-TH" sz="4000" b="1">
                <a:solidFill>
                  <a:srgbClr val="FF0000"/>
                </a:solidFill>
                <a:latin typeface="Angsana New" pitchFamily="18" charset="-34"/>
              </a:rPr>
              <a:t>ค่าตั้งแต่ 5 ขึ้นไปให้ปัดเศษขึ้น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เช่น  ราคาขายที่รวม </a:t>
            </a:r>
            <a:r>
              <a:rPr lang="en-US" altLang="th-TH" sz="4000" b="1">
                <a:latin typeface="Angsana New" pitchFamily="18" charset="-34"/>
              </a:rPr>
              <a:t>VAT </a:t>
            </a:r>
            <a:r>
              <a:rPr lang="th-TH" altLang="th-TH" sz="4000" b="1">
                <a:latin typeface="Angsana New" pitchFamily="18" charset="-34"/>
              </a:rPr>
              <a:t>คือ 180 บาท </a:t>
            </a:r>
            <a:r>
              <a:rPr lang="en-US" altLang="th-TH" sz="4000" b="1">
                <a:latin typeface="Angsana New" pitchFamily="18" charset="-34"/>
              </a:rPr>
              <a:t>VAT </a:t>
            </a:r>
            <a:r>
              <a:rPr lang="th-TH" altLang="th-TH" sz="4000" b="1">
                <a:latin typeface="Angsana New" pitchFamily="18" charset="-34"/>
              </a:rPr>
              <a:t>ที่คำนวณได้ </a:t>
            </a:r>
            <a:r>
              <a:rPr lang="en-US" altLang="th-TH" sz="4000" b="1">
                <a:latin typeface="Angsana New" pitchFamily="18" charset="-34"/>
              </a:rPr>
              <a:t>=</a:t>
            </a:r>
            <a:r>
              <a:rPr lang="th-TH" altLang="th-TH" sz="4000" b="1">
                <a:latin typeface="Angsana New" pitchFamily="18" charset="-34"/>
              </a:rPr>
              <a:t> 180 </a:t>
            </a:r>
            <a:r>
              <a:rPr lang="en-US" altLang="th-TH" sz="4000" b="1">
                <a:latin typeface="Angsana New" pitchFamily="18" charset="-34"/>
              </a:rPr>
              <a:t>x </a:t>
            </a:r>
            <a:r>
              <a:rPr lang="th-TH" altLang="th-TH" sz="4000" b="1">
                <a:latin typeface="Angsana New" pitchFamily="18" charset="-34"/>
              </a:rPr>
              <a:t>7/107 </a:t>
            </a:r>
            <a:r>
              <a:rPr lang="en-US" altLang="th-TH" sz="4000" b="1">
                <a:latin typeface="Angsana New" pitchFamily="18" charset="-34"/>
              </a:rPr>
              <a:t>=</a:t>
            </a:r>
            <a:r>
              <a:rPr lang="th-TH" altLang="th-TH" sz="4000" b="1">
                <a:latin typeface="Angsana New" pitchFamily="18" charset="-34"/>
              </a:rPr>
              <a:t> 11.7757 ดังนั้น </a:t>
            </a:r>
            <a:r>
              <a:rPr lang="en-US" altLang="th-TH" sz="4000" b="1">
                <a:latin typeface="Angsana New" pitchFamily="18" charset="-34"/>
              </a:rPr>
              <a:t>VAT ที่ต้องแสดงในใบกำกับภาษี =</a:t>
            </a:r>
            <a:r>
              <a:rPr lang="th-TH" altLang="th-TH" sz="4000" b="1">
                <a:latin typeface="Angsana New" pitchFamily="18" charset="-34"/>
              </a:rPr>
              <a:t> 11.78 </a:t>
            </a:r>
          </a:p>
          <a:p>
            <a:pPr eaLnBrk="1" hangingPunct="1">
              <a:spcBef>
                <a:spcPct val="15000"/>
              </a:spcBef>
            </a:pPr>
            <a:endParaRPr lang="th-TH" altLang="th-TH" sz="4000" b="1">
              <a:solidFill>
                <a:srgbClr val="FF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800" b="1" dirty="0">
                <a:solidFill>
                  <a:srgbClr val="FF3300"/>
                </a:solidFill>
              </a:rPr>
              <a:t>กรณี</a:t>
            </a:r>
            <a:r>
              <a:rPr lang="th-TH" sz="4800" dirty="0">
                <a:solidFill>
                  <a:srgbClr val="FF3300"/>
                </a:solidFill>
              </a:rPr>
              <a:t>การซื้อและการขาย</a:t>
            </a:r>
            <a:r>
              <a:rPr lang="th-TH" sz="4800" u="sng" dirty="0">
                <a:solidFill>
                  <a:srgbClr val="FF3300"/>
                </a:solidFill>
              </a:rPr>
              <a:t>เกิดขึ้นในเดือนเดียวกัน </a:t>
            </a:r>
            <a:endParaRPr lang="en-US" sz="4800" u="sng" dirty="0">
              <a:solidFill>
                <a:srgbClr val="FF3300"/>
              </a:solidFill>
            </a:endParaRP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h-TH" altLang="th-TH" sz="4400">
                <a:latin typeface="BrowalliaUPC" pitchFamily="34" charset="-34"/>
                <a:cs typeface="BrowalliaUPC" pitchFamily="34" charset="-34"/>
              </a:rPr>
              <a:t>	นาย ก เป็นผู้ประกอบการจดทะเบียนภาษีมูลค่าเพิ่ม ประกอบกิจการขายสินค้าชนิดหนึ่งได้ซื้อสินค้ามาขายมูลค่า 80,000 บาท แล้วนำไปขายต่อในราคา 160,000 บาท รายการทั้งหมดนี้เกิดขึ้นในเดือน กุมภาพันธ์ 255</a:t>
            </a:r>
            <a:r>
              <a:rPr lang="en-US" altLang="th-TH" sz="4400">
                <a:latin typeface="BrowalliaUPC" pitchFamily="34" charset="-34"/>
                <a:cs typeface="BrowalliaUPC" pitchFamily="34" charset="-34"/>
              </a:rPr>
              <a:t>6</a:t>
            </a:r>
            <a:r>
              <a:rPr lang="th-TH" altLang="th-TH" sz="4400">
                <a:latin typeface="BrowalliaUPC" pitchFamily="34" charset="-34"/>
                <a:cs typeface="BrowalliaUPC" pitchFamily="34" charset="-34"/>
              </a:rPr>
              <a:t> ต้องนำส่งหรือได้รับภาษีคืน</a:t>
            </a:r>
            <a:endParaRPr lang="en-US" altLang="th-TH" sz="4400">
              <a:latin typeface="BrowalliaUPC" pitchFamily="34" charset="-34"/>
              <a:cs typeface="BrowalliaUPC" pitchFamily="34" charset="-34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th-TH" sz="4400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1">
                    <a:satMod val="150000"/>
                  </a:schemeClr>
                </a:solidFill>
              </a:rPr>
              <a:t>การคำนวณ</a:t>
            </a:r>
            <a:endParaRPr lang="en-US" sz="4800" b="1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64515" name="Rectangle 1"/>
          <p:cNvSpPr>
            <a:spLocks noChangeArrowheads="1"/>
          </p:cNvSpPr>
          <p:nvPr/>
        </p:nvSpPr>
        <p:spPr bwMode="auto">
          <a:xfrm>
            <a:off x="357188" y="1773238"/>
            <a:ext cx="8501062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72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th-TH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	ภาษีขาย </a:t>
            </a:r>
            <a:r>
              <a:rPr lang="en-US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=</a:t>
            </a:r>
            <a:r>
              <a:rPr lang="th-TH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 160,000</a:t>
            </a:r>
            <a:r>
              <a:rPr lang="en-US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x</a:t>
            </a:r>
            <a:r>
              <a:rPr lang="th-TH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7/100</a:t>
            </a:r>
            <a:r>
              <a:rPr lang="en-US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	</a:t>
            </a:r>
            <a:r>
              <a:rPr lang="th-TH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 </a:t>
            </a:r>
            <a:r>
              <a:rPr lang="en-US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=	11,200 </a:t>
            </a:r>
            <a:r>
              <a:rPr lang="th-TH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บาท</a:t>
            </a:r>
            <a:endParaRPr lang="en-US" altLang="th-TH" sz="4000" dirty="0">
              <a:latin typeface="BrowalliaUPC" pitchFamily="34" charset="-34"/>
              <a:ea typeface="Times New Roman" pitchFamily="18" charset="0"/>
              <a:cs typeface="BrowalliaUPC" pitchFamily="34" charset="-34"/>
            </a:endParaRPr>
          </a:p>
          <a:p>
            <a:r>
              <a:rPr lang="th-TH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	ภาษีซื้อ </a:t>
            </a:r>
            <a:r>
              <a:rPr lang="en-US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=</a:t>
            </a:r>
            <a:r>
              <a:rPr lang="th-TH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 80,000</a:t>
            </a:r>
            <a:r>
              <a:rPr lang="en-US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x7/100	 =	 5,600 </a:t>
            </a:r>
            <a:r>
              <a:rPr lang="th-TH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บาท</a:t>
            </a:r>
            <a:endParaRPr lang="en-US" altLang="th-TH" sz="4000" dirty="0">
              <a:latin typeface="BrowalliaUPC" pitchFamily="34" charset="-34"/>
              <a:ea typeface="Times New Roman" pitchFamily="18" charset="0"/>
              <a:cs typeface="BrowalliaUPC" pitchFamily="34" charset="-34"/>
            </a:endParaRPr>
          </a:p>
          <a:p>
            <a:r>
              <a:rPr lang="th-TH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	</a:t>
            </a:r>
            <a:r>
              <a:rPr lang="th-TH" altLang="th-TH" sz="4000" dirty="0">
                <a:solidFill>
                  <a:srgbClr val="161F1F"/>
                </a:solidFill>
                <a:highlight>
                  <a:srgbClr val="00FFFF"/>
                </a:highlight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ภาษีที่ต้องชำระ 	</a:t>
            </a:r>
            <a:r>
              <a:rPr lang="en-US" altLang="th-TH" sz="4000" dirty="0">
                <a:solidFill>
                  <a:srgbClr val="161F1F"/>
                </a:solidFill>
                <a:highlight>
                  <a:srgbClr val="00FFFF"/>
                </a:highlight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=</a:t>
            </a:r>
            <a:r>
              <a:rPr lang="th-TH" altLang="th-TH" sz="4000" dirty="0">
                <a:solidFill>
                  <a:srgbClr val="161F1F"/>
                </a:solidFill>
                <a:highlight>
                  <a:srgbClr val="00FFFF"/>
                </a:highlight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  	ภาษีขาย-ภาษีซื้อ</a:t>
            </a:r>
            <a:endParaRPr lang="en-US" altLang="th-TH" sz="4000" dirty="0">
              <a:highlight>
                <a:srgbClr val="00FFFF"/>
              </a:highlight>
              <a:latin typeface="BrowalliaUPC" pitchFamily="34" charset="-34"/>
              <a:ea typeface="Times New Roman" pitchFamily="18" charset="0"/>
              <a:cs typeface="BrowalliaUPC" pitchFamily="34" charset="-34"/>
            </a:endParaRPr>
          </a:p>
          <a:p>
            <a:r>
              <a:rPr lang="th-TH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					 </a:t>
            </a:r>
            <a:r>
              <a:rPr lang="en-US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=</a:t>
            </a:r>
            <a:r>
              <a:rPr lang="th-TH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 	11,200-5,600 </a:t>
            </a:r>
            <a:endParaRPr lang="en-US" altLang="th-TH" sz="4000" dirty="0">
              <a:latin typeface="BrowalliaUPC" pitchFamily="34" charset="-34"/>
              <a:ea typeface="Times New Roman" pitchFamily="18" charset="0"/>
              <a:cs typeface="BrowalliaUPC" pitchFamily="34" charset="-34"/>
            </a:endParaRPr>
          </a:p>
          <a:p>
            <a:r>
              <a:rPr lang="th-TH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					 </a:t>
            </a:r>
            <a:r>
              <a:rPr lang="en-US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=</a:t>
            </a:r>
            <a:r>
              <a:rPr lang="th-TH" altLang="th-TH" sz="40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 	 5,600 บาท</a:t>
            </a:r>
          </a:p>
          <a:p>
            <a:r>
              <a:rPr lang="th-TH" altLang="th-TH" sz="4000" dirty="0">
                <a:solidFill>
                  <a:srgbClr val="161F1F"/>
                </a:solidFill>
                <a:highlight>
                  <a:srgbClr val="00FFFF"/>
                </a:highlight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ดังนั้นต้องชำระภาษีมูลค่าเพิ่มจำนวน 5,600 บาท</a:t>
            </a:r>
            <a:r>
              <a:rPr lang="en-US" altLang="th-TH" sz="4000" dirty="0">
                <a:highlight>
                  <a:srgbClr val="00FFFF"/>
                </a:highlight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800" b="1" dirty="0">
                <a:solidFill>
                  <a:srgbClr val="FF0000"/>
                </a:solidFill>
              </a:rPr>
              <a:t>กรณี</a:t>
            </a:r>
            <a:r>
              <a:rPr lang="th-TH" sz="4800" dirty="0">
                <a:solidFill>
                  <a:srgbClr val="FF0000"/>
                </a:solidFill>
              </a:rPr>
              <a:t>การซื้อและการขาย</a:t>
            </a:r>
            <a:r>
              <a:rPr lang="th-TH" sz="4800" u="sng" dirty="0">
                <a:solidFill>
                  <a:srgbClr val="FF0000"/>
                </a:solidFill>
              </a:rPr>
              <a:t>เกิดขึ้นคนละเดือนกัน</a:t>
            </a:r>
            <a:endParaRPr lang="en-US" sz="4800" u="sng" dirty="0">
              <a:solidFill>
                <a:srgbClr val="FF0000"/>
              </a:solidFill>
            </a:endParaRP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214313" y="1785938"/>
            <a:ext cx="8501062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สมมติการซื้อสินค้ามาขาย</a:t>
            </a:r>
            <a:r>
              <a:rPr lang="en-US" altLang="th-TH" sz="4000">
                <a:latin typeface="BrowalliaUPC" pitchFamily="34" charset="-34"/>
                <a:cs typeface="BrowalliaUPC" pitchFamily="34" charset="-34"/>
              </a:rPr>
              <a:t> 80,000 </a:t>
            </a: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บาท เกิดขึ้นในเดือน กุมภาพันธ์ และการขายสินค้า </a:t>
            </a:r>
            <a:r>
              <a:rPr lang="en-US" altLang="th-TH" sz="4000">
                <a:latin typeface="BrowalliaUPC" pitchFamily="34" charset="-34"/>
                <a:cs typeface="BrowalliaUPC" pitchFamily="34" charset="-34"/>
              </a:rPr>
              <a:t>160,000 </a:t>
            </a: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บาท เกิดขึ้นในเดือนมีนาคม การคำนวณภาษีมูลค่าเพิ่มเป็นดังนี้</a:t>
            </a:r>
            <a:endParaRPr lang="en-US" altLang="th-TH" sz="400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556885" y="4077072"/>
            <a:ext cx="7858125" cy="18161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457200">
              <a:defRPr/>
            </a:pPr>
            <a:r>
              <a:rPr lang="th-TH" sz="36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ภาษีมูลค่าเพิ่มเดือนกุมภาพันธ์ </a:t>
            </a:r>
            <a:r>
              <a:rPr lang="en-US" sz="36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=</a:t>
            </a:r>
            <a:r>
              <a:rPr lang="th-TH" sz="36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 ภาษีขาย –ภาษีซื้อ</a:t>
            </a:r>
            <a:endParaRPr lang="en-US" sz="2400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  <a:p>
            <a:pPr indent="457200" eaLnBrk="0" hangingPunct="0">
              <a:defRPr/>
            </a:pPr>
            <a:r>
              <a:rPr lang="th-TH" sz="36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				</a:t>
            </a:r>
            <a:r>
              <a:rPr lang="en-US" sz="36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=</a:t>
            </a:r>
            <a:r>
              <a:rPr lang="th-TH" sz="36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 0 - 5,600 </a:t>
            </a:r>
            <a:r>
              <a:rPr lang="en-US" sz="36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    =</a:t>
            </a:r>
            <a:r>
              <a:rPr lang="th-TH" sz="3600" dirty="0">
                <a:solidFill>
                  <a:srgbClr val="161F1F"/>
                </a:solidFill>
                <a:latin typeface="BrowalliaUPC" pitchFamily="34" charset="-34"/>
                <a:ea typeface="Times New Roman" pitchFamily="18" charset="0"/>
                <a:cs typeface="BrowalliaUPC" pitchFamily="34" charset="-34"/>
              </a:rPr>
              <a:t> - 5,600</a:t>
            </a:r>
          </a:p>
          <a:p>
            <a:pPr indent="457200" eaLnBrk="0" hangingPunct="0">
              <a:defRPr/>
            </a:pPr>
            <a:r>
              <a:rPr lang="th-TH" sz="3600" dirty="0">
                <a:solidFill>
                  <a:srgbClr val="161F1F"/>
                </a:solidFill>
                <a:latin typeface="BrowalliaUPC" pitchFamily="34" charset="-34"/>
                <a:cs typeface="BrowalliaUPC" pitchFamily="34" charset="-34"/>
              </a:rPr>
              <a:t>	ดังนั้น ได้คืนภาษี  5,600 บาท</a:t>
            </a:r>
            <a:endParaRPr lang="th-TH" sz="4000" dirty="0">
              <a:solidFill>
                <a:schemeClr val="tx1"/>
              </a:solidFill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800" b="1" dirty="0">
                <a:solidFill>
                  <a:srgbClr val="FF0000"/>
                </a:solidFill>
              </a:rPr>
              <a:t>กรณี</a:t>
            </a:r>
            <a:r>
              <a:rPr lang="th-TH" sz="4800" dirty="0">
                <a:solidFill>
                  <a:srgbClr val="FF0000"/>
                </a:solidFill>
              </a:rPr>
              <a:t>ภาษีมูลค่าเพิ่มรวมอยู่ในราคาขายของสินค้า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17256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h-TH" altLang="th-TH" sz="3600">
                <a:latin typeface="BrowalliaUPC" pitchFamily="34" charset="-34"/>
                <a:cs typeface="BrowalliaUPC" pitchFamily="34" charset="-34"/>
              </a:rPr>
              <a:t>มูลค่าสินค้าที่รวมภาษีมูลค่าเพิ่ม </a:t>
            </a:r>
            <a:r>
              <a:rPr lang="en-US" altLang="th-TH" sz="3600">
                <a:latin typeface="BrowalliaUPC" pitchFamily="34" charset="-34"/>
                <a:cs typeface="BrowalliaUPC" pitchFamily="34" charset="-34"/>
              </a:rPr>
              <a:t>x</a:t>
            </a:r>
            <a:r>
              <a:rPr lang="th-TH" altLang="th-TH" sz="3600">
                <a:latin typeface="BrowalliaUPC" pitchFamily="34" charset="-34"/>
                <a:cs typeface="BrowalliaUPC" pitchFamily="34" charset="-34"/>
              </a:rPr>
              <a:t>   </a:t>
            </a:r>
            <a:r>
              <a:rPr lang="th-TH" altLang="th-TH" sz="3600" u="sng">
                <a:latin typeface="BrowalliaUPC" pitchFamily="34" charset="-34"/>
                <a:cs typeface="BrowalliaUPC" pitchFamily="34" charset="-34"/>
              </a:rPr>
              <a:t>อัตราภาษีมูลค่าเพิ่ม</a:t>
            </a:r>
            <a:endParaRPr lang="en-US" altLang="th-TH" sz="3600">
              <a:latin typeface="BrowalliaUPC" pitchFamily="34" charset="-34"/>
              <a:cs typeface="BrowalliaUPC" pitchFamily="34" charset="-34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h-TH" altLang="th-TH" sz="3600">
                <a:latin typeface="BrowalliaUPC" pitchFamily="34" charset="-34"/>
                <a:cs typeface="BrowalliaUPC" pitchFamily="34" charset="-34"/>
              </a:rPr>
              <a:t>					      100+อัตราภาษีมูลค่าเพิ่ม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388" y="3141663"/>
            <a:ext cx="8424862" cy="175418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th-TH" sz="3600" b="1" dirty="0">
                <a:solidFill>
                  <a:srgbClr val="0000FF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ตัวอย่าง</a:t>
            </a:r>
            <a:r>
              <a:rPr lang="th-TH" sz="3600" dirty="0">
                <a:solidFill>
                  <a:srgbClr val="0000FF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 </a:t>
            </a:r>
            <a:r>
              <a:rPr lang="th-TH" sz="3600" dirty="0">
                <a:solidFill>
                  <a:schemeClr val="tx1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นายกาก ได้เติมน้ำมันแกซโซฮอล 95 จำนวน 3,000 บาท ซึ่งได้รวมภาษีมูลค่าเพิ่มแล้ว ดังนั้นการคำนวณภาษีมูลค่าเพิ่มที่รวมอยู่กับราคาน้ำมันเท่ากับเท่าใด</a:t>
            </a:r>
            <a:endParaRPr lang="th-TH" sz="5400" dirty="0">
              <a:solidFill>
                <a:schemeClr val="tx1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1788" y="4984750"/>
            <a:ext cx="8424862" cy="64611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0000FF"/>
                </a:solidFill>
                <a:latin typeface="Cordia New" pitchFamily="34" charset="-34"/>
                <a:ea typeface="Calibri" pitchFamily="34" charset="0"/>
                <a:cs typeface="Cordia New" pitchFamily="34" charset="-34"/>
                <a:sym typeface="Wingdings" pitchFamily="2" charset="2"/>
              </a:rPr>
              <a:t></a:t>
            </a:r>
            <a:r>
              <a:rPr lang="th-TH" sz="3600" dirty="0">
                <a:solidFill>
                  <a:srgbClr val="0000FF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ภาษีมูลค่าเพิ่ม   3,000 </a:t>
            </a:r>
            <a:r>
              <a:rPr lang="en-US" sz="3600" dirty="0">
                <a:solidFill>
                  <a:srgbClr val="0000FF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x</a:t>
            </a:r>
            <a:r>
              <a:rPr lang="th-TH" sz="3600" dirty="0">
                <a:solidFill>
                  <a:srgbClr val="0000FF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 </a:t>
            </a:r>
            <a:r>
              <a:rPr lang="en-US" sz="3600" dirty="0">
                <a:solidFill>
                  <a:srgbClr val="0000FF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7/107 = 196.26 </a:t>
            </a:r>
            <a:r>
              <a:rPr lang="th-TH" sz="3600" dirty="0">
                <a:solidFill>
                  <a:srgbClr val="0000FF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บาท</a:t>
            </a:r>
            <a:endParaRPr lang="th-TH" sz="5400" dirty="0">
              <a:solidFill>
                <a:srgbClr val="0000FF"/>
              </a:solidFill>
              <a:latin typeface="Arial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400" dirty="0">
                <a:solidFill>
                  <a:srgbClr val="FF3300"/>
                </a:solidFill>
              </a:rPr>
              <a:t>การคำนวณภาษีกรณี</a:t>
            </a:r>
            <a:r>
              <a:rPr lang="th-TH" sz="4400" b="1" dirty="0">
                <a:solidFill>
                  <a:srgbClr val="FF3300"/>
                </a:solidFill>
              </a:rPr>
              <a:t>อัตราภาษีร้อยละ 0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24399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h-TH" altLang="th-TH" sz="4400">
                <a:latin typeface="BrowalliaUPC" pitchFamily="34" charset="-34"/>
                <a:cs typeface="BrowalliaUPC" pitchFamily="34" charset="-34"/>
              </a:rPr>
              <a:t>ผู้เสียภาษีอัตราร้อยละ 0 เมื่อไปซื้อสินค้าหรือบริการจากผู้ประกอบการที่จดทะเบียนร้อยละ 7 สามารถขอคืนภาษีซื้อได้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>
                <a:solidFill>
                  <a:schemeClr val="accent1">
                    <a:satMod val="150000"/>
                  </a:schemeClr>
                </a:solidFill>
              </a:rPr>
              <a:t>ตัวอย่าง </a:t>
            </a:r>
            <a:r>
              <a:rPr lang="th-TH" sz="3600" dirty="0">
                <a:solidFill>
                  <a:schemeClr val="accent1">
                    <a:satMod val="150000"/>
                  </a:schemeClr>
                </a:solidFill>
              </a:rPr>
              <a:t>บริษัทแห่งหนึ่งเป็นบริษัทผลิตเฟอร์นิเจอร์ที่ทำจากไม้ยางพารา มีขั้นตอนการผลิตตั้งแต่ซื้อวัตถุดิบจนถึงการผลิตเสร็จเพื่อขายดังนี้</a:t>
            </a:r>
            <a:endParaRPr lang="th-TH" dirty="0">
              <a:solidFill>
                <a:schemeClr val="accent1">
                  <a:satMod val="150000"/>
                </a:schemeClr>
              </a:solidFill>
            </a:endParaRPr>
          </a:p>
        </p:txBody>
      </p:sp>
      <p:graphicFrame>
        <p:nvGraphicFramePr>
          <p:cNvPr id="11317" name="Group 53"/>
          <p:cNvGraphicFramePr>
            <a:graphicFrameLocks noGrp="1"/>
          </p:cNvGraphicFramePr>
          <p:nvPr/>
        </p:nvGraphicFramePr>
        <p:xfrm>
          <a:off x="500063" y="1643063"/>
          <a:ext cx="8286750" cy="4914899"/>
        </p:xfrm>
        <a:graphic>
          <a:graphicData uri="http://schemas.openxmlformats.org/drawingml/2006/table">
            <a:tbl>
              <a:tblPr/>
              <a:tblGrid>
                <a:gridCol w="2859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6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6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0116"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  <a:p>
                      <a:pPr marL="0" marR="0" lvl="0" indent="457200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ขั้นตอนการผลิต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</a:txBody>
                  <a:tcPr marL="67943" marR="679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ราคาขาย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</a:txBody>
                  <a:tcPr marL="67943" marR="679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ภาษีขาย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ราคาขาย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x7%</a:t>
                      </a:r>
                    </a:p>
                  </a:txBody>
                  <a:tcPr marL="67943" marR="679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ภาษีซื้อ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ราคาซื้อ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x7%</a:t>
                      </a:r>
                    </a:p>
                  </a:txBody>
                  <a:tcPr marL="67943" marR="679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58738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  <a:p>
                      <a:pPr marL="0" marR="0" lvl="0" indent="58738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ภาษีมูลค่าเพิ่ม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  <a:p>
                      <a:pPr marL="0" marR="0" lvl="0" indent="58738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ภาษีขาย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-</a:t>
                      </a: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ภาษีซื้อ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</a:txBody>
                  <a:tcPr marL="67943" marR="6794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636">
                <a:tc>
                  <a:txBody>
                    <a:bodyPr/>
                    <a:lstStyle/>
                    <a:p>
                      <a:pPr marL="0" marR="0" lvl="0" indent="0" algn="thaiDist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ไม้ยางพารา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80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5.60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5.60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244">
                <a:tc>
                  <a:txBody>
                    <a:bodyPr/>
                    <a:lstStyle/>
                    <a:p>
                      <a:pPr marL="0" marR="0" lvl="0" indent="0" algn="thaiDist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ไม้ยางพาราที่ผ่านการตัด ไส แล้ว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150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10.50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5.60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4.90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334">
                <a:tc>
                  <a:txBody>
                    <a:bodyPr/>
                    <a:lstStyle/>
                    <a:p>
                      <a:pPr marL="0" marR="0" lvl="0" indent="0" algn="thaiDist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เฟอร์นิเจอร์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: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636">
                <a:tc>
                  <a:txBody>
                    <a:bodyPr/>
                    <a:lstStyle/>
                    <a:p>
                      <a:pPr marL="0" marR="0" lvl="0" indent="457200" algn="thaiDist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       </a:t>
                      </a: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ราคาโรงงาน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250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17.50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10.50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7.00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636">
                <a:tc>
                  <a:txBody>
                    <a:bodyPr/>
                    <a:lstStyle/>
                    <a:p>
                      <a:pPr marL="0" marR="0" lvl="0" indent="457200" algn="thaiDist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       </a:t>
                      </a: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ราคาขายส่ง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300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21.00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17.50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3.50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636">
                <a:tc>
                  <a:txBody>
                    <a:bodyPr/>
                    <a:lstStyle/>
                    <a:p>
                      <a:pPr marL="0" marR="0" lvl="0" indent="457200" algn="thaiDist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       </a:t>
                      </a:r>
                      <a:r>
                        <a:rPr kumimoji="0" lang="th-TH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ราคาขายปลีก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400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28.00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21.00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7.00</a:t>
                      </a: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1661">
                <a:tc>
                  <a:txBody>
                    <a:bodyPr/>
                    <a:lstStyle/>
                    <a:p>
                      <a:pPr marL="0" marR="0" lvl="0" indent="457200" algn="thaiDist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</a:txBody>
                  <a:tcPr marL="67943" marR="67943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45720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รวมภาษีมูลค่าเพิ่ม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</a:txBody>
                  <a:tcPr marL="67943" marR="67943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9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400x7%=28</a:t>
                      </a:r>
                      <a:r>
                        <a:rPr kumimoji="0" lang="th-TH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BrowalliaUPC" pitchFamily="34" charset="-34"/>
                          <a:ea typeface="Calibri" pitchFamily="34" charset="0"/>
                          <a:cs typeface="BrowalliaUPC" pitchFamily="34" charset="-34"/>
                        </a:rPr>
                        <a:t>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BrowalliaUPC" pitchFamily="34" charset="-34"/>
                        <a:ea typeface="Calibri" pitchFamily="34" charset="0"/>
                        <a:cs typeface="BrowalliaUPC" pitchFamily="34" charset="-34"/>
                      </a:endParaRPr>
                    </a:p>
                  </a:txBody>
                  <a:tcPr marL="67943" marR="6794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800" b="1" dirty="0">
                <a:solidFill>
                  <a:srgbClr val="FF3300"/>
                </a:solidFill>
              </a:rPr>
              <a:t>ตัวอย่าง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3797300"/>
          </a:xfrm>
          <a:ln>
            <a:miter lim="800000"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th-TH" sz="4400" dirty="0">
                <a:latin typeface="BrowalliaUPC" pitchFamily="34" charset="-34"/>
                <a:cs typeface="BrowalliaUPC" pitchFamily="34" charset="-34"/>
              </a:rPr>
              <a:t>	นางวันทนีย์เป็นผู้ประกอบการจดทะเบียนภาษีมูลค่าเพิ่มร้อยละ 0 ได้ซื้อสินค้ามาจำหน่าย มูลค่า 20,000 บาท มีภาษีซื้อ 7% เป็นเงิน 1,400 บาท ต่อมาได้ขายสินค้าไปทั้งหมดในเดือนเดียวกับที่ซื้อ เป็นเงิน 30,000</a:t>
            </a:r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800" dirty="0">
                <a:solidFill>
                  <a:srgbClr val="FF3300"/>
                </a:solidFill>
              </a:rPr>
              <a:t>การคำนวณ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32972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ภาษีมูลค่าเพิ่มที่ต้องชำระ </a:t>
            </a:r>
            <a:r>
              <a:rPr lang="en-US" altLang="th-TH" sz="4000">
                <a:latin typeface="BrowalliaUPC" pitchFamily="34" charset="-34"/>
                <a:cs typeface="BrowalliaUPC" pitchFamily="34" charset="-34"/>
              </a:rPr>
              <a:t>=</a:t>
            </a: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 ภาษีขาย </a:t>
            </a:r>
            <a:r>
              <a:rPr lang="en-US" altLang="th-TH" sz="4000">
                <a:latin typeface="BrowalliaUPC" pitchFamily="34" charset="-34"/>
                <a:cs typeface="BrowalliaUPC" pitchFamily="34" charset="-34"/>
              </a:rPr>
              <a:t>–</a:t>
            </a: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 ภาษีซื้อ</a:t>
            </a:r>
            <a:endParaRPr lang="en-US" altLang="th-TH" sz="4000">
              <a:latin typeface="BrowalliaUPC" pitchFamily="34" charset="-34"/>
              <a:cs typeface="BrowalliaUPC" pitchFamily="34" charset="-34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ภาษีขาย </a:t>
            </a:r>
            <a:r>
              <a:rPr lang="en-US" altLang="th-TH" sz="4000">
                <a:latin typeface="BrowalliaUPC" pitchFamily="34" charset="-34"/>
                <a:cs typeface="BrowalliaUPC" pitchFamily="34" charset="-34"/>
              </a:rPr>
              <a:t>=</a:t>
            </a: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 30,000 </a:t>
            </a:r>
            <a:r>
              <a:rPr lang="en-US" altLang="th-TH" sz="4000">
                <a:latin typeface="BrowalliaUPC" pitchFamily="34" charset="-34"/>
                <a:cs typeface="BrowalliaUPC" pitchFamily="34" charset="-34"/>
              </a:rPr>
              <a:t>x0/100 	=	</a:t>
            </a: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0</a:t>
            </a:r>
            <a:endParaRPr lang="en-US" altLang="th-TH" sz="4000">
              <a:latin typeface="BrowalliaUPC" pitchFamily="34" charset="-34"/>
              <a:cs typeface="BrowalliaUPC" pitchFamily="34" charset="-34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ภาษีซื้อ				</a:t>
            </a:r>
            <a:r>
              <a:rPr lang="en-US" altLang="th-TH" sz="4000">
                <a:latin typeface="BrowalliaUPC" pitchFamily="34" charset="-34"/>
                <a:cs typeface="BrowalliaUPC" pitchFamily="34" charset="-34"/>
              </a:rPr>
              <a:t>=</a:t>
            </a: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 	1,400 บาท</a:t>
            </a:r>
            <a:endParaRPr lang="en-US" altLang="th-TH" sz="4000">
              <a:latin typeface="BrowalliaUPC" pitchFamily="34" charset="-34"/>
              <a:cs typeface="BrowalliaUPC" pitchFamily="34" charset="-34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ดังนั้นจะได้รับคืนภาษี </a:t>
            </a:r>
            <a:r>
              <a:rPr lang="en-US" altLang="th-TH" sz="4000">
                <a:latin typeface="BrowalliaUPC" pitchFamily="34" charset="-34"/>
                <a:cs typeface="BrowalliaUPC" pitchFamily="34" charset="-34"/>
              </a:rPr>
              <a:t>=</a:t>
            </a: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 0-1,400 </a:t>
            </a:r>
            <a:r>
              <a:rPr lang="en-US" altLang="th-TH" sz="4000">
                <a:latin typeface="BrowalliaUPC" pitchFamily="34" charset="-34"/>
                <a:cs typeface="BrowalliaUPC" pitchFamily="34" charset="-34"/>
              </a:rPr>
              <a:t>=</a:t>
            </a: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 1,400 บาท</a:t>
            </a:r>
            <a:endParaRPr lang="en-US" altLang="th-TH" sz="4000">
              <a:latin typeface="BrowalliaUPC" pitchFamily="34" charset="-34"/>
              <a:cs typeface="BrowalliaUPC" pitchFamily="34" charset="-34"/>
            </a:endParaRPr>
          </a:p>
          <a:p>
            <a:pPr eaLnBrk="1" hangingPunct="1">
              <a:buFont typeface="Wingdings 2" pitchFamily="18" charset="2"/>
              <a:buNone/>
            </a:pPr>
            <a:endParaRPr lang="th-TH" altLang="th-TH" sz="4000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400" b="1" dirty="0">
                <a:solidFill>
                  <a:srgbClr val="FF3300"/>
                </a:solidFill>
              </a:rPr>
              <a:t>ภาษีซื้อต้องห้าม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142875" y="1214438"/>
            <a:ext cx="8472488" cy="47148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th-TH" sz="4000" dirty="0">
                <a:latin typeface="BrowalliaUPC" pitchFamily="34" charset="-34"/>
                <a:cs typeface="BrowalliaUPC" pitchFamily="34" charset="-34"/>
              </a:rPr>
              <a:t>	ภาษีซื้อต้องห้าม คือภาษีที่เมื่อมีการคำนวณภาษีมูลค่าเพิ่มไม่สามารถนำมาหักออกจากภาษีขายได้</a:t>
            </a:r>
          </a:p>
          <a:p>
            <a:pPr marL="631825" indent="-514350" eaLnBrk="1" hangingPunct="1">
              <a:buClrTx/>
              <a:buFont typeface="Wingdings 2" pitchFamily="18" charset="2"/>
              <a:buAutoNum type="arabicPeriod"/>
              <a:defRPr/>
            </a:pPr>
            <a:r>
              <a:rPr lang="th-TH" sz="4000" dirty="0">
                <a:latin typeface="BrowalliaUPC" pitchFamily="34" charset="-34"/>
                <a:cs typeface="BrowalliaUPC" pitchFamily="34" charset="-34"/>
              </a:rPr>
              <a:t>ภาษีซื้อที่ไม่มีใบกำกับภาษี</a:t>
            </a:r>
          </a:p>
          <a:p>
            <a:pPr marL="631825" indent="-514350" eaLnBrk="1" hangingPunct="1">
              <a:buClrTx/>
              <a:buFont typeface="Wingdings 2" pitchFamily="18" charset="2"/>
              <a:buAutoNum type="arabicPeriod"/>
              <a:defRPr/>
            </a:pPr>
            <a:r>
              <a:rPr lang="th-TH" sz="4000" dirty="0">
                <a:latin typeface="BrowalliaUPC" pitchFamily="34" charset="-34"/>
                <a:cs typeface="BrowalliaUPC" pitchFamily="34" charset="-34"/>
              </a:rPr>
              <a:t>ภาษีซื้อที่ได้มาจากใบกำกับภาษีที่มีข้อความไม่ถูกต้องสมบูรณ์</a:t>
            </a:r>
          </a:p>
          <a:p>
            <a:pPr marL="631825" indent="-514350" eaLnBrk="1" hangingPunct="1">
              <a:buClrTx/>
              <a:buFont typeface="Wingdings 2" pitchFamily="18" charset="2"/>
              <a:buAutoNum type="arabicPeriod"/>
              <a:defRPr/>
            </a:pPr>
            <a:r>
              <a:rPr lang="th-TH" sz="4000" dirty="0">
                <a:latin typeface="BrowalliaUPC" pitchFamily="34" charset="-34"/>
                <a:cs typeface="BrowalliaUPC" pitchFamily="34" charset="-34"/>
              </a:rPr>
              <a:t>ภาษีซื้อที่ไม่เกี่ยวข้องโดยตรงกับการประกอบกิจการ</a:t>
            </a:r>
          </a:p>
          <a:p>
            <a:pPr marL="631825" indent="-514350" eaLnBrk="1" hangingPunct="1">
              <a:buClrTx/>
              <a:buFont typeface="Wingdings 2" pitchFamily="18" charset="2"/>
              <a:buAutoNum type="arabicPeriod"/>
              <a:defRPr/>
            </a:pPr>
            <a:r>
              <a:rPr lang="th-TH" sz="4000" dirty="0">
                <a:latin typeface="BrowalliaUPC" pitchFamily="34" charset="-34"/>
                <a:cs typeface="BrowalliaUPC" pitchFamily="34" charset="-34"/>
              </a:rPr>
              <a:t>ภาษีซื้อที่เกิดจากรายจ่ายเพื่อการรับรอง</a:t>
            </a:r>
          </a:p>
          <a:p>
            <a:pPr marL="631825" indent="-514350" eaLnBrk="1" hangingPunct="1">
              <a:buClrTx/>
              <a:buFont typeface="Wingdings 2" pitchFamily="18" charset="2"/>
              <a:buAutoNum type="arabicPeriod"/>
              <a:defRPr/>
            </a:pPr>
            <a:endParaRPr lang="th-TH" sz="4000" dirty="0">
              <a:latin typeface="BrowalliaUPC" pitchFamily="34" charset="-34"/>
              <a:cs typeface="BrowalliaUPC" pitchFamily="34" charset="-34"/>
            </a:endParaRPr>
          </a:p>
          <a:p>
            <a:pPr marL="631825" indent="-514350" eaLnBrk="1" hangingPunct="1">
              <a:buClrTx/>
              <a:buFont typeface="Wingdings 2" pitchFamily="18" charset="2"/>
              <a:buAutoNum type="arabicPeriod"/>
              <a:defRPr/>
            </a:pPr>
            <a:endParaRPr lang="th-TH" sz="4000" dirty="0">
              <a:latin typeface="BrowalliaUPC" pitchFamily="34" charset="-34"/>
              <a:cs typeface="BrowalliaUPC" pitchFamily="34" charset="-34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th-TH" sz="4000" dirty="0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14313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000" b="1" dirty="0">
                <a:solidFill>
                  <a:srgbClr val="FF3300"/>
                </a:solidFill>
              </a:rPr>
              <a:t>ภาษีซื้อต้องห้าม (ต่อ)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>
          <a:xfrm>
            <a:off x="428625" y="1428750"/>
            <a:ext cx="7715250" cy="50720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5. ภาษีซื้อตามใบกำกับภาษีซึ่งออกโดยผู้ที่ไม่มีสิทธิออกใบกำกับภาษี</a:t>
            </a:r>
          </a:p>
          <a:p>
            <a:pPr eaLnBrk="1" hangingPunct="1">
              <a:buFont typeface="Wingdings 2" pitchFamily="18" charset="2"/>
              <a:buNone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6. ภาษีซื้อที่เกิดจากการซื้อ เซ่าซื้อ เช่าซื้อ เช่า หรือรับโอนรถยนต์นั่งและรถยนต์โดยสารที่มีที่นั่งไม่เกิน 10คน</a:t>
            </a:r>
          </a:p>
          <a:p>
            <a:pPr eaLnBrk="1" hangingPunct="1">
              <a:buFont typeface="Wingdings 2" pitchFamily="18" charset="2"/>
              <a:buNone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7. ภาษีซื้อตามใบกำกับอย่างย่อ</a:t>
            </a:r>
          </a:p>
          <a:p>
            <a:pPr eaLnBrk="1" hangingPunct="1">
              <a:buFont typeface="Wingdings 2" pitchFamily="18" charset="2"/>
              <a:buNone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8. ภาษีซื้อที่เกิดจากการซื้อทรัพย์สินเพื่อใช้หรือจะใช้ในกิจการที่ไม่ต้องเสียภาษีมูลค่าเพิ่ม</a:t>
            </a:r>
          </a:p>
          <a:p>
            <a:pPr eaLnBrk="1" hangingPunct="1">
              <a:buFont typeface="Wingdings 2" pitchFamily="18" charset="2"/>
              <a:buNone/>
            </a:pPr>
            <a:endParaRPr lang="th-TH" altLang="th-TH" sz="4000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000" b="1" dirty="0">
                <a:solidFill>
                  <a:srgbClr val="FF3300"/>
                </a:solidFill>
              </a:rPr>
              <a:t>ภาษีซื้อต้องห้าม (ต่อ)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>
          <a:xfrm>
            <a:off x="428625" y="1428750"/>
            <a:ext cx="7467600" cy="48736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h-TH" altLang="th-TH" sz="4400">
                <a:latin typeface="BrowalliaUPC" pitchFamily="34" charset="-34"/>
                <a:cs typeface="BrowalliaUPC" pitchFamily="34" charset="-34"/>
              </a:rPr>
              <a:t>9</a:t>
            </a: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. ภาษีซื้อจากการก่อสร้างอาคาร เพื่อใช้ในกิจการที่ต้องเสียภาษีมูลค่าเพิ่ม ต่อมาได้ขายหรือให้เช่าหรือนำไปใช้ในกิจการที่ไม่ต้องเสียภาษีมูลค่าเพิ่ม</a:t>
            </a:r>
          </a:p>
          <a:p>
            <a:pPr eaLnBrk="1" hangingPunct="1">
              <a:buFont typeface="Wingdings 2" pitchFamily="18" charset="2"/>
              <a:buNone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10. ภาษีซื้อจากใบกำกับภาษีที่ไม่ได้พิมพ์ คำว่า “ใบกำกับภาษี” หรือไม่ได้พิมพ์คำว่าเอกสารออกเป็นชุด หรือไม่ได้พิมพ์คำว่า สาขาที่ออกใบกำกับภาษีคือ..</a:t>
            </a:r>
          </a:p>
          <a:p>
            <a:pPr eaLnBrk="1" hangingPunct="1">
              <a:buFont typeface="Wingdings 2" pitchFamily="18" charset="2"/>
              <a:buNone/>
            </a:pPr>
            <a:endParaRPr lang="th-TH" altLang="th-TH" sz="4400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000" b="1" dirty="0">
                <a:solidFill>
                  <a:srgbClr val="FF3300"/>
                </a:solidFill>
              </a:rPr>
              <a:t>ภาษีซื้อต้องห้าม (ต่อ)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 rtlCol="0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None/>
              <a:defRPr/>
            </a:pPr>
            <a:r>
              <a:rPr lang="th-TH" sz="4000" dirty="0">
                <a:latin typeface="BrowalliaUPC" pitchFamily="34" charset="-34"/>
                <a:cs typeface="BrowalliaUPC" pitchFamily="34" charset="-34"/>
              </a:rPr>
              <a:t>11. ภาษีซื้อส่วนที่เฉลี่ยเป็นของกิจการที่ไม่ต้องเสียภาษีมูลค่าเพิ่ม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AutoNum type="arabicPeriod" startAt="12"/>
              <a:defRPr/>
            </a:pPr>
            <a:r>
              <a:rPr lang="th-TH" sz="4000" dirty="0">
                <a:latin typeface="BrowalliaUPC" pitchFamily="34" charset="-34"/>
                <a:cs typeface="BrowalliaUPC" pitchFamily="34" charset="-34"/>
              </a:rPr>
              <a:t>ภาษีซื้อที่เกิดจากใบกำกับภาษีที่ถูกแก้ไข เปลี่ยนแปลง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AutoNum type="arabicPeriod" startAt="12"/>
              <a:defRPr/>
            </a:pPr>
            <a:r>
              <a:rPr lang="th-TH" sz="4000" dirty="0">
                <a:latin typeface="BrowalliaUPC" pitchFamily="34" charset="-34"/>
                <a:cs typeface="BrowalliaUPC" pitchFamily="34" charset="-34"/>
              </a:rPr>
              <a:t>ภาษีซื้อตามใบกำกับภาษี ซึ่งที่อยู่ และเลขประจำตัวผู้เสียภาษีไม่ได้จัดทำขึ้นด้วยระบบคอมพิวเตอร์ ในกรณีที่ใบกำกับทำด้วยระบบคอมพิวเตอร์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None/>
              <a:defRPr/>
            </a:pPr>
            <a:endParaRPr lang="th-TH" sz="4000" dirty="0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000" b="1" dirty="0">
                <a:solidFill>
                  <a:srgbClr val="FF3300"/>
                </a:solidFill>
              </a:rPr>
              <a:t>หนี้สูญกับภาษีมูลค่าเพิ่ม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h-TH" altLang="th-TH" sz="4400">
                <a:latin typeface="BrowalliaUPC" pitchFamily="34" charset="-34"/>
                <a:cs typeface="BrowalliaUPC" pitchFamily="34" charset="-34"/>
              </a:rPr>
              <a:t>หากมีหนี้สูญเกิดขึ้นเนื่องจากการขายสินค้าหรือบริการ ซึ่งมีภาษีขายรวมอยู่ในลูกหนี้ที่สูญ กิจการสามารถนำ</a:t>
            </a:r>
            <a:r>
              <a:rPr lang="th-TH" altLang="th-TH" sz="4400" u="sng">
                <a:solidFill>
                  <a:srgbClr val="FF0000"/>
                </a:solidFill>
                <a:latin typeface="BrowalliaUPC" pitchFamily="34" charset="-34"/>
                <a:cs typeface="BrowalliaUPC" pitchFamily="34" charset="-34"/>
              </a:rPr>
              <a:t>ภาษีขายนั้นมาหักออกจากภาษีขายในเดือนภาษีที่มีหนี้สูญเกิดขึ้นได้ </a:t>
            </a:r>
            <a:r>
              <a:rPr lang="th-TH" altLang="th-TH" sz="4400">
                <a:latin typeface="BrowalliaUPC" pitchFamily="34" charset="-34"/>
                <a:cs typeface="BrowalliaUPC" pitchFamily="34" charset="-34"/>
              </a:rPr>
              <a:t>แต่มีเงื่อนไขดังนี้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accent1">
                    <a:lumMod val="75000"/>
                  </a:schemeClr>
                </a:solidFill>
              </a:rPr>
              <a:t>ภาษีขายในหนี้สูญที่สามานำมาหักรถออกจากภาษีขายได้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631825" indent="-514350" eaLnBrk="1" hangingPunct="1">
              <a:buFont typeface="Wingdings 2" pitchFamily="18" charset="2"/>
              <a:buAutoNum type="arabicPeriod"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เป็นหนี้ที่เกิดจากการประกอบกิจการ</a:t>
            </a:r>
          </a:p>
          <a:p>
            <a:pPr marL="631825" indent="-514350" eaLnBrk="1" hangingPunct="1">
              <a:buFont typeface="Wingdings 2" pitchFamily="18" charset="2"/>
              <a:buAutoNum type="arabicPeriod"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เป็นหนี้ที่เกิดจากการขายสินค้าหรือให้บริการแก่ผู้ที่ไม่ใช่ผู้ประกอบการจดทะเบียน</a:t>
            </a:r>
          </a:p>
          <a:p>
            <a:pPr marL="631825" indent="-514350" eaLnBrk="1" hangingPunct="1">
              <a:buFont typeface="Wingdings 2" pitchFamily="18" charset="2"/>
              <a:buAutoNum type="arabicPeriod"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เป็นหนี้ที่เกิดจากการขายสินค้าหรือบริการซึ่งได้ออกใบกำกับภาษีเต็มรูป</a:t>
            </a:r>
          </a:p>
          <a:p>
            <a:pPr marL="631825" indent="-514350" eaLnBrk="1" hangingPunct="1">
              <a:buFont typeface="Wingdings 2" pitchFamily="18" charset="2"/>
              <a:buAutoNum type="arabicPeriod"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เป็นหนี้ที่ยังไม่ขาดอายุความ</a:t>
            </a:r>
          </a:p>
          <a:p>
            <a:pPr marL="631825" indent="-514350" eaLnBrk="1" hangingPunct="1">
              <a:buFont typeface="Wingdings 2" pitchFamily="18" charset="2"/>
              <a:buAutoNum type="arabicPeriod"/>
            </a:pPr>
            <a:endParaRPr lang="th-TH" altLang="th-TH" sz="4000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" y="204788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accent1">
                    <a:satMod val="150000"/>
                  </a:schemeClr>
                </a:solidFill>
              </a:rPr>
              <a:t>กรณีหนี้แต่ละรายมี</a:t>
            </a:r>
            <a:r>
              <a:rPr lang="th-TH" sz="4000" b="1" u="sng" dirty="0">
                <a:solidFill>
                  <a:schemeClr val="accent1">
                    <a:satMod val="150000"/>
                  </a:schemeClr>
                </a:solidFill>
              </a:rPr>
              <a:t>จำนวนเกิน 500,000 บาท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7467600" cy="4873625"/>
          </a:xfrm>
        </p:spPr>
        <p:txBody>
          <a:bodyPr/>
          <a:lstStyle/>
          <a:p>
            <a:pPr marL="631825" indent="-514350" eaLnBrk="1" hangingPunct="1">
              <a:buClrTx/>
              <a:buFont typeface="Wingdings 2" pitchFamily="18" charset="2"/>
              <a:buAutoNum type="arabicPeriod"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ติดตามทวงถามให้ชำระหนี้ตามควร และมีหลักฐานการทวงถาม</a:t>
            </a:r>
          </a:p>
          <a:p>
            <a:pPr marL="631825" indent="-514350" eaLnBrk="1" hangingPunct="1">
              <a:buClrTx/>
              <a:buFont typeface="Wingdings 2" pitchFamily="18" charset="2"/>
              <a:buAutoNum type="arabicPeriod"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ได้ดำเนินการฟ้องลูกหนี้ในคดีแพ่งหรือได้ยื่นคำขอเฉลี่ยหนี้ในคดีที่ลูกหนี้ถูกเจ้าหนี้รายอื่นฟ้องในคดีแพ่ง</a:t>
            </a:r>
          </a:p>
          <a:p>
            <a:pPr marL="631825" indent="-514350" eaLnBrk="1" hangingPunct="1">
              <a:buClrTx/>
              <a:buFont typeface="Wingdings 2" pitchFamily="18" charset="2"/>
              <a:buAutoNum type="arabicPeriod"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ได้ดำเนินการฟ้องลูกหนี้ในคดีล้มละลายหรือได้ยื่นคำขอรับชำระหนี้ในคดีที่ลูกหนี้ถูกเจ้าหนี้รายอื่นฟ้องในคดีล้มละลาย</a:t>
            </a:r>
          </a:p>
          <a:p>
            <a:pPr marL="631825" indent="-514350" eaLnBrk="1" hangingPunct="1">
              <a:buClrTx/>
              <a:buFont typeface="Wingdings 2" pitchFamily="18" charset="2"/>
              <a:buNone/>
            </a:pPr>
            <a:endParaRPr lang="th-TH" altLang="th-TH" sz="4000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accent1">
                    <a:satMod val="150000"/>
                  </a:schemeClr>
                </a:solidFill>
              </a:rPr>
              <a:t>กรณีหนี้แต่ละราย</a:t>
            </a:r>
            <a:r>
              <a:rPr lang="th-TH" sz="4000" b="1" u="sng" dirty="0">
                <a:solidFill>
                  <a:schemeClr val="accent1">
                    <a:satMod val="150000"/>
                  </a:schemeClr>
                </a:solidFill>
              </a:rPr>
              <a:t>ไม่เกิน 500,000 บาท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472488" cy="4625975"/>
          </a:xfrm>
        </p:spPr>
        <p:txBody>
          <a:bodyPr/>
          <a:lstStyle/>
          <a:p>
            <a:pPr marL="631825" indent="-514350" eaLnBrk="1" hangingPunct="1">
              <a:buClrTx/>
              <a:buFont typeface="Wingdings 2" pitchFamily="18" charset="2"/>
              <a:buAutoNum type="arabicPeriod"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ได้ติดตามทวงหนี้ตามสมควรและมีหลักฐานการทวงหนี้</a:t>
            </a:r>
          </a:p>
          <a:p>
            <a:pPr marL="631825" indent="-514350" eaLnBrk="1" hangingPunct="1">
              <a:buClrTx/>
              <a:buFont typeface="Wingdings 2" pitchFamily="18" charset="2"/>
              <a:buAutoNum type="arabicPeriod"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ได้ดำเนินการฟ้องลูกหนี้ในคดีแพ่ง และศาลมีคำสั่งรับฟ้องแล้ว หรือได้ยื่นขอเฉลี่ยหนี้ในคดีที่ลูกหนี้ถูกเจ้าหนี้รายอื่นฟ้องในคดีแพ่งและศาลได้มีคำสั่งรับฟ้องแล้ว</a:t>
            </a:r>
          </a:p>
          <a:p>
            <a:pPr marL="631825" indent="-514350" eaLnBrk="1" hangingPunct="1">
              <a:buClrTx/>
              <a:buFont typeface="Wingdings 2" pitchFamily="18" charset="2"/>
              <a:buAutoNum type="arabicPeriod"/>
            </a:pPr>
            <a:r>
              <a:rPr lang="th-TH" altLang="th-TH" sz="4000">
                <a:latin typeface="BrowalliaUPC" pitchFamily="34" charset="-34"/>
                <a:cs typeface="BrowalliaUPC" pitchFamily="34" charset="-34"/>
              </a:rPr>
              <a:t>ได้ดำเนินการฟ้องลูกหนี้ในคดีล้มละลาย และศาลสั่งให้มีคำรับฟ้องแล้ว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65138" y="260350"/>
            <a:ext cx="7993062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8775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th-TH" sz="3200" b="1" u="sng">
                <a:solidFill>
                  <a:srgbClr val="0000FF"/>
                </a:solidFill>
                <a:latin typeface="Times New Roman" pitchFamily="18" charset="0"/>
              </a:rPr>
              <a:t>ผู้มีหน้าที่เสียภาษีมูลค่าเพิ่มแบ่งเป็น </a:t>
            </a:r>
            <a:r>
              <a:rPr lang="th-TH" altLang="th-TH" sz="3200" b="1" u="sng">
                <a:solidFill>
                  <a:srgbClr val="0000FF"/>
                </a:solidFill>
                <a:latin typeface="Angsana New" pitchFamily="18" charset="-34"/>
              </a:rPr>
              <a:t>3 </a:t>
            </a:r>
            <a:r>
              <a:rPr lang="th-TH" altLang="th-TH" sz="3200" b="1" u="sng">
                <a:solidFill>
                  <a:srgbClr val="0000FF"/>
                </a:solidFill>
                <a:latin typeface="Times New Roman" pitchFamily="18" charset="0"/>
              </a:rPr>
              <a:t>ประเภท</a:t>
            </a:r>
          </a:p>
          <a:p>
            <a:pPr eaLnBrk="1" hangingPunct="1"/>
            <a:r>
              <a:rPr lang="th-TH" altLang="th-TH" sz="3200" b="1">
                <a:latin typeface="Times New Roman" pitchFamily="18" charset="0"/>
              </a:rPr>
              <a:t>          ๐ ผู้ประกอบการ</a:t>
            </a:r>
          </a:p>
          <a:p>
            <a:pPr eaLnBrk="1" hangingPunct="1"/>
            <a:r>
              <a:rPr lang="th-TH" altLang="th-TH" sz="3200" b="1">
                <a:latin typeface="Times New Roman" pitchFamily="18" charset="0"/>
              </a:rPr>
              <a:t>          ๐ ผู้นำเข้า</a:t>
            </a:r>
          </a:p>
          <a:p>
            <a:pPr eaLnBrk="1" hangingPunct="1"/>
            <a:r>
              <a:rPr lang="th-TH" altLang="th-TH" sz="3200" b="1">
                <a:latin typeface="Times New Roman" pitchFamily="18" charset="0"/>
              </a:rPr>
              <a:t>          ๐ ผู้ที่กฎหมายกำหนดให้มีหน้าที่เสียภาษี</a:t>
            </a:r>
          </a:p>
          <a:p>
            <a:pPr eaLnBrk="1" hangingPunct="1"/>
            <a:r>
              <a:rPr lang="th-TH" altLang="th-TH" sz="3200" b="1">
                <a:latin typeface="Times New Roman" pitchFamily="18" charset="0"/>
              </a:rPr>
              <a:t>             มูลค่าเพิ่มเป็นกรณีพิเศษ</a:t>
            </a:r>
          </a:p>
          <a:p>
            <a:pPr eaLnBrk="1" hangingPunct="1"/>
            <a:endParaRPr lang="th-TH" altLang="th-TH" sz="3200" b="1">
              <a:latin typeface="Times New Roman" pitchFamily="18" charset="0"/>
            </a:endParaRPr>
          </a:p>
          <a:p>
            <a:pPr eaLnBrk="1" hangingPunct="1"/>
            <a:endParaRPr lang="th-TH" altLang="th-TH" sz="3200" b="1">
              <a:latin typeface="Times New Roman" pitchFamily="18" charset="0"/>
            </a:endParaRPr>
          </a:p>
        </p:txBody>
      </p:sp>
      <p:sp>
        <p:nvSpPr>
          <p:cNvPr id="14339" name="สี่เหลี่ยมผืนผ้า 2"/>
          <p:cNvSpPr>
            <a:spLocks noChangeArrowheads="1"/>
          </p:cNvSpPr>
          <p:nvPr/>
        </p:nvSpPr>
        <p:spPr bwMode="auto">
          <a:xfrm>
            <a:off x="482600" y="2924175"/>
            <a:ext cx="7358063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th-TH" altLang="th-TH" b="1">
                <a:solidFill>
                  <a:srgbClr val="0000FF"/>
                </a:solidFill>
                <a:latin typeface="Angsana New" pitchFamily="18" charset="-34"/>
              </a:rPr>
              <a:t>ผู้ประกอบการ</a:t>
            </a:r>
            <a:r>
              <a:rPr lang="th-TH" altLang="th-TH" b="1">
                <a:latin typeface="Angsana New" pitchFamily="18" charset="-34"/>
              </a:rPr>
              <a:t> มีองค์ประกอบ ดังนี้</a:t>
            </a:r>
          </a:p>
          <a:p>
            <a:pPr eaLnBrk="1" hangingPunct="1"/>
            <a:r>
              <a:rPr lang="th-TH" altLang="th-TH" b="1">
                <a:latin typeface="Angsana New" pitchFamily="18" charset="-34"/>
              </a:rPr>
              <a:t>	</a:t>
            </a:r>
            <a:r>
              <a:rPr lang="th-TH" altLang="th-TH" sz="3200">
                <a:solidFill>
                  <a:srgbClr val="FF0000"/>
                </a:solidFill>
                <a:latin typeface="Angsana New" pitchFamily="18" charset="-34"/>
              </a:rPr>
              <a:t>1.1</a:t>
            </a:r>
            <a:r>
              <a:rPr lang="th-TH" altLang="th-TH" sz="3200">
                <a:latin typeface="Angsana New" pitchFamily="18" charset="-34"/>
              </a:rPr>
              <a:t> </a:t>
            </a:r>
            <a:r>
              <a:rPr lang="th-TH" altLang="th-TH">
                <a:latin typeface="Angsana New" pitchFamily="18" charset="-34"/>
              </a:rPr>
              <a:t> เป็นบุคคลธรรมดา คณะบุคคลที่มิใช่นิติบุคคล หรือนิติบุคคล</a:t>
            </a:r>
          </a:p>
          <a:p>
            <a:pPr eaLnBrk="1" hangingPunct="1"/>
            <a:r>
              <a:rPr lang="th-TH" altLang="th-TH">
                <a:latin typeface="Angsana New" pitchFamily="18" charset="-34"/>
              </a:rPr>
              <a:t>	</a:t>
            </a:r>
            <a:r>
              <a:rPr lang="th-TH" altLang="th-TH" sz="3200">
                <a:solidFill>
                  <a:srgbClr val="FF0000"/>
                </a:solidFill>
                <a:latin typeface="Angsana New" pitchFamily="18" charset="-34"/>
              </a:rPr>
              <a:t>1.2</a:t>
            </a:r>
            <a:r>
              <a:rPr lang="th-TH" altLang="th-TH">
                <a:solidFill>
                  <a:srgbClr val="FF0000"/>
                </a:solidFill>
                <a:latin typeface="Angsana New" pitchFamily="18" charset="-34"/>
              </a:rPr>
              <a:t> </a:t>
            </a:r>
            <a:r>
              <a:rPr lang="th-TH" altLang="th-TH">
                <a:latin typeface="Angsana New" pitchFamily="18" charset="-34"/>
              </a:rPr>
              <a:t> </a:t>
            </a:r>
            <a:r>
              <a:rPr lang="th-TH" altLang="th-TH" u="sng">
                <a:latin typeface="Angsana New" pitchFamily="18" charset="-34"/>
              </a:rPr>
              <a:t>ขายสินค้า</a:t>
            </a:r>
            <a:r>
              <a:rPr lang="th-TH" altLang="th-TH">
                <a:latin typeface="Angsana New" pitchFamily="18" charset="-34"/>
              </a:rPr>
              <a:t>หรือ</a:t>
            </a:r>
            <a:r>
              <a:rPr lang="th-TH" altLang="th-TH" u="sng">
                <a:latin typeface="Angsana New" pitchFamily="18" charset="-34"/>
              </a:rPr>
              <a:t>ให้บริการ</a:t>
            </a:r>
            <a:r>
              <a:rPr lang="th-TH" altLang="th-TH">
                <a:latin typeface="Angsana New" pitchFamily="18" charset="-34"/>
              </a:rPr>
              <a:t>ในทางธุรกิจหรือวิชาชีพ</a:t>
            </a:r>
          </a:p>
          <a:p>
            <a:pPr eaLnBrk="1" hangingPunct="1"/>
            <a:r>
              <a:rPr lang="th-TH" altLang="th-TH">
                <a:latin typeface="Angsana New" pitchFamily="18" charset="-34"/>
              </a:rPr>
              <a:t>	</a:t>
            </a:r>
            <a:r>
              <a:rPr lang="th-TH" altLang="th-TH">
                <a:solidFill>
                  <a:srgbClr val="FF0000"/>
                </a:solidFill>
                <a:latin typeface="Angsana New" pitchFamily="18" charset="-34"/>
              </a:rPr>
              <a:t>1.3</a:t>
            </a:r>
            <a:r>
              <a:rPr lang="th-TH" altLang="th-TH">
                <a:latin typeface="Angsana New" pitchFamily="18" charset="-34"/>
              </a:rPr>
              <a:t>  ประกอบกิจการ</a:t>
            </a:r>
            <a:r>
              <a:rPr lang="th-TH" altLang="th-TH" u="sng">
                <a:latin typeface="Angsana New" pitchFamily="18" charset="-34"/>
              </a:rPr>
              <a:t>ในราชอาณาจักร</a:t>
            </a:r>
          </a:p>
          <a:p>
            <a:pPr eaLnBrk="1" hangingPunct="1">
              <a:spcBef>
                <a:spcPct val="50000"/>
              </a:spcBef>
            </a:pPr>
            <a:endParaRPr lang="th-TH" altLang="th-TH" u="sng">
              <a:latin typeface="Angsana New" pitchFamily="18" charset="-34"/>
            </a:endParaRPr>
          </a:p>
        </p:txBody>
      </p:sp>
      <p:sp>
        <p:nvSpPr>
          <p:cNvPr id="14340" name="สี่เหลี่ยมผืนผ้า 3"/>
          <p:cNvSpPr>
            <a:spLocks noChangeArrowheads="1"/>
          </p:cNvSpPr>
          <p:nvPr/>
        </p:nvSpPr>
        <p:spPr bwMode="auto">
          <a:xfrm>
            <a:off x="747713" y="4972050"/>
            <a:ext cx="74295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3200" b="1" u="sng">
                <a:solidFill>
                  <a:srgbClr val="0000FF"/>
                </a:solidFill>
                <a:latin typeface="Angsana New" pitchFamily="18" charset="-34"/>
              </a:rPr>
              <a:t>ประเด็น</a:t>
            </a:r>
            <a:r>
              <a:rPr lang="th-TH" altLang="th-TH" sz="3200" b="1">
                <a:solidFill>
                  <a:srgbClr val="0000FF"/>
                </a:solidFill>
                <a:latin typeface="Angsana New" pitchFamily="18" charset="-34"/>
              </a:rPr>
              <a:t>  </a:t>
            </a:r>
            <a:r>
              <a:rPr lang="th-TH" altLang="th-TH" sz="3200">
                <a:solidFill>
                  <a:srgbClr val="0000FF"/>
                </a:solidFill>
                <a:latin typeface="Angsana New" pitchFamily="18" charset="-34"/>
              </a:rPr>
              <a:t>นาย ก. เป็นบุคคลธรรมดา เปิดร้านขายเสื้อผ้า เข้าข่ายเสียภาษีอะไรบ้างตามประมวลรัษฎากร </a:t>
            </a:r>
            <a:r>
              <a:rPr lang="en-US" altLang="th-TH" sz="3200">
                <a:solidFill>
                  <a:srgbClr val="0000FF"/>
                </a:solidFill>
                <a:latin typeface="Angsana New" pitchFamily="18" charset="-34"/>
              </a:rPr>
              <a:t>???</a:t>
            </a:r>
            <a:endParaRPr lang="th-TH" altLang="th-TH" sz="3200" u="sng">
              <a:solidFill>
                <a:srgbClr val="0000FF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accent1">
                    <a:satMod val="150000"/>
                  </a:schemeClr>
                </a:solidFill>
              </a:rPr>
              <a:t>กรณีหนี้แต่ละราย</a:t>
            </a:r>
            <a:r>
              <a:rPr lang="th-TH" sz="4000" b="1" u="sng" dirty="0">
                <a:solidFill>
                  <a:schemeClr val="accent1">
                    <a:satMod val="150000"/>
                  </a:schemeClr>
                </a:solidFill>
              </a:rPr>
              <a:t>ไม่เกิน 100,000 บาท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19399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h-TH" altLang="th-TH" sz="5400">
                <a:latin typeface="BrowalliaUPC" pitchFamily="34" charset="-34"/>
                <a:cs typeface="BrowalliaUPC" pitchFamily="34" charset="-34"/>
              </a:rPr>
              <a:t>เพียงแค่มีการติดตามทวงถามตามสมควร และมีหลักฐานการทวงถาม ก็พอ</a:t>
            </a:r>
          </a:p>
        </p:txBody>
      </p:sp>
    </p:spTree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611188" y="765175"/>
            <a:ext cx="78771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altLang="th-TH" sz="4400" b="1">
                <a:solidFill>
                  <a:srgbClr val="0000FF"/>
                </a:solidFill>
                <a:latin typeface="Angsana New" pitchFamily="18" charset="-34"/>
              </a:rPr>
              <a:t>การจดทะเบียนภาษีมูลค่าเพิ่ม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solidFill>
                  <a:srgbClr val="FF0000"/>
                </a:solidFill>
                <a:latin typeface="Angsana New" pitchFamily="18" charset="-34"/>
              </a:rPr>
              <a:t>ผู้มีหน้าที่จดทะเบียนภาษีมูลค่าเพิ่ม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Angsana New" pitchFamily="18" charset="-34"/>
              </a:rPr>
              <a:t>1.  เป็นผู้ประกอบการที่มีรายรับเกินกว่า 1,800,000 บาท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Angsana New" pitchFamily="18" charset="-34"/>
              </a:rPr>
              <a:t>2.  เป็นผู้ประกอบการที่ได้รับยกเว้นบางกรณี แต่มีความประสงค์จะขอจดทะเบียนภาษีมูลค่าเพิ่ม</a:t>
            </a:r>
            <a:endParaRPr lang="th-TH" altLang="th-TH" sz="4000" b="1" u="sng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539750" y="1428750"/>
            <a:ext cx="7993063" cy="411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altLang="th-TH" sz="4000" b="1" u="sng">
                <a:solidFill>
                  <a:srgbClr val="FF0000"/>
                </a:solidFill>
                <a:latin typeface="Angsana New" pitchFamily="18" charset="-34"/>
              </a:rPr>
              <a:t>ผู้ได้รับยกเว้นไม่ต้องจดทะเบียนภาษีมูลค่าเพิ่ม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1.   เป็นผู้ประกอบการที่มีรายรับไม่เกิน 1,800,000 บาท</a:t>
            </a:r>
          </a:p>
          <a:p>
            <a:pPr eaLnBrk="1" hangingPunct="1">
              <a:spcBef>
                <a:spcPct val="15000"/>
              </a:spcBef>
              <a:buFontTx/>
              <a:buAutoNum type="arabicPeriod" startAt="2"/>
            </a:pPr>
            <a:r>
              <a:rPr lang="th-TH" altLang="th-TH" sz="4000" b="1">
                <a:latin typeface="Angsana New" pitchFamily="18" charset="-34"/>
              </a:rPr>
              <a:t>เป็นผู้ประกอบการที่ได้รับยกเว้นภาษีมูลค่าเพิ่มตาม  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      กฎหมาย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3.   เป็นผู้ประกอบการที่ให้บริการจากต่างประเทศ และได้มีการใช้บริการนั้นในราชอาณาจักร</a:t>
            </a:r>
          </a:p>
        </p:txBody>
      </p:sp>
    </p:spTree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52425" y="1052513"/>
            <a:ext cx="8382000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10000"/>
              </a:spcBef>
            </a:pPr>
            <a:r>
              <a:rPr lang="th-TH" altLang="th-TH" sz="3800" b="1" u="sng">
                <a:solidFill>
                  <a:srgbClr val="0000FF"/>
                </a:solidFill>
                <a:latin typeface="Angsana New" pitchFamily="18" charset="-34"/>
              </a:rPr>
              <a:t>กำหนดเวลาจดทะเบียนภาษีมูลค่าเพิ่ม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3800" b="1">
                <a:latin typeface="Angsana New" pitchFamily="18" charset="-34"/>
              </a:rPr>
              <a:t> (1) จะต้องยื่นคำขอจดทะเบียนก่อนวันเริ่มประกอบการ หรือ</a:t>
            </a:r>
            <a:r>
              <a:rPr lang="th-TH" altLang="th-TH" sz="3800" b="1" u="sng">
                <a:solidFill>
                  <a:srgbClr val="0000FF"/>
                </a:solidFill>
                <a:latin typeface="Angsana New" pitchFamily="18" charset="-34"/>
              </a:rPr>
              <a:t>ภายใน 30 วัน</a:t>
            </a:r>
            <a:r>
              <a:rPr lang="th-TH" altLang="th-TH" sz="3800" b="1">
                <a:latin typeface="Angsana New" pitchFamily="18" charset="-34"/>
              </a:rPr>
              <a:t> นับแต่วันที่มีรายรับเกินเกณฑ์ ทั้งนี้ตามหลักเกณฑ์ประกาศอธิบดี ดังนี้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3800" b="1">
                <a:latin typeface="Angsana New" pitchFamily="18" charset="-34"/>
              </a:rPr>
              <a:t>	1.1 ผู้ประกอบการมีแผนงานพิสูจน์ได้ว่าเตรียมการเพื่อประกอบกิจการที่อยู่ในบังคับเสีย </a:t>
            </a:r>
            <a:r>
              <a:rPr lang="en-US" altLang="th-TH" sz="3800" b="1">
                <a:latin typeface="Angsana New" pitchFamily="18" charset="-34"/>
              </a:rPr>
              <a:t>VAT </a:t>
            </a:r>
            <a:r>
              <a:rPr lang="th-TH" altLang="th-TH" sz="3800" b="1">
                <a:latin typeface="Angsana New" pitchFamily="18" charset="-34"/>
              </a:rPr>
              <a:t>และ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3800" b="1">
                <a:latin typeface="Angsana New" pitchFamily="18" charset="-34"/>
              </a:rPr>
              <a:t>	1.2 มีการดำเนินงานเพื่อเตรียมประกอบกิจการ เช่น การก่อสร้างโรงงาน อาคาร</a:t>
            </a:r>
          </a:p>
        </p:txBody>
      </p:sp>
    </p:spTree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539750" y="1196975"/>
            <a:ext cx="8228013" cy="490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5000"/>
              </a:spcBef>
              <a:buFont typeface="Angsana New" pitchFamily="18" charset="-34"/>
              <a:buNone/>
            </a:pPr>
            <a:r>
              <a:rPr lang="th-TH" altLang="th-TH" sz="3800" b="1">
                <a:latin typeface="Angsana New" pitchFamily="18" charset="-34"/>
              </a:rPr>
              <a:t>ให้ผู้ประกอบการตาม (1)      มีสิทธิยื่นคำขอจดทะเบียนได้ภายในกำหนด 6 เดือน ก่อนเริ่มประกอบกิจการ</a:t>
            </a:r>
          </a:p>
          <a:p>
            <a:pPr eaLnBrk="1" hangingPunct="1">
              <a:spcBef>
                <a:spcPct val="15000"/>
              </a:spcBef>
              <a:buFont typeface="Angsana New" pitchFamily="18" charset="-34"/>
              <a:buNone/>
            </a:pPr>
            <a:r>
              <a:rPr lang="th-TH" altLang="th-TH" sz="3800" b="1">
                <a:latin typeface="Angsana New" pitchFamily="18" charset="-34"/>
              </a:rPr>
              <a:t>(2)  ผู้ประกอบการที่อยู่ในบังคับต้องเสีย </a:t>
            </a:r>
            <a:r>
              <a:rPr lang="en-US" altLang="th-TH" sz="3800" b="1">
                <a:latin typeface="Angsana New" pitchFamily="18" charset="-34"/>
              </a:rPr>
              <a:t>VAT </a:t>
            </a:r>
            <a:r>
              <a:rPr lang="th-TH" altLang="th-TH" sz="3800" b="1">
                <a:latin typeface="Angsana New" pitchFamily="18" charset="-34"/>
              </a:rPr>
              <a:t> และไม่มีสิทธิยื่นตามข้อ (1) ให้ยื่นคำขอจดทะเบียน เมื่อเริ่มประกอบกิจการขายสินค้าหรือบริการ</a:t>
            </a:r>
          </a:p>
          <a:p>
            <a:pPr eaLnBrk="1" hangingPunct="1">
              <a:spcBef>
                <a:spcPct val="15000"/>
              </a:spcBef>
              <a:buFont typeface="Angsana New" pitchFamily="18" charset="-34"/>
              <a:buNone/>
            </a:pPr>
            <a:r>
              <a:rPr lang="th-TH" altLang="th-TH" sz="3800" b="1">
                <a:latin typeface="Angsana New" pitchFamily="18" charset="-34"/>
              </a:rPr>
              <a:t>(3) ผู้ประกอบการที่ได้รับยกเว้น แต่มีสิทธิขอจดทะเบียน ให้ยื่นคำขอจดทะเบียน</a:t>
            </a:r>
            <a:r>
              <a:rPr lang="th-TH" altLang="th-TH" sz="3800" b="1" u="sng">
                <a:latin typeface="Angsana New" pitchFamily="18" charset="-34"/>
              </a:rPr>
              <a:t>ภายใน 30 วัน</a:t>
            </a:r>
            <a:r>
              <a:rPr lang="th-TH" altLang="th-TH" sz="3800" b="1">
                <a:latin typeface="Angsana New" pitchFamily="18" charset="-34"/>
              </a:rPr>
              <a:t> นับแต่วันได้แจ้งต่ออธิบดีฯ เพื่อขอเสียภาษีมูลค่าเพิ่ม</a:t>
            </a:r>
          </a:p>
        </p:txBody>
      </p:sp>
    </p:spTree>
  </p:cSld>
  <p:clrMapOvr>
    <a:masterClrMapping/>
  </p:clrMapOvr>
  <p:transition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539750" y="981075"/>
            <a:ext cx="8078788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000" b="1" u="sng">
                <a:solidFill>
                  <a:srgbClr val="0000FF"/>
                </a:solidFill>
                <a:latin typeface="Angsana New" pitchFamily="18" charset="-34"/>
              </a:rPr>
              <a:t>หน่วยงานหรือสถานที่รับจดทะเบียนภาษีมูลค่าเพิ่ม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Angsana New" pitchFamily="18" charset="-34"/>
              </a:rPr>
              <a:t>	ให้ยื่นคำขอจดทะเบียน ณ สำนักงานสรรพากรพื้นที่หรือสำนักงานสรรพากรพื้นที่สาขาในเขตท้องที่ที่สถานประกอบการตั้งอยู่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Angsana New" pitchFamily="18" charset="-34"/>
              </a:rPr>
              <a:t>	กรณีมีสถานประกอบการหลายแห่ง ให้ยื่นคำขอจดทะเบียน ณ สถานประกอบการที่สำนักงานใหญ่ตั้งอยู่</a:t>
            </a:r>
            <a:endParaRPr lang="th-TH" altLang="th-TH" sz="4400" b="1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468313" y="981075"/>
            <a:ext cx="8378825" cy="488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th-TH" altLang="th-TH" sz="4200" b="1">
                <a:solidFill>
                  <a:srgbClr val="0000FF"/>
                </a:solidFill>
                <a:latin typeface="Angsana New" pitchFamily="18" charset="-34"/>
              </a:rPr>
              <a:t>แบบคำขอจดทะเบียนภาษีมูลค่าเพิ่ม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800" b="1">
                <a:latin typeface="Angsana New" pitchFamily="18" charset="-34"/>
              </a:rPr>
              <a:t>	แบบที่ใช้ในการยื่นขอจดทะเบียนภาษีมูลค่าเพิ่ม ได้แก่           แบบ </a:t>
            </a:r>
            <a:r>
              <a:rPr lang="th-TH" altLang="th-TH" sz="4200" b="1" i="1">
                <a:solidFill>
                  <a:srgbClr val="FF0000"/>
                </a:solidFill>
                <a:latin typeface="Angsana New" pitchFamily="18" charset="-34"/>
              </a:rPr>
              <a:t>ภ.พ. 01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3800" b="1" u="sng">
                <a:solidFill>
                  <a:srgbClr val="FF0000"/>
                </a:solidFill>
                <a:latin typeface="Angsana New" pitchFamily="18" charset="-34"/>
              </a:rPr>
              <a:t>ใบทะเบียนภาษีมูลค่าเพิ่ม (ภ.พ. 20)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</a:pPr>
            <a:r>
              <a:rPr lang="th-TH" altLang="th-TH" sz="3800" b="1">
                <a:latin typeface="Angsana New" pitchFamily="18" charset="-34"/>
              </a:rPr>
              <a:t>เมื่อเจ้าพนักงานได้รับคำขอตามแบบ ภ.พ. 01 ผู้ประกอบการจะได้รับใบทะเบียน ซึ่งจะต้องแสดงไว้ ณ สถานประกอบการที่อาจเห็นได้ง่าย และเปิดเผย หากชำรุด สูญหาย ต้องรีบขอใบแทนใหม่ต่อนายทะเบียน ภายใน 15  วัน นับแต่วันที่ชำรุดหรือสูญหาย</a:t>
            </a:r>
            <a:endParaRPr lang="th-TH" altLang="th-TH" sz="3800" b="1" u="sng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468313" y="1052513"/>
            <a:ext cx="8382000" cy="427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th-TH" altLang="th-TH" sz="4400" b="1" u="sng">
                <a:solidFill>
                  <a:srgbClr val="0000FF"/>
                </a:solidFill>
                <a:latin typeface="Angsana New" pitchFamily="18" charset="-34"/>
              </a:rPr>
              <a:t>การจัดทำใบกำกับภาษี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 u="sng">
                <a:latin typeface="Angsana New" pitchFamily="18" charset="-34"/>
              </a:rPr>
              <a:t>ผู้มีหน้าที่ออกใบกำกับภาษี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1.  ผู้ประกอบการจดทะเบียน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2.  ผู้ประกอบการที่ได้รับยกเว้นการจดทะเบียน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     ต่อมาได้จดทะเบียนภาษีมูลค่าเพิ่มชั่วคราว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000" b="1">
                <a:latin typeface="Angsana New" pitchFamily="18" charset="-34"/>
              </a:rPr>
              <a:t>3.  ผู้ประกอบการจดทะเบียนที่มีตัวการทำการแทน</a:t>
            </a:r>
          </a:p>
        </p:txBody>
      </p:sp>
    </p:spTree>
  </p:cSld>
  <p:clrMapOvr>
    <a:masterClrMapping/>
  </p:clrMapOvr>
  <p:transition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533400" y="1446213"/>
            <a:ext cx="8077200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000" b="1" u="sng">
                <a:solidFill>
                  <a:srgbClr val="0000FF"/>
                </a:solidFill>
                <a:latin typeface="Angsana New" pitchFamily="18" charset="-34"/>
              </a:rPr>
              <a:t>ข้อห้ามในการออกใบกำกับภาษี</a:t>
            </a:r>
          </a:p>
          <a:p>
            <a:pPr algn="ctr" eaLnBrk="1" hangingPunct="1">
              <a:spcBef>
                <a:spcPct val="50000"/>
              </a:spcBef>
            </a:pPr>
            <a:r>
              <a:rPr lang="th-TH" altLang="th-TH" sz="4000" b="1">
                <a:latin typeface="Angsana New" pitchFamily="18" charset="-34"/>
              </a:rPr>
              <a:t>ผู้ประกอบการที่มิได้จดทะเบียน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 u="sng">
                <a:solidFill>
                  <a:srgbClr val="0000FF"/>
                </a:solidFill>
                <a:latin typeface="Angsana New" pitchFamily="18" charset="-34"/>
              </a:rPr>
              <a:t>รูปแบบของใบกำกับภาษี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Angsana New" pitchFamily="18" charset="-34"/>
              </a:rPr>
              <a:t>                     1.  แบบเต็มรูปแบบ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Angsana New" pitchFamily="18" charset="-34"/>
              </a:rPr>
              <a:t>                     2.  แบบย่อ</a:t>
            </a:r>
          </a:p>
        </p:txBody>
      </p:sp>
    </p:spTree>
  </p:cSld>
  <p:clrMapOvr>
    <a:masterClrMapping/>
  </p:clrMapOvr>
  <p:transition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428625" y="857250"/>
            <a:ext cx="8229600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altLang="th-TH" sz="4000" b="1" u="sng">
                <a:solidFill>
                  <a:srgbClr val="0000FF"/>
                </a:solidFill>
                <a:latin typeface="Angsana New" pitchFamily="18" charset="-34"/>
              </a:rPr>
              <a:t>วิธีการจัดทำใบกำกับภาษี</a:t>
            </a:r>
            <a:endParaRPr lang="th-TH" altLang="th-TH" sz="4000" b="1">
              <a:solidFill>
                <a:srgbClr val="0000FF"/>
              </a:solidFill>
              <a:latin typeface="Angsana New" pitchFamily="18" charset="-34"/>
            </a:endParaRP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Angsana New" pitchFamily="18" charset="-34"/>
              </a:rPr>
              <a:t>1.  ผู้ประกอบการจดทะเบียน จัดทำใบกำกับภาษีและสำเนา สำหรับการขายและบริการทุกครั้ง ส่งมอบต้นฉบับให้ผู้ซื้อ สำเนาเก็บรักษาไว้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Angsana New" pitchFamily="18" charset="-34"/>
              </a:rPr>
              <a:t>2.  กรณีมีสถานประกอบการหลายแห่ง ให้จัดทำใบกำกับภาษีเป็นรายสถานประกอบการ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สี่เหลี่ยมผืนผ้า 2"/>
          <p:cNvSpPr>
            <a:spLocks noChangeArrowheads="1"/>
          </p:cNvSpPr>
          <p:nvPr/>
        </p:nvSpPr>
        <p:spPr bwMode="auto">
          <a:xfrm>
            <a:off x="428625" y="714375"/>
            <a:ext cx="80010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th-TH" sz="3000" b="1">
                <a:solidFill>
                  <a:srgbClr val="0000FF"/>
                </a:solidFill>
                <a:latin typeface="Angsana New" pitchFamily="18" charset="-34"/>
              </a:rPr>
              <a:t>“</a:t>
            </a:r>
            <a:r>
              <a:rPr lang="th-TH" altLang="th-TH" sz="3000" b="1">
                <a:solidFill>
                  <a:srgbClr val="0000FF"/>
                </a:solidFill>
                <a:latin typeface="Angsana New" pitchFamily="18" charset="-34"/>
              </a:rPr>
              <a:t>สินค้า</a:t>
            </a:r>
            <a:r>
              <a:rPr lang="en-US" altLang="th-TH" sz="3000" b="1">
                <a:solidFill>
                  <a:srgbClr val="0000FF"/>
                </a:solidFill>
                <a:latin typeface="Angsana New" pitchFamily="18" charset="-34"/>
              </a:rPr>
              <a:t>”</a:t>
            </a:r>
            <a:r>
              <a:rPr lang="th-TH" altLang="th-TH" sz="3000">
                <a:latin typeface="Angsana New" pitchFamily="18" charset="-34"/>
              </a:rPr>
              <a:t>  หมายถึง  ทรัพย์สินที่มีรูปร่างและไม่มีรูปร่าง ที่อาจมีราคาหรือไม่ ไม่ว่าจะมีไว้เพื่อขายหรือการใดๆ และให้รวมถึงสิ่งของทุกชนิดที่นำเข้า </a:t>
            </a:r>
            <a:r>
              <a:rPr lang="en-US" altLang="th-TH" sz="3000">
                <a:latin typeface="Angsana New" pitchFamily="18" charset="-34"/>
              </a:rPr>
              <a:t>(</a:t>
            </a:r>
            <a:r>
              <a:rPr lang="th-TH" altLang="th-TH" sz="3000">
                <a:latin typeface="Angsana New" pitchFamily="18" charset="-34"/>
              </a:rPr>
              <a:t>ม.77/1(9))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th-TH" sz="3000" b="1">
                <a:solidFill>
                  <a:srgbClr val="0000FF"/>
                </a:solidFill>
                <a:latin typeface="Angsana New" pitchFamily="18" charset="-34"/>
              </a:rPr>
              <a:t>“</a:t>
            </a:r>
            <a:r>
              <a:rPr lang="th-TH" altLang="th-TH" sz="3000" b="1">
                <a:solidFill>
                  <a:srgbClr val="0000FF"/>
                </a:solidFill>
                <a:latin typeface="Times New Roman" pitchFamily="18" charset="0"/>
              </a:rPr>
              <a:t>ขาย</a:t>
            </a:r>
            <a:r>
              <a:rPr lang="en-US" altLang="th-TH" sz="3000" b="1">
                <a:solidFill>
                  <a:srgbClr val="0000FF"/>
                </a:solidFill>
                <a:latin typeface="Times New Roman" pitchFamily="18" charset="0"/>
              </a:rPr>
              <a:t>”</a:t>
            </a:r>
            <a:r>
              <a:rPr lang="th-TH" altLang="th-TH" sz="3000">
                <a:latin typeface="Times New Roman" pitchFamily="18" charset="0"/>
              </a:rPr>
              <a:t> </a:t>
            </a:r>
            <a:r>
              <a:rPr lang="th-TH" altLang="th-TH" sz="3000">
                <a:latin typeface="Angsana New" pitchFamily="18" charset="-34"/>
              </a:rPr>
              <a:t>หมายถึง จำหน่าย จ่าย โอนสินค้าไม่ว่าจะมีประโยชน์หรือค่าตอบแทนหรือไม่  และยังหมายความรวมถึง    (ม. 77/1 (8))</a:t>
            </a:r>
          </a:p>
          <a:p>
            <a:pPr eaLnBrk="1" hangingPunct="1">
              <a:spcBef>
                <a:spcPct val="50000"/>
              </a:spcBef>
              <a:buFontTx/>
              <a:buAutoNum type="thaiAlphaPeriod"/>
            </a:pPr>
            <a:r>
              <a:rPr lang="th-TH" altLang="th-TH" sz="3000">
                <a:latin typeface="Angsana New" pitchFamily="18" charset="-34"/>
              </a:rPr>
              <a:t>สัญญาให้เช่าซื้อสินค้า</a:t>
            </a:r>
          </a:p>
          <a:p>
            <a:pPr eaLnBrk="1" hangingPunct="1">
              <a:spcBef>
                <a:spcPct val="50000"/>
              </a:spcBef>
              <a:buFontTx/>
              <a:buAutoNum type="thaiAlphaPeriod"/>
            </a:pPr>
            <a:r>
              <a:rPr lang="th-TH" altLang="th-TH" sz="3000">
                <a:latin typeface="Angsana New" pitchFamily="18" charset="-34"/>
              </a:rPr>
              <a:t>ส่งมอบสินค้าให้ตัวแทนเพื่อขาย</a:t>
            </a:r>
          </a:p>
          <a:p>
            <a:pPr eaLnBrk="1" hangingPunct="1">
              <a:spcBef>
                <a:spcPct val="50000"/>
              </a:spcBef>
              <a:buFontTx/>
              <a:buAutoNum type="thaiAlphaPeriod"/>
            </a:pPr>
            <a:r>
              <a:rPr lang="th-TH" altLang="th-TH" sz="3000">
                <a:latin typeface="Angsana New" pitchFamily="18" charset="-34"/>
              </a:rPr>
              <a:t>ส่งสินค้าออกนอกราชอาณาจักร</a:t>
            </a:r>
            <a:endParaRPr lang="th-TH" altLang="th-TH" sz="3000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601663" y="1484313"/>
            <a:ext cx="793115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Angsana New" pitchFamily="18" charset="-34"/>
              </a:rPr>
              <a:t>3.  กรณีได้นำใบกำกับภาษีระบุที่อยู่ของสำนักงานใหญ่ สถานประกอบการที่ใช้ใบกำกับภาษีที่ไม่ใช่สำนักงานใหญ่ต้องระบุข้อความ </a:t>
            </a:r>
            <a:r>
              <a:rPr lang="th-TH" altLang="th-TH" sz="4000" b="1">
                <a:latin typeface="Times New Roman" pitchFamily="18" charset="0"/>
              </a:rPr>
              <a:t>“</a:t>
            </a:r>
            <a:r>
              <a:rPr lang="th-TH" altLang="th-TH" sz="4000" b="1">
                <a:latin typeface="Angsana New" pitchFamily="18" charset="-34"/>
              </a:rPr>
              <a:t>สาขาที่ออกใบกำกับภาษีคือ</a:t>
            </a:r>
            <a:r>
              <a:rPr lang="th-TH" altLang="th-TH" sz="4000" b="1">
                <a:latin typeface="Times New Roman" pitchFamily="18" charset="0"/>
              </a:rPr>
              <a:t>………</a:t>
            </a:r>
            <a:r>
              <a:rPr lang="th-TH" altLang="th-TH" sz="4000" b="1">
                <a:latin typeface="Angsana New" pitchFamily="18" charset="-34"/>
              </a:rPr>
              <a:t>.</a:t>
            </a:r>
            <a:r>
              <a:rPr lang="th-TH" altLang="th-TH" sz="4000" b="1">
                <a:latin typeface="Times New Roman" pitchFamily="18" charset="0"/>
              </a:rPr>
              <a:t>”</a:t>
            </a:r>
            <a:endParaRPr lang="th-TH" altLang="th-TH" sz="4000" b="1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468313" y="1052513"/>
            <a:ext cx="8305800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th-TH" altLang="th-TH" sz="3800" b="1" u="sng">
                <a:solidFill>
                  <a:srgbClr val="0000FF"/>
                </a:solidFill>
                <a:latin typeface="Angsana New" pitchFamily="18" charset="-34"/>
              </a:rPr>
              <a:t>การยกเลิกใบกำกับภาษีฉบับเดิมแล้วออกใหม่มีหลักเกณฑ์ดังนี้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3800" b="1">
                <a:latin typeface="Angsana New" pitchFamily="18" charset="-34"/>
              </a:rPr>
              <a:t>1.  เรียกคืนใบกำกับภาษีฉบับเดิมและนำมาประทับตราว่า </a:t>
            </a:r>
            <a:r>
              <a:rPr lang="th-TH" altLang="th-TH" sz="3800" b="1">
                <a:latin typeface="Times New Roman" pitchFamily="18" charset="0"/>
              </a:rPr>
              <a:t>“</a:t>
            </a:r>
            <a:r>
              <a:rPr lang="th-TH" altLang="th-TH" sz="3800" b="1">
                <a:latin typeface="Angsana New" pitchFamily="18" charset="-34"/>
              </a:rPr>
              <a:t>ยกเลิก</a:t>
            </a:r>
            <a:r>
              <a:rPr lang="th-TH" altLang="th-TH" sz="3800" b="1">
                <a:latin typeface="Times New Roman" pitchFamily="18" charset="0"/>
              </a:rPr>
              <a:t>”</a:t>
            </a:r>
            <a:r>
              <a:rPr lang="th-TH" altLang="th-TH" sz="3800" b="1">
                <a:latin typeface="Angsana New" pitchFamily="18" charset="-34"/>
              </a:rPr>
              <a:t> หรือขีดฆ่า เก็บรวมไว้กับสำเนาฉบับเดิม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3800" b="1">
                <a:latin typeface="Angsana New" pitchFamily="18" charset="-34"/>
              </a:rPr>
              <a:t>2.  จัดทำใบกำกับภาษีฉบับใหม่ซึ่งเป็นเลขที่ แต่ลงวัน เดือน ปี ให้ตรงกับวัน เดือน ปี ตามใบกำกับฯ ฉบับเดิม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3800" b="1">
                <a:latin typeface="Angsana New" pitchFamily="18" charset="-34"/>
              </a:rPr>
              <a:t>3.  หมายเหตุในใบกำกับภาษีฉบับใหม่ว่า </a:t>
            </a:r>
            <a:r>
              <a:rPr lang="th-TH" altLang="th-TH" sz="3800" b="1">
                <a:latin typeface="Times New Roman" pitchFamily="18" charset="0"/>
              </a:rPr>
              <a:t>“</a:t>
            </a:r>
            <a:r>
              <a:rPr lang="th-TH" altLang="th-TH" sz="3800" b="1">
                <a:latin typeface="Angsana New" pitchFamily="18" charset="-34"/>
              </a:rPr>
              <a:t>เป็นการยกเลิกและออกใบกำกับภาษีฉบับใหม่แทนฉบับเดิมเลขที่ </a:t>
            </a:r>
            <a:r>
              <a:rPr lang="th-TH" altLang="th-TH" sz="3800" b="1">
                <a:latin typeface="Times New Roman" pitchFamily="18" charset="0"/>
              </a:rPr>
              <a:t>…</a:t>
            </a:r>
            <a:r>
              <a:rPr lang="th-TH" altLang="th-TH" sz="3800" b="1">
                <a:latin typeface="Angsana New" pitchFamily="18" charset="-34"/>
              </a:rPr>
              <a:t>.. เล่มที่  </a:t>
            </a:r>
            <a:r>
              <a:rPr lang="th-TH" altLang="th-TH" sz="3800" b="1">
                <a:latin typeface="Times New Roman" pitchFamily="18" charset="0"/>
              </a:rPr>
              <a:t>………”</a:t>
            </a:r>
            <a:endParaRPr lang="th-TH" altLang="th-TH" sz="3800" b="1" u="sng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468313" y="981075"/>
            <a:ext cx="8382000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th-TH" altLang="th-TH" sz="3800" b="1" u="sng">
                <a:latin typeface="Angsana New" pitchFamily="18" charset="-34"/>
              </a:rPr>
              <a:t>การออกใบเพิ่มหนี้ ใบลดหนี้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3800" b="1" u="sng">
                <a:latin typeface="Angsana New" pitchFamily="18" charset="-34"/>
              </a:rPr>
              <a:t>ใบเพิ่มหนี้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3800" b="1">
                <a:latin typeface="Angsana New" pitchFamily="18" charset="-34"/>
              </a:rPr>
              <a:t>เหตุการณ์ที่เป็นเหตุออกใบเพิ่มหนี้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3800" b="1">
                <a:latin typeface="Angsana New" pitchFamily="18" charset="-34"/>
              </a:rPr>
              <a:t>1.  เพิ่มราคาสินค้า		2.  เพิ่มราคาค่าบริการ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3800" b="1">
                <a:latin typeface="Angsana New" pitchFamily="18" charset="-34"/>
              </a:rPr>
              <a:t>	กรณีขายสินค้าหรือให้บริการ และได้นำส่งภาษีขายแล้ว ต่อมามีเหตุให้ภาษีขายที่คำนวณเพิ่มขึ้นไม่ว่าทั้งหมดหรือบางส่วน ให้ผู้ประกอบการดังกล่าว ออก </a:t>
            </a:r>
            <a:r>
              <a:rPr lang="th-TH" altLang="th-TH" sz="3800" b="1">
                <a:latin typeface="Times New Roman" pitchFamily="18" charset="0"/>
              </a:rPr>
              <a:t>“</a:t>
            </a:r>
            <a:r>
              <a:rPr lang="th-TH" altLang="th-TH" sz="3800" b="1" u="sng">
                <a:latin typeface="Angsana New" pitchFamily="18" charset="-34"/>
              </a:rPr>
              <a:t>ใบเพิ่มหนี้</a:t>
            </a:r>
            <a:r>
              <a:rPr lang="th-TH" altLang="th-TH" sz="3800" b="1">
                <a:latin typeface="Times New Roman" pitchFamily="18" charset="0"/>
              </a:rPr>
              <a:t>”</a:t>
            </a:r>
            <a:r>
              <a:rPr lang="th-TH" altLang="th-TH" sz="3800" b="1">
                <a:latin typeface="Angsana New" pitchFamily="18" charset="-34"/>
              </a:rPr>
              <a:t>  ใบเพิ่มหนี้ ถือเป็นใบกำกับภาษี</a:t>
            </a:r>
          </a:p>
        </p:txBody>
      </p:sp>
    </p:spTree>
  </p:cSld>
  <p:clrMapOvr>
    <a:masterClrMapping/>
  </p:clrMapOvr>
  <p:transition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296988" y="1484313"/>
            <a:ext cx="6550025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000" b="1" u="sng">
                <a:latin typeface="Angsana New" pitchFamily="18" charset="-34"/>
              </a:rPr>
              <a:t>ใบลดหนี้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Angsana New" pitchFamily="18" charset="-34"/>
              </a:rPr>
              <a:t>เหตุการณ์ที่เป็นเหตุให้ออกใบลดหนี้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Angsana New" pitchFamily="18" charset="-34"/>
              </a:rPr>
              <a:t>        1.  มีการลดราคาสินค้า/ ลดราคาค่าบริการ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Angsana New" pitchFamily="18" charset="-34"/>
              </a:rPr>
              <a:t>       2.  ได้รับสินค้าที่ขายกลับคืนมา </a:t>
            </a:r>
          </a:p>
        </p:txBody>
      </p:sp>
    </p:spTree>
  </p:cSld>
  <p:clrMapOvr>
    <a:masterClrMapping/>
  </p:clrMapOvr>
  <p:transition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539750" y="908050"/>
            <a:ext cx="8001000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th-TH" altLang="th-TH" sz="4000" b="1" u="sng">
                <a:latin typeface="Angsana New" pitchFamily="18" charset="-34"/>
              </a:rPr>
              <a:t>การเก็บรักษา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4000">
                <a:latin typeface="Angsana New" pitchFamily="18" charset="-34"/>
              </a:rPr>
              <a:t>1.  แยกเป็นรายเดือนภาษี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4000">
                <a:latin typeface="Angsana New" pitchFamily="18" charset="-34"/>
              </a:rPr>
              <a:t>2.  เรียงลำดับ เดือน ปี ที่รายการเกิดขึ้นก่อนหลัง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4000" b="1" u="sng">
                <a:latin typeface="Angsana New" pitchFamily="18" charset="-34"/>
              </a:rPr>
              <a:t>การจัดทำรายงานเกี่ยวกับภาษีมูลค่าเพิ่ม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4000">
                <a:latin typeface="Angsana New" pitchFamily="18" charset="-34"/>
              </a:rPr>
              <a:t>-  รายงานภาษีขาย		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4000">
                <a:latin typeface="Angsana New" pitchFamily="18" charset="-34"/>
              </a:rPr>
              <a:t>-  รายงานภาษีซื้อ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4000">
                <a:latin typeface="Angsana New" pitchFamily="18" charset="-34"/>
              </a:rPr>
              <a:t>-  รายงานสินค้าและวัตถุดิบ (เฉพาะกิจการขายสินค้า)</a:t>
            </a:r>
            <a:endParaRPr lang="th-TH" altLang="th-TH" sz="4000" u="sng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395288" y="1052513"/>
            <a:ext cx="8458200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000" b="1" u="sng">
                <a:latin typeface="Angsana New" pitchFamily="18" charset="-34"/>
              </a:rPr>
              <a:t>การจัดเก็บและการรักษารายงานเกี่ยวกับภาษีมูลค่าเพิ่ม</a:t>
            </a:r>
            <a:endParaRPr lang="th-TH" altLang="th-TH" sz="4000" b="1">
              <a:latin typeface="Angsana New" pitchFamily="18" charset="-34"/>
            </a:endParaRP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>
                <a:latin typeface="Angsana New" pitchFamily="18" charset="-34"/>
              </a:rPr>
              <a:t>	</a:t>
            </a:r>
            <a:r>
              <a:rPr lang="th-TH" altLang="th-TH" sz="4000">
                <a:latin typeface="Angsana New" pitchFamily="18" charset="-34"/>
              </a:rPr>
              <a:t>ผู้ประกอบการจัดเก็บและรักษารายงานไว้ ณ สถานประกอบการที่จัดทำรายงานนั้น เป็นเวลาไม่น้อยกว่า 5 ปี นับแต่วันที่ต้องจัดทำรายงาน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>
                <a:latin typeface="Angsana New" pitchFamily="18" charset="-34"/>
              </a:rPr>
              <a:t>	เมื่อเลิกประกอบกิจการ ยังคงมีหน้าที่จัดเก็บรักษารายงานต่อไปไม่น้อยกว่า 2 ปี    นับแต่วันเลิกประกอบกิจการ</a:t>
            </a:r>
          </a:p>
        </p:txBody>
      </p:sp>
    </p:spTree>
  </p:cSld>
  <p:clrMapOvr>
    <a:masterClrMapping/>
  </p:clrMapOvr>
  <p:transition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684213" y="981075"/>
            <a:ext cx="7634287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h-TH" altLang="th-TH" sz="4000" b="1" u="sng">
                <a:latin typeface="Angsana New" pitchFamily="18" charset="-34"/>
              </a:rPr>
              <a:t>การยื่นแบบแสดงรายการ และนำส่งภาษีมูลค่าเพิ่ม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 b="1" u="sng">
                <a:latin typeface="Angsana New" pitchFamily="18" charset="-34"/>
              </a:rPr>
              <a:t>ผู้มีหน้าที่ยื่นแบบและนำส่งภาษีมูลค่าเพิ่ม ได้แก่</a:t>
            </a:r>
            <a:endParaRPr lang="th-TH" altLang="th-TH" sz="4000" b="1">
              <a:latin typeface="Angsana New" pitchFamily="18" charset="-34"/>
            </a:endParaRPr>
          </a:p>
          <a:p>
            <a:pPr eaLnBrk="1" hangingPunct="1">
              <a:spcBef>
                <a:spcPct val="50000"/>
              </a:spcBef>
            </a:pPr>
            <a:r>
              <a:rPr lang="th-TH" altLang="th-TH" sz="4000">
                <a:latin typeface="Angsana New" pitchFamily="18" charset="-34"/>
              </a:rPr>
              <a:t>1.  ผู้ประกอบการจดทะเบียนภาษีมูลค่าเพิ่ม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>
                <a:latin typeface="Angsana New" pitchFamily="18" charset="-34"/>
              </a:rPr>
              <a:t>2.  ผู้นำเข้าสินค้าจากต่างประเทศ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000">
                <a:latin typeface="Angsana New" pitchFamily="18" charset="-34"/>
              </a:rPr>
              <a:t>3.  ผู้รับโอนสินค้า</a:t>
            </a:r>
          </a:p>
        </p:txBody>
      </p:sp>
    </p:spTree>
  </p:cSld>
  <p:clrMapOvr>
    <a:masterClrMapping/>
  </p:clrMapOvr>
  <p:transition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611188" y="1052513"/>
            <a:ext cx="8305800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th-TH" altLang="th-TH" sz="3800" b="1" u="sng">
                <a:latin typeface="Angsana New" pitchFamily="18" charset="-34"/>
              </a:rPr>
              <a:t>สถานที่ยื่นแบบแสดงรายการและนำส่งภาษีมูลค่าเพิ่ม</a:t>
            </a:r>
            <a:endParaRPr lang="th-TH" altLang="th-TH" sz="3800" b="1">
              <a:latin typeface="Angsana New" pitchFamily="18" charset="-34"/>
            </a:endParaRPr>
          </a:p>
          <a:p>
            <a:pPr eaLnBrk="1" hangingPunct="1">
              <a:spcBef>
                <a:spcPct val="10000"/>
              </a:spcBef>
            </a:pPr>
            <a:r>
              <a:rPr lang="th-TH" altLang="th-TH" sz="3800">
                <a:latin typeface="Angsana New" pitchFamily="18" charset="-34"/>
              </a:rPr>
              <a:t>-  ยื่นแบบที่สถานประกอบการตั้งอยู่ หรือสถานที่อื่นที่อธิบดีกรมสรรพากรกำหนด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3800">
                <a:latin typeface="Angsana New" pitchFamily="18" charset="-34"/>
              </a:rPr>
              <a:t>-  ถ้ามีสถานประกอบการหลายแห่ง (หรือหลายสาขา)  ให้แยกยื่นแบบฯ และชำระภาษีเป็นรายสถานประกอบ ณ สรรพากรพื้นที่สาขาที่สถานประกอบการตั้งอยู่</a:t>
            </a:r>
          </a:p>
          <a:p>
            <a:pPr eaLnBrk="1" hangingPunct="1">
              <a:spcBef>
                <a:spcPct val="10000"/>
              </a:spcBef>
            </a:pPr>
            <a:r>
              <a:rPr lang="th-TH" altLang="th-TH" sz="3800">
                <a:latin typeface="Angsana New" pitchFamily="18" charset="-34"/>
              </a:rPr>
              <a:t>-  กรณีที่ได้รับอนุมัติให้ยื่นแบบฯ รวมกัน ก็ให้ยื่นแบบฯ ณ ที่แห่งนั้นเพียงแห่งเดียว</a:t>
            </a:r>
          </a:p>
        </p:txBody>
      </p:sp>
    </p:spTree>
  </p:cSld>
  <p:clrMapOvr>
    <a:masterClrMapping/>
  </p:clrMapOvr>
  <p:transition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468313" y="908050"/>
            <a:ext cx="8316912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th-TH" sz="3700" b="1" u="sng">
                <a:latin typeface="Angsana New" pitchFamily="18" charset="-34"/>
              </a:rPr>
              <a:t>เบี้ยปรับ เงินเพิ่ม และโทษ</a:t>
            </a:r>
            <a:endParaRPr lang="th-TH" altLang="th-TH" sz="3700" b="1">
              <a:latin typeface="Angsana New" pitchFamily="18" charset="-34"/>
            </a:endParaRPr>
          </a:p>
          <a:p>
            <a:pPr eaLnBrk="1" hangingPunct="1"/>
            <a:r>
              <a:rPr lang="th-TH" altLang="th-TH" sz="3700" b="1">
                <a:latin typeface="Angsana New" pitchFamily="18" charset="-34"/>
              </a:rPr>
              <a:t>	</a:t>
            </a:r>
            <a:r>
              <a:rPr lang="th-TH" altLang="th-TH" sz="3700" b="1">
                <a:solidFill>
                  <a:srgbClr val="0000FF"/>
                </a:solidFill>
                <a:latin typeface="Angsana New" pitchFamily="18" charset="-34"/>
              </a:rPr>
              <a:t>เบี้ยปรับ </a:t>
            </a:r>
            <a:r>
              <a:rPr lang="th-TH" altLang="th-TH" sz="3700">
                <a:latin typeface="Angsana New" pitchFamily="18" charset="-34"/>
              </a:rPr>
              <a:t>มีลักษณะการคิดเป็นเท่าตัว หรือคิดเป็นร้อยละของจำนวนภาษีแล้วแต่กรณี</a:t>
            </a:r>
          </a:p>
          <a:p>
            <a:pPr eaLnBrk="1" hangingPunct="1"/>
            <a:r>
              <a:rPr lang="th-TH" altLang="th-TH" sz="3700">
                <a:latin typeface="Angsana New" pitchFamily="18" charset="-34"/>
              </a:rPr>
              <a:t>	</a:t>
            </a:r>
            <a:r>
              <a:rPr lang="th-TH" altLang="th-TH" sz="3700" b="1">
                <a:solidFill>
                  <a:srgbClr val="0000FF"/>
                </a:solidFill>
                <a:latin typeface="Angsana New" pitchFamily="18" charset="-34"/>
              </a:rPr>
              <a:t>เงินเพิ่ม </a:t>
            </a:r>
            <a:r>
              <a:rPr lang="th-TH" altLang="th-TH" sz="3700">
                <a:latin typeface="Angsana New" pitchFamily="18" charset="-34"/>
              </a:rPr>
              <a:t>มีลักษณะคล้ายดอกเบี้ย (จากการเสียภาษีล่าช้า) และคิดในอัตรา</a:t>
            </a:r>
            <a:r>
              <a:rPr lang="th-TH" altLang="th-TH" sz="3700">
                <a:solidFill>
                  <a:srgbClr val="FF0000"/>
                </a:solidFill>
                <a:latin typeface="Angsana New" pitchFamily="18" charset="-34"/>
              </a:rPr>
              <a:t>ร้อยละ 1.5 </a:t>
            </a:r>
            <a:r>
              <a:rPr lang="th-TH" altLang="th-TH" sz="3700">
                <a:latin typeface="Angsana New" pitchFamily="18" charset="-34"/>
              </a:rPr>
              <a:t>ต่อเดือนหรือเศษของเดือนโดยไม่รวมเบี้ยปรับ</a:t>
            </a:r>
          </a:p>
          <a:p>
            <a:pPr eaLnBrk="1" hangingPunct="1"/>
            <a:r>
              <a:rPr lang="th-TH" altLang="th-TH" sz="3700">
                <a:latin typeface="Angsana New" pitchFamily="18" charset="-34"/>
              </a:rPr>
              <a:t>	</a:t>
            </a:r>
            <a:r>
              <a:rPr lang="th-TH" altLang="th-TH" sz="3700" b="1">
                <a:solidFill>
                  <a:srgbClr val="0000FF"/>
                </a:solidFill>
                <a:latin typeface="Angsana New" pitchFamily="18" charset="-34"/>
              </a:rPr>
              <a:t>โทษทางอาญา</a:t>
            </a:r>
            <a:r>
              <a:rPr lang="th-TH" altLang="th-TH" sz="3700">
                <a:latin typeface="Angsana New" pitchFamily="18" charset="-34"/>
              </a:rPr>
              <a:t> ต้องระวางจำคุก ตั้งแต่ 3 เดือน ถึง 7 ปี  ได้แก่ ออกใบกำกับภาษีโดยไม่มีสิทธิออก    การนำใบกำกับภาษีปลอมไปใช้โดยเจตนาทุจริต</a:t>
            </a:r>
          </a:p>
        </p:txBody>
      </p:sp>
    </p:spTree>
  </p:cSld>
  <p:clrMapOvr>
    <a:masterClrMapping/>
  </p:clrMapOvr>
  <p:transition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accent1">
                    <a:satMod val="150000"/>
                  </a:schemeClr>
                </a:solidFill>
              </a:rPr>
              <a:t>ลักษณะของใบกำกับภาษี (เต็มรูป)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625975"/>
          </a:xfrm>
        </p:spPr>
        <p:txBody>
          <a:bodyPr rtlCol="0">
            <a:no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th-TH" sz="2800" dirty="0"/>
              <a:t>ต้องมีรายการต่อไปนี้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/>
              <a:t> 1.  </a:t>
            </a:r>
            <a:r>
              <a:rPr lang="th-TH" sz="2800" dirty="0"/>
              <a:t>คำว่า "ใบกำกับภาษี"</a:t>
            </a:r>
            <a:r>
              <a:rPr lang="en-US" sz="2800" dirty="0"/>
              <a:t> 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/>
              <a:t> 2</a:t>
            </a:r>
            <a:r>
              <a:rPr lang="th-TH" sz="2800" dirty="0"/>
              <a:t>.</a:t>
            </a:r>
            <a:r>
              <a:rPr lang="en-US" sz="2800" dirty="0"/>
              <a:t>   </a:t>
            </a:r>
            <a:r>
              <a:rPr lang="th-TH" sz="2800" dirty="0"/>
              <a:t>เลขประจำตัวผู้เสียภาษีอากรของผู้ขายสินค้าหรือให้บริการ</a:t>
            </a:r>
            <a:r>
              <a:rPr lang="en-US" sz="2800" dirty="0"/>
              <a:t>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/>
              <a:t> 3</a:t>
            </a:r>
            <a:r>
              <a:rPr lang="th-TH" sz="2800" dirty="0"/>
              <a:t>.</a:t>
            </a:r>
            <a:r>
              <a:rPr lang="en-US" sz="2800" dirty="0"/>
              <a:t>   </a:t>
            </a:r>
            <a:r>
              <a:rPr lang="th-TH" sz="2800" dirty="0"/>
              <a:t>ชื่อ ที่อยู่ ของผู้ขายสินค้าหรือให้บริการ</a:t>
            </a:r>
            <a:r>
              <a:rPr lang="en-US" sz="2800" dirty="0"/>
              <a:t>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/>
              <a:t> 4</a:t>
            </a:r>
            <a:r>
              <a:rPr lang="th-TH" sz="2800" dirty="0"/>
              <a:t>.</a:t>
            </a:r>
            <a:r>
              <a:rPr lang="en-US" sz="2800" dirty="0"/>
              <a:t>   </a:t>
            </a:r>
            <a:r>
              <a:rPr lang="th-TH" sz="2800" dirty="0"/>
              <a:t>ชื่อ ที่อยู่ ของผู้ซื้อสินค้าหรือรับบริการ</a:t>
            </a:r>
            <a:r>
              <a:rPr lang="en-US" sz="2800" dirty="0"/>
              <a:t>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/>
              <a:t> 5</a:t>
            </a:r>
            <a:r>
              <a:rPr lang="th-TH" sz="2800" dirty="0"/>
              <a:t>.</a:t>
            </a:r>
            <a:r>
              <a:rPr lang="en-US" sz="2800" dirty="0"/>
              <a:t>  </a:t>
            </a:r>
            <a:r>
              <a:rPr lang="th-TH" sz="2800" dirty="0"/>
              <a:t>หมายเลขลำดับของใบกำกับภาษีและหมายเลขลำดับของเล่ม (ถ้ามี)</a:t>
            </a:r>
            <a:r>
              <a:rPr lang="en-US" sz="2800" dirty="0"/>
              <a:t>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/>
              <a:t> 6</a:t>
            </a:r>
            <a:r>
              <a:rPr lang="th-TH" sz="2800" dirty="0"/>
              <a:t>.</a:t>
            </a:r>
            <a:r>
              <a:rPr lang="en-US" sz="2800" dirty="0"/>
              <a:t>   </a:t>
            </a:r>
            <a:r>
              <a:rPr lang="th-TH" sz="2800" dirty="0"/>
              <a:t>วัน เดือน ปี ที่ออกใบกำกับภาษี</a:t>
            </a:r>
            <a:r>
              <a:rPr lang="en-US" sz="2800" dirty="0"/>
              <a:t>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/>
              <a:t> 7</a:t>
            </a:r>
            <a:r>
              <a:rPr lang="th-TH" sz="2800" dirty="0"/>
              <a:t>.</a:t>
            </a:r>
            <a:r>
              <a:rPr lang="en-US" sz="2800" dirty="0"/>
              <a:t>   </a:t>
            </a:r>
            <a:r>
              <a:rPr lang="th-TH" sz="2800" dirty="0"/>
              <a:t>ชื่อ ชนิด ประเภท ปริมาณและมูลค่าของสินค้าหรือของบริการ</a:t>
            </a:r>
            <a:r>
              <a:rPr lang="en-US" sz="2800" dirty="0"/>
              <a:t>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/>
              <a:t> 8</a:t>
            </a:r>
            <a:r>
              <a:rPr lang="th-TH" sz="2800" dirty="0"/>
              <a:t>.</a:t>
            </a:r>
            <a:r>
              <a:rPr lang="en-US" sz="2800" dirty="0"/>
              <a:t>   </a:t>
            </a:r>
            <a:r>
              <a:rPr lang="th-TH" sz="2800" dirty="0"/>
              <a:t>จำนวนภาษีมูลค่าเพิ่มที่คำนวณจากมูลค่าของสินค้าหรือของบริการ โดยให้แยกออกจากมูลค่าของสินค้าหรือของบริการให้ชัดแจ้ง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71500" y="500063"/>
            <a:ext cx="7924800" cy="64023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thaiAlphaPeriod" startAt="4"/>
              <a:defRPr/>
            </a:pPr>
            <a:r>
              <a:rPr lang="th-TH" sz="3000" dirty="0">
                <a:latin typeface="Times New Roman" pitchFamily="18" charset="0"/>
              </a:rPr>
              <a:t>นำสินค้าไปใช้ไม่ว่ากรณีใด ๆ </a:t>
            </a:r>
            <a:r>
              <a:rPr lang="th-TH" sz="3000" u="sng" dirty="0">
                <a:solidFill>
                  <a:srgbClr val="FF0000"/>
                </a:solidFill>
                <a:latin typeface="Times New Roman" pitchFamily="18" charset="0"/>
              </a:rPr>
              <a:t>เว้นแต่</a:t>
            </a:r>
            <a:r>
              <a:rPr lang="th-TH" sz="3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th-TH" sz="3000" dirty="0">
                <a:latin typeface="Angsana New" pitchFamily="18" charset="-34"/>
              </a:rPr>
              <a:t>ผู้ประกอบการจดทะเบียนนำสินค้าไปใช้เพื่อการประกอบกิจการของตนเองโดยตรง   แต่สินค้าดังกล่าวต้องมิใช่รถยนต์นั่ง       และรถยนต์โดยสารที่มีที่นั่งไม่เกิน 10 คน </a:t>
            </a:r>
            <a:r>
              <a:rPr lang="th-TH" sz="3000" i="1" u="sng" dirty="0">
                <a:latin typeface="Angsana New" pitchFamily="18" charset="-34"/>
              </a:rPr>
              <a:t>แต่ไม่รวมถึง</a:t>
            </a:r>
            <a:r>
              <a:rPr lang="th-TH" sz="3000" i="1" dirty="0">
                <a:latin typeface="Angsana New" pitchFamily="18" charset="-34"/>
              </a:rPr>
              <a:t>  </a:t>
            </a:r>
            <a:r>
              <a:rPr lang="th-TH" sz="3000" dirty="0">
                <a:latin typeface="Angsana New" pitchFamily="18" charset="-34"/>
              </a:rPr>
              <a:t>การนำรถยนต์นั่งและรถยนต์โดยสารที่มีที่นั่งไม่เกิน 10 คน ไปใช้ในสถานแสดงรถยนต์เพื่อขาย</a:t>
            </a:r>
          </a:p>
          <a:p>
            <a:pPr eaLnBrk="1" hangingPunct="1">
              <a:spcBef>
                <a:spcPct val="50000"/>
              </a:spcBef>
              <a:buFontTx/>
              <a:buAutoNum type="thaiAlphaPeriod" startAt="5"/>
              <a:defRPr/>
            </a:pPr>
            <a:r>
              <a:rPr lang="th-TH" sz="3000" dirty="0">
                <a:latin typeface="Times New Roman" pitchFamily="18" charset="0"/>
              </a:rPr>
              <a:t>มีสินค้าขาดจากรายงานสินค้าและวัตถุดิบ</a:t>
            </a:r>
          </a:p>
          <a:p>
            <a:pPr eaLnBrk="1" hangingPunct="1">
              <a:spcBef>
                <a:spcPct val="50000"/>
              </a:spcBef>
              <a:buFontTx/>
              <a:buAutoNum type="thaiAlphaPeriod" startAt="5"/>
              <a:defRPr/>
            </a:pPr>
            <a:r>
              <a:rPr lang="th-TH" sz="3000" dirty="0">
                <a:latin typeface="Times New Roman" pitchFamily="18" charset="0"/>
              </a:rPr>
              <a:t>มีสินค้าคงเหลือและหรือทรัพย์สินที่ผู้ประกอบการมีไว้ ณ วันเลิกประกอบกิจการ</a:t>
            </a:r>
          </a:p>
          <a:p>
            <a:pPr marL="0" indent="0" eaLnBrk="1" hangingPunct="1">
              <a:spcBef>
                <a:spcPct val="50000"/>
              </a:spcBef>
              <a:defRPr/>
            </a:pPr>
            <a:r>
              <a:rPr lang="th-TH" sz="3200" b="1" u="sng" dirty="0">
                <a:solidFill>
                  <a:srgbClr val="0000FF"/>
                </a:solidFill>
                <a:latin typeface="Angsana New" pitchFamily="18" charset="-34"/>
              </a:rPr>
              <a:t>ประเด็น</a:t>
            </a:r>
            <a:r>
              <a:rPr lang="th-TH" sz="3200" dirty="0">
                <a:solidFill>
                  <a:srgbClr val="0000FF"/>
                </a:solidFill>
                <a:latin typeface="Angsana New" pitchFamily="18" charset="-34"/>
              </a:rPr>
              <a:t> บ. บ้านสวย ประกอบกิจการขายบ้านจัดสรร และคอนโดมิเนียม บ.บ้านสวยเข้าข่ายเสียภาษีอะไรตามประมวลรัษฎากร </a:t>
            </a:r>
            <a:r>
              <a:rPr lang="en-US" sz="3200" dirty="0">
                <a:solidFill>
                  <a:srgbClr val="0000FF"/>
                </a:solidFill>
                <a:latin typeface="Angsana New" pitchFamily="18" charset="-34"/>
              </a:rPr>
              <a:t>????</a:t>
            </a:r>
            <a:endParaRPr lang="th-TH" sz="3200" u="sng" dirty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AutoNum type="thaiAlphaPeriod" startAt="4"/>
              <a:defRPr/>
            </a:pPr>
            <a:endParaRPr lang="th-TH" sz="4000" dirty="0">
              <a:latin typeface="Angsana New" pitchFamily="18" charset="-34"/>
            </a:endParaRPr>
          </a:p>
        </p:txBody>
      </p:sp>
    </p:spTree>
  </p:cSld>
  <p:clrMapOvr>
    <a:masterClrMapping/>
  </p:clrMapOvr>
  <p:transition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 descr="invoice fu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500063"/>
            <a:ext cx="7643813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accent1">
                    <a:satMod val="150000"/>
                  </a:schemeClr>
                </a:solidFill>
              </a:rPr>
              <a:t>ใบกำกับภาษีอย่างย่อ</a:t>
            </a:r>
          </a:p>
        </p:txBody>
      </p:sp>
      <p:sp>
        <p:nvSpPr>
          <p:cNvPr id="100355" name="Content Placeholder 2"/>
          <p:cNvSpPr>
            <a:spLocks noGrp="1"/>
          </p:cNvSpPr>
          <p:nvPr>
            <p:ph idx="1"/>
          </p:nvPr>
        </p:nvSpPr>
        <p:spPr>
          <a:xfrm>
            <a:off x="357188" y="1285875"/>
            <a:ext cx="7858125" cy="4873625"/>
          </a:xfrm>
        </p:spPr>
        <p:txBody>
          <a:bodyPr/>
          <a:lstStyle/>
          <a:p>
            <a:pPr marL="631825" indent="-514350" eaLnBrk="1" hangingPunct="1">
              <a:buFont typeface="Wingdings 2" pitchFamily="18" charset="2"/>
              <a:buNone/>
            </a:pP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ใบกำกับภาษีอย่างย่อต้องมีรายการอย่างน้อยดังต่อไปนี้</a:t>
            </a:r>
            <a:endParaRPr lang="en-US" altLang="th-TH" sz="2800">
              <a:latin typeface="BrowalliaUPC" pitchFamily="34" charset="-34"/>
              <a:cs typeface="BrowalliaUPC" pitchFamily="34" charset="-34"/>
            </a:endParaRPr>
          </a:p>
          <a:p>
            <a:pPr marL="631825" indent="-514350" eaLnBrk="1" hangingPunct="1">
              <a:buFont typeface="Wingdings 2" pitchFamily="18" charset="2"/>
              <a:buNone/>
            </a:pP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	</a:t>
            </a:r>
            <a:r>
              <a:rPr lang="en-US" altLang="th-TH" sz="2800">
                <a:latin typeface="BrowalliaUPC" pitchFamily="34" charset="-34"/>
                <a:cs typeface="BrowalliaUPC" pitchFamily="34" charset="-34"/>
              </a:rPr>
              <a:t>1 </a:t>
            </a: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คำว่า </a:t>
            </a:r>
            <a:r>
              <a:rPr lang="en-US" altLang="th-TH" sz="2800">
                <a:latin typeface="BrowalliaUPC" pitchFamily="34" charset="-34"/>
                <a:cs typeface="BrowalliaUPC" pitchFamily="34" charset="-34"/>
              </a:rPr>
              <a:t>“</a:t>
            </a: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ใบกำกับภาษี</a:t>
            </a:r>
            <a:r>
              <a:rPr lang="en-US" altLang="th-TH" sz="2800">
                <a:latin typeface="BrowalliaUPC" pitchFamily="34" charset="-34"/>
                <a:cs typeface="BrowalliaUPC" pitchFamily="34" charset="-34"/>
              </a:rPr>
              <a:t>” </a:t>
            </a: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ในที่ที่เห็นได้เด่นชัด</a:t>
            </a:r>
            <a:endParaRPr lang="en-US" altLang="th-TH" sz="2800">
              <a:latin typeface="BrowalliaUPC" pitchFamily="34" charset="-34"/>
              <a:cs typeface="BrowalliaUPC" pitchFamily="34" charset="-34"/>
            </a:endParaRPr>
          </a:p>
          <a:p>
            <a:pPr marL="631825" indent="-514350" eaLnBrk="1" hangingPunct="1">
              <a:buFont typeface="Wingdings 2" pitchFamily="18" charset="2"/>
              <a:buNone/>
            </a:pP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	</a:t>
            </a:r>
            <a:r>
              <a:rPr lang="en-US" altLang="th-TH" sz="2800">
                <a:latin typeface="BrowalliaUPC" pitchFamily="34" charset="-34"/>
                <a:cs typeface="BrowalliaUPC" pitchFamily="34" charset="-34"/>
              </a:rPr>
              <a:t>2 </a:t>
            </a: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ชื่อ หรือชื่อย่อ และเลขประจำตัวผู้เสียภาษีอากรของผู้ประกอบการจดทะเบียนที่ออกใบกำกับภาษี</a:t>
            </a:r>
            <a:endParaRPr lang="en-US" altLang="th-TH" sz="2800">
              <a:latin typeface="BrowalliaUPC" pitchFamily="34" charset="-34"/>
              <a:cs typeface="BrowalliaUPC" pitchFamily="34" charset="-34"/>
            </a:endParaRPr>
          </a:p>
          <a:p>
            <a:pPr marL="631825" indent="-514350" eaLnBrk="1" hangingPunct="1">
              <a:buFont typeface="Wingdings 2" pitchFamily="18" charset="2"/>
              <a:buNone/>
            </a:pP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	</a:t>
            </a:r>
            <a:r>
              <a:rPr lang="en-US" altLang="th-TH" sz="2800">
                <a:latin typeface="BrowalliaUPC" pitchFamily="34" charset="-34"/>
                <a:cs typeface="BrowalliaUPC" pitchFamily="34" charset="-34"/>
              </a:rPr>
              <a:t>3 </a:t>
            </a: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หมายเลขลำดับของใบกำกับภาษี และหมายเลขลำดับของเล่ม ถ้ามี</a:t>
            </a:r>
            <a:endParaRPr lang="en-US" altLang="th-TH" sz="2800">
              <a:latin typeface="BrowalliaUPC" pitchFamily="34" charset="-34"/>
              <a:cs typeface="BrowalliaUPC" pitchFamily="34" charset="-34"/>
            </a:endParaRPr>
          </a:p>
          <a:p>
            <a:pPr marL="631825" indent="-514350" eaLnBrk="1" hangingPunct="1">
              <a:buFont typeface="Wingdings 2" pitchFamily="18" charset="2"/>
              <a:buNone/>
            </a:pP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	</a:t>
            </a:r>
            <a:r>
              <a:rPr lang="en-US" altLang="th-TH" sz="2800">
                <a:latin typeface="BrowalliaUPC" pitchFamily="34" charset="-34"/>
                <a:cs typeface="BrowalliaUPC" pitchFamily="34" charset="-34"/>
              </a:rPr>
              <a:t>4 </a:t>
            </a: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ชื่อ ชนิด ประเภท ปริมาณ และมูลค่าของสินค้าหรือของบริการ</a:t>
            </a:r>
            <a:endParaRPr lang="en-US" altLang="th-TH" sz="2800">
              <a:latin typeface="BrowalliaUPC" pitchFamily="34" charset="-34"/>
              <a:cs typeface="BrowalliaUPC" pitchFamily="34" charset="-34"/>
            </a:endParaRPr>
          </a:p>
          <a:p>
            <a:pPr marL="631825" indent="-514350" eaLnBrk="1" hangingPunct="1">
              <a:buFont typeface="Wingdings 2" pitchFamily="18" charset="2"/>
              <a:buNone/>
            </a:pP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	</a:t>
            </a:r>
            <a:r>
              <a:rPr lang="en-US" altLang="th-TH" sz="2800">
                <a:latin typeface="BrowalliaUPC" pitchFamily="34" charset="-34"/>
                <a:cs typeface="BrowalliaUPC" pitchFamily="34" charset="-34"/>
              </a:rPr>
              <a:t>5 </a:t>
            </a: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ราคาสินค้าหรือราคาค่าบริการ โดยต้องมีข้อความระบุชัดเจนว่าได้รวมภาษีมูลค่าเพิ่มไว้แล้ว</a:t>
            </a:r>
            <a:endParaRPr lang="en-US" altLang="th-TH" sz="2800">
              <a:latin typeface="BrowalliaUPC" pitchFamily="34" charset="-34"/>
              <a:cs typeface="BrowalliaUPC" pitchFamily="34" charset="-34"/>
            </a:endParaRPr>
          </a:p>
          <a:p>
            <a:pPr marL="631825" indent="-514350" eaLnBrk="1" hangingPunct="1">
              <a:buFont typeface="Wingdings 2" pitchFamily="18" charset="2"/>
              <a:buNone/>
            </a:pP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	</a:t>
            </a:r>
            <a:r>
              <a:rPr lang="en-US" altLang="th-TH" sz="2800">
                <a:latin typeface="BrowalliaUPC" pitchFamily="34" charset="-34"/>
                <a:cs typeface="BrowalliaUPC" pitchFamily="34" charset="-34"/>
              </a:rPr>
              <a:t>6 </a:t>
            </a: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วัน เดือน ปี ที่ออกใบกำกับภาษี</a:t>
            </a:r>
            <a:endParaRPr lang="en-US" altLang="th-TH" sz="2800">
              <a:latin typeface="BrowalliaUPC" pitchFamily="34" charset="-34"/>
              <a:cs typeface="BrowalliaUPC" pitchFamily="34" charset="-34"/>
            </a:endParaRPr>
          </a:p>
          <a:p>
            <a:pPr marL="631825" indent="-514350" eaLnBrk="1" hangingPunct="1">
              <a:buFont typeface="Wingdings 2" pitchFamily="18" charset="2"/>
              <a:buNone/>
            </a:pP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	</a:t>
            </a:r>
            <a:r>
              <a:rPr lang="en-US" altLang="th-TH" sz="2800">
                <a:latin typeface="BrowalliaUPC" pitchFamily="34" charset="-34"/>
                <a:cs typeface="BrowalliaUPC" pitchFamily="34" charset="-34"/>
              </a:rPr>
              <a:t>7 </a:t>
            </a:r>
            <a:r>
              <a:rPr lang="th-TH" altLang="th-TH" sz="2800">
                <a:latin typeface="BrowalliaUPC" pitchFamily="34" charset="-34"/>
                <a:cs typeface="BrowalliaUPC" pitchFamily="34" charset="-34"/>
              </a:rPr>
              <a:t>ข้อความอื่นที่อธิบดีกำหนด</a:t>
            </a:r>
            <a:endParaRPr lang="en-US" altLang="th-TH" sz="2800">
              <a:latin typeface="BrowalliaUPC" pitchFamily="34" charset="-34"/>
              <a:cs typeface="BrowalliaUPC" pitchFamily="34" charset="-34"/>
            </a:endParaRPr>
          </a:p>
          <a:p>
            <a:pPr marL="631825" indent="-514350" eaLnBrk="1" hangingPunct="1">
              <a:buFont typeface="Wingdings 2" pitchFamily="18" charset="2"/>
              <a:buNone/>
            </a:pPr>
            <a:endParaRPr lang="th-TH" altLang="th-TH" sz="2800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p:transition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h-TH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101379" name="Picture 2" descr="อย่างย่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214313"/>
            <a:ext cx="3857625" cy="650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accent1">
                    <a:satMod val="150000"/>
                  </a:schemeClr>
                </a:solidFill>
              </a:rPr>
              <a:t>หน้าที่ของผู้ประกอบการจดทะเบียนภาษีมูลค่าเพิ่ม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 rtlCol="0">
            <a:normAutofit/>
          </a:bodyPr>
          <a:lstStyle/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AutoNum type="arabicPeriod"/>
              <a:defRPr/>
            </a:pPr>
            <a:r>
              <a:rPr lang="th-TH" sz="4000" dirty="0">
                <a:latin typeface="BrowalliaUPC" pitchFamily="34" charset="-34"/>
                <a:cs typeface="BrowalliaUPC" pitchFamily="34" charset="-34"/>
              </a:rPr>
              <a:t>เรียกเก็บภาษีมูลค่าเพิ่มจากผู้ซื้อสินค้าหรือบริการ และออกใบกำกับภาษี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AutoNum type="arabicPeriod"/>
              <a:defRPr/>
            </a:pPr>
            <a:r>
              <a:rPr lang="th-TH" sz="4000" dirty="0">
                <a:latin typeface="BrowalliaUPC" pitchFamily="34" charset="-34"/>
                <a:cs typeface="BrowalliaUPC" pitchFamily="34" charset="-34"/>
              </a:rPr>
              <a:t>จัดทำรายงานตามที่กฎหมายกำหนด ได้แก่</a:t>
            </a:r>
          </a:p>
          <a:p>
            <a:pPr marL="925830" lvl="1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h-TH" sz="3600" dirty="0">
                <a:latin typeface="BrowalliaUPC" pitchFamily="34" charset="-34"/>
                <a:cs typeface="BrowalliaUPC" pitchFamily="34" charset="-34"/>
              </a:rPr>
              <a:t> 2.1 รายงานภาษีซื้อ</a:t>
            </a:r>
          </a:p>
          <a:p>
            <a:pPr marL="925830" lvl="1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h-TH" sz="3600" dirty="0">
                <a:latin typeface="BrowalliaUPC" pitchFamily="34" charset="-34"/>
                <a:cs typeface="BrowalliaUPC" pitchFamily="34" charset="-34"/>
              </a:rPr>
              <a:t>2.2 รายงานภาษีขาย</a:t>
            </a:r>
          </a:p>
          <a:p>
            <a:pPr marL="925830" lvl="1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h-TH" sz="3600" dirty="0">
                <a:latin typeface="BrowalliaUPC" pitchFamily="34" charset="-34"/>
                <a:cs typeface="BrowalliaUPC" pitchFamily="34" charset="-34"/>
              </a:rPr>
              <a:t>2.3 รายงานสินค้าและวัตถุดิบ</a:t>
            </a:r>
          </a:p>
          <a:p>
            <a:pPr marL="630238" lvl="1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h-TH" sz="3600" dirty="0">
                <a:latin typeface="BrowalliaUPC" pitchFamily="34" charset="-34"/>
                <a:cs typeface="BrowalliaUPC" pitchFamily="34" charset="-34"/>
              </a:rPr>
              <a:t>3. ยื่นแบบแสดงรายการเพื่อเสียภาษีตามแบบ ภพ. 30</a:t>
            </a:r>
          </a:p>
        </p:txBody>
      </p:sp>
    </p:spTree>
  </p:cSld>
  <p:clrMapOvr>
    <a:masterClrMapping/>
  </p:clrMapOvr>
  <p:transition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accent1">
                    <a:satMod val="150000"/>
                  </a:schemeClr>
                </a:solidFill>
              </a:rPr>
              <a:t>การถอนทะเบียนภาษีมูลค่าเพิ่ม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th-TH" sz="4000" dirty="0">
                <a:latin typeface="BrowalliaUPC" pitchFamily="34" charset="-34"/>
                <a:cs typeface="BrowalliaUPC" pitchFamily="34" charset="-34"/>
              </a:rPr>
              <a:t>สามารถถอนการเป็นผู้อยู่ในระบบภาษีมูลค่าเพิ่มได้ก็ต่อเมื่อ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AutoNum type="arabicPeriod"/>
              <a:defRPr/>
            </a:pPr>
            <a:r>
              <a:rPr lang="th-TH" sz="4000" dirty="0">
                <a:latin typeface="BrowalliaUPC" pitchFamily="34" charset="-34"/>
                <a:cs typeface="BrowalliaUPC" pitchFamily="34" charset="-34"/>
              </a:rPr>
              <a:t>มีมูลค่าของฐานภาษีต่ำกว่า 1,800,000 บาท เป็นเวลาติดต่อกันไม่น้อยกว่า 3 ปี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AutoNum type="arabicPeriod"/>
              <a:defRPr/>
            </a:pPr>
            <a:r>
              <a:rPr lang="th-TH" sz="4000" dirty="0">
                <a:latin typeface="BrowalliaUPC" pitchFamily="34" charset="-34"/>
                <a:cs typeface="BrowalliaUPC" pitchFamily="34" charset="-34"/>
              </a:rPr>
              <a:t>มีการแก้ไขฐานภาษีตามพระราชกฤษฎีกา จนทำให้ฐานภาษีต่ำกว่าฐานที่แก้ไขนั้น ไม่น้อยกว่า 3 ปีติดต่อกัน</a:t>
            </a:r>
          </a:p>
          <a:p>
            <a:pPr marL="633222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th-TH" sz="4000" dirty="0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p:transition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400" b="1" dirty="0">
                <a:solidFill>
                  <a:schemeClr val="accent1">
                    <a:satMod val="150000"/>
                  </a:schemeClr>
                </a:solidFill>
              </a:rPr>
              <a:t>กำหนดเวลายื่นแบบ</a:t>
            </a:r>
          </a:p>
        </p:txBody>
      </p:sp>
      <p:sp>
        <p:nvSpPr>
          <p:cNvPr id="104451" name="Content Placeholder 2"/>
          <p:cNvSpPr>
            <a:spLocks noGrp="1"/>
          </p:cNvSpPr>
          <p:nvPr>
            <p:ph idx="1"/>
          </p:nvPr>
        </p:nvSpPr>
        <p:spPr>
          <a:xfrm>
            <a:off x="357188" y="1643063"/>
            <a:ext cx="8401050" cy="4625975"/>
          </a:xfrm>
        </p:spPr>
        <p:txBody>
          <a:bodyPr/>
          <a:lstStyle/>
          <a:p>
            <a:pPr marL="631825" indent="-514350" eaLnBrk="1" hangingPunct="1">
              <a:buFont typeface="Wingdings 2" pitchFamily="18" charset="2"/>
              <a:buAutoNum type="arabicPeriod"/>
            </a:pPr>
            <a:r>
              <a:rPr lang="th-TH" altLang="th-TH" sz="3200">
                <a:latin typeface="BrowalliaUPC" pitchFamily="34" charset="-34"/>
                <a:cs typeface="BrowalliaUPC" pitchFamily="34" charset="-34"/>
              </a:rPr>
              <a:t>ยื่นแบบ ภพ.30 สำหรับผู้ประกอบการจดทะเบียน ภายใน วันที่ 15 ของเดือนถัดไป</a:t>
            </a:r>
          </a:p>
          <a:p>
            <a:pPr marL="631825" indent="-514350" eaLnBrk="1" hangingPunct="1">
              <a:buFont typeface="Wingdings 2" pitchFamily="18" charset="2"/>
              <a:buAutoNum type="arabicPeriod"/>
            </a:pPr>
            <a:r>
              <a:rPr lang="th-TH" altLang="th-TH" sz="3200">
                <a:latin typeface="BrowalliaUPC" pitchFamily="34" charset="-34"/>
                <a:cs typeface="BrowalliaUPC" pitchFamily="34" charset="-34"/>
              </a:rPr>
              <a:t>สำหรับการนำเข้าสินค้า ให้ชำระภาษีมูลค่าเพิ่มพร้อมกับการชำระอากรขาเข้า</a:t>
            </a:r>
          </a:p>
          <a:p>
            <a:pPr marL="631825" indent="-514350" eaLnBrk="1" hangingPunct="1">
              <a:buFont typeface="Wingdings 2" pitchFamily="18" charset="2"/>
              <a:buAutoNum type="arabicPeriod"/>
            </a:pPr>
            <a:r>
              <a:rPr lang="th-TH" altLang="th-TH" sz="3200">
                <a:latin typeface="BrowalliaUPC" pitchFamily="34" charset="-34"/>
                <a:cs typeface="BrowalliaUPC" pitchFamily="34" charset="-34"/>
              </a:rPr>
              <a:t>ยื่นภายใน 7 วันนับจากวันที่จ่ายหรือรับเงินจากการขายทอดตลาด</a:t>
            </a:r>
          </a:p>
          <a:p>
            <a:pPr marL="631825" indent="-514350" eaLnBrk="1" hangingPunct="1">
              <a:buFont typeface="Wingdings 2" pitchFamily="18" charset="2"/>
              <a:buAutoNum type="arabicPeriod"/>
            </a:pPr>
            <a:r>
              <a:rPr lang="th-TH" altLang="th-TH" sz="3200">
                <a:latin typeface="BrowalliaUPC" pitchFamily="34" charset="-34"/>
                <a:cs typeface="BrowalliaUPC" pitchFamily="34" charset="-34"/>
              </a:rPr>
              <a:t>กรณีผู้รับโอนสินค้า หรือผู้รับโอนสิทธิในบริการที่ได้เสียภาษีมูลค่าเพิ่มร้อยละ 0 ให้นำส่งภาษีภายใน 30 วัน นับแต่วันที่ความรับผิดเกิดขึ้น แต่ปัจจุบันให้ยื่นภายใน 7 วันนั้นจากวันสิ้นเดือน</a:t>
            </a:r>
          </a:p>
          <a:p>
            <a:pPr marL="631825" indent="-514350" eaLnBrk="1" hangingPunct="1">
              <a:buFont typeface="Wingdings 2" pitchFamily="18" charset="2"/>
              <a:buNone/>
            </a:pPr>
            <a:endParaRPr lang="th-TH" altLang="th-TH">
              <a:latin typeface="BrowalliaUPC" pitchFamily="34" charset="-34"/>
              <a:cs typeface="BrowalliaUPC" pitchFamily="34" charset="-34"/>
            </a:endParaRPr>
          </a:p>
          <a:p>
            <a:pPr marL="631825" indent="-514350" eaLnBrk="1" hangingPunct="1">
              <a:buFont typeface="Wingdings 2" pitchFamily="18" charset="2"/>
              <a:buAutoNum type="arabicPeriod"/>
            </a:pPr>
            <a:endParaRPr lang="th-TH" altLang="th-TH">
              <a:latin typeface="BrowalliaUPC" pitchFamily="34" charset="-34"/>
              <a:cs typeface="BrowalliaUPC" pitchFamily="34" charset="-34"/>
            </a:endParaRPr>
          </a:p>
        </p:txBody>
      </p:sp>
    </p:spTree>
  </p:cSld>
  <p:clrMapOvr>
    <a:masterClrMapping/>
  </p:clrMapOvr>
  <p:transition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428625" y="1000125"/>
            <a:ext cx="8021638" cy="564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thaiDist" eaLnBrk="1" hangingPunct="1">
              <a:spcBef>
                <a:spcPct val="50000"/>
              </a:spcBef>
            </a:pPr>
            <a:r>
              <a:rPr lang="th-TH" altLang="th-TH" sz="3800" b="1" u="sng">
                <a:solidFill>
                  <a:srgbClr val="FF0000"/>
                </a:solidFill>
                <a:latin typeface="Angsana New" pitchFamily="18" charset="-34"/>
              </a:rPr>
              <a:t>กรณีเป็นผู้ประกอบการจดทะเบียน </a:t>
            </a:r>
            <a:r>
              <a:rPr lang="th-TH" altLang="th-TH" sz="3800" b="1">
                <a:latin typeface="Angsana New" pitchFamily="18" charset="-34"/>
              </a:rPr>
              <a:t> </a:t>
            </a:r>
          </a:p>
          <a:p>
            <a:pPr algn="thaiDist" eaLnBrk="1" hangingPunct="1">
              <a:spcBef>
                <a:spcPct val="50000"/>
              </a:spcBef>
            </a:pPr>
            <a:r>
              <a:rPr lang="th-TH" altLang="th-TH" sz="3800" b="1">
                <a:latin typeface="Angsana New" pitchFamily="18" charset="-34"/>
              </a:rPr>
              <a:t>ผู้ผลิตเสื้อสำเร็จรูป ได้ซื้อผ้าเป็นเงิน </a:t>
            </a:r>
            <a:r>
              <a:rPr lang="en-US" altLang="th-TH" sz="3800" b="1">
                <a:latin typeface="Angsana New" pitchFamily="18" charset="-34"/>
              </a:rPr>
              <a:t>6</a:t>
            </a:r>
            <a:r>
              <a:rPr lang="th-TH" altLang="th-TH" sz="3800" b="1">
                <a:latin typeface="Angsana New" pitchFamily="18" charset="-34"/>
              </a:rPr>
              <a:t>00,000 บาท และซื้อวัสดุอื่น ๆ เช่น ด้าย กระดุม กล่องบรรจุเป็นเงิน </a:t>
            </a:r>
            <a:r>
              <a:rPr lang="en-US" altLang="th-TH" sz="3800" b="1">
                <a:latin typeface="Angsana New" pitchFamily="18" charset="-34"/>
              </a:rPr>
              <a:t>2</a:t>
            </a:r>
            <a:r>
              <a:rPr lang="th-TH" altLang="th-TH" sz="3800" b="1">
                <a:latin typeface="Angsana New" pitchFamily="18" charset="-34"/>
              </a:rPr>
              <a:t>00,000 บาท และซื้อจักรเย็บผ้ามาใช้ในการผลิตเสื้อสำเร็จรูปดังกล่าว เป็นเงิน 2</a:t>
            </a:r>
            <a:r>
              <a:rPr lang="en-US" altLang="th-TH" sz="3800" b="1">
                <a:latin typeface="Angsana New" pitchFamily="18" charset="-34"/>
              </a:rPr>
              <a:t>5</a:t>
            </a:r>
            <a:r>
              <a:rPr lang="th-TH" altLang="th-TH" sz="3800" b="1">
                <a:latin typeface="Angsana New" pitchFamily="18" charset="-34"/>
              </a:rPr>
              <a:t>0,000 บาท โดยได้ซื้อผ้า ด้าย กระดุม กล่องบรรจุและจักรเย็บผ้าจากผู้ประกอบการจดทะเบียน ต่อมาได้ขายเสื้อสำเร็จรูปไปในราคา 1,</a:t>
            </a:r>
            <a:r>
              <a:rPr lang="en-US" altLang="th-TH" sz="3800" b="1">
                <a:latin typeface="Angsana New" pitchFamily="18" charset="-34"/>
              </a:rPr>
              <a:t>2</a:t>
            </a:r>
            <a:r>
              <a:rPr lang="th-TH" altLang="th-TH" sz="3800" b="1">
                <a:latin typeface="Angsana New" pitchFamily="18" charset="-34"/>
              </a:rPr>
              <a:t>00,000 บาท (ราคาซื้อและราคาขายเป็นราคาที่ยังไม่รวมภาษีมูลค่าเพิ่มและผู้ซื้อได้รับใบกำกับภาษีที่นำภาษีซื้อไปเครดิตได้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h-TH" sz="4000" b="1" u="sng" cap="small" dirty="0">
                <a:solidFill>
                  <a:schemeClr val="accent1">
                    <a:satMod val="150000"/>
                  </a:schemeClr>
                </a:solidFill>
                <a:latin typeface="+mj-lt"/>
                <a:ea typeface="+mj-ea"/>
                <a:cs typeface="+mj-cs"/>
              </a:rPr>
              <a:t>แบบฝึกหัด</a:t>
            </a:r>
          </a:p>
        </p:txBody>
      </p:sp>
    </p:spTree>
  </p:cSld>
  <p:clrMapOvr>
    <a:masterClrMapping/>
  </p:clrMapOvr>
  <p:transition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6E88F02-8DBA-2143-A9EF-32A4EF6A4BC5}"/>
              </a:ext>
            </a:extLst>
          </p:cNvPr>
          <p:cNvSpPr/>
          <p:nvPr/>
        </p:nvSpPr>
        <p:spPr>
          <a:xfrm>
            <a:off x="1115616" y="908720"/>
            <a:ext cx="655272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h-TH" altLang="th-TH" sz="3600" b="1" dirty="0">
                <a:solidFill>
                  <a:srgbClr val="0000FF"/>
                </a:solidFill>
                <a:latin typeface="Angsana New" pitchFamily="18" charset="-34"/>
              </a:rPr>
              <a:t>คำสั่ง </a:t>
            </a:r>
            <a:r>
              <a:rPr lang="th-TH" altLang="th-TH" sz="3600" dirty="0">
                <a:solidFill>
                  <a:srgbClr val="0000FF"/>
                </a:solidFill>
                <a:latin typeface="Angsana New" pitchFamily="18" charset="-34"/>
              </a:rPr>
              <a:t>ให้แสดงวิธีการคำนวณ </a:t>
            </a:r>
            <a:r>
              <a:rPr lang="en-US" altLang="th-TH" sz="3600" dirty="0">
                <a:solidFill>
                  <a:srgbClr val="0000FF"/>
                </a:solidFill>
                <a:latin typeface="Angsana New" pitchFamily="18" charset="-34"/>
              </a:rPr>
              <a:t>2 </a:t>
            </a:r>
            <a:r>
              <a:rPr lang="th-TH" altLang="th-TH" sz="3600" dirty="0">
                <a:solidFill>
                  <a:srgbClr val="0000FF"/>
                </a:solidFill>
                <a:latin typeface="Angsana New" pitchFamily="18" charset="-34"/>
              </a:rPr>
              <a:t>วิธี ได้แก่ กรณีการซื้อและการขายเกิดขึ้นในเดือนเดียวกัน และกรณีการซื้อเกิดขึ้นต่างเดือนกับการขาย</a:t>
            </a:r>
          </a:p>
          <a:p>
            <a:pPr eaLnBrk="1" hangingPunct="1">
              <a:spcBef>
                <a:spcPct val="50000"/>
              </a:spcBef>
            </a:pPr>
            <a:endParaRPr lang="th-TH" altLang="th-TH" b="1" dirty="0">
              <a:solidFill>
                <a:srgbClr val="0000FF"/>
              </a:solidFill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00146690"/>
      </p:ext>
    </p:extLst>
  </p:cSld>
  <p:clrMapOvr>
    <a:masterClrMapping/>
  </p:clrMapOvr>
  <p:transition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395288" y="836613"/>
            <a:ext cx="84582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4400" b="1" dirty="0">
                <a:solidFill>
                  <a:srgbClr val="0000FF"/>
                </a:solidFill>
                <a:latin typeface="Angsana New" pitchFamily="18" charset="-34"/>
              </a:rPr>
              <a:t>(1) กรณีการซื้อและการขายเกิดขึ้นในเดือนเดียวกัน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400" b="1" u="sng" dirty="0">
                <a:solidFill>
                  <a:srgbClr val="FF0000"/>
                </a:solidFill>
                <a:latin typeface="Angsana New" pitchFamily="18" charset="-34"/>
              </a:rPr>
              <a:t>วิธีคำนวณ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400" b="1" dirty="0">
                <a:latin typeface="Angsana New" pitchFamily="18" charset="-34"/>
              </a:rPr>
              <a:t>ภาษีที่ผู้ผลิตเสื้อสำเร็จรูปต้องชำระ </a:t>
            </a:r>
            <a:r>
              <a:rPr lang="en-US" altLang="th-TH" sz="4400" b="1" dirty="0">
                <a:latin typeface="Angsana New" pitchFamily="18" charset="-34"/>
              </a:rPr>
              <a:t>=</a:t>
            </a:r>
            <a:r>
              <a:rPr lang="th-TH" altLang="th-TH" sz="4400" b="1" dirty="0">
                <a:latin typeface="Angsana New" pitchFamily="18" charset="-34"/>
              </a:rPr>
              <a:t> ภาษีขาย - ภาษีซื้อ</a:t>
            </a:r>
          </a:p>
          <a:p>
            <a:pPr eaLnBrk="1" hangingPunct="1">
              <a:spcBef>
                <a:spcPct val="50000"/>
              </a:spcBef>
            </a:pPr>
            <a:r>
              <a:rPr lang="th-TH" altLang="th-TH" sz="4400" b="1" dirty="0">
                <a:latin typeface="Angsana New" pitchFamily="18" charset="-34"/>
              </a:rPr>
              <a:t>ภาษีขาย				      =  1,</a:t>
            </a:r>
            <a:r>
              <a:rPr lang="en-US" altLang="th-TH" sz="4400" b="1" dirty="0">
                <a:latin typeface="Angsana New" pitchFamily="18" charset="-34"/>
              </a:rPr>
              <a:t>2</a:t>
            </a:r>
            <a:r>
              <a:rPr lang="th-TH" altLang="th-TH" sz="4400" b="1" dirty="0">
                <a:latin typeface="Angsana New" pitchFamily="18" charset="-34"/>
              </a:rPr>
              <a:t>00,000 </a:t>
            </a:r>
            <a:r>
              <a:rPr lang="en-US" altLang="th-TH" sz="4400" b="1" dirty="0">
                <a:latin typeface="Angsana New" pitchFamily="18" charset="-34"/>
              </a:rPr>
              <a:t>x 7/100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th-TH" sz="4400" b="1" dirty="0">
                <a:latin typeface="Angsana New" pitchFamily="18" charset="-34"/>
              </a:rPr>
              <a:t>					      =  84</a:t>
            </a:r>
            <a:r>
              <a:rPr lang="th-TH" altLang="th-TH" sz="4400" b="1" dirty="0">
                <a:latin typeface="Angsana New" pitchFamily="18" charset="-34"/>
              </a:rPr>
              <a:t>,000 บาท</a:t>
            </a:r>
          </a:p>
        </p:txBody>
      </p:sp>
    </p:spTree>
  </p:cSld>
  <p:clrMapOvr>
    <a:masterClrMapping/>
  </p:clrMapOvr>
  <p:transition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457200" y="1484313"/>
            <a:ext cx="8229600" cy="456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ภาษีซื้อ 	</a:t>
            </a:r>
            <a:r>
              <a:rPr lang="en-US" altLang="th-TH" sz="4400" b="1">
                <a:latin typeface="Angsana New" pitchFamily="18" charset="-34"/>
              </a:rPr>
              <a:t>=</a:t>
            </a:r>
            <a:r>
              <a:rPr lang="th-TH" altLang="th-TH" sz="4400" b="1">
                <a:latin typeface="Angsana New" pitchFamily="18" charset="-34"/>
              </a:rPr>
              <a:t>  (</a:t>
            </a:r>
            <a:r>
              <a:rPr lang="en-US" altLang="th-TH" sz="4400" b="1">
                <a:latin typeface="Angsana New" pitchFamily="18" charset="-34"/>
              </a:rPr>
              <a:t>6</a:t>
            </a:r>
            <a:r>
              <a:rPr lang="th-TH" altLang="th-TH" sz="4400" b="1">
                <a:latin typeface="Angsana New" pitchFamily="18" charset="-34"/>
              </a:rPr>
              <a:t>00,000 </a:t>
            </a:r>
            <a:r>
              <a:rPr lang="en-US" altLang="th-TH" sz="4400" b="1">
                <a:latin typeface="Angsana New" pitchFamily="18" charset="-34"/>
              </a:rPr>
              <a:t>x </a:t>
            </a:r>
            <a:r>
              <a:rPr lang="th-TH" altLang="th-TH" sz="4400" b="1">
                <a:latin typeface="Angsana New" pitchFamily="18" charset="-34"/>
              </a:rPr>
              <a:t>7/100) + (</a:t>
            </a:r>
            <a:r>
              <a:rPr lang="en-US" altLang="th-TH" sz="4400" b="1">
                <a:latin typeface="Angsana New" pitchFamily="18" charset="-34"/>
              </a:rPr>
              <a:t>2</a:t>
            </a:r>
            <a:r>
              <a:rPr lang="th-TH" altLang="th-TH" sz="4400" b="1">
                <a:latin typeface="Angsana New" pitchFamily="18" charset="-34"/>
              </a:rPr>
              <a:t>00,000 </a:t>
            </a:r>
            <a:r>
              <a:rPr lang="en-US" altLang="th-TH" sz="4400" b="1">
                <a:latin typeface="Angsana New" pitchFamily="18" charset="-34"/>
              </a:rPr>
              <a:t>x 7/100</a:t>
            </a:r>
            <a:r>
              <a:rPr lang="th-TH" altLang="th-TH" sz="4400" b="1">
                <a:latin typeface="Angsana New" pitchFamily="18" charset="-34"/>
              </a:rPr>
              <a:t>) + (2</a:t>
            </a:r>
            <a:r>
              <a:rPr lang="en-US" altLang="th-TH" sz="4400" b="1">
                <a:latin typeface="Angsana New" pitchFamily="18" charset="-34"/>
              </a:rPr>
              <a:t>5</a:t>
            </a:r>
            <a:r>
              <a:rPr lang="th-TH" altLang="th-TH" sz="4400" b="1">
                <a:latin typeface="Angsana New" pitchFamily="18" charset="-34"/>
              </a:rPr>
              <a:t>0,000 </a:t>
            </a:r>
            <a:r>
              <a:rPr lang="en-US" altLang="th-TH" sz="4400" b="1">
                <a:latin typeface="Angsana New" pitchFamily="18" charset="-34"/>
              </a:rPr>
              <a:t>x </a:t>
            </a:r>
            <a:r>
              <a:rPr lang="th-TH" altLang="th-TH" sz="4400" b="1">
                <a:latin typeface="Angsana New" pitchFamily="18" charset="-34"/>
              </a:rPr>
              <a:t>7/100)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		</a:t>
            </a:r>
            <a:r>
              <a:rPr lang="en-US" altLang="th-TH" sz="4400" b="1">
                <a:latin typeface="Angsana New" pitchFamily="18" charset="-34"/>
              </a:rPr>
              <a:t>=</a:t>
            </a:r>
            <a:r>
              <a:rPr lang="th-TH" altLang="th-TH" sz="4400" b="1">
                <a:latin typeface="Angsana New" pitchFamily="18" charset="-34"/>
              </a:rPr>
              <a:t>  </a:t>
            </a:r>
            <a:r>
              <a:rPr lang="en-US" altLang="th-TH" sz="4400" b="1">
                <a:latin typeface="Angsana New" pitchFamily="18" charset="-34"/>
              </a:rPr>
              <a:t>42</a:t>
            </a:r>
            <a:r>
              <a:rPr lang="th-TH" altLang="th-TH" sz="4400" b="1">
                <a:latin typeface="Angsana New" pitchFamily="18" charset="-34"/>
              </a:rPr>
              <a:t>,000 + </a:t>
            </a:r>
            <a:r>
              <a:rPr lang="en-US" altLang="th-TH" sz="4400" b="1">
                <a:latin typeface="Angsana New" pitchFamily="18" charset="-34"/>
              </a:rPr>
              <a:t>14</a:t>
            </a:r>
            <a:r>
              <a:rPr lang="th-TH" altLang="th-TH" sz="4400" b="1">
                <a:latin typeface="Angsana New" pitchFamily="18" charset="-34"/>
              </a:rPr>
              <a:t>,000 + 1</a:t>
            </a:r>
            <a:r>
              <a:rPr lang="en-US" altLang="th-TH" sz="4400" b="1">
                <a:latin typeface="Angsana New" pitchFamily="18" charset="-34"/>
              </a:rPr>
              <a:t>7</a:t>
            </a:r>
            <a:r>
              <a:rPr lang="th-TH" altLang="th-TH" sz="4400" b="1">
                <a:latin typeface="Angsana New" pitchFamily="18" charset="-34"/>
              </a:rPr>
              <a:t>,</a:t>
            </a:r>
            <a:r>
              <a:rPr lang="en-US" altLang="th-TH" sz="4400" b="1">
                <a:latin typeface="Angsana New" pitchFamily="18" charset="-34"/>
              </a:rPr>
              <a:t>5</a:t>
            </a:r>
            <a:r>
              <a:rPr lang="th-TH" altLang="th-TH" sz="4400" b="1">
                <a:latin typeface="Angsana New" pitchFamily="18" charset="-34"/>
              </a:rPr>
              <a:t>00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		</a:t>
            </a:r>
            <a:r>
              <a:rPr lang="en-US" altLang="th-TH" sz="4400" b="1">
                <a:latin typeface="Angsana New" pitchFamily="18" charset="-34"/>
              </a:rPr>
              <a:t>=</a:t>
            </a:r>
            <a:r>
              <a:rPr lang="th-TH" altLang="th-TH" sz="4400" b="1">
                <a:latin typeface="Angsana New" pitchFamily="18" charset="-34"/>
              </a:rPr>
              <a:t>  </a:t>
            </a:r>
            <a:r>
              <a:rPr lang="en-US" altLang="th-TH" sz="4400" b="1">
                <a:latin typeface="Angsana New" pitchFamily="18" charset="-34"/>
              </a:rPr>
              <a:t>73</a:t>
            </a:r>
            <a:r>
              <a:rPr lang="th-TH" altLang="th-TH" sz="4400" b="1">
                <a:latin typeface="Angsana New" pitchFamily="18" charset="-34"/>
              </a:rPr>
              <a:t>,</a:t>
            </a:r>
            <a:r>
              <a:rPr lang="en-US" altLang="th-TH" sz="4400" b="1">
                <a:latin typeface="Angsana New" pitchFamily="18" charset="-34"/>
              </a:rPr>
              <a:t>5</a:t>
            </a:r>
            <a:r>
              <a:rPr lang="th-TH" altLang="th-TH" sz="4400" b="1">
                <a:latin typeface="Angsana New" pitchFamily="18" charset="-34"/>
              </a:rPr>
              <a:t>00  บาท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ภาษีมูลค่าเพิ่มที่ต้องชำระ	</a:t>
            </a:r>
            <a:r>
              <a:rPr lang="en-US" altLang="th-TH" sz="4400" b="1">
                <a:latin typeface="Angsana New" pitchFamily="18" charset="-34"/>
              </a:rPr>
              <a:t>84</a:t>
            </a:r>
            <a:r>
              <a:rPr lang="th-TH" altLang="th-TH" sz="4400" b="1">
                <a:latin typeface="Angsana New" pitchFamily="18" charset="-34"/>
              </a:rPr>
              <a:t>,000 - </a:t>
            </a:r>
            <a:r>
              <a:rPr lang="en-US" altLang="th-TH" sz="4400" b="1">
                <a:latin typeface="Angsana New" pitchFamily="18" charset="-34"/>
              </a:rPr>
              <a:t>73</a:t>
            </a:r>
            <a:r>
              <a:rPr lang="th-TH" altLang="th-TH" sz="4400" b="1">
                <a:latin typeface="Angsana New" pitchFamily="18" charset="-34"/>
              </a:rPr>
              <a:t>,</a:t>
            </a:r>
            <a:r>
              <a:rPr lang="en-US" altLang="th-TH" sz="4400" b="1">
                <a:latin typeface="Angsana New" pitchFamily="18" charset="-34"/>
              </a:rPr>
              <a:t>5</a:t>
            </a:r>
            <a:r>
              <a:rPr lang="th-TH" altLang="th-TH" sz="4400" b="1">
                <a:latin typeface="Angsana New" pitchFamily="18" charset="-34"/>
              </a:rPr>
              <a:t>00</a:t>
            </a:r>
          </a:p>
          <a:p>
            <a:pPr eaLnBrk="1" hangingPunct="1">
              <a:spcBef>
                <a:spcPct val="15000"/>
              </a:spcBef>
            </a:pPr>
            <a:r>
              <a:rPr lang="th-TH" altLang="th-TH" sz="4400" b="1">
                <a:latin typeface="Angsana New" pitchFamily="18" charset="-34"/>
              </a:rPr>
              <a:t>		</a:t>
            </a:r>
            <a:r>
              <a:rPr lang="en-US" altLang="th-TH" sz="4400" b="1">
                <a:latin typeface="Angsana New" pitchFamily="18" charset="-34"/>
              </a:rPr>
              <a:t>=  10</a:t>
            </a:r>
            <a:r>
              <a:rPr lang="th-TH" altLang="th-TH" sz="4400" b="1">
                <a:latin typeface="Angsana New" pitchFamily="18" charset="-34"/>
              </a:rPr>
              <a:t>,</a:t>
            </a:r>
            <a:r>
              <a:rPr lang="en-US" altLang="th-TH" sz="4400" b="1">
                <a:latin typeface="Angsana New" pitchFamily="18" charset="-34"/>
              </a:rPr>
              <a:t>5</a:t>
            </a:r>
            <a:r>
              <a:rPr lang="th-TH" altLang="th-TH" sz="4400" b="1">
                <a:latin typeface="Angsana New" pitchFamily="18" charset="-34"/>
              </a:rPr>
              <a:t>00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ฉลียง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เฉลียง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เฉลียง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2688</TotalTime>
  <Words>7095</Words>
  <Application>Microsoft Macintosh PowerPoint</Application>
  <PresentationFormat>On-screen Show (4:3)</PresentationFormat>
  <Paragraphs>576</Paragraphs>
  <Slides>108</Slides>
  <Notes>81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108</vt:i4>
      </vt:variant>
    </vt:vector>
  </HeadingPairs>
  <TitlesOfParts>
    <vt:vector size="118" baseType="lpstr">
      <vt:lpstr>Aharoni</vt:lpstr>
      <vt:lpstr>Angsana New</vt:lpstr>
      <vt:lpstr>Arial</vt:lpstr>
      <vt:lpstr>BrowalliaUPC</vt:lpstr>
      <vt:lpstr>Century Schoolbook</vt:lpstr>
      <vt:lpstr>Cordia New</vt:lpstr>
      <vt:lpstr>Times New Roman</vt:lpstr>
      <vt:lpstr>Wingdings</vt:lpstr>
      <vt:lpstr>Wingdings 2</vt:lpstr>
      <vt:lpstr>เฉลียง</vt:lpstr>
      <vt:lpstr>PowerPoint Presentation</vt:lpstr>
      <vt:lpstr>PowerPoint Presentation</vt:lpstr>
      <vt:lpstr>PowerPoint Presentation</vt:lpstr>
      <vt:lpstr>PowerPoint Presentation</vt:lpstr>
      <vt:lpstr>อัตราภาษีมูลค่าเพิ่ม </vt:lpstr>
      <vt:lpstr>ตัวอย่าง บริษัทแห่งหนึ่งเป็นบริษัทผลิตเฟอร์นิเจอร์ที่ทำจากไม้ยางพารา มีขั้นตอนการผลิตตั้งแต่ซื้อวัตถุดิบจนถึงการผลิตเสร็จเพื่อขายดังนี้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กรณีการซื้อและการขายเกิดขึ้นในเดือนเดียวกัน </vt:lpstr>
      <vt:lpstr>การคำนวณ</vt:lpstr>
      <vt:lpstr>กรณีการซื้อและการขายเกิดขึ้นคนละเดือนกัน</vt:lpstr>
      <vt:lpstr>กรณีภาษีมูลค่าเพิ่มรวมอยู่ในราคาขายของสินค้า</vt:lpstr>
      <vt:lpstr>การคำนวณภาษีกรณีอัตราภาษีร้อยละ 0</vt:lpstr>
      <vt:lpstr>ตัวอย่าง</vt:lpstr>
      <vt:lpstr>การคำนวณ</vt:lpstr>
      <vt:lpstr>ภาษีซื้อต้องห้าม</vt:lpstr>
      <vt:lpstr>ภาษีซื้อต้องห้าม (ต่อ)</vt:lpstr>
      <vt:lpstr>ภาษีซื้อต้องห้าม (ต่อ)</vt:lpstr>
      <vt:lpstr>ภาษีซื้อต้องห้าม (ต่อ)</vt:lpstr>
      <vt:lpstr>หนี้สูญกับภาษีมูลค่าเพิ่ม</vt:lpstr>
      <vt:lpstr>ภาษีขายในหนี้สูญที่สามานำมาหักรถออกจากภาษีขายได้</vt:lpstr>
      <vt:lpstr>กรณีหนี้แต่ละรายมีจำนวนเกิน 500,000 บาท</vt:lpstr>
      <vt:lpstr>กรณีหนี้แต่ละรายไม่เกิน 500,000 บาท</vt:lpstr>
      <vt:lpstr>กรณีหนี้แต่ละรายไม่เกิน 100,000 บาท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ลักษณะของใบกำกับภาษี (เต็มรูป)</vt:lpstr>
      <vt:lpstr>PowerPoint Presentation</vt:lpstr>
      <vt:lpstr>ใบกำกับภาษีอย่างย่อ</vt:lpstr>
      <vt:lpstr>PowerPoint Presentation</vt:lpstr>
      <vt:lpstr>หน้าที่ของผู้ประกอบการจดทะเบียนภาษีมูลค่าเพิ่ม</vt:lpstr>
      <vt:lpstr>การถอนทะเบียนภาษีมูลค่าเพิ่ม</vt:lpstr>
      <vt:lpstr>กำหนดเวลายื่นแบบ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End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Kanijtha</dc:creator>
  <cp:lastModifiedBy>Narumon c.</cp:lastModifiedBy>
  <cp:revision>96</cp:revision>
  <cp:lastPrinted>2016-05-18T06:08:00Z</cp:lastPrinted>
  <dcterms:created xsi:type="dcterms:W3CDTF">2009-09-07T13:40:16Z</dcterms:created>
  <dcterms:modified xsi:type="dcterms:W3CDTF">2021-06-01T09:24:29Z</dcterms:modified>
</cp:coreProperties>
</file>