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7" r:id="rId1"/>
  </p:sldMasterIdLst>
  <p:notesMasterIdLst>
    <p:notesMasterId r:id="rId162"/>
  </p:notesMasterIdLst>
  <p:handoutMasterIdLst>
    <p:handoutMasterId r:id="rId163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300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369" r:id="rId24"/>
    <p:sldId id="370" r:id="rId25"/>
    <p:sldId id="279" r:id="rId26"/>
    <p:sldId id="280" r:id="rId27"/>
    <p:sldId id="281" r:id="rId28"/>
    <p:sldId id="282" r:id="rId29"/>
    <p:sldId id="283" r:id="rId30"/>
    <p:sldId id="284" r:id="rId31"/>
    <p:sldId id="371" r:id="rId32"/>
    <p:sldId id="372" r:id="rId33"/>
    <p:sldId id="468" r:id="rId34"/>
    <p:sldId id="373" r:id="rId35"/>
    <p:sldId id="288" r:id="rId36"/>
    <p:sldId id="291" r:id="rId37"/>
    <p:sldId id="289" r:id="rId38"/>
    <p:sldId id="290" r:id="rId39"/>
    <p:sldId id="293" r:id="rId40"/>
    <p:sldId id="296" r:id="rId41"/>
    <p:sldId id="297" r:id="rId42"/>
    <p:sldId id="298" r:id="rId43"/>
    <p:sldId id="365" r:id="rId44"/>
    <p:sldId id="366" r:id="rId45"/>
    <p:sldId id="299" r:id="rId46"/>
    <p:sldId id="374" r:id="rId47"/>
    <p:sldId id="375" r:id="rId48"/>
    <p:sldId id="376" r:id="rId49"/>
    <p:sldId id="377" r:id="rId50"/>
    <p:sldId id="378" r:id="rId51"/>
    <p:sldId id="379" r:id="rId52"/>
    <p:sldId id="380" r:id="rId53"/>
    <p:sldId id="381" r:id="rId54"/>
    <p:sldId id="382" r:id="rId55"/>
    <p:sldId id="383" r:id="rId56"/>
    <p:sldId id="384" r:id="rId57"/>
    <p:sldId id="461" r:id="rId58"/>
    <p:sldId id="385" r:id="rId59"/>
    <p:sldId id="386" r:id="rId60"/>
    <p:sldId id="462" r:id="rId61"/>
    <p:sldId id="387" r:id="rId62"/>
    <p:sldId id="388" r:id="rId63"/>
    <p:sldId id="389" r:id="rId64"/>
    <p:sldId id="390" r:id="rId65"/>
    <p:sldId id="391" r:id="rId66"/>
    <p:sldId id="392" r:id="rId67"/>
    <p:sldId id="393" r:id="rId68"/>
    <p:sldId id="394" r:id="rId69"/>
    <p:sldId id="395" r:id="rId70"/>
    <p:sldId id="396" r:id="rId71"/>
    <p:sldId id="397" r:id="rId72"/>
    <p:sldId id="398" r:id="rId73"/>
    <p:sldId id="399" r:id="rId74"/>
    <p:sldId id="400" r:id="rId75"/>
    <p:sldId id="401" r:id="rId76"/>
    <p:sldId id="402" r:id="rId77"/>
    <p:sldId id="403" r:id="rId78"/>
    <p:sldId id="404" r:id="rId79"/>
    <p:sldId id="405" r:id="rId80"/>
    <p:sldId id="406" r:id="rId81"/>
    <p:sldId id="407" r:id="rId82"/>
    <p:sldId id="408" r:id="rId83"/>
    <p:sldId id="466" r:id="rId84"/>
    <p:sldId id="467" r:id="rId85"/>
    <p:sldId id="410" r:id="rId86"/>
    <p:sldId id="411" r:id="rId87"/>
    <p:sldId id="412" r:id="rId88"/>
    <p:sldId id="470" r:id="rId89"/>
    <p:sldId id="469" r:id="rId90"/>
    <p:sldId id="424" r:id="rId91"/>
    <p:sldId id="425" r:id="rId92"/>
    <p:sldId id="413" r:id="rId93"/>
    <p:sldId id="426" r:id="rId94"/>
    <p:sldId id="427" r:id="rId95"/>
    <p:sldId id="428" r:id="rId96"/>
    <p:sldId id="429" r:id="rId97"/>
    <p:sldId id="430" r:id="rId98"/>
    <p:sldId id="431" r:id="rId99"/>
    <p:sldId id="432" r:id="rId100"/>
    <p:sldId id="414" r:id="rId101"/>
    <p:sldId id="474" r:id="rId102"/>
    <p:sldId id="475" r:id="rId103"/>
    <p:sldId id="415" r:id="rId104"/>
    <p:sldId id="433" r:id="rId105"/>
    <p:sldId id="416" r:id="rId106"/>
    <p:sldId id="417" r:id="rId107"/>
    <p:sldId id="434" r:id="rId108"/>
    <p:sldId id="435" r:id="rId109"/>
    <p:sldId id="436" r:id="rId110"/>
    <p:sldId id="418" r:id="rId111"/>
    <p:sldId id="419" r:id="rId112"/>
    <p:sldId id="420" r:id="rId113"/>
    <p:sldId id="421" r:id="rId114"/>
    <p:sldId id="422" r:id="rId115"/>
    <p:sldId id="423" r:id="rId116"/>
    <p:sldId id="341" r:id="rId117"/>
    <p:sldId id="342" r:id="rId118"/>
    <p:sldId id="343" r:id="rId119"/>
    <p:sldId id="344" r:id="rId120"/>
    <p:sldId id="345" r:id="rId121"/>
    <p:sldId id="346" r:id="rId122"/>
    <p:sldId id="347" r:id="rId123"/>
    <p:sldId id="348" r:id="rId124"/>
    <p:sldId id="349" r:id="rId125"/>
    <p:sldId id="350" r:id="rId126"/>
    <p:sldId id="463" r:id="rId127"/>
    <p:sldId id="464" r:id="rId128"/>
    <p:sldId id="476" r:id="rId129"/>
    <p:sldId id="479" r:id="rId130"/>
    <p:sldId id="480" r:id="rId131"/>
    <p:sldId id="481" r:id="rId132"/>
    <p:sldId id="482" r:id="rId133"/>
    <p:sldId id="483" r:id="rId134"/>
    <p:sldId id="472" r:id="rId135"/>
    <p:sldId id="437" r:id="rId136"/>
    <p:sldId id="438" r:id="rId137"/>
    <p:sldId id="439" r:id="rId138"/>
    <p:sldId id="454" r:id="rId139"/>
    <p:sldId id="455" r:id="rId140"/>
    <p:sldId id="440" r:id="rId141"/>
    <p:sldId id="441" r:id="rId142"/>
    <p:sldId id="442" r:id="rId143"/>
    <p:sldId id="443" r:id="rId144"/>
    <p:sldId id="444" r:id="rId145"/>
    <p:sldId id="445" r:id="rId146"/>
    <p:sldId id="446" r:id="rId147"/>
    <p:sldId id="447" r:id="rId148"/>
    <p:sldId id="448" r:id="rId149"/>
    <p:sldId id="449" r:id="rId150"/>
    <p:sldId id="450" r:id="rId151"/>
    <p:sldId id="456" r:id="rId152"/>
    <p:sldId id="473" r:id="rId153"/>
    <p:sldId id="451" r:id="rId154"/>
    <p:sldId id="452" r:id="rId155"/>
    <p:sldId id="457" r:id="rId156"/>
    <p:sldId id="458" r:id="rId157"/>
    <p:sldId id="459" r:id="rId158"/>
    <p:sldId id="460" r:id="rId159"/>
    <p:sldId id="453" r:id="rId160"/>
    <p:sldId id="465" r:id="rId161"/>
  </p:sldIdLst>
  <p:sldSz cx="9144000" cy="6858000" type="screen4x3"/>
  <p:notesSz cx="6797675" cy="9928225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FF00"/>
    <a:srgbClr val="FF6600"/>
    <a:srgbClr val="FFFFCC"/>
    <a:srgbClr val="FFFF99"/>
    <a:srgbClr val="E6FCB6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0" autoAdjust="0"/>
    <p:restoredTop sz="94632"/>
  </p:normalViewPr>
  <p:slideViewPr>
    <p:cSldViewPr>
      <p:cViewPr varScale="1">
        <p:scale>
          <a:sx n="106" d="100"/>
          <a:sy n="106" d="100"/>
        </p:scale>
        <p:origin x="179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viewProps" Target="viewProps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80314-9D6B-4C6A-B715-D50550B41952}" type="datetimeFigureOut">
              <a:rPr lang="th-TH" smtClean="0"/>
              <a:pPr/>
              <a:t>08/05/64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DE4CD-219D-409D-92B5-D651AA9D356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5208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065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noProof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/>
              <a:t>ระดับที่สอง</a:t>
            </a:r>
          </a:p>
          <a:p>
            <a:pPr lvl="2"/>
            <a:r>
              <a:rPr lang="th-TH" noProof="0"/>
              <a:t>ระดับที่สาม</a:t>
            </a:r>
          </a:p>
          <a:p>
            <a:pPr lvl="3"/>
            <a:r>
              <a:rPr lang="th-TH" noProof="0"/>
              <a:t>ระดับที่สี่</a:t>
            </a:r>
          </a:p>
          <a:p>
            <a:pPr lvl="4"/>
            <a:r>
              <a:rPr lang="th-TH" noProof="0"/>
              <a:t>ระดับที่ห้า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3AE8AE8-0EBF-434D-AE63-BFA24330701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754274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A34578-0E81-4D40-80FA-B38126231160}" type="slidenum">
              <a:rPr lang="en-US" smtClean="0">
                <a:latin typeface="Arial" charset="0"/>
              </a:rPr>
              <a:pPr/>
              <a:t>1</a:t>
            </a:fld>
            <a:endParaRPr lang="th-TH">
              <a:latin typeface="Arial" charset="0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8759E5-57BC-4712-A48D-396B03B3554B}" type="slidenum">
              <a:rPr lang="en-US" smtClean="0">
                <a:latin typeface="Arial" charset="0"/>
              </a:rPr>
              <a:pPr/>
              <a:t>10</a:t>
            </a:fld>
            <a:endParaRPr lang="th-TH">
              <a:latin typeface="Arial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B0DAC3-5233-4B4F-AE85-B47B720CE290}" type="slidenum">
              <a:rPr lang="en-US" smtClean="0">
                <a:latin typeface="Arial" charset="0"/>
              </a:rPr>
              <a:pPr/>
              <a:t>11</a:t>
            </a:fld>
            <a:endParaRPr lang="th-TH">
              <a:latin typeface="Arial" charset="0"/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C7C97B-C399-4D86-A5C3-201195DDADE2}" type="slidenum">
              <a:rPr lang="en-US" smtClean="0">
                <a:latin typeface="Arial" charset="0"/>
              </a:rPr>
              <a:pPr/>
              <a:t>12</a:t>
            </a:fld>
            <a:endParaRPr lang="th-TH">
              <a:latin typeface="Arial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6B45B0-284D-4B1B-91A0-E754A6DEBD4D}" type="slidenum">
              <a:rPr lang="en-US" smtClean="0">
                <a:latin typeface="Arial" charset="0"/>
              </a:rPr>
              <a:pPr/>
              <a:t>13</a:t>
            </a:fld>
            <a:endParaRPr lang="th-TH">
              <a:latin typeface="Arial" charset="0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A1D50B-C289-435B-AFA5-184461001B4E}" type="slidenum">
              <a:rPr lang="en-US" smtClean="0">
                <a:latin typeface="Arial" charset="0"/>
              </a:rPr>
              <a:pPr/>
              <a:t>14</a:t>
            </a:fld>
            <a:endParaRPr lang="th-TH">
              <a:latin typeface="Arial" charset="0"/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574697-5E52-4071-B376-45806706D26C}" type="slidenum">
              <a:rPr lang="en-US" smtClean="0">
                <a:latin typeface="Arial" charset="0"/>
              </a:rPr>
              <a:pPr/>
              <a:t>15</a:t>
            </a:fld>
            <a:endParaRPr lang="th-TH">
              <a:latin typeface="Arial" charset="0"/>
            </a:endParaRPr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F48946-EBF4-44C0-9EDE-BD2EF2C59D49}" type="slidenum">
              <a:rPr lang="en-US" smtClean="0">
                <a:latin typeface="Arial" charset="0"/>
              </a:rPr>
              <a:pPr/>
              <a:t>16</a:t>
            </a:fld>
            <a:endParaRPr lang="th-TH">
              <a:latin typeface="Arial" charset="0"/>
            </a:endParaRPr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803747-A7F7-45B8-B075-295F07882B9B}" type="slidenum">
              <a:rPr lang="en-US" smtClean="0">
                <a:latin typeface="Arial" charset="0"/>
              </a:rPr>
              <a:pPr/>
              <a:t>17</a:t>
            </a:fld>
            <a:endParaRPr lang="th-TH">
              <a:latin typeface="Arial" charset="0"/>
            </a:endParaRPr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A9D20E-9848-4892-917E-ED55CCD267CD}" type="slidenum">
              <a:rPr lang="en-US" smtClean="0">
                <a:latin typeface="Arial" charset="0"/>
              </a:rPr>
              <a:pPr/>
              <a:t>18</a:t>
            </a:fld>
            <a:endParaRPr lang="th-TH">
              <a:latin typeface="Arial" charset="0"/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859115-37FF-4723-B992-E1C2FCE0DCF2}" type="slidenum">
              <a:rPr lang="en-US" smtClean="0">
                <a:latin typeface="Arial" charset="0"/>
              </a:rPr>
              <a:pPr/>
              <a:t>19</a:t>
            </a:fld>
            <a:endParaRPr lang="th-TH">
              <a:latin typeface="Arial" charset="0"/>
            </a:endParaRPr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E79FD9-41C4-4236-9031-96AB2C95F723}" type="slidenum">
              <a:rPr lang="en-US" smtClean="0">
                <a:latin typeface="Arial" charset="0"/>
              </a:rPr>
              <a:pPr/>
              <a:t>2</a:t>
            </a:fld>
            <a:endParaRPr lang="th-TH">
              <a:latin typeface="Arial" charset="0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A7B657-5CFE-42EA-B23D-684C565E2280}" type="slidenum">
              <a:rPr lang="en-US" smtClean="0">
                <a:latin typeface="Arial" charset="0"/>
              </a:rPr>
              <a:pPr/>
              <a:t>20</a:t>
            </a:fld>
            <a:endParaRPr lang="th-TH">
              <a:latin typeface="Arial" charset="0"/>
            </a:endParaRPr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ECB288-C48C-445B-9AA8-4B162AD3C412}" type="slidenum">
              <a:rPr lang="en-US" smtClean="0">
                <a:latin typeface="Arial" charset="0"/>
              </a:rPr>
              <a:pPr/>
              <a:t>21</a:t>
            </a:fld>
            <a:endParaRPr lang="th-TH">
              <a:latin typeface="Arial" charset="0"/>
            </a:endParaRPr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28336B-7F2E-4F60-B106-8D591EE03248}" type="slidenum">
              <a:rPr lang="en-US" smtClean="0">
                <a:latin typeface="Arial" charset="0"/>
              </a:rPr>
              <a:pPr/>
              <a:t>22</a:t>
            </a:fld>
            <a:endParaRPr lang="th-TH">
              <a:latin typeface="Arial" charset="0"/>
            </a:endParaRPr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h-TH">
              <a:latin typeface="Arial" charset="0"/>
            </a:endParaRPr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016C35-0A10-47A1-A788-46AE34C0CAC8}" type="slidenum">
              <a:rPr lang="en-US" smtClean="0">
                <a:latin typeface="Arial" charset="0"/>
              </a:rPr>
              <a:pPr/>
              <a:t>23</a:t>
            </a:fld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h-TH">
              <a:latin typeface="Arial" charset="0"/>
            </a:endParaRPr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C9F15B-91B4-4D18-906C-96C8EA4E4CC8}" type="slidenum">
              <a:rPr lang="en-US" smtClean="0">
                <a:latin typeface="Arial" charset="0"/>
              </a:rPr>
              <a:pPr/>
              <a:t>24</a:t>
            </a:fld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FD23BF-EC29-4CAD-956D-8CB170971B8C}" type="slidenum">
              <a:rPr lang="en-US" smtClean="0">
                <a:latin typeface="Arial" charset="0"/>
              </a:rPr>
              <a:pPr/>
              <a:t>25</a:t>
            </a:fld>
            <a:endParaRPr lang="th-TH">
              <a:latin typeface="Arial" charset="0"/>
            </a:endParaRPr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609052-64CD-45B1-9270-621DA14B67CF}" type="slidenum">
              <a:rPr lang="en-US" smtClean="0">
                <a:latin typeface="Arial" charset="0"/>
              </a:rPr>
              <a:pPr/>
              <a:t>26</a:t>
            </a:fld>
            <a:endParaRPr lang="th-TH">
              <a:latin typeface="Arial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CD8359-536C-44BE-94A6-F51063CD84F5}" type="slidenum">
              <a:rPr lang="en-US" smtClean="0">
                <a:latin typeface="Arial" charset="0"/>
              </a:rPr>
              <a:pPr/>
              <a:t>27</a:t>
            </a:fld>
            <a:endParaRPr lang="th-TH">
              <a:latin typeface="Arial" charset="0"/>
            </a:endParaRPr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F1F7FB-11AF-4DBB-8AB4-D74BE4069D9D}" type="slidenum">
              <a:rPr lang="en-US" smtClean="0">
                <a:latin typeface="Arial" charset="0"/>
              </a:rPr>
              <a:pPr/>
              <a:t>28</a:t>
            </a:fld>
            <a:endParaRPr lang="th-TH">
              <a:latin typeface="Arial" charset="0"/>
            </a:endParaRPr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4C0431-4908-4318-BA39-C3C2E8D96376}" type="slidenum">
              <a:rPr lang="en-US" smtClean="0">
                <a:latin typeface="Arial" charset="0"/>
              </a:rPr>
              <a:pPr/>
              <a:t>29</a:t>
            </a:fld>
            <a:endParaRPr lang="th-TH">
              <a:latin typeface="Arial" charset="0"/>
            </a:endParaRPr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D26010-0668-43D2-94A3-5E5A402C4B33}" type="slidenum">
              <a:rPr lang="en-US" smtClean="0">
                <a:latin typeface="Arial" charset="0"/>
              </a:rPr>
              <a:pPr/>
              <a:t>3</a:t>
            </a:fld>
            <a:endParaRPr lang="th-TH">
              <a:latin typeface="Arial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228FDC-1999-47A5-9A0A-104A847AC945}" type="slidenum">
              <a:rPr lang="en-US" smtClean="0">
                <a:latin typeface="Arial" charset="0"/>
              </a:rPr>
              <a:pPr/>
              <a:t>30</a:t>
            </a:fld>
            <a:endParaRPr lang="th-TH">
              <a:latin typeface="Arial" charset="0"/>
            </a:endParaRPr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A2E83F-EF1E-4822-A264-CFB65CF450FA}" type="slidenum">
              <a:rPr lang="en-US" smtClean="0">
                <a:latin typeface="Arial" charset="0"/>
              </a:rPr>
              <a:pPr/>
              <a:t>35</a:t>
            </a:fld>
            <a:endParaRPr lang="th-TH">
              <a:latin typeface="Arial" charset="0"/>
            </a:endParaRPr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7AC7AA-BE60-4DA1-AB21-F26A314D56B6}" type="slidenum">
              <a:rPr lang="en-US" smtClean="0">
                <a:latin typeface="Arial" charset="0"/>
              </a:rPr>
              <a:pPr/>
              <a:t>36</a:t>
            </a:fld>
            <a:endParaRPr lang="th-TH">
              <a:latin typeface="Arial" charset="0"/>
            </a:endParaRPr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296C23-98A6-4FFB-A343-8511285B783B}" type="slidenum">
              <a:rPr lang="en-US" smtClean="0">
                <a:latin typeface="Arial" charset="0"/>
              </a:rPr>
              <a:pPr/>
              <a:t>37</a:t>
            </a:fld>
            <a:endParaRPr lang="th-TH">
              <a:latin typeface="Arial" charset="0"/>
            </a:endParaRPr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8BDB8D-65B1-46AD-BB59-7911D7A8D04F}" type="slidenum">
              <a:rPr lang="en-US" smtClean="0">
                <a:latin typeface="Arial" charset="0"/>
              </a:rPr>
              <a:pPr/>
              <a:t>38</a:t>
            </a:fld>
            <a:endParaRPr lang="th-TH">
              <a:latin typeface="Arial" charset="0"/>
            </a:endParaRPr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F8F221-0DB0-4ED9-A70E-44A16C40CAB2}" type="slidenum">
              <a:rPr lang="en-US" smtClean="0">
                <a:latin typeface="Arial" charset="0"/>
              </a:rPr>
              <a:pPr/>
              <a:t>39</a:t>
            </a:fld>
            <a:endParaRPr lang="th-TH">
              <a:latin typeface="Arial" charset="0"/>
            </a:endParaRPr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58090-A428-43F8-8CA5-1FC6B87E360F}" type="slidenum">
              <a:rPr lang="en-US" smtClean="0">
                <a:latin typeface="Arial" charset="0"/>
              </a:rPr>
              <a:pPr/>
              <a:t>40</a:t>
            </a:fld>
            <a:endParaRPr lang="th-TH">
              <a:latin typeface="Arial" charset="0"/>
            </a:endParaRPr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0F1ADF-8A95-4EE9-BDAD-C70BA9E089D2}" type="slidenum">
              <a:rPr lang="en-US" smtClean="0">
                <a:latin typeface="Arial" charset="0"/>
              </a:rPr>
              <a:pPr/>
              <a:t>41</a:t>
            </a:fld>
            <a:endParaRPr lang="th-TH">
              <a:latin typeface="Arial" charset="0"/>
            </a:endParaRPr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0CF826-7260-4B40-8922-B8F04CF40CDA}" type="slidenum">
              <a:rPr lang="en-US" smtClean="0">
                <a:latin typeface="Arial" charset="0"/>
              </a:rPr>
              <a:pPr/>
              <a:t>42</a:t>
            </a:fld>
            <a:endParaRPr lang="th-TH">
              <a:latin typeface="Arial" charset="0"/>
            </a:endParaRPr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FAACBF-6AD1-40E7-AC07-425462168D3A}" type="slidenum">
              <a:rPr lang="en-US" smtClean="0">
                <a:latin typeface="Arial" charset="0"/>
              </a:rPr>
              <a:pPr/>
              <a:t>43</a:t>
            </a:fld>
            <a:endParaRPr lang="th-TH">
              <a:latin typeface="Arial" charset="0"/>
            </a:endParaRPr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5EB3A3-507A-4C11-9488-1CDB72BD7CE6}" type="slidenum">
              <a:rPr lang="en-US" smtClean="0">
                <a:latin typeface="Arial" charset="0"/>
              </a:rPr>
              <a:pPr/>
              <a:t>4</a:t>
            </a:fld>
            <a:endParaRPr lang="th-TH">
              <a:latin typeface="Arial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57CC43-3EF1-4E68-A9D0-572024856D15}" type="slidenum">
              <a:rPr lang="en-US" smtClean="0">
                <a:latin typeface="Arial" charset="0"/>
              </a:rPr>
              <a:pPr/>
              <a:t>44</a:t>
            </a:fld>
            <a:endParaRPr lang="th-TH">
              <a:latin typeface="Arial" charset="0"/>
            </a:endParaRPr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37EED4-E25F-4B19-8229-EB58E3EE90B7}" type="slidenum">
              <a:rPr lang="en-US" smtClean="0">
                <a:latin typeface="Arial" charset="0"/>
              </a:rPr>
              <a:pPr/>
              <a:t>45</a:t>
            </a:fld>
            <a:endParaRPr lang="th-TH">
              <a:latin typeface="Arial" charset="0"/>
            </a:endParaRPr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4D3C63-979C-4A7F-9BDB-19C61868FDFC}" type="slidenum">
              <a:rPr lang="en-US" smtClean="0">
                <a:latin typeface="Arial" charset="0"/>
              </a:rPr>
              <a:pPr/>
              <a:t>90</a:t>
            </a:fld>
            <a:endParaRPr lang="th-TH">
              <a:latin typeface="Arial" charset="0"/>
            </a:endParaRPr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6087F5-3872-494E-84EE-B571D5EF8171}" type="slidenum">
              <a:rPr lang="en-US" smtClean="0">
                <a:latin typeface="Arial" charset="0"/>
              </a:rPr>
              <a:pPr/>
              <a:t>91</a:t>
            </a:fld>
            <a:endParaRPr lang="th-TH">
              <a:latin typeface="Arial" charset="0"/>
            </a:endParaRPr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D7C74F-8019-4D6F-AE23-8F362773B137}" type="slidenum">
              <a:rPr lang="en-US" smtClean="0">
                <a:latin typeface="Arial" charset="0"/>
              </a:rPr>
              <a:pPr/>
              <a:t>93</a:t>
            </a:fld>
            <a:endParaRPr lang="th-TH">
              <a:latin typeface="Arial" charset="0"/>
            </a:endParaRPr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6CB724-FA49-4FE7-908B-D638B479693E}" type="slidenum">
              <a:rPr lang="en-US" smtClean="0">
                <a:latin typeface="Arial" charset="0"/>
              </a:rPr>
              <a:pPr/>
              <a:t>94</a:t>
            </a:fld>
            <a:endParaRPr lang="th-TH">
              <a:latin typeface="Arial" charset="0"/>
            </a:endParaRPr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63B90D-155A-455D-9259-DFB82336E8D8}" type="slidenum">
              <a:rPr lang="en-US" smtClean="0">
                <a:latin typeface="Arial" charset="0"/>
              </a:rPr>
              <a:pPr/>
              <a:t>95</a:t>
            </a:fld>
            <a:endParaRPr lang="th-TH">
              <a:latin typeface="Arial" charset="0"/>
            </a:endParaRPr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FD9D8A-A155-4A6E-85ED-C9A05824C09F}" type="slidenum">
              <a:rPr lang="en-US" smtClean="0">
                <a:latin typeface="Arial" charset="0"/>
              </a:rPr>
              <a:pPr/>
              <a:t>96</a:t>
            </a:fld>
            <a:endParaRPr lang="th-TH">
              <a:latin typeface="Arial" charset="0"/>
            </a:endParaRPr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333EBB-C416-4576-AB39-49301E6DE1CF}" type="slidenum">
              <a:rPr lang="en-US" smtClean="0">
                <a:latin typeface="Arial" charset="0"/>
              </a:rPr>
              <a:pPr/>
              <a:t>97</a:t>
            </a:fld>
            <a:endParaRPr lang="th-TH">
              <a:latin typeface="Arial" charset="0"/>
            </a:endParaRPr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052647-2A61-4C82-8ADF-6CA4BFE0A1B5}" type="slidenum">
              <a:rPr lang="en-US" smtClean="0">
                <a:latin typeface="Arial" charset="0"/>
              </a:rPr>
              <a:pPr/>
              <a:t>98</a:t>
            </a:fld>
            <a:endParaRPr lang="th-TH">
              <a:latin typeface="Arial" charset="0"/>
            </a:endParaRPr>
          </a:p>
        </p:txBody>
      </p:sp>
      <p:sp>
        <p:nvSpPr>
          <p:cNvPr id="167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A6F58B-9327-4652-905B-FFA2EA36B958}" type="slidenum">
              <a:rPr lang="en-US" smtClean="0">
                <a:latin typeface="Arial" charset="0"/>
              </a:rPr>
              <a:pPr/>
              <a:t>5</a:t>
            </a:fld>
            <a:endParaRPr lang="th-TH">
              <a:latin typeface="Arial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19FD8-907D-48C4-8E68-27324F6D50A5}" type="slidenum">
              <a:rPr lang="en-US" smtClean="0">
                <a:latin typeface="Arial" charset="0"/>
              </a:rPr>
              <a:pPr/>
              <a:t>99</a:t>
            </a:fld>
            <a:endParaRPr lang="th-TH">
              <a:latin typeface="Arial" charset="0"/>
            </a:endParaRPr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A68A16-A57D-4743-A99D-8A13E0694FF2}" type="slidenum">
              <a:rPr lang="en-US" smtClean="0">
                <a:latin typeface="Arial" charset="0"/>
              </a:rPr>
              <a:pPr/>
              <a:t>104</a:t>
            </a:fld>
            <a:endParaRPr lang="th-TH">
              <a:latin typeface="Arial" charset="0"/>
            </a:endParaRPr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5A7DF5-777F-4AB3-8A03-24FA01F97CC7}" type="slidenum">
              <a:rPr lang="en-US" smtClean="0">
                <a:latin typeface="Arial" charset="0"/>
              </a:rPr>
              <a:pPr/>
              <a:t>107</a:t>
            </a:fld>
            <a:endParaRPr lang="th-TH">
              <a:latin typeface="Arial" charset="0"/>
            </a:endParaRPr>
          </a:p>
        </p:txBody>
      </p:sp>
      <p:sp>
        <p:nvSpPr>
          <p:cNvPr id="182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803319-BB03-4788-8FC4-EFE3AD2C9C2F}" type="slidenum">
              <a:rPr lang="en-US" smtClean="0">
                <a:latin typeface="Arial" charset="0"/>
              </a:rPr>
              <a:pPr/>
              <a:t>108</a:t>
            </a:fld>
            <a:endParaRPr lang="th-TH">
              <a:latin typeface="Arial" charset="0"/>
            </a:endParaRPr>
          </a:p>
        </p:txBody>
      </p:sp>
      <p:sp>
        <p:nvSpPr>
          <p:cNvPr id="183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228F12-7368-40B5-86F6-15DE4C8E5D8E}" type="slidenum">
              <a:rPr lang="en-US" smtClean="0">
                <a:latin typeface="Arial" charset="0"/>
              </a:rPr>
              <a:pPr/>
              <a:t>109</a:t>
            </a:fld>
            <a:endParaRPr lang="th-TH">
              <a:latin typeface="Arial" charset="0"/>
            </a:endParaRPr>
          </a:p>
        </p:txBody>
      </p:sp>
      <p:sp>
        <p:nvSpPr>
          <p:cNvPr id="184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4222DA-A2B2-4C35-BF5C-625E3EB30DA0}" type="slidenum">
              <a:rPr lang="en-US" smtClean="0">
                <a:latin typeface="Arial" charset="0"/>
              </a:rPr>
              <a:pPr/>
              <a:t>116</a:t>
            </a:fld>
            <a:endParaRPr lang="th-TH">
              <a:latin typeface="Arial" charset="0"/>
            </a:endParaRPr>
          </a:p>
        </p:txBody>
      </p:sp>
      <p:sp>
        <p:nvSpPr>
          <p:cNvPr id="192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192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A214FB-9415-4F80-9B89-3EC9B898671C}" type="slidenum">
              <a:rPr lang="en-US" smtClean="0">
                <a:latin typeface="Arial" charset="0"/>
              </a:rPr>
              <a:pPr/>
              <a:t>117</a:t>
            </a:fld>
            <a:endParaRPr lang="th-TH">
              <a:latin typeface="Arial" charset="0"/>
            </a:endParaRPr>
          </a:p>
        </p:txBody>
      </p:sp>
      <p:sp>
        <p:nvSpPr>
          <p:cNvPr id="193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193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9D8B60-13A8-4D3E-9E5A-8E523A096640}" type="slidenum">
              <a:rPr lang="en-US" smtClean="0">
                <a:latin typeface="Arial" charset="0"/>
              </a:rPr>
              <a:pPr/>
              <a:t>118</a:t>
            </a:fld>
            <a:endParaRPr lang="th-TH">
              <a:latin typeface="Arial" charset="0"/>
            </a:endParaRPr>
          </a:p>
        </p:txBody>
      </p:sp>
      <p:sp>
        <p:nvSpPr>
          <p:cNvPr id="194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194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6D36DC-446B-4325-8950-40CED176846D}" type="slidenum">
              <a:rPr lang="en-US" smtClean="0">
                <a:latin typeface="Arial" charset="0"/>
              </a:rPr>
              <a:pPr/>
              <a:t>119</a:t>
            </a:fld>
            <a:endParaRPr lang="th-TH">
              <a:latin typeface="Arial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A0235C-0014-4AC2-B33C-4400683BD7C1}" type="slidenum">
              <a:rPr lang="en-US" smtClean="0">
                <a:latin typeface="Arial" charset="0"/>
              </a:rPr>
              <a:pPr/>
              <a:t>120</a:t>
            </a:fld>
            <a:endParaRPr lang="th-TH">
              <a:latin typeface="Arial" charset="0"/>
            </a:endParaRPr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44D41F-5219-4823-A5B4-6258176907B3}" type="slidenum">
              <a:rPr lang="en-US" smtClean="0">
                <a:latin typeface="Arial" charset="0"/>
              </a:rPr>
              <a:pPr/>
              <a:t>6</a:t>
            </a:fld>
            <a:endParaRPr lang="th-TH">
              <a:latin typeface="Arial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C0FB99-9CDC-4351-8B66-855336B9D0B8}" type="slidenum">
              <a:rPr lang="en-US" smtClean="0">
                <a:latin typeface="Arial" charset="0"/>
              </a:rPr>
              <a:pPr/>
              <a:t>121</a:t>
            </a:fld>
            <a:endParaRPr lang="th-TH">
              <a:latin typeface="Arial" charset="0"/>
            </a:endParaRPr>
          </a:p>
        </p:txBody>
      </p:sp>
      <p:sp>
        <p:nvSpPr>
          <p:cNvPr id="197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197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3523C6-3D95-4F9A-A300-644941D8D75D}" type="slidenum">
              <a:rPr lang="en-US" smtClean="0">
                <a:latin typeface="Arial" charset="0"/>
              </a:rPr>
              <a:pPr/>
              <a:t>122</a:t>
            </a:fld>
            <a:endParaRPr lang="th-TH">
              <a:latin typeface="Arial" charset="0"/>
            </a:endParaRPr>
          </a:p>
        </p:txBody>
      </p:sp>
      <p:sp>
        <p:nvSpPr>
          <p:cNvPr id="198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198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314493-B203-4B0C-927D-0233CC633577}" type="slidenum">
              <a:rPr lang="en-US" smtClean="0">
                <a:latin typeface="Arial" charset="0"/>
              </a:rPr>
              <a:pPr/>
              <a:t>123</a:t>
            </a:fld>
            <a:endParaRPr lang="th-TH">
              <a:latin typeface="Arial" charset="0"/>
            </a:endParaRPr>
          </a:p>
        </p:txBody>
      </p:sp>
      <p:sp>
        <p:nvSpPr>
          <p:cNvPr id="199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199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EA41CD-D7B2-4A0E-9707-935F23FB5B5A}" type="slidenum">
              <a:rPr lang="en-US" smtClean="0">
                <a:latin typeface="Arial" charset="0"/>
              </a:rPr>
              <a:pPr/>
              <a:t>124</a:t>
            </a:fld>
            <a:endParaRPr lang="th-TH">
              <a:latin typeface="Arial" charset="0"/>
            </a:endParaRPr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4F01A1-B029-4515-BDE5-52AFC4C30509}" type="slidenum">
              <a:rPr lang="en-US" smtClean="0">
                <a:latin typeface="Arial" charset="0"/>
              </a:rPr>
              <a:pPr/>
              <a:t>125</a:t>
            </a:fld>
            <a:endParaRPr lang="th-TH">
              <a:latin typeface="Arial" charset="0"/>
            </a:endParaRPr>
          </a:p>
        </p:txBody>
      </p:sp>
      <p:sp>
        <p:nvSpPr>
          <p:cNvPr id="201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201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EAF041-7A21-4680-ACA2-2DDE8D6787C5}" type="slidenum">
              <a:rPr lang="en-US" smtClean="0">
                <a:latin typeface="Arial" charset="0"/>
              </a:rPr>
              <a:pPr/>
              <a:t>138</a:t>
            </a:fld>
            <a:endParaRPr lang="th-TH">
              <a:latin typeface="Arial" charset="0"/>
            </a:endParaRPr>
          </a:p>
        </p:txBody>
      </p:sp>
      <p:sp>
        <p:nvSpPr>
          <p:cNvPr id="205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205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86FE3F-491C-43D4-87F3-DB2924C5893B}" type="slidenum">
              <a:rPr lang="en-US" smtClean="0">
                <a:latin typeface="Arial" charset="0"/>
              </a:rPr>
              <a:pPr/>
              <a:t>139</a:t>
            </a:fld>
            <a:endParaRPr lang="th-TH">
              <a:latin typeface="Arial" charset="0"/>
            </a:endParaRPr>
          </a:p>
        </p:txBody>
      </p:sp>
      <p:sp>
        <p:nvSpPr>
          <p:cNvPr id="206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206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D023B9-0EEF-492B-B0CA-8FE833DA372F}" type="slidenum">
              <a:rPr lang="en-US" smtClean="0">
                <a:latin typeface="Arial" charset="0"/>
              </a:rPr>
              <a:pPr/>
              <a:t>7</a:t>
            </a:fld>
            <a:endParaRPr lang="th-TH">
              <a:latin typeface="Arial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438012-D965-4D30-9520-8B69A2951C8B}" type="slidenum">
              <a:rPr lang="en-US" smtClean="0">
                <a:latin typeface="Arial" charset="0"/>
              </a:rPr>
              <a:pPr/>
              <a:t>8</a:t>
            </a:fld>
            <a:endParaRPr lang="th-TH">
              <a:latin typeface="Arial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0D3297-ECDE-45BA-978B-D4E11A2BBFBE}" type="slidenum">
              <a:rPr lang="en-US" smtClean="0">
                <a:latin typeface="Arial" charset="0"/>
              </a:rPr>
              <a:pPr/>
              <a:t>9</a:t>
            </a:fld>
            <a:endParaRPr lang="th-TH">
              <a:latin typeface="Arial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47B9F-3ED2-4927-918E-BC3C34EDB585}" type="datetimeFigureOut">
              <a:rPr lang="th-TH" smtClean="0"/>
              <a:pPr/>
              <a:t>08/05/64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43E6-C6B7-41D9-9D2D-0F53FE0DF7D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47B9F-3ED2-4927-918E-BC3C34EDB585}" type="datetimeFigureOut">
              <a:rPr lang="th-TH" smtClean="0"/>
              <a:pPr/>
              <a:t>08/05/64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43E6-C6B7-41D9-9D2D-0F53FE0DF7D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47B9F-3ED2-4927-918E-BC3C34EDB585}" type="datetimeFigureOut">
              <a:rPr lang="th-TH" smtClean="0"/>
              <a:pPr/>
              <a:t>08/05/64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43E6-C6B7-41D9-9D2D-0F53FE0DF7D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47B9F-3ED2-4927-918E-BC3C34EDB585}" type="datetimeFigureOut">
              <a:rPr lang="th-TH" smtClean="0"/>
              <a:pPr/>
              <a:t>08/05/64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43E6-C6B7-41D9-9D2D-0F53FE0DF7D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47B9F-3ED2-4927-918E-BC3C34EDB585}" type="datetimeFigureOut">
              <a:rPr lang="th-TH" smtClean="0"/>
              <a:pPr/>
              <a:t>08/05/64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43E6-C6B7-41D9-9D2D-0F53FE0DF7D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47B9F-3ED2-4927-918E-BC3C34EDB585}" type="datetimeFigureOut">
              <a:rPr lang="th-TH" smtClean="0"/>
              <a:pPr/>
              <a:t>08/05/64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43E6-C6B7-41D9-9D2D-0F53FE0DF7D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47B9F-3ED2-4927-918E-BC3C34EDB585}" type="datetimeFigureOut">
              <a:rPr lang="th-TH" smtClean="0"/>
              <a:pPr/>
              <a:t>08/05/64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43E6-C6B7-41D9-9D2D-0F53FE0DF7D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47B9F-3ED2-4927-918E-BC3C34EDB585}" type="datetimeFigureOut">
              <a:rPr lang="th-TH" smtClean="0"/>
              <a:pPr/>
              <a:t>08/05/64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43E6-C6B7-41D9-9D2D-0F53FE0DF7D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47B9F-3ED2-4927-918E-BC3C34EDB585}" type="datetimeFigureOut">
              <a:rPr lang="th-TH" smtClean="0"/>
              <a:pPr/>
              <a:t>08/05/64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43E6-C6B7-41D9-9D2D-0F53FE0DF7D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47B9F-3ED2-4927-918E-BC3C34EDB585}" type="datetimeFigureOut">
              <a:rPr lang="th-TH" smtClean="0"/>
              <a:pPr/>
              <a:t>08/05/64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43E6-C6B7-41D9-9D2D-0F53FE0DF7D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47B9F-3ED2-4927-918E-BC3C34EDB585}" type="datetimeFigureOut">
              <a:rPr lang="th-TH" smtClean="0"/>
              <a:pPr/>
              <a:t>08/05/64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43E6-C6B7-41D9-9D2D-0F53FE0DF7D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47B9F-3ED2-4927-918E-BC3C34EDB585}" type="datetimeFigureOut">
              <a:rPr lang="th-TH" smtClean="0"/>
              <a:pPr/>
              <a:t>08/05/64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443E6-C6B7-41D9-9D2D-0F53FE0DF7DB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  <p:sldLayoutId id="214748382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d.go.th/publish/6063.0.html" TargetMode="Externa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image" Target="../media/image4.gif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899592" y="260648"/>
            <a:ext cx="707236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rmAutofit/>
          </a:bodyPr>
          <a:lstStyle/>
          <a:p>
            <a:pPr algn="ctr">
              <a:spcBef>
                <a:spcPct val="50000"/>
              </a:spcBef>
            </a:pPr>
            <a:r>
              <a:rPr lang="th-TH" sz="54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ภาษีเงินได้บุคคลธรรมดา</a:t>
            </a:r>
          </a:p>
        </p:txBody>
      </p:sp>
      <p:pic>
        <p:nvPicPr>
          <p:cNvPr id="224260" name="Picture 4" descr="http://www.bunchamarketing.com/wp-content/uploads/2015/12/1.115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571612"/>
            <a:ext cx="7643866" cy="4429156"/>
          </a:xfrm>
          <a:prstGeom prst="rect">
            <a:avLst/>
          </a:prstGeom>
          <a:noFill/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143504" y="5643578"/>
            <a:ext cx="3714776" cy="785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rmAutofit/>
          </a:bodyPr>
          <a:lstStyle/>
          <a:p>
            <a:pPr algn="ctr">
              <a:spcBef>
                <a:spcPct val="50000"/>
              </a:spcBef>
            </a:pPr>
            <a:r>
              <a:rPr lang="th-TH" sz="3200" dirty="0">
                <a:latin typeface="Adobe Caslon Pro Bold" pitchFamily="18" charset="0"/>
                <a:cs typeface="+mj-cs"/>
              </a:rPr>
              <a:t>อ. </a:t>
            </a:r>
            <a:r>
              <a:rPr lang="th-TH" sz="3200" dirty="0" err="1">
                <a:latin typeface="Adobe Caslon Pro Bold" pitchFamily="18" charset="0"/>
                <a:cs typeface="+mj-cs"/>
              </a:rPr>
              <a:t>นฤ</a:t>
            </a:r>
            <a:r>
              <a:rPr lang="th-TH" sz="3200" dirty="0">
                <a:latin typeface="Adobe Caslon Pro Bold" pitchFamily="18" charset="0"/>
                <a:cs typeface="+mj-cs"/>
              </a:rPr>
              <a:t>มล  ชมโฉม</a:t>
            </a:r>
            <a:endParaRPr lang="th-TH" sz="3200" dirty="0">
              <a:latin typeface="Angsana New" pitchFamily="18" charset="-34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8"/>
            <a:ext cx="8229600" cy="1143000"/>
          </a:xfrm>
        </p:spPr>
        <p:txBody>
          <a:bodyPr/>
          <a:lstStyle/>
          <a:p>
            <a:pPr eaLnBrk="1" hangingPunct="1"/>
            <a:r>
              <a:rPr lang="th-TH" sz="5200">
                <a:solidFill>
                  <a:srgbClr val="0066FF"/>
                </a:solidFill>
              </a:rPr>
              <a:t>บุคคลธรรมดา</a:t>
            </a:r>
            <a:r>
              <a:rPr lang="th-TH" sz="5200"/>
              <a:t> </a:t>
            </a:r>
            <a:r>
              <a:rPr lang="th-TH" sz="5200">
                <a:solidFill>
                  <a:srgbClr val="CC3300"/>
                </a:solidFill>
              </a:rPr>
              <a:t>(ยังมีชีวิต)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58750" y="1117600"/>
            <a:ext cx="9036050" cy="1590675"/>
          </a:xfrm>
        </p:spPr>
        <p:txBody>
          <a:bodyPr>
            <a:normAutofit fontScale="92500"/>
          </a:bodyPr>
          <a:lstStyle/>
          <a:p>
            <a:pPr eaLnBrk="1" hangingPunct="1">
              <a:buFontTx/>
              <a:buNone/>
            </a:pPr>
            <a:r>
              <a:rPr lang="th-TH" sz="3900">
                <a:latin typeface="Angsana New" pitchFamily="18" charset="-34"/>
              </a:rPr>
              <a:t>	</a:t>
            </a:r>
            <a:r>
              <a:rPr lang="th-TH" sz="3900" b="1">
                <a:latin typeface="Angsana New" pitchFamily="18" charset="-34"/>
              </a:rPr>
              <a:t>ไม่จำกัดเพศ วัย ที่อยู่ สัญชาติ ความสามารถ ฐานะทางสังคม  หากไม่มีกฎหมายยกเว้น มีหน้าที่ต้องเสียภาษีทุกคน</a:t>
            </a:r>
            <a:r>
              <a:rPr lang="th-TH" sz="3900">
                <a:latin typeface="Angsana New" pitchFamily="18" charset="-34"/>
              </a:rPr>
              <a:t> </a:t>
            </a:r>
            <a:r>
              <a:rPr lang="th-TH" sz="3900" b="1">
                <a:solidFill>
                  <a:srgbClr val="CC00CC"/>
                </a:solidFill>
                <a:latin typeface="Angsana New" pitchFamily="18" charset="-34"/>
              </a:rPr>
              <a:t>เช่น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11188" y="2565400"/>
            <a:ext cx="7777162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th-TH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11188" y="3141663"/>
            <a:ext cx="6624637" cy="273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th-TH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-714375" y="2484438"/>
            <a:ext cx="9756775" cy="438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3"/>
            <a:r>
              <a:rPr lang="th-TH" sz="3200">
                <a:latin typeface="Angsana New" pitchFamily="18" charset="-34"/>
              </a:rPr>
              <a:t>	พระภิกษุ มีเงินได้จากการขายที่ดิน</a:t>
            </a:r>
          </a:p>
          <a:p>
            <a:pPr lvl="3"/>
            <a:endParaRPr lang="th-TH" sz="1400">
              <a:latin typeface="Angsana New" pitchFamily="18" charset="-34"/>
            </a:endParaRPr>
          </a:p>
          <a:p>
            <a:pPr lvl="3"/>
            <a:r>
              <a:rPr lang="th-TH" sz="3200">
                <a:latin typeface="Angsana New" pitchFamily="18" charset="-34"/>
              </a:rPr>
              <a:t>	ด.ช. </a:t>
            </a:r>
            <a:r>
              <a:rPr lang="en-US" sz="3200">
                <a:latin typeface="Angsana New" pitchFamily="18" charset="-34"/>
              </a:rPr>
              <a:t>A </a:t>
            </a:r>
            <a:r>
              <a:rPr lang="th-TH" sz="3200">
                <a:latin typeface="Angsana New" pitchFamily="18" charset="-34"/>
              </a:rPr>
              <a:t>เกิดได้ </a:t>
            </a:r>
            <a:r>
              <a:rPr lang="en-US" sz="3200">
                <a:latin typeface="Angsana New" pitchFamily="18" charset="-34"/>
              </a:rPr>
              <a:t>1 </a:t>
            </a:r>
            <a:r>
              <a:rPr lang="th-TH" sz="3200">
                <a:latin typeface="Angsana New" pitchFamily="18" charset="-34"/>
              </a:rPr>
              <a:t>วัน บิดา-มารดา เสียชีวิต มีตึกเป็นมรดกได้ค่าเช่าปีนั้น</a:t>
            </a:r>
            <a:r>
              <a:rPr lang="en-US" sz="3200">
                <a:latin typeface="Angsana New" pitchFamily="18" charset="-34"/>
              </a:rPr>
              <a:t> </a:t>
            </a:r>
          </a:p>
          <a:p>
            <a:pPr lvl="3"/>
            <a:r>
              <a:rPr lang="en-US" sz="3200">
                <a:latin typeface="Angsana New" pitchFamily="18" charset="-34"/>
              </a:rPr>
              <a:t>	1</a:t>
            </a:r>
            <a:r>
              <a:rPr lang="th-TH" sz="3200">
                <a:latin typeface="Angsana New" pitchFamily="18" charset="-34"/>
              </a:rPr>
              <a:t> ล้านบาท  (ยื่นแบบเสียภาษีในนาม ด.ช. </a:t>
            </a:r>
            <a:r>
              <a:rPr lang="en-US" sz="3200">
                <a:latin typeface="Angsana New" pitchFamily="18" charset="-34"/>
              </a:rPr>
              <a:t>A </a:t>
            </a:r>
            <a:r>
              <a:rPr lang="th-TH" sz="3200">
                <a:latin typeface="Angsana New" pitchFamily="18" charset="-34"/>
              </a:rPr>
              <a:t>โดยผู้แทนโดยชอบธรรม)</a:t>
            </a:r>
          </a:p>
          <a:p>
            <a:pPr lvl="3"/>
            <a:endParaRPr lang="th-TH" sz="1400">
              <a:latin typeface="Angsana New" pitchFamily="18" charset="-34"/>
            </a:endParaRPr>
          </a:p>
          <a:p>
            <a:pPr lvl="3"/>
            <a:r>
              <a:rPr lang="th-TH" sz="3200">
                <a:latin typeface="Angsana New" pitchFamily="18" charset="-34"/>
              </a:rPr>
              <a:t>	นายเป๋อ ศาลสั่งให้เป็นคนไร้ความสามารถได้รับดอกเบี้ย</a:t>
            </a:r>
          </a:p>
          <a:p>
            <a:pPr lvl="3"/>
            <a:endParaRPr lang="th-TH" sz="1400">
              <a:latin typeface="Angsana New" pitchFamily="18" charset="-34"/>
            </a:endParaRPr>
          </a:p>
          <a:p>
            <a:pPr lvl="3"/>
            <a:r>
              <a:rPr lang="en-US" sz="3200">
                <a:latin typeface="Angsana New" pitchFamily="18" charset="-34"/>
              </a:rPr>
              <a:t>	Mr.</a:t>
            </a:r>
            <a:r>
              <a:rPr lang="th-TH" sz="3200">
                <a:latin typeface="Angsana New" pitchFamily="18" charset="-34"/>
              </a:rPr>
              <a:t>คิม ชาวฝรั่งเศสไม่เคยมาประเทศไทยเลย มีบ้านให้เช่าในประเทศ   	ไทยมีเงินได้ค่าเช่า</a:t>
            </a:r>
          </a:p>
          <a:p>
            <a:pPr>
              <a:spcBef>
                <a:spcPct val="50000"/>
              </a:spcBef>
            </a:pPr>
            <a:endParaRPr lang="th-TH" sz="3200">
              <a:latin typeface="Angsana New" pitchFamily="18" charset="-34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-252413" y="2159000"/>
            <a:ext cx="1295401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b="1">
                <a:solidFill>
                  <a:srgbClr val="C4EF91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b="1">
              <a:solidFill>
                <a:srgbClr val="FFFF00"/>
              </a:solidFill>
              <a:latin typeface="Angsana New" pitchFamily="18" charset="-34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-254000" y="2852738"/>
            <a:ext cx="12954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b="1">
                <a:solidFill>
                  <a:srgbClr val="C4EF91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b="1">
              <a:solidFill>
                <a:srgbClr val="FFFF00"/>
              </a:solidFill>
              <a:latin typeface="Angsana New" pitchFamily="18" charset="-34"/>
            </a:endParaRP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-228600" y="4046538"/>
            <a:ext cx="12954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b="1">
                <a:solidFill>
                  <a:srgbClr val="C4EF91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b="1">
              <a:solidFill>
                <a:srgbClr val="FFFF00"/>
              </a:solidFill>
              <a:latin typeface="Angsana New" pitchFamily="18" charset="-34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-215900" y="4745038"/>
            <a:ext cx="12954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b="1">
                <a:solidFill>
                  <a:srgbClr val="C4EF91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b="1">
              <a:solidFill>
                <a:srgbClr val="FFFF00"/>
              </a:solidFill>
              <a:latin typeface="Angsana New" pitchFamily="18" charset="-34"/>
            </a:endParaRP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600" b="1" dirty="0">
                <a:solidFill>
                  <a:srgbClr val="FF3300"/>
                </a:solidFill>
                <a:cs typeface="Angsana New" pitchFamily="18" charset="-34"/>
              </a:rPr>
              <a:t>แบบฝึกหัด</a:t>
            </a:r>
            <a:endParaRPr lang="th-TH" sz="3600" b="1" dirty="0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6084" name="Text Box 3"/>
          <p:cNvSpPr txBox="1">
            <a:spLocks noChangeArrowheads="1"/>
          </p:cNvSpPr>
          <p:nvPr/>
        </p:nvSpPr>
        <p:spPr bwMode="auto">
          <a:xfrm>
            <a:off x="468313" y="1196975"/>
            <a:ext cx="8353425" cy="502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AutoNum type="alphaLcParenR"/>
            </a:pPr>
            <a:r>
              <a:rPr lang="th-TH" sz="2400" b="1">
                <a:latin typeface="Angsana New" pitchFamily="18" charset="-34"/>
                <a:cs typeface="Angsana New" pitchFamily="18" charset="-34"/>
              </a:rPr>
              <a:t>นายต้นไม้กับนางดอกไม้เป็นสามีภริยาชอบด้วยกฎหมาย นายต้นไม้มีเงินเดือน ๆ ละ </a:t>
            </a:r>
            <a:r>
              <a:rPr lang="en-US" sz="2400" b="1">
                <a:latin typeface="Angsana New" pitchFamily="18" charset="-34"/>
                <a:cs typeface="Angsana New" pitchFamily="18" charset="-34"/>
              </a:rPr>
              <a:t>21,000</a:t>
            </a:r>
            <a:r>
              <a:rPr lang="th-TH" sz="2400" b="1">
                <a:latin typeface="Angsana New" pitchFamily="18" charset="-34"/>
                <a:cs typeface="Angsana New" pitchFamily="18" charset="-34"/>
              </a:rPr>
              <a:t> บาท ส่วนนางดอกไม้มีเงินเดือน ๆ ละ </a:t>
            </a:r>
            <a:r>
              <a:rPr lang="en-US" sz="2400" b="1">
                <a:latin typeface="Angsana New" pitchFamily="18" charset="-34"/>
                <a:cs typeface="Angsana New" pitchFamily="18" charset="-34"/>
              </a:rPr>
              <a:t>10,000</a:t>
            </a:r>
            <a:r>
              <a:rPr lang="th-TH" sz="2400" b="1">
                <a:latin typeface="Angsana New" pitchFamily="18" charset="-34"/>
                <a:cs typeface="Angsana New" pitchFamily="18" charset="-34"/>
              </a:rPr>
              <a:t> บาท นอกจากนี้นางดอกไม้ยังมีรายได้ค่านายหน้า </a:t>
            </a:r>
            <a:r>
              <a:rPr lang="en-US" sz="2400" b="1">
                <a:latin typeface="Angsana New" pitchFamily="18" charset="-34"/>
                <a:cs typeface="Angsana New" pitchFamily="18" charset="-34"/>
              </a:rPr>
              <a:t>60,000</a:t>
            </a:r>
            <a:r>
              <a:rPr lang="th-TH" sz="2400" b="1">
                <a:latin typeface="Angsana New" pitchFamily="18" charset="-34"/>
                <a:cs typeface="Angsana New" pitchFamily="18" charset="-34"/>
              </a:rPr>
              <a:t> บาท</a:t>
            </a: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th-TH" sz="2400" b="1">
                <a:latin typeface="Angsana New" pitchFamily="18" charset="-34"/>
                <a:cs typeface="Angsana New" pitchFamily="18" charset="-34"/>
              </a:rPr>
              <a:t>		-ให้แสดงการเฉลี่ยค่าใช้จ่ายของนางดอกไม้</a:t>
            </a:r>
          </a:p>
          <a:p>
            <a:pPr marL="800100" lvl="1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th-TH" sz="2400" b="1">
                <a:latin typeface="Angsana New" pitchFamily="18" charset="-34"/>
                <a:cs typeface="Angsana New" pitchFamily="18" charset="-34"/>
              </a:rPr>
              <a:t>		-ให้คำนวณเงินได้หลังหักค่าใช้จ่ายของนายต้นไม้และนางดอกไม้</a:t>
            </a: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en-US" sz="2400" b="1">
                <a:latin typeface="Angsana New" pitchFamily="18" charset="-34"/>
                <a:cs typeface="Angsana New" pitchFamily="18" charset="-34"/>
              </a:rPr>
              <a:t>b)  	</a:t>
            </a:r>
            <a:r>
              <a:rPr lang="th-TH" sz="2400" b="1">
                <a:latin typeface="Angsana New" pitchFamily="18" charset="-34"/>
                <a:cs typeface="Angsana New" pitchFamily="18" charset="-34"/>
              </a:rPr>
              <a:t>นายกอไก่เป็นพนักงานบริษัทแห่งหนึ่งได้รับเงินเดือน </a:t>
            </a:r>
            <a:r>
              <a:rPr lang="en-US" sz="2400" b="1">
                <a:latin typeface="Angsana New" pitchFamily="18" charset="-34"/>
                <a:cs typeface="Angsana New" pitchFamily="18" charset="-34"/>
              </a:rPr>
              <a:t>300,000</a:t>
            </a:r>
            <a:r>
              <a:rPr lang="th-TH" sz="2400" b="1">
                <a:latin typeface="Angsana New" pitchFamily="18" charset="-34"/>
                <a:cs typeface="Angsana New" pitchFamily="18" charset="-34"/>
              </a:rPr>
              <a:t> บาทต่อปี และนางขอไข่ซึ่งเป็นภรรยาได้รับเงินเดือน </a:t>
            </a:r>
            <a:r>
              <a:rPr lang="en-US" sz="2400" b="1">
                <a:latin typeface="Angsana New" pitchFamily="18" charset="-34"/>
                <a:cs typeface="Angsana New" pitchFamily="18" charset="-34"/>
              </a:rPr>
              <a:t>100,000</a:t>
            </a:r>
            <a:r>
              <a:rPr lang="th-TH" sz="2400" b="1">
                <a:latin typeface="Angsana New" pitchFamily="18" charset="-34"/>
                <a:cs typeface="Angsana New" pitchFamily="18" charset="-34"/>
              </a:rPr>
              <a:t> บาทต่อปี นอกจากนี้ทั้งสองคนยังประกอบอาชีพเป็นนายหน้าขายที่ดินอีกด้วย โดยนายกอไก่ได้รับค่านายหน้าตลอดทั้งปี </a:t>
            </a:r>
            <a:r>
              <a:rPr lang="en-US" sz="2400" b="1">
                <a:latin typeface="Angsana New" pitchFamily="18" charset="-34"/>
                <a:cs typeface="Angsana New" pitchFamily="18" charset="-34"/>
              </a:rPr>
              <a:t>100,000</a:t>
            </a:r>
            <a:r>
              <a:rPr lang="th-TH" sz="2400" b="1">
                <a:latin typeface="Angsana New" pitchFamily="18" charset="-34"/>
                <a:cs typeface="Angsana New" pitchFamily="18" charset="-34"/>
              </a:rPr>
              <a:t> บาท นางขอไข่ได้รับค่านายหน้าตลอดทั้งปีเป็นจำนวน </a:t>
            </a:r>
            <a:r>
              <a:rPr lang="en-US" sz="2400" b="1">
                <a:latin typeface="Angsana New" pitchFamily="18" charset="-34"/>
                <a:cs typeface="Angsana New" pitchFamily="18" charset="-34"/>
              </a:rPr>
              <a:t>20,000</a:t>
            </a:r>
            <a:r>
              <a:rPr lang="th-TH" sz="2400" b="1">
                <a:latin typeface="Angsana New" pitchFamily="18" charset="-34"/>
                <a:cs typeface="Angsana New" pitchFamily="18" charset="-34"/>
              </a:rPr>
              <a:t> บาท</a:t>
            </a:r>
          </a:p>
          <a:p>
            <a:pPr marL="800100" lvl="1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th-TH" sz="2400" b="1">
                <a:latin typeface="Angsana New" pitchFamily="18" charset="-34"/>
                <a:cs typeface="Angsana New" pitchFamily="18" charset="-34"/>
              </a:rPr>
              <a:t>		-ให้แสดงการเฉลี่ยค่าใช้จ่ายของนางขอไข่</a:t>
            </a:r>
          </a:p>
          <a:p>
            <a:pPr marL="800100" lvl="1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th-TH" sz="2400" b="1">
                <a:latin typeface="Angsana New" pitchFamily="18" charset="-34"/>
                <a:cs typeface="Angsana New" pitchFamily="18" charset="-34"/>
              </a:rPr>
              <a:t>		-ให้คำนวณเงินได้หลังหักค่าใช้จ่ายของนายกอไก่และนางขอไข่</a:t>
            </a:r>
            <a:endParaRPr lang="en-US" sz="2400" b="1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600" b="1" dirty="0">
                <a:solidFill>
                  <a:srgbClr val="FF3300"/>
                </a:solidFill>
              </a:rPr>
              <a:t>เฉลย </a:t>
            </a:r>
            <a:r>
              <a:rPr lang="th-TH" sz="3600" b="1" dirty="0">
                <a:solidFill>
                  <a:srgbClr val="FF3300"/>
                </a:solidFill>
                <a:cs typeface="Angsana New" pitchFamily="18" charset="-34"/>
              </a:rPr>
              <a:t>แบบฝึกหัด</a:t>
            </a:r>
            <a:endParaRPr lang="th-TH" sz="3600" b="1" dirty="0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6084" name="Text Box 3"/>
          <p:cNvSpPr txBox="1">
            <a:spLocks noChangeArrowheads="1"/>
          </p:cNvSpPr>
          <p:nvPr/>
        </p:nvSpPr>
        <p:spPr bwMode="auto">
          <a:xfrm>
            <a:off x="466725" y="1412776"/>
            <a:ext cx="8353425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AutoNum type="alphaLcParenR"/>
            </a:pP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นายต้นไม้กับนางดอกไม้เป็นสามีภริยาชอบด้วยกฎหมาย นายต้นไม้มีเงินเดือน ๆ ละ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21,000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บาท ส่วนนางดอกไม้มีเงินเดือน ๆ ละ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10,000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บาท นอกจากนี้นางดอกไม้ยังมีรายได้ค่านายหน้า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60,000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บาท</a:t>
            </a: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		-ให้แสดงการเฉลี่ยค่าใช้จ่ายของนางดอกไม้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.  </a:t>
            </a:r>
            <a:r>
              <a:rPr lang="en-US" sz="2400" b="1" dirty="0">
                <a:highlight>
                  <a:srgbClr val="FFFF00"/>
                </a:highlight>
                <a:latin typeface="Angsana New" pitchFamily="18" charset="-34"/>
                <a:cs typeface="Angsana New" pitchFamily="18" charset="-34"/>
              </a:rPr>
              <a:t>60,000</a:t>
            </a:r>
            <a:endParaRPr lang="th-TH" sz="2400" b="1" dirty="0">
              <a:highlight>
                <a:srgbClr val="FFFF00"/>
              </a:highlight>
              <a:latin typeface="Angsana New" pitchFamily="18" charset="-34"/>
              <a:cs typeface="Angsana New" pitchFamily="18" charset="-34"/>
            </a:endParaRPr>
          </a:p>
          <a:p>
            <a:pPr marL="800100" lvl="1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		-ให้คำนวณเงินได้หลังหักค่าใช้จ่ายของนายต้นไม้และนางดอกไม้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400" b="1" dirty="0">
                <a:highlight>
                  <a:srgbClr val="FFFF00"/>
                </a:highlight>
                <a:latin typeface="Angsana New" pitchFamily="18" charset="-34"/>
                <a:cs typeface="Angsana New" pitchFamily="18" charset="-34"/>
              </a:rPr>
              <a:t>ต้นไม้</a:t>
            </a:r>
            <a:r>
              <a:rPr lang="en-US" sz="2400" b="1" dirty="0">
                <a:highlight>
                  <a:srgbClr val="FFFF00"/>
                </a:highlight>
                <a:latin typeface="Angsana New" pitchFamily="18" charset="-34"/>
                <a:cs typeface="Angsana New" pitchFamily="18" charset="-34"/>
              </a:rPr>
              <a:t>192,000 </a:t>
            </a:r>
            <a:r>
              <a:rPr lang="th-TH" sz="2400" b="1" dirty="0">
                <a:highlight>
                  <a:srgbClr val="FFFF00"/>
                </a:highlight>
                <a:latin typeface="Angsana New" pitchFamily="18" charset="-34"/>
                <a:cs typeface="Angsana New" pitchFamily="18" charset="-34"/>
              </a:rPr>
              <a:t>ดอกไม้ </a:t>
            </a:r>
            <a:r>
              <a:rPr lang="en-US" sz="2400" b="1" dirty="0">
                <a:highlight>
                  <a:srgbClr val="FFFF00"/>
                </a:highlight>
                <a:latin typeface="Angsana New" pitchFamily="18" charset="-34"/>
                <a:cs typeface="Angsana New" pitchFamily="18" charset="-34"/>
              </a:rPr>
              <a:t>120,000</a:t>
            </a:r>
            <a:endParaRPr lang="th-TH" sz="2400" b="1" dirty="0">
              <a:highlight>
                <a:srgbClr val="FFFF00"/>
              </a:highlight>
              <a:latin typeface="Angsana New" pitchFamily="18" charset="-34"/>
            </a:endParaRPr>
          </a:p>
          <a:p>
            <a:pPr marL="800100" lvl="1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เฉลย</a:t>
            </a:r>
          </a:p>
          <a:p>
            <a:pPr marL="800100" lvl="1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th-TH" sz="2400" b="1" dirty="0">
                <a:latin typeface="Angsana New" pitchFamily="18" charset="-34"/>
              </a:rPr>
              <a:t>ต้นไม้ (</a:t>
            </a:r>
            <a:r>
              <a:rPr lang="en-US" sz="2400" b="1" dirty="0">
                <a:latin typeface="Angsana New" pitchFamily="18" charset="-34"/>
              </a:rPr>
              <a:t>21,000*12) = 252,000 </a:t>
            </a:r>
          </a:p>
          <a:p>
            <a:pPr marL="800100" lvl="1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th-TH" sz="2400" b="1" dirty="0">
                <a:latin typeface="Angsana New" pitchFamily="18" charset="-34"/>
              </a:rPr>
              <a:t>หัก คชจ. </a:t>
            </a:r>
            <a:r>
              <a:rPr lang="en-US" sz="2400" b="1" dirty="0">
                <a:latin typeface="Angsana New" pitchFamily="18" charset="-34"/>
              </a:rPr>
              <a:t>40% = 60,000 </a:t>
            </a:r>
            <a:r>
              <a:rPr lang="th-TH" sz="2400" b="1" dirty="0">
                <a:latin typeface="Angsana New" pitchFamily="18" charset="-34"/>
              </a:rPr>
              <a:t> คงเหลือเงินได้ </a:t>
            </a:r>
            <a:r>
              <a:rPr lang="en-US" sz="2400" b="1" dirty="0">
                <a:latin typeface="Angsana New" pitchFamily="18" charset="-34"/>
              </a:rPr>
              <a:t>= 192,000 </a:t>
            </a:r>
            <a:r>
              <a:rPr lang="th-TH" sz="2400" b="1" dirty="0">
                <a:latin typeface="Angsana New" pitchFamily="18" charset="-34"/>
              </a:rPr>
              <a:t>บาท</a:t>
            </a:r>
            <a:endParaRPr lang="en-US" sz="2400" b="1" dirty="0">
              <a:latin typeface="Angsana New" pitchFamily="18" charset="-34"/>
            </a:endParaRPr>
          </a:p>
          <a:p>
            <a:pPr marL="800100" lvl="1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th-TH" sz="2400" b="1" dirty="0">
                <a:latin typeface="Angsana New" pitchFamily="18" charset="-34"/>
              </a:rPr>
              <a:t>ดอกไม้ (</a:t>
            </a:r>
            <a:r>
              <a:rPr lang="en-US" sz="2400" b="1" dirty="0">
                <a:latin typeface="Angsana New" pitchFamily="18" charset="-34"/>
              </a:rPr>
              <a:t>10,000*12) = 120,000 + 60,000 = 180,000 </a:t>
            </a:r>
          </a:p>
          <a:p>
            <a:pPr marL="800100" lvl="1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th-TH" sz="2400" b="1" dirty="0">
                <a:highlight>
                  <a:srgbClr val="FFFF00"/>
                </a:highlight>
                <a:latin typeface="Angsana New" pitchFamily="18" charset="-34"/>
              </a:rPr>
              <a:t>หัก คชจ.</a:t>
            </a:r>
            <a:r>
              <a:rPr lang="en-US" sz="2400" b="1" dirty="0">
                <a:highlight>
                  <a:srgbClr val="FFFF00"/>
                </a:highlight>
                <a:latin typeface="Angsana New" pitchFamily="18" charset="-34"/>
              </a:rPr>
              <a:t>40% = 60,000 </a:t>
            </a:r>
            <a:r>
              <a:rPr lang="th-TH" sz="2400" b="1" dirty="0">
                <a:highlight>
                  <a:srgbClr val="FFFF00"/>
                </a:highlight>
                <a:latin typeface="Angsana New" pitchFamily="18" charset="-34"/>
              </a:rPr>
              <a:t>  </a:t>
            </a:r>
            <a:r>
              <a:rPr lang="th-TH" sz="2400" b="1" dirty="0">
                <a:latin typeface="Angsana New" pitchFamily="18" charset="-34"/>
              </a:rPr>
              <a:t>	ดอกไม้เหลือ </a:t>
            </a:r>
            <a:r>
              <a:rPr lang="en-US" sz="2400" b="1" dirty="0">
                <a:latin typeface="Angsana New" pitchFamily="18" charset="-34"/>
              </a:rPr>
              <a:t>120,000</a:t>
            </a:r>
          </a:p>
          <a:p>
            <a:pPr marL="800100" lvl="1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endParaRPr lang="th-TH" sz="2400" b="1" dirty="0"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59309682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252413" y="5807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600" b="1" dirty="0">
                <a:solidFill>
                  <a:srgbClr val="FF3300"/>
                </a:solidFill>
              </a:rPr>
              <a:t>เฉลย </a:t>
            </a:r>
            <a:r>
              <a:rPr lang="en-US" sz="3600" b="1" dirty="0">
                <a:solidFill>
                  <a:srgbClr val="FF3300"/>
                </a:solidFill>
              </a:rPr>
              <a:t>-</a:t>
            </a:r>
            <a:r>
              <a:rPr lang="th-TH" sz="3600" b="1" dirty="0">
                <a:solidFill>
                  <a:srgbClr val="FF3300"/>
                </a:solidFill>
                <a:cs typeface="Angsana New" pitchFamily="18" charset="-34"/>
              </a:rPr>
              <a:t>แบบฝึกหัด</a:t>
            </a:r>
            <a:endParaRPr lang="th-TH" sz="3600" b="1" dirty="0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6084" name="Text Box 3"/>
          <p:cNvSpPr txBox="1">
            <a:spLocks noChangeArrowheads="1"/>
          </p:cNvSpPr>
          <p:nvPr/>
        </p:nvSpPr>
        <p:spPr bwMode="auto">
          <a:xfrm>
            <a:off x="468313" y="1196975"/>
            <a:ext cx="8353425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b)  	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นายกอไก่เป็นพนักงานบริษัทแห่งหนึ่งได้รับเงินเดือน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300,000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บาทต่อปี และนางขอไข่ซึ่งเป็นภรรยาได้รับเงินเดือน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100,000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บาทต่อปี นอกจากนี้ทั้งสองคนยังประกอบอาชีพเป็นนายหน้าขายที่ดินอีกด้วย โดยนายกอไก่ได้รับค่านายหน้า</a:t>
            </a:r>
            <a:r>
              <a:rPr lang="th-TH" sz="2400" b="1" dirty="0" err="1">
                <a:latin typeface="Angsana New" pitchFamily="18" charset="-34"/>
                <a:cs typeface="Angsana New" pitchFamily="18" charset="-34"/>
              </a:rPr>
              <a:t>ตลอดทั้ง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ปี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100,000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บาท นางขอไข่ได้รับค่านายหน้า</a:t>
            </a:r>
            <a:r>
              <a:rPr lang="th-TH" sz="2400" b="1" dirty="0" err="1">
                <a:latin typeface="Angsana New" pitchFamily="18" charset="-34"/>
                <a:cs typeface="Angsana New" pitchFamily="18" charset="-34"/>
              </a:rPr>
              <a:t>ตลอดทั้ง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ปีเป็นจำนวน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20,000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บาท</a:t>
            </a:r>
          </a:p>
          <a:p>
            <a:pPr marL="800100" lvl="1" indent="-342900">
              <a:spcBef>
                <a:spcPct val="50000"/>
              </a:spcBef>
              <a:buSzPct val="80000"/>
            </a:pP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		-ให้แสดงการเฉลี่ยค่าใช้จ่ายของนางขอ</a:t>
            </a:r>
            <a:r>
              <a:rPr lang="th-TH" sz="2400" b="1" dirty="0">
                <a:latin typeface="Angsana New" pitchFamily="18" charset="-34"/>
              </a:rPr>
              <a:t>ไข่ </a:t>
            </a:r>
            <a:r>
              <a:rPr lang="th-TH" sz="2400" b="1" dirty="0">
                <a:highlight>
                  <a:srgbClr val="FFFF00"/>
                </a:highlight>
                <a:latin typeface="Angsana New" pitchFamily="18" charset="-34"/>
              </a:rPr>
              <a:t>เงินได้ ไม่ถึง </a:t>
            </a:r>
            <a:r>
              <a:rPr lang="en-US" sz="2400" b="1" dirty="0">
                <a:highlight>
                  <a:srgbClr val="FFFF00"/>
                </a:highlight>
                <a:latin typeface="Angsana New" pitchFamily="18" charset="-34"/>
              </a:rPr>
              <a:t>150,000 </a:t>
            </a:r>
            <a:r>
              <a:rPr lang="th-TH" sz="2400" b="1" dirty="0">
                <a:highlight>
                  <a:srgbClr val="FFFF00"/>
                </a:highlight>
                <a:latin typeface="Angsana New" pitchFamily="18" charset="-34"/>
              </a:rPr>
              <a:t>ไม่ต้องเสียภาษี</a:t>
            </a:r>
            <a:endParaRPr lang="th-TH" sz="2400" b="1" dirty="0">
              <a:latin typeface="Angsana New" pitchFamily="18" charset="-34"/>
              <a:cs typeface="Angsana New" pitchFamily="18" charset="-34"/>
            </a:endParaRPr>
          </a:p>
          <a:p>
            <a:pPr marL="800100" lvl="1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		-ให้คำนวณเงินได้หลังหักค่าใช้จ่ายของนายกอไก่และนางขอไข่ </a:t>
            </a:r>
            <a:r>
              <a:rPr lang="th-TH" sz="2400" b="1" dirty="0">
                <a:highlight>
                  <a:srgbClr val="FFFF00"/>
                </a:highlight>
                <a:latin typeface="Angsana New" pitchFamily="18" charset="-34"/>
                <a:cs typeface="Angsana New" pitchFamily="18" charset="-34"/>
              </a:rPr>
              <a:t>ก.</a:t>
            </a:r>
            <a:r>
              <a:rPr lang="en-US" sz="2400" b="1" dirty="0">
                <a:highlight>
                  <a:srgbClr val="FFFF00"/>
                </a:highlight>
                <a:latin typeface="Angsana New" pitchFamily="18" charset="-34"/>
              </a:rPr>
              <a:t> 340,000</a:t>
            </a:r>
            <a:endParaRPr lang="en-US" sz="2400" b="1" dirty="0">
              <a:highlight>
                <a:srgbClr val="FFFF00"/>
              </a:highlight>
              <a:latin typeface="Angsana New" pitchFamily="18" charset="-34"/>
              <a:cs typeface="Angsana New" pitchFamily="18" charset="-34"/>
            </a:endParaRPr>
          </a:p>
          <a:p>
            <a:pPr marL="800100" lvl="1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เฉลย </a:t>
            </a:r>
          </a:p>
          <a:p>
            <a:pPr marL="800100" lvl="1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th-TH" sz="2400" b="1" dirty="0">
                <a:latin typeface="Angsana New" pitchFamily="18" charset="-34"/>
              </a:rPr>
              <a:t>นาย กอไก่</a:t>
            </a:r>
            <a:r>
              <a:rPr lang="en-US" sz="2400" b="1" dirty="0">
                <a:latin typeface="Angsana New" pitchFamily="18" charset="-34"/>
              </a:rPr>
              <a:t> 300,000 + 100,000 = 400,000 </a:t>
            </a:r>
            <a:r>
              <a:rPr lang="th-TH" sz="2400" b="1" dirty="0">
                <a:latin typeface="Angsana New" pitchFamily="18" charset="-34"/>
              </a:rPr>
              <a:t>บาท</a:t>
            </a:r>
          </a:p>
          <a:p>
            <a:pPr marL="800100" lvl="1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หัก </a:t>
            </a:r>
            <a:r>
              <a:rPr lang="th-TH" sz="2400" b="1" dirty="0" err="1">
                <a:latin typeface="Angsana New" pitchFamily="18" charset="-34"/>
                <a:cs typeface="Angsana New" pitchFamily="18" charset="-34"/>
              </a:rPr>
              <a:t>คจช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.</a:t>
            </a:r>
            <a:r>
              <a:rPr lang="en-US" sz="2400" b="1" dirty="0">
                <a:latin typeface="Angsana New" pitchFamily="18" charset="-34"/>
              </a:rPr>
              <a:t>40% </a:t>
            </a:r>
            <a:r>
              <a:rPr lang="th-TH" sz="2400" b="1" dirty="0">
                <a:latin typeface="Angsana New" pitchFamily="18" charset="-34"/>
              </a:rPr>
              <a:t>ไม่เกิน </a:t>
            </a:r>
            <a:r>
              <a:rPr lang="en-US" sz="2400" b="1" dirty="0">
                <a:latin typeface="Angsana New" pitchFamily="18" charset="-34"/>
              </a:rPr>
              <a:t>60,000	= 60,000		340,000</a:t>
            </a:r>
          </a:p>
          <a:p>
            <a:pPr marL="800100" lvl="1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th-TH" sz="2400" b="1" dirty="0">
                <a:latin typeface="Angsana New" pitchFamily="18" charset="-34"/>
              </a:rPr>
              <a:t>นาง ขอไข่  </a:t>
            </a:r>
            <a:r>
              <a:rPr lang="en-US" sz="2400" b="1" dirty="0">
                <a:latin typeface="Angsana New" pitchFamily="18" charset="-34"/>
              </a:rPr>
              <a:t>100,000 + 20,000 </a:t>
            </a:r>
            <a:r>
              <a:rPr lang="th-TH" sz="2400" b="1" dirty="0">
                <a:latin typeface="Angsana New" pitchFamily="18" charset="-34"/>
              </a:rPr>
              <a:t>	</a:t>
            </a:r>
            <a:r>
              <a:rPr lang="en-US" sz="2400" b="1" dirty="0">
                <a:latin typeface="Angsana New" pitchFamily="18" charset="-34"/>
              </a:rPr>
              <a:t>= 120,000</a:t>
            </a:r>
          </a:p>
          <a:p>
            <a:pPr marL="800100" lvl="1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เงินได้ ไม่</a:t>
            </a:r>
            <a:r>
              <a:rPr lang="th-TH" sz="2400" b="1" dirty="0">
                <a:latin typeface="Angsana New" pitchFamily="18" charset="-34"/>
              </a:rPr>
              <a:t>ถึง </a:t>
            </a:r>
            <a:r>
              <a:rPr lang="en-US" sz="2400" b="1" dirty="0">
                <a:latin typeface="Angsana New" pitchFamily="18" charset="-34"/>
              </a:rPr>
              <a:t>150,000 </a:t>
            </a:r>
            <a:r>
              <a:rPr lang="th-TH" sz="2400" b="1" dirty="0">
                <a:latin typeface="Angsana New" pitchFamily="18" charset="-34"/>
              </a:rPr>
              <a:t>ไม่ต้องเสียภาษี</a:t>
            </a:r>
            <a:endParaRPr lang="en-US" sz="2400" b="1" dirty="0"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2484310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600" b="1">
                <a:solidFill>
                  <a:srgbClr val="FF3300"/>
                </a:solidFill>
                <a:cs typeface="Angsana New" pitchFamily="18" charset="-34"/>
              </a:rPr>
              <a:t>ประเภทของเงินได้พึงประเมินและการหักค่าใช้จ่าย</a:t>
            </a:r>
            <a:endParaRPr lang="th-TH" sz="36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323850" y="2565400"/>
            <a:ext cx="8496300" cy="3887788"/>
          </a:xfrm>
          <a:prstGeom prst="rect">
            <a:avLst/>
          </a:prstGeom>
          <a:solidFill>
            <a:srgbClr val="FFFFCC"/>
          </a:solidFill>
          <a:ln w="5715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468313" y="1444625"/>
            <a:ext cx="8353425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th-TH" sz="3200" b="1" dirty="0">
                <a:solidFill>
                  <a:srgbClr val="3366FF"/>
                </a:solidFill>
                <a:latin typeface="Angsana New" pitchFamily="18" charset="-34"/>
                <a:cs typeface="Angsana New" pitchFamily="18" charset="-34"/>
              </a:rPr>
              <a:t>เงินได้พึงประเมิน</a:t>
            </a:r>
            <a:r>
              <a:rPr lang="en-US" sz="3200" b="1" dirty="0">
                <a:solidFill>
                  <a:srgbClr val="3366FF"/>
                </a:solidFill>
                <a:latin typeface="Angsana New" pitchFamily="18" charset="-34"/>
                <a:cs typeface="Angsana New" pitchFamily="18" charset="-34"/>
              </a:rPr>
              <a:t> 40(3)</a:t>
            </a:r>
            <a:r>
              <a:rPr lang="th-TH" sz="3200" b="1" dirty="0">
                <a:solidFill>
                  <a:srgbClr val="3366FF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กู๊ดวิลล์ ลิขสิทธิ์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เงินรายปีอันได้จากพินัยกรรม นิติ			กรรมอื่น เป็นต้น</a:t>
            </a:r>
          </a:p>
          <a:p>
            <a:pPr marL="342900" indent="-342900">
              <a:spcBef>
                <a:spcPct val="50000"/>
              </a:spcBef>
            </a:pPr>
            <a:r>
              <a:rPr lang="th-TH" sz="4000" b="1" dirty="0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การหักค่าใช้จ่าย 	</a:t>
            </a:r>
            <a:r>
              <a:rPr lang="th-TH" sz="4000" b="1" dirty="0">
                <a:latin typeface="Angsana New" pitchFamily="18" charset="-34"/>
                <a:cs typeface="Angsana New" pitchFamily="18" charset="-34"/>
              </a:rPr>
              <a:t>		</a:t>
            </a:r>
          </a:p>
          <a:p>
            <a:pPr marL="342900" indent="-342900">
              <a:spcBef>
                <a:spcPct val="50000"/>
              </a:spcBef>
            </a:pPr>
            <a:r>
              <a:rPr lang="th-TH" sz="4000" b="1" dirty="0">
                <a:latin typeface="Angsana New" pitchFamily="18" charset="-34"/>
                <a:cs typeface="Angsana New" pitchFamily="18" charset="-34"/>
              </a:rPr>
              <a:t>		</a:t>
            </a:r>
            <a:r>
              <a:rPr lang="th-TH" sz="3400" b="1" dirty="0">
                <a:latin typeface="Angsana New" pitchFamily="18" charset="-34"/>
                <a:cs typeface="Angsana New" pitchFamily="18" charset="-34"/>
              </a:rPr>
              <a:t>-เฉพาะลิขสิทธิ์ หักเหมาได้ร้อยละ 40 ไม่เกิน 60,000 บาท</a:t>
            </a:r>
          </a:p>
          <a:p>
            <a:pPr marL="342900" indent="-342900">
              <a:spcBef>
                <a:spcPct val="50000"/>
              </a:spcBef>
            </a:pPr>
            <a:r>
              <a:rPr lang="th-TH" sz="3400" b="1" dirty="0">
                <a:latin typeface="Angsana New" pitchFamily="18" charset="-34"/>
                <a:cs typeface="Angsana New" pitchFamily="18" charset="-34"/>
              </a:rPr>
              <a:t>		-เงินได้อย่างอื่นไม่มีสิทธิหักค่าใช้จ่าย</a:t>
            </a:r>
          </a:p>
          <a:p>
            <a:pPr marL="342900" indent="-342900">
              <a:spcBef>
                <a:spcPct val="50000"/>
              </a:spcBef>
            </a:pPr>
            <a:r>
              <a:rPr lang="th-TH" sz="3400" b="1" dirty="0">
                <a:latin typeface="Angsana New" pitchFamily="18" charset="-34"/>
                <a:cs typeface="Angsana New" pitchFamily="18" charset="-34"/>
              </a:rPr>
              <a:t>		-กรณีมีคู่สมรส (ความเป็นสามีภรรยามีอยู่ตลอดปีภาษีและต่างฝ่ายต่างมีเงินได้)</a:t>
            </a:r>
            <a:r>
              <a:rPr lang="th-TH" dirty="0"/>
              <a:t> </a:t>
            </a:r>
            <a:r>
              <a:rPr lang="th-TH" sz="3400" b="1" dirty="0">
                <a:latin typeface="Angsana New" pitchFamily="18" charset="-34"/>
                <a:cs typeface="Angsana New" pitchFamily="18" charset="-34"/>
              </a:rPr>
              <a:t>ต่างฝ่ายต่างหักได้ร้อยละ 40 ไม่เกิน 60,000 บาท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Text Box 2"/>
          <p:cNvSpPr txBox="1">
            <a:spLocks noChangeArrowheads="1"/>
          </p:cNvSpPr>
          <p:nvPr/>
        </p:nvSpPr>
        <p:spPr bwMode="auto">
          <a:xfrm>
            <a:off x="615950" y="1052513"/>
            <a:ext cx="8051800" cy="294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th-TH" sz="3600" b="1" u="sng">
                <a:solidFill>
                  <a:srgbClr val="0000FF"/>
                </a:solidFill>
                <a:latin typeface="FreesiaUPC" pitchFamily="34" charset="-34"/>
              </a:rPr>
              <a:t>กู๊ดวิลล์</a:t>
            </a:r>
            <a:r>
              <a:rPr lang="th-TH" sz="3600" b="1">
                <a:latin typeface="FreesiaUPC" pitchFamily="34" charset="-34"/>
              </a:rPr>
              <a:t> ความนิยมประชาชนมีต่อชื่อ หรือเครื่องหมายของการค้าหรือสินค้า เช่น โค๊ก โตโยต้า ไอซีไอ  เชลส์ชวนชิม</a:t>
            </a:r>
          </a:p>
          <a:p>
            <a:pPr eaLnBrk="0" hangingPunct="0">
              <a:lnSpc>
                <a:spcPct val="130000"/>
              </a:lnSpc>
            </a:pPr>
            <a:r>
              <a:rPr lang="th-TH" sz="3600" b="1" u="sng">
                <a:solidFill>
                  <a:srgbClr val="0000FF"/>
                </a:solidFill>
                <a:latin typeface="FreesiaUPC" pitchFamily="34" charset="-34"/>
              </a:rPr>
              <a:t>ค่าแห่งลิขสิทธิ์</a:t>
            </a:r>
            <a:r>
              <a:rPr lang="th-TH" sz="3600" b="1">
                <a:latin typeface="FreesiaUPC" pitchFamily="34" charset="-34"/>
              </a:rPr>
              <a:t> เช่น สิทธิในการเช่า</a:t>
            </a:r>
          </a:p>
          <a:p>
            <a:pPr eaLnBrk="0" hangingPunct="0">
              <a:lnSpc>
                <a:spcPct val="130000"/>
              </a:lnSpc>
            </a:pPr>
            <a:r>
              <a:rPr lang="th-TH" sz="3600" b="1" u="sng">
                <a:solidFill>
                  <a:srgbClr val="0000FF"/>
                </a:solidFill>
                <a:latin typeface="FreesiaUPC" pitchFamily="34" charset="-34"/>
              </a:rPr>
              <a:t>เงินปี</a:t>
            </a:r>
            <a:r>
              <a:rPr lang="th-TH" sz="3600" b="1">
                <a:latin typeface="FreesiaUPC" pitchFamily="34" charset="-34"/>
              </a:rPr>
              <a:t>  เงินที่มีกำหนดจ่ายเป็นรายปี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49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49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spTgt spid="149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6" grpId="0" build="p" autoUpdateAnimBg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600" b="1">
                <a:solidFill>
                  <a:srgbClr val="FF3300"/>
                </a:solidFill>
                <a:cs typeface="Angsana New" pitchFamily="18" charset="-34"/>
              </a:rPr>
              <a:t>ประเภทของเงินได้พึงประเมินและการหักค่าใช้จ่าย</a:t>
            </a:r>
            <a:endParaRPr lang="th-TH" sz="36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323850" y="4681538"/>
            <a:ext cx="8496300" cy="2060575"/>
          </a:xfrm>
          <a:prstGeom prst="rect">
            <a:avLst/>
          </a:prstGeom>
          <a:solidFill>
            <a:srgbClr val="FFFFCC"/>
          </a:solidFill>
          <a:ln w="5715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468313" y="1341438"/>
            <a:ext cx="8353425" cy="545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th-TH" sz="3200" b="1" dirty="0">
                <a:solidFill>
                  <a:srgbClr val="3366FF"/>
                </a:solidFill>
                <a:latin typeface="Angsana New" pitchFamily="18" charset="-34"/>
                <a:cs typeface="Angsana New" pitchFamily="18" charset="-34"/>
              </a:rPr>
              <a:t>เงินได้พึงประเมิน </a:t>
            </a:r>
            <a:r>
              <a:rPr lang="en-US" sz="3200" b="1" dirty="0">
                <a:solidFill>
                  <a:srgbClr val="3366FF"/>
                </a:solidFill>
                <a:latin typeface="Angsana New" pitchFamily="18" charset="-34"/>
                <a:cs typeface="Angsana New" pitchFamily="18" charset="-34"/>
              </a:rPr>
              <a:t>40(4)</a:t>
            </a:r>
            <a:r>
              <a:rPr lang="th-TH" sz="3200" b="1" dirty="0">
                <a:solidFill>
                  <a:srgbClr val="3366FF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ได้แก่</a:t>
            </a:r>
            <a:endParaRPr lang="en-US" sz="3200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(</a:t>
            </a:r>
            <a:r>
              <a:rPr lang="th-TH" sz="3200" b="1" dirty="0" err="1">
                <a:latin typeface="Angsana New" pitchFamily="18" charset="-34"/>
                <a:cs typeface="Angsana New" pitchFamily="18" charset="-34"/>
              </a:rPr>
              <a:t>ก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) ดอกเบี้ย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 (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ทุกประเภท เช่น ดอกเบี้ยเงินฝาก ดอกเบี้ยเงินกู้ หุ้นกู้ เป็นต้น)</a:t>
            </a:r>
          </a:p>
          <a:p>
            <a:pPr marL="342900" indent="-342900">
              <a:spcBef>
                <a:spcPct val="50000"/>
              </a:spcBef>
            </a:pP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(</a:t>
            </a:r>
            <a:r>
              <a:rPr lang="th-TH" sz="3200" b="1" dirty="0" err="1">
                <a:latin typeface="Angsana New" pitchFamily="18" charset="-34"/>
                <a:cs typeface="Angsana New" pitchFamily="18" charset="-34"/>
              </a:rPr>
              <a:t>ข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) เงินปันผล เงินส่วนแบ่งกำไรที่ได้จากบริษัท ห้างหุ้นส่วนนิติบุคคล หรือกองทุนรวม</a:t>
            </a:r>
          </a:p>
          <a:p>
            <a:pPr marL="342900" indent="-342900">
              <a:spcBef>
                <a:spcPct val="50000"/>
              </a:spcBef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(</a:t>
            </a:r>
            <a:r>
              <a:rPr lang="th-TH" sz="3200" b="1" dirty="0" err="1">
                <a:latin typeface="Angsana New" pitchFamily="18" charset="-34"/>
                <a:cs typeface="Angsana New" pitchFamily="18" charset="-34"/>
              </a:rPr>
              <a:t>ค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) โบนัสที่จ่ายให้ผู้ถือหุ้นหรือผู้เป็นหุ้นส่วน</a:t>
            </a:r>
            <a:endParaRPr lang="th-TH" sz="3000" b="1" dirty="0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</a:pPr>
            <a:r>
              <a:rPr lang="th-TH" sz="3000" b="1" dirty="0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การหักค่าใช้จ่าย 	</a:t>
            </a: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		</a:t>
            </a:r>
          </a:p>
          <a:p>
            <a:pPr marL="342900" indent="-342900">
              <a:spcBef>
                <a:spcPct val="20000"/>
              </a:spcBef>
            </a:pP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		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-ไม่ยอมให้หักค่าใช้จ่าย</a:t>
            </a:r>
          </a:p>
          <a:p>
            <a:pPr marL="342900" indent="-342900">
              <a:spcBef>
                <a:spcPct val="25000"/>
              </a:spcBef>
            </a:pP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		-สำหรับ มาตรา 40 (4) (</a:t>
            </a:r>
            <a:r>
              <a:rPr lang="th-TH" sz="2800" b="1" dirty="0" err="1">
                <a:latin typeface="Angsana New" pitchFamily="18" charset="-34"/>
                <a:cs typeface="Angsana New" pitchFamily="18" charset="-34"/>
              </a:rPr>
              <a:t>ข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) ให้คำนวณเครดิตภาษีเงินปันผล (อัตราภาษี/100-อัตราภาษี)</a:t>
            </a:r>
            <a:endParaRPr lang="th-TH" sz="2800" b="1" u="sng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600" b="1">
                <a:solidFill>
                  <a:srgbClr val="FF3300"/>
                </a:solidFill>
                <a:cs typeface="Angsana New" pitchFamily="18" charset="-34"/>
              </a:rPr>
              <a:t>ประเภทของเงินได้พึงประเมินและการหักค่าใช้จ่าย</a:t>
            </a:r>
            <a:endParaRPr lang="th-TH" sz="36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323850" y="1484313"/>
            <a:ext cx="8496300" cy="5184775"/>
          </a:xfrm>
          <a:prstGeom prst="rect">
            <a:avLst/>
          </a:prstGeom>
          <a:solidFill>
            <a:srgbClr val="FFFFCC"/>
          </a:solidFill>
          <a:ln w="5715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468313" y="1484313"/>
            <a:ext cx="8353425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th-TH" sz="2400" b="1" u="sng">
                <a:solidFill>
                  <a:srgbClr val="3366FF"/>
                </a:solidFill>
                <a:latin typeface="Angsana New" pitchFamily="18" charset="-34"/>
                <a:cs typeface="Angsana New" pitchFamily="18" charset="-34"/>
              </a:rPr>
              <a:t>หมายเหตุกรณีเงินปันผล</a:t>
            </a:r>
            <a:endParaRPr lang="th-TH" sz="2400" b="1" u="sng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</a:pPr>
            <a:r>
              <a:rPr lang="th-TH" sz="2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		</a:t>
            </a:r>
            <a:r>
              <a:rPr lang="th-TH" sz="2400" b="1">
                <a:latin typeface="Angsana New" pitchFamily="18" charset="-34"/>
                <a:cs typeface="Angsana New" pitchFamily="18" charset="-34"/>
              </a:rPr>
              <a:t>-กรณีบุตร (รวมถึงบุตรบุญธรรม) ที่ยัง</a:t>
            </a:r>
            <a:r>
              <a:rPr lang="th-TH" sz="2400" b="1" u="sng">
                <a:latin typeface="Angsana New" pitchFamily="18" charset="-34"/>
                <a:cs typeface="Angsana New" pitchFamily="18" charset="-34"/>
              </a:rPr>
              <a:t>ไม่บรรลุนิติภาวะ</a:t>
            </a:r>
            <a:r>
              <a:rPr lang="th-TH" sz="2400" b="1">
                <a:latin typeface="Angsana New" pitchFamily="18" charset="-34"/>
                <a:cs typeface="Angsana New" pitchFamily="18" charset="-34"/>
              </a:rPr>
              <a:t>ได้รับเงินปันผล ให้ถือเป็นเงินได้ของบิดา (หากความเป็นสามีภริยามีอยู่ตลอดปีภาษี) ดังนั้น ถือว่า บุตรคนดังกล่าวไม่มีเงินได้</a:t>
            </a:r>
          </a:p>
          <a:p>
            <a:pPr marL="342900" indent="-342900">
              <a:spcBef>
                <a:spcPct val="50000"/>
              </a:spcBef>
            </a:pPr>
            <a:r>
              <a:rPr lang="th-TH" sz="2400" b="1">
                <a:latin typeface="Angsana New" pitchFamily="18" charset="-34"/>
                <a:cs typeface="Angsana New" pitchFamily="18" charset="-34"/>
              </a:rPr>
              <a:t>		-การเครดิตภาษีเงินปันผลจะใช้ในการคำนวณภาษีเงินได้บุคคลธรรมดาตอนสิ้นปีเท่านั้น</a:t>
            </a:r>
          </a:p>
          <a:p>
            <a:pPr marL="342900" indent="-342900">
              <a:spcBef>
                <a:spcPct val="50000"/>
              </a:spcBef>
            </a:pPr>
            <a:r>
              <a:rPr lang="th-TH" sz="2400" b="1">
                <a:latin typeface="Angsana New" pitchFamily="18" charset="-34"/>
                <a:cs typeface="Angsana New" pitchFamily="18" charset="-34"/>
              </a:rPr>
              <a:t>		-กรณีนิติบุคคลผู้จ่ายเงินปันผลมีการเสียภาษีหลายอัตรา</a:t>
            </a:r>
          </a:p>
          <a:p>
            <a:pPr marL="342900" indent="-342900">
              <a:spcBef>
                <a:spcPct val="50000"/>
              </a:spcBef>
            </a:pPr>
            <a:r>
              <a:rPr lang="th-TH" sz="2400" b="1">
                <a:latin typeface="Angsana New" pitchFamily="18" charset="-34"/>
                <a:cs typeface="Angsana New" pitchFamily="18" charset="-34"/>
              </a:rPr>
              <a:t>			-ถ้าสามารถระบุได้ว่าจ่ายจากเงินกำไรหลังเสียภาษีในอัตราใด ก็คำนวณจาก		อัตรานั้น</a:t>
            </a:r>
          </a:p>
          <a:p>
            <a:pPr marL="342900" indent="-342900">
              <a:spcBef>
                <a:spcPct val="50000"/>
              </a:spcBef>
            </a:pPr>
            <a:r>
              <a:rPr lang="th-TH" sz="2400" b="1">
                <a:latin typeface="Angsana New" pitchFamily="18" charset="-34"/>
                <a:cs typeface="Angsana New" pitchFamily="18" charset="-34"/>
              </a:rPr>
              <a:t>			-ถ้าไม่สามารถระบุได้ ให้เฉลี่ยเงินปันผลตามสัดส่วนของกำไรหลังเสียภาษีใน		แต่ละอัตราภาษี</a:t>
            </a:r>
          </a:p>
          <a:p>
            <a:pPr marL="342900" indent="-342900">
              <a:spcBef>
                <a:spcPct val="50000"/>
              </a:spcBef>
            </a:pPr>
            <a:r>
              <a:rPr lang="th-TH" sz="2400" b="1">
                <a:latin typeface="Angsana New" pitchFamily="18" charset="-34"/>
                <a:cs typeface="Angsana New" pitchFamily="18" charset="-34"/>
              </a:rPr>
              <a:t>		-เงินได้ </a:t>
            </a:r>
            <a:r>
              <a:rPr lang="en-US" sz="2400" b="1">
                <a:latin typeface="Angsana New" pitchFamily="18" charset="-34"/>
                <a:cs typeface="Angsana New" pitchFamily="18" charset="-34"/>
              </a:rPr>
              <a:t>40(4) </a:t>
            </a:r>
            <a:r>
              <a:rPr lang="th-TH" sz="2400" b="1">
                <a:latin typeface="Angsana New" pitchFamily="18" charset="-34"/>
                <a:cs typeface="Angsana New" pitchFamily="18" charset="-34"/>
              </a:rPr>
              <a:t>กฎหมายให้สิทธิเลือกเสียภาษีโดยวิธีหักภาษี ณ ที่จ่ายแทนการรวมคำนวณกับเงินได้อื่น ก็ได้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2" descr="PE06903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5400" y="-25400"/>
            <a:ext cx="161925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27" name="AutoShape 3"/>
          <p:cNvSpPr>
            <a:spLocks noChangeArrowheads="1"/>
          </p:cNvSpPr>
          <p:nvPr/>
        </p:nvSpPr>
        <p:spPr bwMode="auto">
          <a:xfrm>
            <a:off x="1763713" y="107950"/>
            <a:ext cx="2016125" cy="1274763"/>
          </a:xfrm>
          <a:prstGeom prst="wedgeRoundRectCallout">
            <a:avLst>
              <a:gd name="adj1" fmla="val -76065"/>
              <a:gd name="adj2" fmla="val 19491"/>
              <a:gd name="adj3" fmla="val 16667"/>
            </a:avLst>
          </a:prstGeom>
          <a:solidFill>
            <a:srgbClr val="F1F6AA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thaiDist">
              <a:spcBef>
                <a:spcPct val="50000"/>
              </a:spcBef>
            </a:pPr>
            <a:r>
              <a:rPr lang="th-TH" sz="4800" b="1">
                <a:solidFill>
                  <a:srgbClr val="FF0000"/>
                </a:solidFill>
                <a:latin typeface="Angsana New" pitchFamily="18" charset="-34"/>
              </a:rPr>
              <a:t>ตัวอย่าง</a:t>
            </a:r>
          </a:p>
        </p:txBody>
      </p:sp>
      <p:sp>
        <p:nvSpPr>
          <p:cNvPr id="77828" name="AutoShape 4"/>
          <p:cNvSpPr>
            <a:spLocks noChangeArrowheads="1"/>
          </p:cNvSpPr>
          <p:nvPr/>
        </p:nvSpPr>
        <p:spPr bwMode="auto">
          <a:xfrm>
            <a:off x="147638" y="1557338"/>
            <a:ext cx="8845550" cy="3743325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noFill/>
            <a:round/>
            <a:headEnd/>
            <a:tailEnd/>
          </a:ln>
        </p:spPr>
        <p:txBody>
          <a:bodyPr anchor="ctr" anchorCtr="1"/>
          <a:lstStyle/>
          <a:p>
            <a:pPr algn="thaiDist">
              <a:spcBef>
                <a:spcPct val="50000"/>
              </a:spcBef>
            </a:pPr>
            <a:r>
              <a:rPr lang="th-TH" sz="5400" dirty="0">
                <a:solidFill>
                  <a:srgbClr val="0000FF"/>
                </a:solidFill>
                <a:latin typeface="Angsana New" pitchFamily="18" charset="-34"/>
              </a:rPr>
              <a:t>นายชูชัย ได้รับเงินเดือนตลอดปี </a:t>
            </a:r>
            <a:r>
              <a:rPr lang="en-US" sz="5400" dirty="0">
                <a:solidFill>
                  <a:srgbClr val="0000FF"/>
                </a:solidFill>
                <a:latin typeface="Angsana New" pitchFamily="18" charset="-34"/>
              </a:rPr>
              <a:t>200,000 </a:t>
            </a:r>
            <a:r>
              <a:rPr lang="th-TH" sz="5400" dirty="0">
                <a:solidFill>
                  <a:srgbClr val="0000FF"/>
                </a:solidFill>
                <a:latin typeface="Angsana New" pitchFamily="18" charset="-34"/>
              </a:rPr>
              <a:t>บาท ได้รับเงินปันผล </a:t>
            </a:r>
            <a:r>
              <a:rPr lang="en-US" sz="5400" dirty="0">
                <a:solidFill>
                  <a:srgbClr val="0000FF"/>
                </a:solidFill>
                <a:latin typeface="Angsana New" pitchFamily="18" charset="-34"/>
              </a:rPr>
              <a:t>40,000 </a:t>
            </a:r>
            <a:r>
              <a:rPr lang="th-TH" sz="5400" dirty="0">
                <a:solidFill>
                  <a:srgbClr val="0000FF"/>
                </a:solidFill>
                <a:latin typeface="Angsana New" pitchFamily="18" charset="-34"/>
              </a:rPr>
              <a:t>บาท และมีเงินปันผลของบุตรผู้เยาว์อีก </a:t>
            </a:r>
            <a:r>
              <a:rPr lang="en-US" sz="5400" dirty="0">
                <a:solidFill>
                  <a:srgbClr val="0000FF"/>
                </a:solidFill>
                <a:latin typeface="Angsana New" pitchFamily="18" charset="-34"/>
              </a:rPr>
              <a:t>30,000 </a:t>
            </a:r>
            <a:r>
              <a:rPr lang="th-TH" sz="5400" dirty="0">
                <a:solidFill>
                  <a:srgbClr val="0000FF"/>
                </a:solidFill>
                <a:latin typeface="Angsana New" pitchFamily="18" charset="-34"/>
              </a:rPr>
              <a:t>บาท จ่ายจากนิติบุคคลที่เสียภาษี </a:t>
            </a:r>
            <a:r>
              <a:rPr lang="en-US" sz="5400" dirty="0">
                <a:solidFill>
                  <a:srgbClr val="0000FF"/>
                </a:solidFill>
                <a:latin typeface="Angsana New" pitchFamily="18" charset="-34"/>
              </a:rPr>
              <a:t>30%</a:t>
            </a:r>
            <a:endParaRPr lang="th-TH" sz="5400" dirty="0">
              <a:solidFill>
                <a:srgbClr val="0000FF"/>
              </a:solidFill>
              <a:latin typeface="Angsana New" pitchFamily="18" charset="-34"/>
            </a:endParaRP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317500" y="12700"/>
            <a:ext cx="8877300" cy="68453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th-TH" sz="4400">
                <a:solidFill>
                  <a:srgbClr val="0000FF"/>
                </a:solidFill>
                <a:latin typeface="Angsana New" pitchFamily="18" charset="-34"/>
              </a:rPr>
              <a:t>เงินเดือน  (</a:t>
            </a:r>
            <a:r>
              <a:rPr lang="en-US" sz="4400">
                <a:solidFill>
                  <a:srgbClr val="0000FF"/>
                </a:solidFill>
                <a:latin typeface="Angsana New" pitchFamily="18" charset="-34"/>
              </a:rPr>
              <a:t>200,000 – 60,000</a:t>
            </a:r>
            <a:r>
              <a:rPr lang="th-TH" sz="4400">
                <a:solidFill>
                  <a:srgbClr val="0000FF"/>
                </a:solidFill>
                <a:latin typeface="Angsana New" pitchFamily="18" charset="-34"/>
              </a:rPr>
              <a:t>)	</a:t>
            </a:r>
            <a:r>
              <a:rPr lang="en-US" sz="4400">
                <a:solidFill>
                  <a:srgbClr val="0000FF"/>
                </a:solidFill>
                <a:latin typeface="Angsana New" pitchFamily="18" charset="-34"/>
              </a:rPr>
              <a:t>	  	  =</a:t>
            </a:r>
            <a:r>
              <a:rPr lang="th-TH" sz="4400">
                <a:solidFill>
                  <a:srgbClr val="0000FF"/>
                </a:solidFill>
                <a:latin typeface="Angsana New" pitchFamily="18" charset="-34"/>
              </a:rPr>
              <a:t>  </a:t>
            </a:r>
            <a:r>
              <a:rPr lang="en-US" sz="4400">
                <a:solidFill>
                  <a:srgbClr val="0000FF"/>
                </a:solidFill>
                <a:latin typeface="Angsana New" pitchFamily="18" charset="-34"/>
              </a:rPr>
              <a:t>140,000</a:t>
            </a:r>
            <a:endParaRPr lang="th-TH" sz="4400">
              <a:solidFill>
                <a:srgbClr val="0000FF"/>
              </a:solidFill>
              <a:latin typeface="Angsana New" pitchFamily="18" charset="-34"/>
            </a:endParaRPr>
          </a:p>
          <a:p>
            <a:pPr>
              <a:spcBef>
                <a:spcPct val="50000"/>
              </a:spcBef>
            </a:pPr>
            <a:r>
              <a:rPr lang="th-TH" sz="4400">
                <a:solidFill>
                  <a:srgbClr val="0000FF"/>
                </a:solidFill>
                <a:latin typeface="Angsana New" pitchFamily="18" charset="-34"/>
              </a:rPr>
              <a:t>เงินปันผล - นายชูชัย   </a:t>
            </a:r>
            <a:r>
              <a:rPr lang="en-US" sz="4400">
                <a:solidFill>
                  <a:srgbClr val="0000FF"/>
                </a:solidFill>
                <a:latin typeface="Angsana New" pitchFamily="18" charset="-34"/>
              </a:rPr>
              <a:t>40,000</a:t>
            </a:r>
          </a:p>
          <a:p>
            <a:pPr>
              <a:spcBef>
                <a:spcPct val="50000"/>
              </a:spcBef>
            </a:pPr>
            <a:r>
              <a:rPr lang="en-US" sz="4400">
                <a:solidFill>
                  <a:srgbClr val="0000FF"/>
                </a:solidFill>
                <a:latin typeface="Angsana New" pitchFamily="18" charset="-34"/>
              </a:rPr>
              <a:t>                 </a:t>
            </a:r>
            <a:r>
              <a:rPr lang="th-TH" sz="4400">
                <a:solidFill>
                  <a:srgbClr val="0000FF"/>
                </a:solidFill>
                <a:latin typeface="Angsana New" pitchFamily="18" charset="-34"/>
              </a:rPr>
              <a:t>- บุตร	      </a:t>
            </a:r>
            <a:r>
              <a:rPr lang="en-US" sz="4400" u="sng">
                <a:solidFill>
                  <a:srgbClr val="0000FF"/>
                </a:solidFill>
                <a:latin typeface="Angsana New" pitchFamily="18" charset="-34"/>
              </a:rPr>
              <a:t>30,000</a:t>
            </a:r>
            <a:r>
              <a:rPr lang="en-US" sz="4400">
                <a:solidFill>
                  <a:srgbClr val="0000FF"/>
                </a:solidFill>
                <a:latin typeface="Angsana New" pitchFamily="18" charset="-34"/>
              </a:rPr>
              <a:t>   70,000</a:t>
            </a:r>
          </a:p>
          <a:p>
            <a:pPr>
              <a:spcBef>
                <a:spcPct val="50000"/>
              </a:spcBef>
            </a:pPr>
            <a:r>
              <a:rPr lang="th-TH" sz="4400">
                <a:solidFill>
                  <a:srgbClr val="0000FF"/>
                </a:solidFill>
                <a:latin typeface="Angsana New" pitchFamily="18" charset="-34"/>
              </a:rPr>
              <a:t>เครดิตภาษี (</a:t>
            </a:r>
            <a:r>
              <a:rPr lang="en-US" sz="4400">
                <a:solidFill>
                  <a:srgbClr val="0000FF"/>
                </a:solidFill>
                <a:latin typeface="Angsana New" pitchFamily="18" charset="-34"/>
              </a:rPr>
              <a:t>70,000</a:t>
            </a:r>
            <a:r>
              <a:rPr lang="th-TH" sz="4400">
                <a:solidFill>
                  <a:srgbClr val="0000FF"/>
                </a:solidFill>
                <a:latin typeface="Angsana New" pitchFamily="18" charset="-34"/>
              </a:rPr>
              <a:t>)</a:t>
            </a:r>
            <a:r>
              <a:rPr lang="en-US" sz="4400">
                <a:solidFill>
                  <a:srgbClr val="0000FF"/>
                </a:solidFill>
                <a:latin typeface="Angsana New" pitchFamily="18" charset="-34"/>
              </a:rPr>
              <a:t> x       	</a:t>
            </a:r>
            <a:r>
              <a:rPr lang="en-US" sz="4400" u="sng">
                <a:solidFill>
                  <a:srgbClr val="0000FF"/>
                </a:solidFill>
                <a:latin typeface="Angsana New" pitchFamily="18" charset="-34"/>
              </a:rPr>
              <a:t>30,000</a:t>
            </a:r>
            <a:r>
              <a:rPr lang="en-US" sz="4400">
                <a:solidFill>
                  <a:srgbClr val="0000FF"/>
                </a:solidFill>
                <a:latin typeface="Angsana New" pitchFamily="18" charset="-34"/>
              </a:rPr>
              <a:t>	=  </a:t>
            </a:r>
            <a:r>
              <a:rPr lang="en-US" sz="4400" u="sng">
                <a:solidFill>
                  <a:srgbClr val="0000FF"/>
                </a:solidFill>
                <a:latin typeface="Angsana New" pitchFamily="18" charset="-34"/>
              </a:rPr>
              <a:t>100,000</a:t>
            </a:r>
            <a:endParaRPr lang="th-TH" sz="4400" u="sng">
              <a:solidFill>
                <a:srgbClr val="0000FF"/>
              </a:solidFill>
              <a:latin typeface="Angsana New" pitchFamily="18" charset="-34"/>
            </a:endParaRPr>
          </a:p>
          <a:p>
            <a:pPr>
              <a:spcBef>
                <a:spcPct val="50000"/>
              </a:spcBef>
            </a:pPr>
            <a:r>
              <a:rPr lang="th-TH" sz="4400">
                <a:solidFill>
                  <a:srgbClr val="0000FF"/>
                </a:solidFill>
                <a:latin typeface="Angsana New" pitchFamily="18" charset="-34"/>
              </a:rPr>
              <a:t>							      </a:t>
            </a:r>
            <a:r>
              <a:rPr lang="en-US" sz="4400">
                <a:solidFill>
                  <a:srgbClr val="0000FF"/>
                </a:solidFill>
                <a:latin typeface="Angsana New" pitchFamily="18" charset="-34"/>
              </a:rPr>
              <a:t>240,000</a:t>
            </a:r>
          </a:p>
          <a:p>
            <a:pPr>
              <a:spcBef>
                <a:spcPct val="50000"/>
              </a:spcBef>
            </a:pPr>
            <a:r>
              <a:rPr lang="th-TH" sz="4400" u="sng">
                <a:solidFill>
                  <a:srgbClr val="0000FF"/>
                </a:solidFill>
                <a:latin typeface="Angsana New" pitchFamily="18" charset="-34"/>
              </a:rPr>
              <a:t>หัก</a:t>
            </a:r>
            <a:r>
              <a:rPr lang="th-TH" sz="4400">
                <a:solidFill>
                  <a:srgbClr val="0000FF"/>
                </a:solidFill>
                <a:latin typeface="Angsana New" pitchFamily="18" charset="-34"/>
              </a:rPr>
              <a:t> ลดหย่อน			          	     </a:t>
            </a:r>
            <a:r>
              <a:rPr lang="th-TH" sz="4400" u="sng">
                <a:solidFill>
                  <a:srgbClr val="0000FF"/>
                </a:solidFill>
                <a:latin typeface="Angsana New" pitchFamily="18" charset="-34"/>
              </a:rPr>
              <a:t>(</a:t>
            </a:r>
            <a:r>
              <a:rPr lang="en-US" sz="4400" u="sng">
                <a:solidFill>
                  <a:srgbClr val="0000FF"/>
                </a:solidFill>
                <a:latin typeface="Angsana New" pitchFamily="18" charset="-34"/>
              </a:rPr>
              <a:t>30,000</a:t>
            </a:r>
            <a:r>
              <a:rPr lang="th-TH" sz="4400" u="sng">
                <a:solidFill>
                  <a:srgbClr val="0000FF"/>
                </a:solidFill>
                <a:latin typeface="Angsana New" pitchFamily="18" charset="-34"/>
              </a:rPr>
              <a:t>)</a:t>
            </a:r>
            <a:endParaRPr lang="en-US" sz="4400" u="sng">
              <a:solidFill>
                <a:srgbClr val="0000FF"/>
              </a:solidFill>
              <a:latin typeface="Angsana New" pitchFamily="18" charset="-34"/>
            </a:endParaRPr>
          </a:p>
          <a:p>
            <a:pPr>
              <a:spcBef>
                <a:spcPct val="50000"/>
              </a:spcBef>
            </a:pPr>
            <a:r>
              <a:rPr lang="th-TH" sz="4400">
                <a:solidFill>
                  <a:srgbClr val="0000FF"/>
                </a:solidFill>
                <a:latin typeface="Angsana New" pitchFamily="18" charset="-34"/>
              </a:rPr>
              <a:t>เงินได้สุทธิ						    </a:t>
            </a:r>
            <a:r>
              <a:rPr lang="th-TH" sz="4400" u="sng">
                <a:solidFill>
                  <a:srgbClr val="0000FF"/>
                </a:solidFill>
                <a:latin typeface="Angsana New" pitchFamily="18" charset="-34"/>
              </a:rPr>
              <a:t> </a:t>
            </a:r>
            <a:r>
              <a:rPr lang="en-US" sz="4400" u="sng">
                <a:solidFill>
                  <a:schemeClr val="tx2"/>
                </a:solidFill>
                <a:latin typeface="Angsana New" pitchFamily="18" charset="-34"/>
              </a:rPr>
              <a:t>210,000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609975" y="2743200"/>
            <a:ext cx="1033463" cy="1485900"/>
            <a:chOff x="3512" y="1501"/>
            <a:chExt cx="651" cy="936"/>
          </a:xfrm>
        </p:grpSpPr>
        <p:sp>
          <p:nvSpPr>
            <p:cNvPr id="78856" name="Text Box 3"/>
            <p:cNvSpPr txBox="1">
              <a:spLocks noChangeArrowheads="1"/>
            </p:cNvSpPr>
            <p:nvPr/>
          </p:nvSpPr>
          <p:spPr bwMode="auto">
            <a:xfrm>
              <a:off x="3528" y="1501"/>
              <a:ext cx="63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5400">
                  <a:solidFill>
                    <a:srgbClr val="0000FF"/>
                  </a:solidFill>
                  <a:latin typeface="Angsana New" pitchFamily="18" charset="-34"/>
                </a:rPr>
                <a:t>3</a:t>
              </a:r>
              <a:endParaRPr lang="th-TH" sz="5400">
                <a:solidFill>
                  <a:srgbClr val="0000FF"/>
                </a:solidFill>
                <a:latin typeface="Angsana New" pitchFamily="18" charset="-34"/>
              </a:endParaRPr>
            </a:p>
          </p:txBody>
        </p:sp>
        <p:sp>
          <p:nvSpPr>
            <p:cNvPr id="78857" name="Text Box 4"/>
            <p:cNvSpPr txBox="1">
              <a:spLocks noChangeArrowheads="1"/>
            </p:cNvSpPr>
            <p:nvPr/>
          </p:nvSpPr>
          <p:spPr bwMode="auto">
            <a:xfrm>
              <a:off x="3512" y="1861"/>
              <a:ext cx="63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5400">
                  <a:solidFill>
                    <a:srgbClr val="0000FF"/>
                  </a:solidFill>
                  <a:latin typeface="Angsana New" pitchFamily="18" charset="-34"/>
                </a:rPr>
                <a:t>7</a:t>
              </a:r>
              <a:endParaRPr lang="th-TH" sz="5400">
                <a:solidFill>
                  <a:srgbClr val="0000FF"/>
                </a:solidFill>
                <a:latin typeface="Angsana New" pitchFamily="18" charset="-34"/>
              </a:endParaRPr>
            </a:p>
          </p:txBody>
        </p:sp>
      </p:grpSp>
      <p:sp>
        <p:nvSpPr>
          <p:cNvPr id="78852" name="Line 5"/>
          <p:cNvSpPr>
            <a:spLocks noChangeShapeType="1"/>
          </p:cNvSpPr>
          <p:nvPr/>
        </p:nvSpPr>
        <p:spPr bwMode="auto">
          <a:xfrm>
            <a:off x="3665538" y="3467100"/>
            <a:ext cx="287337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78853" name="Oval 7"/>
          <p:cNvSpPr>
            <a:spLocks noChangeArrowheads="1"/>
          </p:cNvSpPr>
          <p:nvPr/>
        </p:nvSpPr>
        <p:spPr bwMode="auto">
          <a:xfrm>
            <a:off x="1484313" y="2247900"/>
            <a:ext cx="360362" cy="431800"/>
          </a:xfrm>
          <a:prstGeom prst="ellipse">
            <a:avLst/>
          </a:prstGeom>
          <a:solidFill>
            <a:srgbClr val="FF6600"/>
          </a:solidFill>
          <a:ln w="19050">
            <a:solidFill>
              <a:srgbClr val="CCFF99"/>
            </a:solidFill>
            <a:round/>
            <a:headEnd/>
            <a:tailEnd/>
          </a:ln>
        </p:spPr>
        <p:txBody>
          <a:bodyPr anchor="ctr" anchorCtr="1"/>
          <a:lstStyle/>
          <a:p>
            <a:pPr>
              <a:spcBef>
                <a:spcPct val="50000"/>
              </a:spcBef>
            </a:pPr>
            <a:r>
              <a:rPr lang="en-US" sz="2400" b="1">
                <a:latin typeface="Angsana New" pitchFamily="18" charset="-34"/>
              </a:rPr>
              <a:t>1</a:t>
            </a:r>
            <a:endParaRPr lang="th-TH" sz="2400" b="1">
              <a:latin typeface="Angsana New" pitchFamily="18" charset="-34"/>
            </a:endParaRPr>
          </a:p>
        </p:txBody>
      </p:sp>
      <p:sp>
        <p:nvSpPr>
          <p:cNvPr id="78854" name="Oval 8"/>
          <p:cNvSpPr>
            <a:spLocks noChangeArrowheads="1"/>
          </p:cNvSpPr>
          <p:nvPr/>
        </p:nvSpPr>
        <p:spPr bwMode="auto">
          <a:xfrm>
            <a:off x="0" y="3230563"/>
            <a:ext cx="360363" cy="431800"/>
          </a:xfrm>
          <a:prstGeom prst="ellipse">
            <a:avLst/>
          </a:prstGeom>
          <a:solidFill>
            <a:srgbClr val="FF6600"/>
          </a:solidFill>
          <a:ln w="19050">
            <a:solidFill>
              <a:srgbClr val="CCFF99"/>
            </a:solidFill>
            <a:round/>
            <a:headEnd/>
            <a:tailEnd/>
          </a:ln>
        </p:spPr>
        <p:txBody>
          <a:bodyPr anchor="ctr" anchorCtr="1"/>
          <a:lstStyle/>
          <a:p>
            <a:pPr>
              <a:spcBef>
                <a:spcPct val="50000"/>
              </a:spcBef>
            </a:pPr>
            <a:r>
              <a:rPr lang="en-US" sz="2400" b="1">
                <a:latin typeface="Angsana New" pitchFamily="18" charset="-34"/>
              </a:rPr>
              <a:t>2</a:t>
            </a:r>
            <a:endParaRPr lang="th-TH" sz="2400" b="1">
              <a:latin typeface="Angsana New" pitchFamily="18" charset="-34"/>
            </a:endParaRPr>
          </a:p>
        </p:txBody>
      </p:sp>
      <p:sp>
        <p:nvSpPr>
          <p:cNvPr id="78855" name="Text Box 9"/>
          <p:cNvSpPr txBox="1">
            <a:spLocks noChangeArrowheads="1"/>
          </p:cNvSpPr>
          <p:nvPr/>
        </p:nvSpPr>
        <p:spPr bwMode="auto">
          <a:xfrm>
            <a:off x="5851525" y="2547938"/>
            <a:ext cx="1008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Angsana New" pitchFamily="18" charset="-34"/>
              </a:rPr>
              <a:t>+</a:t>
            </a:r>
            <a:endParaRPr lang="th-TH" sz="4000" b="1">
              <a:solidFill>
                <a:srgbClr val="FF0000"/>
              </a:solidFill>
              <a:latin typeface="Angsana New" pitchFamily="18" charset="-34"/>
            </a:endParaRP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AutoShape 2"/>
          <p:cNvSpPr>
            <a:spLocks noChangeArrowheads="1"/>
          </p:cNvSpPr>
          <p:nvPr/>
        </p:nvSpPr>
        <p:spPr bwMode="auto">
          <a:xfrm>
            <a:off x="250825" y="968375"/>
            <a:ext cx="8713788" cy="433228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noFill/>
            <a:round/>
            <a:headEnd/>
            <a:tailEnd/>
          </a:ln>
        </p:spPr>
        <p:txBody>
          <a:bodyPr anchor="ctr" anchorCtr="1"/>
          <a:lstStyle/>
          <a:p>
            <a:pPr>
              <a:spcBef>
                <a:spcPct val="50000"/>
              </a:spcBef>
            </a:pPr>
            <a:r>
              <a:rPr lang="th-TH" sz="5400" b="1" dirty="0">
                <a:solidFill>
                  <a:srgbClr val="0000FF"/>
                </a:solidFill>
                <a:latin typeface="Angsana New" pitchFamily="18" charset="-34"/>
              </a:rPr>
              <a:t>จำนวนภาษีที่ต้องชำระ		</a:t>
            </a:r>
            <a:r>
              <a:rPr lang="en-US" sz="5400" b="1" dirty="0">
                <a:solidFill>
                  <a:srgbClr val="0000FF"/>
                </a:solidFill>
                <a:latin typeface="Angsana New" pitchFamily="18" charset="-34"/>
              </a:rPr>
              <a:t>=	   </a:t>
            </a:r>
            <a:r>
              <a:rPr lang="en-US" sz="5400" b="1" dirty="0">
                <a:solidFill>
                  <a:srgbClr val="FF0000"/>
                </a:solidFill>
                <a:latin typeface="Angsana New" pitchFamily="18" charset="-34"/>
              </a:rPr>
              <a:t>3,000</a:t>
            </a:r>
          </a:p>
          <a:p>
            <a:pPr>
              <a:spcBef>
                <a:spcPct val="50000"/>
              </a:spcBef>
            </a:pPr>
            <a:r>
              <a:rPr lang="th-TH" sz="5400" b="1" u="sng" dirty="0">
                <a:solidFill>
                  <a:srgbClr val="0000FF"/>
                </a:solidFill>
                <a:latin typeface="Angsana New" pitchFamily="18" charset="-34"/>
              </a:rPr>
              <a:t>หัก</a:t>
            </a:r>
            <a:r>
              <a:rPr lang="th-TH" sz="5400" b="1" dirty="0">
                <a:solidFill>
                  <a:srgbClr val="0000FF"/>
                </a:solidFill>
                <a:latin typeface="Angsana New" pitchFamily="18" charset="-34"/>
              </a:rPr>
              <a:t> เครดิตภาษีเงินปันผล		</a:t>
            </a:r>
            <a:r>
              <a:rPr lang="en-US" sz="5400" b="1" dirty="0">
                <a:solidFill>
                  <a:srgbClr val="0000FF"/>
                </a:solidFill>
                <a:latin typeface="Angsana New" pitchFamily="18" charset="-34"/>
              </a:rPr>
              <a:t>=	</a:t>
            </a:r>
            <a:r>
              <a:rPr lang="en-US" sz="5400" b="1" u="sng" dirty="0">
                <a:solidFill>
                  <a:srgbClr val="0000FF"/>
                </a:solidFill>
                <a:latin typeface="Angsana New" pitchFamily="18" charset="-34"/>
              </a:rPr>
              <a:t>(30,000)</a:t>
            </a:r>
          </a:p>
          <a:p>
            <a:pPr>
              <a:spcBef>
                <a:spcPct val="50000"/>
              </a:spcBef>
            </a:pPr>
            <a:r>
              <a:rPr lang="th-TH" sz="5400" b="1" dirty="0">
                <a:solidFill>
                  <a:srgbClr val="0000FF"/>
                </a:solidFill>
                <a:latin typeface="Angsana New" pitchFamily="18" charset="-34"/>
              </a:rPr>
              <a:t>ภาษีที่ชำระเกิน ขอคืน		</a:t>
            </a:r>
            <a:r>
              <a:rPr lang="en-US" sz="5400" b="1" dirty="0">
                <a:solidFill>
                  <a:srgbClr val="0000FF"/>
                </a:solidFill>
                <a:latin typeface="Angsana New" pitchFamily="18" charset="-34"/>
              </a:rPr>
              <a:t>=	</a:t>
            </a:r>
            <a:r>
              <a:rPr lang="en-US" sz="5400" b="1" u="sng" dirty="0">
                <a:solidFill>
                  <a:srgbClr val="0000FF"/>
                </a:solidFill>
                <a:latin typeface="Angsana New" pitchFamily="18" charset="-34"/>
              </a:rPr>
              <a:t>(27,000)</a:t>
            </a:r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5346700" y="2382838"/>
            <a:ext cx="10080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>
                <a:solidFill>
                  <a:srgbClr val="0000FF"/>
                </a:solidFill>
                <a:latin typeface="Angsana New" pitchFamily="18" charset="-34"/>
              </a:rPr>
              <a:t>3</a:t>
            </a:r>
            <a:endParaRPr lang="th-TH" sz="5400">
              <a:solidFill>
                <a:srgbClr val="0000FF"/>
              </a:solidFill>
              <a:latin typeface="Angsana New" pitchFamily="18" charset="-34"/>
            </a:endParaRP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5334000" y="2954338"/>
            <a:ext cx="10080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>
                <a:solidFill>
                  <a:srgbClr val="0000FF"/>
                </a:solidFill>
                <a:latin typeface="Angsana New" pitchFamily="18" charset="-34"/>
              </a:rPr>
              <a:t>7</a:t>
            </a:r>
            <a:endParaRPr lang="th-TH" sz="5400">
              <a:solidFill>
                <a:srgbClr val="0000FF"/>
              </a:solidFill>
              <a:latin typeface="Angsana New" pitchFamily="18" charset="-34"/>
            </a:endParaRPr>
          </a:p>
        </p:txBody>
      </p:sp>
      <p:sp>
        <p:nvSpPr>
          <p:cNvPr id="79877" name="Line 5"/>
          <p:cNvSpPr>
            <a:spLocks noChangeShapeType="1"/>
          </p:cNvSpPr>
          <p:nvPr/>
        </p:nvSpPr>
        <p:spPr bwMode="auto">
          <a:xfrm>
            <a:off x="5407025" y="3132138"/>
            <a:ext cx="287338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79878" name="Oval 6"/>
          <p:cNvSpPr>
            <a:spLocks noChangeArrowheads="1"/>
          </p:cNvSpPr>
          <p:nvPr/>
        </p:nvSpPr>
        <p:spPr bwMode="auto">
          <a:xfrm>
            <a:off x="212725" y="2924175"/>
            <a:ext cx="360363" cy="431800"/>
          </a:xfrm>
          <a:prstGeom prst="ellipse">
            <a:avLst/>
          </a:prstGeom>
          <a:solidFill>
            <a:srgbClr val="FF6600"/>
          </a:solidFill>
          <a:ln w="19050">
            <a:solidFill>
              <a:srgbClr val="CCFF99"/>
            </a:solidFill>
            <a:round/>
            <a:headEnd/>
            <a:tailEnd/>
          </a:ln>
        </p:spPr>
        <p:txBody>
          <a:bodyPr anchor="ctr" anchorCtr="1"/>
          <a:lstStyle/>
          <a:p>
            <a:pPr>
              <a:spcBef>
                <a:spcPct val="50000"/>
              </a:spcBef>
            </a:pPr>
            <a:r>
              <a:rPr lang="en-US" sz="2400" b="1">
                <a:latin typeface="Angsana New" pitchFamily="18" charset="-34"/>
              </a:rPr>
              <a:t>3</a:t>
            </a:r>
            <a:endParaRPr lang="th-TH" sz="2400" b="1">
              <a:latin typeface="Angsana New" pitchFamily="18" charset="-34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th-TH">
              <a:solidFill>
                <a:srgbClr val="CCFFFF"/>
              </a:solidFill>
              <a:latin typeface="Angsana New" pitchFamily="18" charset="-34"/>
            </a:endParaRP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328613" y="239713"/>
            <a:ext cx="8532812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4800" b="1">
                <a:solidFill>
                  <a:srgbClr val="0066FF"/>
                </a:solidFill>
                <a:latin typeface="FreesiaUPC" pitchFamily="34" charset="-34"/>
              </a:rPr>
              <a:t>ผู้ถึงแก่ความตาย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-92075" y="1204913"/>
            <a:ext cx="9434513" cy="454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th-TH" sz="3600" b="1">
                <a:latin typeface="Angsana New" pitchFamily="18" charset="-34"/>
              </a:rPr>
              <a:t>  	กรณีถึงแก่ความตายในระหว่างปีภาษี (</a:t>
            </a:r>
            <a:r>
              <a:rPr lang="en-US" sz="3600" b="1">
                <a:latin typeface="Angsana New" pitchFamily="18" charset="-34"/>
              </a:rPr>
              <a:t>1</a:t>
            </a:r>
            <a:r>
              <a:rPr lang="th-TH" sz="3600" b="1">
                <a:latin typeface="Angsana New" pitchFamily="18" charset="-34"/>
              </a:rPr>
              <a:t> ม.ค. – </a:t>
            </a:r>
            <a:r>
              <a:rPr lang="en-US" sz="3600" b="1">
                <a:latin typeface="Angsana New" pitchFamily="18" charset="-34"/>
              </a:rPr>
              <a:t>31</a:t>
            </a:r>
            <a:r>
              <a:rPr lang="th-TH" sz="3600" b="1">
                <a:latin typeface="Angsana New" pitchFamily="18" charset="-34"/>
              </a:rPr>
              <a:t> ธ.ค.) หรือ</a:t>
            </a:r>
          </a:p>
          <a:p>
            <a:pPr eaLnBrk="0" hangingPunct="0"/>
            <a:r>
              <a:rPr lang="th-TH" sz="3600" b="1">
                <a:latin typeface="Angsana New" pitchFamily="18" charset="-34"/>
              </a:rPr>
              <a:t>	 ถึงแก่ความตายก่อนยื่นแบบเสียภาษี</a:t>
            </a:r>
          </a:p>
          <a:p>
            <a:pPr eaLnBrk="0" hangingPunct="0"/>
            <a:endParaRPr lang="th-TH" sz="2000" b="1">
              <a:latin typeface="Angsana New" pitchFamily="18" charset="-34"/>
            </a:endParaRPr>
          </a:p>
          <a:p>
            <a:pPr eaLnBrk="0" hangingPunct="0"/>
            <a:r>
              <a:rPr lang="th-TH" sz="3600" b="1">
                <a:latin typeface="Angsana New" pitchFamily="18" charset="-34"/>
              </a:rPr>
              <a:t>	ได้รับเงินได้ถึงเกณฑ์ขั้นต่ำที่ประมวลรัษฎากรกำหนด </a:t>
            </a:r>
          </a:p>
          <a:p>
            <a:pPr eaLnBrk="0" hangingPunct="0"/>
            <a:r>
              <a:rPr lang="th-TH" sz="3600" b="1">
                <a:latin typeface="Angsana New" pitchFamily="18" charset="-34"/>
              </a:rPr>
              <a:t>  	อยู่ในข่ายต้องเสียภาษีเงินได้บุคคลธรรมดา</a:t>
            </a:r>
          </a:p>
          <a:p>
            <a:pPr eaLnBrk="0" hangingPunct="0"/>
            <a:endParaRPr lang="th-TH" sz="2000" b="1">
              <a:latin typeface="Angsana New" pitchFamily="18" charset="-34"/>
            </a:endParaRPr>
          </a:p>
          <a:p>
            <a:pPr eaLnBrk="0" hangingPunct="0"/>
            <a:r>
              <a:rPr lang="th-TH" sz="3600" b="1">
                <a:latin typeface="FreesiaUPC" pitchFamily="34" charset="-34"/>
              </a:rPr>
              <a:t>	คำนวณภาษีเงินได้ของผู้ที่ถึงแก่ความตายนั้น กฎหมายกำหนดให้</a:t>
            </a:r>
          </a:p>
          <a:p>
            <a:pPr eaLnBrk="0" hangingPunct="0"/>
            <a:r>
              <a:rPr lang="th-TH" sz="3600" b="1">
                <a:latin typeface="FreesiaUPC" pitchFamily="34" charset="-34"/>
              </a:rPr>
              <a:t>	รวมเงินได้พึงประเมินของผู้ตายและของกองมรดกที่ได้รับ</a:t>
            </a:r>
          </a:p>
          <a:p>
            <a:pPr eaLnBrk="0" hangingPunct="0"/>
            <a:r>
              <a:rPr lang="th-TH" sz="3600" b="1">
                <a:latin typeface="FreesiaUPC" pitchFamily="34" charset="-34"/>
              </a:rPr>
              <a:t>	เป็นเงินได้พึงประเมินทั้งสิ้น</a:t>
            </a:r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250825" y="1331913"/>
            <a:ext cx="577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sz="2400" b="1">
                <a:solidFill>
                  <a:srgbClr val="CCFF66"/>
                </a:solidFill>
                <a:latin typeface="Angsana New" pitchFamily="18" charset="-34"/>
              </a:rPr>
              <a:t>.</a:t>
            </a:r>
          </a:p>
        </p:txBody>
      </p:sp>
      <p:sp>
        <p:nvSpPr>
          <p:cNvPr id="13318" name="Text Box 8"/>
          <p:cNvSpPr txBox="1">
            <a:spLocks noChangeArrowheads="1"/>
          </p:cNvSpPr>
          <p:nvPr/>
        </p:nvSpPr>
        <p:spPr bwMode="auto">
          <a:xfrm rot="10800000" flipV="1">
            <a:off x="263525" y="2695575"/>
            <a:ext cx="577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sz="2400" b="1">
                <a:solidFill>
                  <a:srgbClr val="CCFF66"/>
                </a:solidFill>
                <a:latin typeface="Angsana New" pitchFamily="18" charset="-34"/>
              </a:rPr>
              <a:t>.</a:t>
            </a:r>
          </a:p>
        </p:txBody>
      </p:sp>
      <p:sp>
        <p:nvSpPr>
          <p:cNvPr id="13319" name="Text Box 9"/>
          <p:cNvSpPr txBox="1">
            <a:spLocks noChangeArrowheads="1"/>
          </p:cNvSpPr>
          <p:nvPr/>
        </p:nvSpPr>
        <p:spPr bwMode="auto">
          <a:xfrm>
            <a:off x="247650" y="4152900"/>
            <a:ext cx="577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sz="2400" b="1">
                <a:solidFill>
                  <a:srgbClr val="CCFF66"/>
                </a:solidFill>
                <a:latin typeface="Angsana New" pitchFamily="18" charset="-34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autoUpdateAnimBg="0"/>
      <p:bldP spid="34820" grpId="0" autoUpdateAnimBg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600" b="1">
                <a:solidFill>
                  <a:srgbClr val="FF3300"/>
                </a:solidFill>
                <a:cs typeface="Angsana New" pitchFamily="18" charset="-34"/>
              </a:rPr>
              <a:t>ประเภทของเงินได้พึงประเมินและการหักค่าใช้จ่าย</a:t>
            </a:r>
            <a:endParaRPr lang="th-TH" sz="36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0180" name="Text Box 5"/>
          <p:cNvSpPr txBox="1">
            <a:spLocks noChangeArrowheads="1"/>
          </p:cNvSpPr>
          <p:nvPr/>
        </p:nvSpPr>
        <p:spPr bwMode="auto">
          <a:xfrm>
            <a:off x="323850" y="1341438"/>
            <a:ext cx="8497888" cy="366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th-TH" sz="3600" b="1">
                <a:solidFill>
                  <a:srgbClr val="3366FF"/>
                </a:solidFill>
                <a:latin typeface="Angsana New" pitchFamily="18" charset="-34"/>
                <a:cs typeface="Angsana New" pitchFamily="18" charset="-34"/>
              </a:rPr>
              <a:t>เงินได้พึงประเมิน </a:t>
            </a:r>
            <a:r>
              <a:rPr lang="en-US" sz="3600" b="1">
                <a:solidFill>
                  <a:srgbClr val="3366FF"/>
                </a:solidFill>
                <a:latin typeface="Angsana New" pitchFamily="18" charset="-34"/>
                <a:cs typeface="Angsana New" pitchFamily="18" charset="-34"/>
              </a:rPr>
              <a:t>40(5)</a:t>
            </a:r>
            <a:r>
              <a:rPr lang="th-TH" sz="3600" b="1">
                <a:solidFill>
                  <a:srgbClr val="3366FF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600" b="1">
                <a:latin typeface="Angsana New" pitchFamily="18" charset="-34"/>
                <a:cs typeface="Angsana New" pitchFamily="18" charset="-34"/>
              </a:rPr>
              <a:t>เงินได้หรือประโยชน์อย่างอื่นที่ได้จาก</a:t>
            </a:r>
          </a:p>
          <a:p>
            <a:pPr marL="800100" lvl="1" indent="-342900">
              <a:spcBef>
                <a:spcPct val="50000"/>
              </a:spcBef>
              <a:buFontTx/>
              <a:buAutoNum type="thaiAlphaParenBoth"/>
            </a:pPr>
            <a:r>
              <a:rPr lang="th-TH" sz="3600" b="1">
                <a:latin typeface="Angsana New" pitchFamily="18" charset="-34"/>
                <a:cs typeface="Angsana New" pitchFamily="18" charset="-34"/>
              </a:rPr>
              <a:t>  การให้เช่าทรัพย์สิน</a:t>
            </a:r>
            <a:endParaRPr lang="en-US" sz="3600" b="1">
              <a:latin typeface="Angsana New" pitchFamily="18" charset="-34"/>
              <a:cs typeface="Angsana New" pitchFamily="18" charset="-34"/>
            </a:endParaRPr>
          </a:p>
          <a:p>
            <a:pPr marL="800100" lvl="1" indent="-342900">
              <a:spcBef>
                <a:spcPct val="50000"/>
              </a:spcBef>
              <a:buFontTx/>
              <a:buAutoNum type="thaiAlphaParenBoth"/>
            </a:pPr>
            <a:r>
              <a:rPr lang="en-US" sz="3600" b="1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3600" b="1">
                <a:latin typeface="Angsana New" pitchFamily="18" charset="-34"/>
                <a:cs typeface="Angsana New" pitchFamily="18" charset="-34"/>
              </a:rPr>
              <a:t>การผิดสัญญาเช่าซื้อทรัพย์สิน</a:t>
            </a:r>
            <a:endParaRPr lang="en-US" sz="3600" b="1">
              <a:latin typeface="Angsana New" pitchFamily="18" charset="-34"/>
              <a:cs typeface="Angsana New" pitchFamily="18" charset="-34"/>
            </a:endParaRPr>
          </a:p>
          <a:p>
            <a:pPr marL="800100" lvl="1" indent="-342900">
              <a:spcBef>
                <a:spcPct val="50000"/>
              </a:spcBef>
              <a:buFontTx/>
              <a:buAutoNum type="thaiAlphaParenBoth"/>
            </a:pPr>
            <a:r>
              <a:rPr lang="en-US" sz="3600" b="1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3600" b="1">
                <a:latin typeface="Angsana New" pitchFamily="18" charset="-34"/>
                <a:cs typeface="Angsana New" pitchFamily="18" charset="-34"/>
              </a:rPr>
              <a:t>การผิดสัญญาซื้อขายเงินผ่อน ซึ่งผู้ขายได้รับทรัพย์สินคืนโดยไม่ต้องคืนเงิน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600" b="1">
                <a:solidFill>
                  <a:srgbClr val="FF3300"/>
                </a:solidFill>
                <a:cs typeface="Angsana New" pitchFamily="18" charset="-34"/>
              </a:rPr>
              <a:t>ประเภทของเงินได้พึงประเมินและการหักค่าใช้จ่าย</a:t>
            </a:r>
            <a:endParaRPr lang="th-TH" sz="36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323850" y="1412875"/>
            <a:ext cx="8496300" cy="5040313"/>
          </a:xfrm>
          <a:prstGeom prst="rect">
            <a:avLst/>
          </a:prstGeom>
          <a:solidFill>
            <a:srgbClr val="FFFFCC"/>
          </a:solidFill>
          <a:ln w="5715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468313" y="1444625"/>
            <a:ext cx="8353425" cy="500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th-TH" sz="28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การหักค่าใช้จ่ายของเงินได้ </a:t>
            </a:r>
            <a:r>
              <a:rPr lang="en-US" sz="28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40(5)</a:t>
            </a:r>
            <a:r>
              <a:rPr lang="th-TH" sz="28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		</a:t>
            </a:r>
          </a:p>
          <a:p>
            <a:pPr marL="342900" indent="-342900">
              <a:spcBef>
                <a:spcPct val="50000"/>
              </a:spcBef>
            </a:pPr>
            <a:r>
              <a:rPr lang="th-TH" sz="2800" b="1">
                <a:latin typeface="Angsana New" pitchFamily="18" charset="-34"/>
                <a:cs typeface="Angsana New" pitchFamily="18" charset="-34"/>
              </a:rPr>
              <a:t>	1.  หักตามความจำเป็นและสมควร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(เฉพาะกรณีเป็นการให้เช่าทรัพย์สิน) หรือ</a:t>
            </a:r>
          </a:p>
          <a:p>
            <a:pPr marL="342900" indent="-342900">
              <a:spcBef>
                <a:spcPct val="50000"/>
              </a:spcBef>
            </a:pPr>
            <a:r>
              <a:rPr lang="th-TH" sz="2800" b="1">
                <a:latin typeface="Angsana New" pitchFamily="18" charset="-34"/>
                <a:cs typeface="Angsana New" pitchFamily="18" charset="-34"/>
              </a:rPr>
              <a:t>	2.  หักเป็นการเหมา ในอัตราดังนี้</a:t>
            </a:r>
          </a:p>
          <a:p>
            <a:pPr marL="342900" indent="-342900">
              <a:spcBef>
                <a:spcPct val="50000"/>
              </a:spcBef>
            </a:pPr>
            <a:r>
              <a:rPr lang="th-TH" sz="2800" b="1">
                <a:latin typeface="Angsana New" pitchFamily="18" charset="-34"/>
                <a:cs typeface="Angsana New" pitchFamily="18" charset="-34"/>
              </a:rPr>
              <a:t>		2.1  บ้าน โรงเรือน สิ่งปลูกสร้าง แพ ยานพาหนะ 		หักได้ร้อยละ 30</a:t>
            </a:r>
          </a:p>
          <a:p>
            <a:pPr marL="342900" indent="-342900">
              <a:spcBef>
                <a:spcPct val="50000"/>
              </a:spcBef>
            </a:pPr>
            <a:r>
              <a:rPr lang="th-TH" sz="2800" b="1">
                <a:latin typeface="Angsana New" pitchFamily="18" charset="-34"/>
                <a:cs typeface="Angsana New" pitchFamily="18" charset="-34"/>
              </a:rPr>
              <a:t>		2.2  ที่ดินใช้ในการเกษตรกรรม 			หักได้ร้อยละ 20</a:t>
            </a:r>
          </a:p>
          <a:p>
            <a:pPr marL="342900" indent="-342900">
              <a:spcBef>
                <a:spcPct val="50000"/>
              </a:spcBef>
            </a:pPr>
            <a:r>
              <a:rPr lang="th-TH" sz="2800" b="1">
                <a:latin typeface="Angsana New" pitchFamily="18" charset="-34"/>
                <a:cs typeface="Angsana New" pitchFamily="18" charset="-34"/>
              </a:rPr>
              <a:t>		2.3  ที่ดินไม่ใช้ในการเกษตรกรรม 			หักได้ร้อยละ 15</a:t>
            </a:r>
          </a:p>
          <a:p>
            <a:pPr marL="342900" indent="-342900">
              <a:spcBef>
                <a:spcPct val="50000"/>
              </a:spcBef>
            </a:pPr>
            <a:r>
              <a:rPr lang="th-TH" sz="2800" b="1">
                <a:latin typeface="Angsana New" pitchFamily="18" charset="-34"/>
                <a:cs typeface="Angsana New" pitchFamily="18" charset="-34"/>
              </a:rPr>
              <a:t>		2.4  ทรัพย์สินอย่างอื่น 				หักได้ร้อยละ 10</a:t>
            </a:r>
          </a:p>
          <a:p>
            <a:pPr marL="342900" indent="-342900">
              <a:spcBef>
                <a:spcPct val="50000"/>
              </a:spcBef>
            </a:pPr>
            <a:r>
              <a:rPr lang="th-TH" sz="2800" b="1">
                <a:latin typeface="Angsana New" pitchFamily="18" charset="-34"/>
                <a:cs typeface="Angsana New" pitchFamily="18" charset="-34"/>
              </a:rPr>
              <a:t>		2.5  การผิดสัญญา (ทั้งเช่าซื้อและซื้อขายเงินผ่อน)	หักได้ร้อยละ 20</a:t>
            </a:r>
            <a:endParaRPr lang="th-TH" sz="2800" b="1" u="sng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600" b="1">
                <a:solidFill>
                  <a:srgbClr val="FF3300"/>
                </a:solidFill>
                <a:cs typeface="Angsana New" pitchFamily="18" charset="-34"/>
              </a:rPr>
              <a:t>ประเภทของเงินได้พึงประเมินและการหักค่าใช้จ่าย</a:t>
            </a:r>
            <a:endParaRPr lang="th-TH" sz="36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323850" y="3284538"/>
            <a:ext cx="8496300" cy="3429000"/>
          </a:xfrm>
          <a:prstGeom prst="rect">
            <a:avLst/>
          </a:prstGeom>
          <a:solidFill>
            <a:srgbClr val="FFFFCC"/>
          </a:solidFill>
          <a:ln w="5715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468313" y="1444625"/>
            <a:ext cx="835342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th-TH" sz="3800" b="1">
                <a:solidFill>
                  <a:srgbClr val="3366FF"/>
                </a:solidFill>
                <a:latin typeface="Angsana New" pitchFamily="18" charset="-34"/>
                <a:cs typeface="Angsana New" pitchFamily="18" charset="-34"/>
              </a:rPr>
              <a:t>เงินได้พึงประเมิน</a:t>
            </a:r>
            <a:r>
              <a:rPr lang="en-US" sz="3800" b="1">
                <a:solidFill>
                  <a:srgbClr val="3366FF"/>
                </a:solidFill>
                <a:latin typeface="Angsana New" pitchFamily="18" charset="-34"/>
                <a:cs typeface="Angsana New" pitchFamily="18" charset="-34"/>
              </a:rPr>
              <a:t> 40(6)</a:t>
            </a:r>
            <a:r>
              <a:rPr lang="th-TH" sz="3800" b="1">
                <a:solidFill>
                  <a:srgbClr val="3366FF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800" b="1">
                <a:latin typeface="Angsana New" pitchFamily="18" charset="-34"/>
                <a:cs typeface="Angsana New" pitchFamily="18" charset="-34"/>
              </a:rPr>
              <a:t>การประกอบวิชาชีพอิสระ เช่น กฎหมาย การบัญชี วิศวกรรม การประกอบโรคศิลป์ วิศวกรรม เป็นต้น</a:t>
            </a:r>
            <a:endParaRPr lang="th-TH" sz="20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</a:pPr>
            <a:r>
              <a:rPr lang="th-TH" sz="30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การหักค่าใช้จ่าย 	</a:t>
            </a:r>
            <a:r>
              <a:rPr lang="th-TH" sz="3000" b="1">
                <a:latin typeface="Angsana New" pitchFamily="18" charset="-34"/>
                <a:cs typeface="Angsana New" pitchFamily="18" charset="-34"/>
              </a:rPr>
              <a:t>		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th-TH" sz="3000" b="1">
                <a:latin typeface="Angsana New" pitchFamily="18" charset="-34"/>
                <a:cs typeface="Angsana New" pitchFamily="18" charset="-34"/>
              </a:rPr>
              <a:t>หักตามจำเป็นและสมควร หรือ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th-TH" sz="3000" b="1">
                <a:latin typeface="Angsana New" pitchFamily="18" charset="-34"/>
                <a:cs typeface="Angsana New" pitchFamily="18" charset="-34"/>
              </a:rPr>
              <a:t>หักเป็นการเหมา ในอัตราดังนี้</a:t>
            </a:r>
          </a:p>
          <a:p>
            <a:pPr marL="342900" indent="-342900">
              <a:spcBef>
                <a:spcPct val="50000"/>
              </a:spcBef>
            </a:pPr>
            <a:r>
              <a:rPr lang="th-TH" sz="3000" b="1">
                <a:latin typeface="Angsana New" pitchFamily="18" charset="-34"/>
                <a:cs typeface="Angsana New" pitchFamily="18" charset="-34"/>
              </a:rPr>
              <a:t>	2.1    ประกอบโรคศิลป์			หักได้ร้อยละ 60</a:t>
            </a:r>
          </a:p>
          <a:p>
            <a:pPr marL="342900" indent="-342900">
              <a:spcBef>
                <a:spcPct val="50000"/>
              </a:spcBef>
            </a:pPr>
            <a:r>
              <a:rPr lang="th-TH" sz="3000" b="1">
                <a:latin typeface="Angsana New" pitchFamily="18" charset="-34"/>
                <a:cs typeface="Angsana New" pitchFamily="18" charset="-34"/>
              </a:rPr>
              <a:t>	2.2	อื่น ๆ 				หักได้ร้อยละ 30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600" b="1">
                <a:solidFill>
                  <a:srgbClr val="FF3300"/>
                </a:solidFill>
                <a:cs typeface="Angsana New" pitchFamily="18" charset="-34"/>
              </a:rPr>
              <a:t>ประเภทของเงินได้พึงประเมินและการหักค่าใช้จ่าย</a:t>
            </a:r>
            <a:endParaRPr lang="th-TH" sz="36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323850" y="3716338"/>
            <a:ext cx="8496300" cy="2952750"/>
          </a:xfrm>
          <a:prstGeom prst="rect">
            <a:avLst/>
          </a:prstGeom>
          <a:solidFill>
            <a:srgbClr val="FFFFCC"/>
          </a:solidFill>
          <a:ln w="5715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468313" y="1444625"/>
            <a:ext cx="8353425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th-TH" sz="3800" b="1">
                <a:solidFill>
                  <a:srgbClr val="3366FF"/>
                </a:solidFill>
                <a:latin typeface="Angsana New" pitchFamily="18" charset="-34"/>
                <a:cs typeface="Angsana New" pitchFamily="18" charset="-34"/>
              </a:rPr>
              <a:t>เงินได้พึงประเมิน</a:t>
            </a:r>
            <a:r>
              <a:rPr lang="en-US" sz="3800" b="1">
                <a:solidFill>
                  <a:srgbClr val="3366FF"/>
                </a:solidFill>
                <a:latin typeface="Angsana New" pitchFamily="18" charset="-34"/>
                <a:cs typeface="Angsana New" pitchFamily="18" charset="-34"/>
              </a:rPr>
              <a:t> 40(7)  	</a:t>
            </a:r>
            <a:r>
              <a:rPr lang="th-TH" sz="3800" b="1">
                <a:latin typeface="Angsana New" pitchFamily="18" charset="-34"/>
                <a:cs typeface="Angsana New" pitchFamily="18" charset="-34"/>
              </a:rPr>
              <a:t>การรับเหมาที่ผู้รับเหมาต้องหา</a:t>
            </a:r>
            <a:r>
              <a:rPr lang="en-US" sz="3800" b="1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800" b="1">
                <a:latin typeface="Angsana New" pitchFamily="18" charset="-34"/>
                <a:cs typeface="Angsana New" pitchFamily="18" charset="-34"/>
              </a:rPr>
              <a:t>สัมภาระในส่วนสำคัญนอกจากเครื่องมือ</a:t>
            </a:r>
          </a:p>
          <a:p>
            <a:pPr marL="342900" indent="-342900">
              <a:spcBef>
                <a:spcPct val="50000"/>
              </a:spcBef>
            </a:pPr>
            <a:endParaRPr lang="th-TH" sz="3800" b="1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</a:pPr>
            <a:r>
              <a:rPr lang="th-TH" sz="40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การหักค่าใช้จ่าย 	</a:t>
            </a:r>
            <a:r>
              <a:rPr lang="th-TH" sz="4000" b="1">
                <a:latin typeface="Angsana New" pitchFamily="18" charset="-34"/>
                <a:cs typeface="Angsana New" pitchFamily="18" charset="-34"/>
              </a:rPr>
              <a:t>		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th-TH" sz="4000" b="1">
                <a:latin typeface="Angsana New" pitchFamily="18" charset="-34"/>
                <a:cs typeface="Angsana New" pitchFamily="18" charset="-34"/>
              </a:rPr>
              <a:t>หักตามจำเป็นและสมควร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th-TH" sz="4000" b="1">
                <a:latin typeface="Angsana New" pitchFamily="18" charset="-34"/>
                <a:cs typeface="Angsana New" pitchFamily="18" charset="-34"/>
              </a:rPr>
              <a:t>หักเป็นการเหมา ในอัตราร้อยละ 70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600" b="1">
                <a:solidFill>
                  <a:srgbClr val="FF3300"/>
                </a:solidFill>
                <a:cs typeface="Angsana New" pitchFamily="18" charset="-34"/>
              </a:rPr>
              <a:t>ประเภทของเงินได้พึงประเมินและการหักค่าใช้จ่าย</a:t>
            </a:r>
            <a:endParaRPr lang="th-TH" sz="36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323850" y="3355975"/>
            <a:ext cx="8496300" cy="2952750"/>
          </a:xfrm>
          <a:prstGeom prst="rect">
            <a:avLst/>
          </a:prstGeom>
          <a:solidFill>
            <a:srgbClr val="FFFFCC"/>
          </a:solidFill>
          <a:ln w="5715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468313" y="1444625"/>
            <a:ext cx="8353425" cy="457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th-TH" sz="3800" b="1" dirty="0">
                <a:solidFill>
                  <a:srgbClr val="3366FF"/>
                </a:solidFill>
                <a:latin typeface="Angsana New" pitchFamily="18" charset="-34"/>
                <a:cs typeface="Angsana New" pitchFamily="18" charset="-34"/>
              </a:rPr>
              <a:t>เงินได้พึงประเมิน </a:t>
            </a:r>
            <a:r>
              <a:rPr lang="en-US" sz="3800" b="1" dirty="0">
                <a:solidFill>
                  <a:srgbClr val="3366FF"/>
                </a:solidFill>
                <a:latin typeface="Angsana New" pitchFamily="18" charset="-34"/>
                <a:cs typeface="Angsana New" pitchFamily="18" charset="-34"/>
              </a:rPr>
              <a:t>40(8)	</a:t>
            </a:r>
            <a:r>
              <a:rPr lang="th-TH" sz="3800" b="1" dirty="0">
                <a:latin typeface="Angsana New" pitchFamily="18" charset="-34"/>
                <a:cs typeface="Angsana New" pitchFamily="18" charset="-34"/>
              </a:rPr>
              <a:t>เงินได้จากธุรกิจ การพาณิชย์ การเกษตร การอุตสาหกรรม การขนส่ง และอื่น ๆ ที่ไม่ได้ระบุไว้ใน </a:t>
            </a:r>
            <a:r>
              <a:rPr lang="en-US" sz="3800" b="1" dirty="0">
                <a:latin typeface="Angsana New" pitchFamily="18" charset="-34"/>
                <a:cs typeface="Angsana New" pitchFamily="18" charset="-34"/>
              </a:rPr>
              <a:t>40(1)-(7)</a:t>
            </a:r>
            <a:endParaRPr lang="th-TH" sz="3800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</a:pPr>
            <a:r>
              <a:rPr lang="th-TH" sz="4000" b="1" dirty="0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การหักค่าใช้จ่าย 	</a:t>
            </a:r>
            <a:r>
              <a:rPr lang="th-TH" sz="4000" b="1" dirty="0">
                <a:latin typeface="Angsana New" pitchFamily="18" charset="-34"/>
                <a:cs typeface="Angsana New" pitchFamily="18" charset="-34"/>
              </a:rPr>
              <a:t>		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th-TH" sz="4000" b="1" dirty="0">
                <a:latin typeface="Angsana New" pitchFamily="18" charset="-34"/>
                <a:cs typeface="Angsana New" pitchFamily="18" charset="-34"/>
              </a:rPr>
              <a:t>หักตามจำเป็นและสมควร หรือ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th-TH" sz="4000" b="1" dirty="0">
                <a:latin typeface="Angsana New" pitchFamily="18" charset="-34"/>
                <a:cs typeface="Angsana New" pitchFamily="18" charset="-34"/>
              </a:rPr>
              <a:t>หักเป็นการเหมา ในอัตราร้อยละตามตารางหน้า </a:t>
            </a:r>
            <a:r>
              <a:rPr lang="en-US" sz="4000" b="1" dirty="0">
                <a:latin typeface="Angsana New" pitchFamily="18" charset="-34"/>
                <a:cs typeface="Angsana New" pitchFamily="18" charset="-34"/>
              </a:rPr>
              <a:t>44</a:t>
            </a:r>
            <a:endParaRPr lang="th-TH" sz="4000" b="1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4400" b="1">
                <a:solidFill>
                  <a:srgbClr val="FF3300"/>
                </a:solidFill>
                <a:cs typeface="Angsana New" pitchFamily="18" charset="-34"/>
              </a:rPr>
              <a:t>การหักตามความจำเป็นและสมควร</a:t>
            </a:r>
            <a:endParaRPr lang="th-TH" sz="4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5300" name="Text Box 5"/>
          <p:cNvSpPr txBox="1">
            <a:spLocks noChangeArrowheads="1"/>
          </p:cNvSpPr>
          <p:nvPr/>
        </p:nvSpPr>
        <p:spPr bwMode="auto">
          <a:xfrm>
            <a:off x="465138" y="1371600"/>
            <a:ext cx="8570912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th-TH" sz="2600" b="1">
                <a:latin typeface="Angsana New" pitchFamily="18" charset="-34"/>
                <a:cs typeface="Angsana New" pitchFamily="18" charset="-34"/>
              </a:rPr>
              <a:t>หมายถึง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600" b="1">
                <a:latin typeface="Angsana New" pitchFamily="18" charset="-34"/>
                <a:cs typeface="Angsana New" pitchFamily="18" charset="-34"/>
              </a:rPr>
              <a:t>1.  </a:t>
            </a:r>
            <a:r>
              <a:rPr lang="th-TH" sz="2600" b="1">
                <a:latin typeface="Angsana New" pitchFamily="18" charset="-34"/>
                <a:cs typeface="Angsana New" pitchFamily="18" charset="-34"/>
              </a:rPr>
              <a:t>เป็นค่าใช้จ่ายตามปกติ เกี่ยวข้องกับกิจการ</a:t>
            </a:r>
            <a:r>
              <a:rPr lang="en-US" sz="2600" b="1">
                <a:latin typeface="Angsana New" pitchFamily="18" charset="-34"/>
                <a:cs typeface="Angsana New" pitchFamily="18" charset="-34"/>
              </a:rPr>
              <a:t> 	3.  </a:t>
            </a:r>
            <a:r>
              <a:rPr lang="th-TH" sz="2600" b="1">
                <a:latin typeface="Angsana New" pitchFamily="18" charset="-34"/>
                <a:cs typeface="Angsana New" pitchFamily="18" charset="-34"/>
              </a:rPr>
              <a:t>ไม่เป็นรายจ่ายต้องห้าม</a:t>
            </a:r>
            <a:r>
              <a:rPr lang="en-US" sz="2600" b="1">
                <a:latin typeface="Angsana New" pitchFamily="18" charset="-34"/>
                <a:cs typeface="Angsana New" pitchFamily="18" charset="-34"/>
              </a:rPr>
              <a:t>	</a:t>
            </a:r>
            <a:endParaRPr lang="th-TH" sz="2600" b="1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600" b="1">
                <a:latin typeface="Angsana New" pitchFamily="18" charset="-34"/>
                <a:cs typeface="Angsana New" pitchFamily="18" charset="-34"/>
              </a:rPr>
              <a:t>2.  </a:t>
            </a:r>
            <a:r>
              <a:rPr lang="th-TH" sz="2600" b="1">
                <a:latin typeface="Angsana New" pitchFamily="18" charset="-34"/>
                <a:cs typeface="Angsana New" pitchFamily="18" charset="-34"/>
              </a:rPr>
              <a:t>เป็นจำนวนที่สมควรและเหมาะสม</a:t>
            </a:r>
            <a:r>
              <a:rPr lang="en-US" sz="2600" b="1">
                <a:latin typeface="Angsana New" pitchFamily="18" charset="-34"/>
                <a:cs typeface="Angsana New" pitchFamily="18" charset="-34"/>
              </a:rPr>
              <a:t> 		4.  </a:t>
            </a:r>
            <a:r>
              <a:rPr lang="th-TH" sz="2600" b="1">
                <a:latin typeface="Angsana New" pitchFamily="18" charset="-34"/>
                <a:cs typeface="Angsana New" pitchFamily="18" charset="-34"/>
              </a:rPr>
              <a:t>มีหลักฐานการจ่ายเงินพร้อมตรวจสอบ</a:t>
            </a:r>
          </a:p>
        </p:txBody>
      </p:sp>
      <p:sp>
        <p:nvSpPr>
          <p:cNvPr id="55301" name="Text Box 9"/>
          <p:cNvSpPr txBox="1">
            <a:spLocks noChangeArrowheads="1"/>
          </p:cNvSpPr>
          <p:nvPr/>
        </p:nvSpPr>
        <p:spPr bwMode="auto">
          <a:xfrm>
            <a:off x="468313" y="3363913"/>
            <a:ext cx="8353425" cy="3295650"/>
          </a:xfrm>
          <a:prstGeom prst="rect">
            <a:avLst/>
          </a:prstGeom>
          <a:solidFill>
            <a:srgbClr val="FFFFCC"/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th-TH" sz="28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หมายเหตุ</a:t>
            </a:r>
          </a:p>
          <a:p>
            <a:pPr marL="342900" indent="-342900">
              <a:spcBef>
                <a:spcPct val="50000"/>
              </a:spcBef>
            </a:pPr>
            <a:r>
              <a:rPr lang="th-TH" sz="2400" b="1">
                <a:latin typeface="Angsana New" pitchFamily="18" charset="-34"/>
                <a:cs typeface="Angsana New" pitchFamily="18" charset="-34"/>
              </a:rPr>
              <a:t>	-การเลือกหักค่าใช้จ่ายระหว่างการเหมากับตามความจำเป็นและสมควร ไม่จำเป็นต้องปฏิบัติอย่างสม่ำเสมอ</a:t>
            </a:r>
          </a:p>
          <a:p>
            <a:pPr marL="342900" indent="-342900">
              <a:spcBef>
                <a:spcPct val="50000"/>
              </a:spcBef>
            </a:pPr>
            <a:r>
              <a:rPr lang="th-TH" sz="2400" b="1">
                <a:latin typeface="Angsana New" pitchFamily="18" charset="-34"/>
                <a:cs typeface="Angsana New" pitchFamily="18" charset="-34"/>
              </a:rPr>
              <a:t>	-ในปีภาษีเดียวกัน สามารถเลือกวิธีการหักค่าใช้จ่ายเหมาสำหรับเงินได้ประเภทหนึ่ง และเลือกหักตามความจำเป็นและสมควรสำหรับเงินได้อีกประเภทหนึ่งได้</a:t>
            </a:r>
          </a:p>
          <a:p>
            <a:pPr marL="342900" indent="-342900">
              <a:spcBef>
                <a:spcPct val="50000"/>
              </a:spcBef>
            </a:pPr>
            <a:r>
              <a:rPr lang="th-TH" sz="2400" b="1">
                <a:latin typeface="Angsana New" pitchFamily="18" charset="-34"/>
                <a:cs typeface="Angsana New" pitchFamily="18" charset="-34"/>
              </a:rPr>
              <a:t>	-เงินได้ประเภทและชนิดเดียวกัน เมื่อเลือกวิธีใดแล้ว ต้องใช้วิธีเดียวกันสำหรับเงินได้ประเภทนั้นทั้งประเภท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ChangeArrowheads="1"/>
          </p:cNvSpPr>
          <p:nvPr/>
        </p:nvSpPr>
        <p:spPr bwMode="auto">
          <a:xfrm>
            <a:off x="900113" y="65088"/>
            <a:ext cx="7391400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sz="4400"/>
              <a:t>ตารางแสดงอัตราการหักค่าใช้จ่ายเป็นการเหมา  </a:t>
            </a:r>
            <a:br>
              <a:rPr lang="th-TH" sz="4400"/>
            </a:br>
            <a:r>
              <a:rPr lang="th-TH" sz="4400"/>
              <a:t>สำหรับเงินได้พึงประเมินประเภทที่ 8</a:t>
            </a:r>
            <a:endParaRPr lang="th-TH" sz="4400">
              <a:solidFill>
                <a:schemeClr val="bg1"/>
              </a:solidFill>
            </a:endParaRPr>
          </a:p>
        </p:txBody>
      </p:sp>
      <p:grpSp>
        <p:nvGrpSpPr>
          <p:cNvPr id="2" name="Group 3"/>
          <p:cNvGrpSpPr>
            <a:grpSpLocks noRot="1"/>
          </p:cNvGrpSpPr>
          <p:nvPr/>
        </p:nvGrpSpPr>
        <p:grpSpPr bwMode="auto">
          <a:xfrm>
            <a:off x="495300" y="1765300"/>
            <a:ext cx="8199438" cy="4581525"/>
            <a:chOff x="307" y="1141"/>
            <a:chExt cx="5165" cy="2886"/>
          </a:xfrm>
        </p:grpSpPr>
        <p:sp>
          <p:nvSpPr>
            <p:cNvPr id="88068" name="Rectangle 4"/>
            <p:cNvSpPr>
              <a:spLocks noChangeArrowheads="1"/>
            </p:cNvSpPr>
            <p:nvPr/>
          </p:nvSpPr>
          <p:spPr bwMode="auto">
            <a:xfrm>
              <a:off x="4791" y="1492"/>
              <a:ext cx="681" cy="2535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sz="3000" b="1"/>
                <a:t>65</a:t>
              </a:r>
            </a:p>
            <a:p>
              <a:pPr algn="ctr">
                <a:spcBef>
                  <a:spcPct val="20000"/>
                </a:spcBef>
              </a:pPr>
              <a:endParaRPr lang="th-TH" sz="2600" b="1"/>
            </a:p>
            <a:p>
              <a:pPr algn="ctr">
                <a:spcBef>
                  <a:spcPct val="20000"/>
                </a:spcBef>
              </a:pPr>
              <a:r>
                <a:rPr lang="th-TH" sz="3000" b="1"/>
                <a:t>70</a:t>
              </a:r>
            </a:p>
            <a:p>
              <a:pPr algn="ctr">
                <a:spcBef>
                  <a:spcPct val="20000"/>
                </a:spcBef>
              </a:pPr>
              <a:endParaRPr lang="th-TH" sz="2400" b="1"/>
            </a:p>
            <a:p>
              <a:pPr algn="ctr">
                <a:spcBef>
                  <a:spcPct val="20000"/>
                </a:spcBef>
              </a:pPr>
              <a:r>
                <a:rPr lang="th-TH" sz="3000" b="1"/>
                <a:t>70</a:t>
              </a:r>
            </a:p>
            <a:p>
              <a:pPr algn="ctr">
                <a:spcBef>
                  <a:spcPct val="20000"/>
                </a:spcBef>
              </a:pPr>
              <a:endParaRPr lang="th-TH" sz="2400" b="1"/>
            </a:p>
            <a:p>
              <a:pPr algn="ctr">
                <a:spcBef>
                  <a:spcPct val="20000"/>
                </a:spcBef>
              </a:pPr>
              <a:r>
                <a:rPr lang="th-TH" sz="3000" b="1"/>
                <a:t>70</a:t>
              </a:r>
            </a:p>
          </p:txBody>
        </p:sp>
        <p:sp>
          <p:nvSpPr>
            <p:cNvPr id="88069" name="Rectangle 5"/>
            <p:cNvSpPr>
              <a:spLocks noChangeArrowheads="1"/>
            </p:cNvSpPr>
            <p:nvPr/>
          </p:nvSpPr>
          <p:spPr bwMode="auto">
            <a:xfrm>
              <a:off x="307" y="1492"/>
              <a:ext cx="4484" cy="2535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533400" indent="-533400">
                <a:spcBef>
                  <a:spcPct val="20000"/>
                </a:spcBef>
              </a:pPr>
              <a:r>
                <a:rPr lang="th-TH" sz="3000" b="1"/>
                <a:t>(1)    การเก็บค่าต๋ง หรือค่าเกมจากการพนัน การแข่งขันหรือ การเล่นต่างๆ	 </a:t>
              </a:r>
            </a:p>
            <a:p>
              <a:pPr marL="533400" indent="-533400">
                <a:spcBef>
                  <a:spcPct val="20000"/>
                </a:spcBef>
              </a:pPr>
              <a:r>
                <a:rPr lang="th-TH" sz="3000" b="1"/>
                <a:t>(2)    การถ่าย ล้าง อัด หรือขยายรูปภาพยนตร์ รวมทั้งการขายส่วนประกอบ</a:t>
              </a:r>
            </a:p>
            <a:p>
              <a:pPr marL="533400" indent="-533400">
                <a:spcBef>
                  <a:spcPct val="20000"/>
                </a:spcBef>
              </a:pPr>
              <a:r>
                <a:rPr lang="th-TH" sz="3000" b="1"/>
                <a:t>(3)    การทำกิจกรรมคานเรือ อู่เรือ หรือซ่อมเรือที่มิใช่ซ่อมเครื่องจักรเครื่องกล</a:t>
              </a:r>
            </a:p>
            <a:p>
              <a:pPr marL="533400" indent="-533400">
                <a:spcBef>
                  <a:spcPct val="20000"/>
                </a:spcBef>
              </a:pPr>
              <a:r>
                <a:rPr lang="th-TH" sz="3000" b="1"/>
                <a:t>(4)    การทำรองเท้า และเครื่องหนังแท้ หรือหนังเทียม รวมทั้งการขายส่วนประกอบ	</a:t>
              </a:r>
              <a:r>
                <a:rPr lang="th-TH" sz="3000"/>
                <a:t> 	 	 </a:t>
              </a:r>
            </a:p>
          </p:txBody>
        </p:sp>
        <p:sp>
          <p:nvSpPr>
            <p:cNvPr id="88070" name="Rectangle 6"/>
            <p:cNvSpPr>
              <a:spLocks noChangeArrowheads="1"/>
            </p:cNvSpPr>
            <p:nvPr/>
          </p:nvSpPr>
          <p:spPr bwMode="auto">
            <a:xfrm>
              <a:off x="4791" y="1141"/>
              <a:ext cx="681" cy="351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sz="3000" b="1"/>
                <a:t>ร้อยละ</a:t>
              </a:r>
              <a:r>
                <a:rPr lang="th-TH" sz="3000"/>
                <a:t> </a:t>
              </a:r>
            </a:p>
          </p:txBody>
        </p:sp>
        <p:sp>
          <p:nvSpPr>
            <p:cNvPr id="88071" name="Rectangle 7"/>
            <p:cNvSpPr>
              <a:spLocks noChangeArrowheads="1"/>
            </p:cNvSpPr>
            <p:nvPr/>
          </p:nvSpPr>
          <p:spPr bwMode="auto">
            <a:xfrm>
              <a:off x="307" y="1141"/>
              <a:ext cx="4484" cy="351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sz="3000" b="1"/>
                <a:t>ประเภทเงินได้พึงประเมิน</a:t>
              </a:r>
              <a:r>
                <a:rPr lang="th-TH" sz="3000"/>
                <a:t> </a:t>
              </a:r>
            </a:p>
          </p:txBody>
        </p:sp>
        <p:sp>
          <p:nvSpPr>
            <p:cNvPr id="88072" name="Line 8"/>
            <p:cNvSpPr>
              <a:spLocks noChangeShapeType="1"/>
            </p:cNvSpPr>
            <p:nvPr/>
          </p:nvSpPr>
          <p:spPr bwMode="auto">
            <a:xfrm>
              <a:off x="307" y="1141"/>
              <a:ext cx="516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88073" name="Line 9"/>
            <p:cNvSpPr>
              <a:spLocks noChangeShapeType="1"/>
            </p:cNvSpPr>
            <p:nvPr/>
          </p:nvSpPr>
          <p:spPr bwMode="auto">
            <a:xfrm>
              <a:off x="307" y="1492"/>
              <a:ext cx="51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88074" name="Line 10"/>
            <p:cNvSpPr>
              <a:spLocks noChangeShapeType="1"/>
            </p:cNvSpPr>
            <p:nvPr/>
          </p:nvSpPr>
          <p:spPr bwMode="auto">
            <a:xfrm>
              <a:off x="307" y="4027"/>
              <a:ext cx="516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88075" name="Line 11"/>
            <p:cNvSpPr>
              <a:spLocks noChangeShapeType="1"/>
            </p:cNvSpPr>
            <p:nvPr/>
          </p:nvSpPr>
          <p:spPr bwMode="auto">
            <a:xfrm>
              <a:off x="307" y="1141"/>
              <a:ext cx="0" cy="288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88076" name="Line 12"/>
            <p:cNvSpPr>
              <a:spLocks noChangeShapeType="1"/>
            </p:cNvSpPr>
            <p:nvPr/>
          </p:nvSpPr>
          <p:spPr bwMode="auto">
            <a:xfrm>
              <a:off x="4791" y="1141"/>
              <a:ext cx="0" cy="28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88077" name="Line 13"/>
            <p:cNvSpPr>
              <a:spLocks noChangeShapeType="1"/>
            </p:cNvSpPr>
            <p:nvPr/>
          </p:nvSpPr>
          <p:spPr bwMode="auto">
            <a:xfrm>
              <a:off x="5472" y="1141"/>
              <a:ext cx="0" cy="288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2" grpId="0" autoUpdateAnimBg="0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1084263" y="44450"/>
            <a:ext cx="7227887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th-TH" sz="4400" b="1">
                <a:latin typeface="Angsana New" pitchFamily="18" charset="-34"/>
              </a:rPr>
              <a:t>ตารางแสดงอัตราการหักค่าใช้จ่ายเป็นการเหมา  </a:t>
            </a:r>
            <a:br>
              <a:rPr lang="th-TH" sz="4400" b="1">
                <a:latin typeface="Angsana New" pitchFamily="18" charset="-34"/>
              </a:rPr>
            </a:br>
            <a:r>
              <a:rPr lang="th-TH" sz="4400" b="1">
                <a:latin typeface="Angsana New" pitchFamily="18" charset="-34"/>
              </a:rPr>
              <a:t>สำหรับเงินได้พึงประเมินประเภทที่ 8</a:t>
            </a:r>
            <a:endParaRPr lang="th-TH" b="1">
              <a:latin typeface="Angsana New" pitchFamily="18" charset="-34"/>
            </a:endParaRPr>
          </a:p>
        </p:txBody>
      </p:sp>
      <p:grpSp>
        <p:nvGrpSpPr>
          <p:cNvPr id="2" name="Group 3"/>
          <p:cNvGrpSpPr>
            <a:grpSpLocks noRot="1"/>
          </p:cNvGrpSpPr>
          <p:nvPr/>
        </p:nvGrpSpPr>
        <p:grpSpPr bwMode="auto">
          <a:xfrm>
            <a:off x="487363" y="1779588"/>
            <a:ext cx="8199437" cy="4664075"/>
            <a:chOff x="307" y="1141"/>
            <a:chExt cx="5165" cy="2938"/>
          </a:xfrm>
        </p:grpSpPr>
        <p:sp>
          <p:nvSpPr>
            <p:cNvPr id="89092" name="Rectangle 4"/>
            <p:cNvSpPr>
              <a:spLocks noChangeArrowheads="1"/>
            </p:cNvSpPr>
            <p:nvPr/>
          </p:nvSpPr>
          <p:spPr bwMode="auto">
            <a:xfrm>
              <a:off x="4790" y="1486"/>
              <a:ext cx="682" cy="2593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sz="3000" b="1"/>
                <a:t>70</a:t>
              </a:r>
            </a:p>
            <a:p>
              <a:pPr algn="ctr">
                <a:spcBef>
                  <a:spcPct val="20000"/>
                </a:spcBef>
              </a:pPr>
              <a:endParaRPr lang="th-TH" sz="2600" b="1"/>
            </a:p>
            <a:p>
              <a:pPr algn="ctr">
                <a:spcBef>
                  <a:spcPct val="20000"/>
                </a:spcBef>
              </a:pPr>
              <a:r>
                <a:rPr lang="th-TH" sz="3000" b="1"/>
                <a:t>70</a:t>
              </a:r>
            </a:p>
            <a:p>
              <a:pPr algn="ctr">
                <a:spcBef>
                  <a:spcPct val="20000"/>
                </a:spcBef>
              </a:pPr>
              <a:endParaRPr lang="th-TH" sz="2400" b="1"/>
            </a:p>
            <a:p>
              <a:pPr algn="ctr">
                <a:spcBef>
                  <a:spcPct val="20000"/>
                </a:spcBef>
              </a:pPr>
              <a:r>
                <a:rPr lang="th-TH" sz="3000" b="1"/>
                <a:t>70</a:t>
              </a:r>
            </a:p>
            <a:p>
              <a:pPr algn="ctr">
                <a:spcBef>
                  <a:spcPct val="20000"/>
                </a:spcBef>
              </a:pPr>
              <a:endParaRPr lang="th-TH" sz="2400" b="1"/>
            </a:p>
            <a:p>
              <a:pPr algn="ctr">
                <a:spcBef>
                  <a:spcPct val="20000"/>
                </a:spcBef>
              </a:pPr>
              <a:r>
                <a:rPr lang="th-TH" sz="3000" b="1"/>
                <a:t>70</a:t>
              </a:r>
              <a:endParaRPr lang="th-TH" sz="3000" b="1">
                <a:solidFill>
                  <a:schemeClr val="bg1"/>
                </a:solidFill>
              </a:endParaRPr>
            </a:p>
          </p:txBody>
        </p:sp>
        <p:sp>
          <p:nvSpPr>
            <p:cNvPr id="89093" name="Rectangle 5"/>
            <p:cNvSpPr>
              <a:spLocks noChangeArrowheads="1"/>
            </p:cNvSpPr>
            <p:nvPr/>
          </p:nvSpPr>
          <p:spPr bwMode="auto">
            <a:xfrm>
              <a:off x="307" y="1486"/>
              <a:ext cx="4483" cy="2593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533400" indent="-533400">
                <a:spcBef>
                  <a:spcPct val="20000"/>
                </a:spcBef>
              </a:pPr>
              <a:r>
                <a:rPr lang="th-TH" sz="3000" b="1"/>
                <a:t>(5)  การตัด เย็บ ถัก ปักเสื้อผ้า หรือสิ่งอื่นๆ รวมทั้งการขายส่วนประกอบ </a:t>
              </a:r>
            </a:p>
            <a:p>
              <a:pPr marL="533400" indent="-533400">
                <a:spcBef>
                  <a:spcPct val="20000"/>
                </a:spcBef>
              </a:pPr>
              <a:r>
                <a:rPr lang="th-TH" sz="3000" b="1"/>
                <a:t>(6)  การทำ ตกแต่ง หรือซ่อมแซม เครื่องเรือน รวมทั้งการขายส่วนประกอบ 	 </a:t>
              </a:r>
            </a:p>
            <a:p>
              <a:pPr marL="533400" indent="-533400">
                <a:spcBef>
                  <a:spcPct val="20000"/>
                </a:spcBef>
              </a:pPr>
              <a:r>
                <a:rPr lang="th-TH" sz="3000" b="1"/>
                <a:t>(7)  การทำกิจการโรงแรม หรือภัตตาคารหรือการปรุงอาหารหรือเครื่องดื่มจำหน่าย	 </a:t>
              </a:r>
            </a:p>
            <a:p>
              <a:pPr marL="533400" indent="-533400">
                <a:spcBef>
                  <a:spcPct val="20000"/>
                </a:spcBef>
              </a:pPr>
              <a:r>
                <a:rPr lang="th-TH" sz="3000" b="1"/>
                <a:t>(8)  การดัด ตัด แต่งผม หรือตกแต่งร่างกาย	</a:t>
              </a:r>
              <a:r>
                <a:rPr lang="th-TH"/>
                <a:t> </a:t>
              </a:r>
              <a:r>
                <a:rPr lang="th-TH" sz="3000"/>
                <a:t> 	 	 </a:t>
              </a:r>
            </a:p>
          </p:txBody>
        </p:sp>
        <p:sp>
          <p:nvSpPr>
            <p:cNvPr id="89094" name="Rectangle 6"/>
            <p:cNvSpPr>
              <a:spLocks noChangeArrowheads="1"/>
            </p:cNvSpPr>
            <p:nvPr/>
          </p:nvSpPr>
          <p:spPr bwMode="auto">
            <a:xfrm>
              <a:off x="4790" y="1141"/>
              <a:ext cx="682" cy="345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sz="3000" b="1"/>
                <a:t>ร้อยละ</a:t>
              </a:r>
              <a:r>
                <a:rPr lang="th-TH" sz="3000" b="1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89095" name="Rectangle 7"/>
            <p:cNvSpPr>
              <a:spLocks noChangeArrowheads="1"/>
            </p:cNvSpPr>
            <p:nvPr/>
          </p:nvSpPr>
          <p:spPr bwMode="auto">
            <a:xfrm>
              <a:off x="307" y="1141"/>
              <a:ext cx="4483" cy="345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sz="3000" b="1"/>
                <a:t>ประเภทเงินได้พึงประเมิน </a:t>
              </a:r>
            </a:p>
          </p:txBody>
        </p:sp>
        <p:sp>
          <p:nvSpPr>
            <p:cNvPr id="89096" name="Line 8"/>
            <p:cNvSpPr>
              <a:spLocks noChangeShapeType="1"/>
            </p:cNvSpPr>
            <p:nvPr/>
          </p:nvSpPr>
          <p:spPr bwMode="auto">
            <a:xfrm>
              <a:off x="307" y="1141"/>
              <a:ext cx="516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89097" name="Line 9"/>
            <p:cNvSpPr>
              <a:spLocks noChangeShapeType="1"/>
            </p:cNvSpPr>
            <p:nvPr/>
          </p:nvSpPr>
          <p:spPr bwMode="auto">
            <a:xfrm>
              <a:off x="307" y="1486"/>
              <a:ext cx="51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89098" name="Line 10"/>
            <p:cNvSpPr>
              <a:spLocks noChangeShapeType="1"/>
            </p:cNvSpPr>
            <p:nvPr/>
          </p:nvSpPr>
          <p:spPr bwMode="auto">
            <a:xfrm>
              <a:off x="307" y="4079"/>
              <a:ext cx="516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89099" name="Line 11"/>
            <p:cNvSpPr>
              <a:spLocks noChangeShapeType="1"/>
            </p:cNvSpPr>
            <p:nvPr/>
          </p:nvSpPr>
          <p:spPr bwMode="auto">
            <a:xfrm>
              <a:off x="307" y="1141"/>
              <a:ext cx="0" cy="293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89100" name="Line 12"/>
            <p:cNvSpPr>
              <a:spLocks noChangeShapeType="1"/>
            </p:cNvSpPr>
            <p:nvPr/>
          </p:nvSpPr>
          <p:spPr bwMode="auto">
            <a:xfrm>
              <a:off x="4790" y="1141"/>
              <a:ext cx="0" cy="29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89101" name="Line 13"/>
            <p:cNvSpPr>
              <a:spLocks noChangeShapeType="1"/>
            </p:cNvSpPr>
            <p:nvPr/>
          </p:nvSpPr>
          <p:spPr bwMode="auto">
            <a:xfrm>
              <a:off x="5472" y="1141"/>
              <a:ext cx="0" cy="293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1084263" y="125413"/>
            <a:ext cx="7227887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th-TH" sz="4400" b="1">
                <a:latin typeface="Angsana New" pitchFamily="18" charset="-34"/>
              </a:rPr>
              <a:t>ตารางแสดงอัตราการหักค่าใช้จ่ายเป็นการเหมา  </a:t>
            </a:r>
            <a:br>
              <a:rPr lang="th-TH" sz="4400" b="1">
                <a:latin typeface="Angsana New" pitchFamily="18" charset="-34"/>
              </a:rPr>
            </a:br>
            <a:r>
              <a:rPr lang="th-TH" sz="4400" b="1">
                <a:latin typeface="Angsana New" pitchFamily="18" charset="-34"/>
              </a:rPr>
              <a:t>สำหรับเงินได้พึงประเมินประเภทที่ 8</a:t>
            </a:r>
            <a:endParaRPr lang="th-TH" b="1">
              <a:latin typeface="Angsana New" pitchFamily="18" charset="-34"/>
            </a:endParaRPr>
          </a:p>
        </p:txBody>
      </p:sp>
      <p:grpSp>
        <p:nvGrpSpPr>
          <p:cNvPr id="2" name="Group 3"/>
          <p:cNvGrpSpPr>
            <a:grpSpLocks noRot="1"/>
          </p:cNvGrpSpPr>
          <p:nvPr/>
        </p:nvGrpSpPr>
        <p:grpSpPr bwMode="auto">
          <a:xfrm>
            <a:off x="533400" y="1981200"/>
            <a:ext cx="8199438" cy="4124325"/>
            <a:chOff x="307" y="1141"/>
            <a:chExt cx="5165" cy="2598"/>
          </a:xfrm>
        </p:grpSpPr>
        <p:sp>
          <p:nvSpPr>
            <p:cNvPr id="90116" name="Rectangle 4"/>
            <p:cNvSpPr>
              <a:spLocks noChangeArrowheads="1"/>
            </p:cNvSpPr>
            <p:nvPr/>
          </p:nvSpPr>
          <p:spPr bwMode="auto">
            <a:xfrm>
              <a:off x="4773" y="1492"/>
              <a:ext cx="699" cy="2247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sz="3000" b="1"/>
                <a:t>70</a:t>
              </a:r>
            </a:p>
            <a:p>
              <a:pPr algn="ctr">
                <a:spcBef>
                  <a:spcPct val="20000"/>
                </a:spcBef>
              </a:pPr>
              <a:r>
                <a:rPr lang="th-TH" sz="3000" b="1"/>
                <a:t>75</a:t>
              </a:r>
            </a:p>
            <a:p>
              <a:pPr algn="ctr">
                <a:spcBef>
                  <a:spcPct val="20000"/>
                </a:spcBef>
              </a:pPr>
              <a:r>
                <a:rPr lang="th-TH" sz="3000" b="1"/>
                <a:t>75</a:t>
              </a:r>
            </a:p>
            <a:p>
              <a:pPr algn="ctr">
                <a:spcBef>
                  <a:spcPct val="20000"/>
                </a:spcBef>
              </a:pPr>
              <a:endParaRPr lang="th-TH" sz="2400" b="1"/>
            </a:p>
            <a:p>
              <a:pPr algn="ctr">
                <a:spcBef>
                  <a:spcPct val="20000"/>
                </a:spcBef>
              </a:pPr>
              <a:r>
                <a:rPr lang="th-TH" sz="3000" b="1"/>
                <a:t>75</a:t>
              </a:r>
            </a:p>
          </p:txBody>
        </p:sp>
        <p:sp>
          <p:nvSpPr>
            <p:cNvPr id="90117" name="Rectangle 5"/>
            <p:cNvSpPr>
              <a:spLocks noChangeArrowheads="1"/>
            </p:cNvSpPr>
            <p:nvPr/>
          </p:nvSpPr>
          <p:spPr bwMode="auto">
            <a:xfrm>
              <a:off x="307" y="1492"/>
              <a:ext cx="4466" cy="2247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533400" indent="-533400">
                <a:spcBef>
                  <a:spcPct val="20000"/>
                </a:spcBef>
              </a:pPr>
              <a:r>
                <a:rPr lang="th-TH" sz="3000" b="1"/>
                <a:t>(9) การทำสบู่ แชมพู หรือเครื่องสำอาง	 	 	 </a:t>
              </a:r>
            </a:p>
            <a:p>
              <a:pPr marL="533400" indent="-533400">
                <a:spcBef>
                  <a:spcPct val="20000"/>
                </a:spcBef>
              </a:pPr>
              <a:r>
                <a:rPr lang="th-TH" sz="3000" b="1"/>
                <a:t>(10) การทำวรรณกรรม	 	 </a:t>
              </a:r>
            </a:p>
            <a:p>
              <a:pPr marL="533400" indent="-533400">
                <a:spcBef>
                  <a:spcPct val="20000"/>
                </a:spcBef>
              </a:pPr>
              <a:r>
                <a:rPr lang="th-TH" sz="3000" b="1"/>
                <a:t>(11) การค้าเครื่องเงิน ทอง นาก เพชรพลอย หรืออัญมณีอื่น รวมทั้งการขายส่วนประกอบ 	  </a:t>
              </a:r>
            </a:p>
            <a:p>
              <a:pPr marL="533400" indent="-533400">
                <a:spcBef>
                  <a:spcPct val="20000"/>
                </a:spcBef>
              </a:pPr>
              <a:r>
                <a:rPr lang="th-TH" sz="3000" b="1"/>
                <a:t>(12) การทำกิจการสถานพยาบาลตามกฎหมายว่าด้วยสถานพยาบาล เฉพาะที่มีเตียงรับผู้ป่วยไว้ค้างคืน รวมทั้งการรักษาพยาบาลและการจำหน่ายยา</a:t>
              </a:r>
              <a:r>
                <a:rPr lang="th-TH"/>
                <a:t> </a:t>
              </a:r>
              <a:r>
                <a:rPr lang="th-TH" sz="3000"/>
                <a:t>	</a:t>
              </a:r>
              <a:r>
                <a:rPr lang="th-TH"/>
                <a:t> </a:t>
              </a:r>
              <a:r>
                <a:rPr lang="th-TH" sz="3000"/>
                <a:t>	 	 	 </a:t>
              </a:r>
            </a:p>
          </p:txBody>
        </p:sp>
        <p:sp>
          <p:nvSpPr>
            <p:cNvPr id="90118" name="Rectangle 6"/>
            <p:cNvSpPr>
              <a:spLocks noChangeArrowheads="1"/>
            </p:cNvSpPr>
            <p:nvPr/>
          </p:nvSpPr>
          <p:spPr bwMode="auto">
            <a:xfrm>
              <a:off x="4773" y="1141"/>
              <a:ext cx="699" cy="351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sz="3000" b="1"/>
                <a:t>ร้อยละ </a:t>
              </a:r>
            </a:p>
          </p:txBody>
        </p:sp>
        <p:sp>
          <p:nvSpPr>
            <p:cNvPr id="90119" name="Rectangle 7"/>
            <p:cNvSpPr>
              <a:spLocks noChangeArrowheads="1"/>
            </p:cNvSpPr>
            <p:nvPr/>
          </p:nvSpPr>
          <p:spPr bwMode="auto">
            <a:xfrm>
              <a:off x="307" y="1141"/>
              <a:ext cx="4466" cy="351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sz="3000" b="1"/>
                <a:t>ประเภทเงินได้พึงประเมิน </a:t>
              </a:r>
            </a:p>
          </p:txBody>
        </p:sp>
        <p:sp>
          <p:nvSpPr>
            <p:cNvPr id="90120" name="Line 8"/>
            <p:cNvSpPr>
              <a:spLocks noChangeShapeType="1"/>
            </p:cNvSpPr>
            <p:nvPr/>
          </p:nvSpPr>
          <p:spPr bwMode="auto">
            <a:xfrm>
              <a:off x="307" y="1141"/>
              <a:ext cx="516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0121" name="Line 9"/>
            <p:cNvSpPr>
              <a:spLocks noChangeShapeType="1"/>
            </p:cNvSpPr>
            <p:nvPr/>
          </p:nvSpPr>
          <p:spPr bwMode="auto">
            <a:xfrm>
              <a:off x="307" y="1492"/>
              <a:ext cx="51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0122" name="Line 10"/>
            <p:cNvSpPr>
              <a:spLocks noChangeShapeType="1"/>
            </p:cNvSpPr>
            <p:nvPr/>
          </p:nvSpPr>
          <p:spPr bwMode="auto">
            <a:xfrm>
              <a:off x="307" y="3739"/>
              <a:ext cx="516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0123" name="Line 11"/>
            <p:cNvSpPr>
              <a:spLocks noChangeShapeType="1"/>
            </p:cNvSpPr>
            <p:nvPr/>
          </p:nvSpPr>
          <p:spPr bwMode="auto">
            <a:xfrm>
              <a:off x="307" y="1141"/>
              <a:ext cx="0" cy="259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0124" name="Line 12"/>
            <p:cNvSpPr>
              <a:spLocks noChangeShapeType="1"/>
            </p:cNvSpPr>
            <p:nvPr/>
          </p:nvSpPr>
          <p:spPr bwMode="auto">
            <a:xfrm>
              <a:off x="4773" y="1141"/>
              <a:ext cx="0" cy="259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0125" name="Line 13"/>
            <p:cNvSpPr>
              <a:spLocks noChangeShapeType="1"/>
            </p:cNvSpPr>
            <p:nvPr/>
          </p:nvSpPr>
          <p:spPr bwMode="auto">
            <a:xfrm>
              <a:off x="5472" y="1141"/>
              <a:ext cx="0" cy="259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1084263" y="115888"/>
            <a:ext cx="7227887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th-TH" sz="4400" b="1">
                <a:latin typeface="Angsana New" pitchFamily="18" charset="-34"/>
              </a:rPr>
              <a:t>ตารางแสดงอัตราการหักค่าใช้จ่ายเป็นการเหมา  </a:t>
            </a:r>
            <a:br>
              <a:rPr lang="th-TH" sz="4400" b="1">
                <a:latin typeface="Angsana New" pitchFamily="18" charset="-34"/>
              </a:rPr>
            </a:br>
            <a:r>
              <a:rPr lang="th-TH" sz="4400" b="1">
                <a:latin typeface="Angsana New" pitchFamily="18" charset="-34"/>
              </a:rPr>
              <a:t>สำหรับเงินได้พึงประเมินประเภทที่ 8</a:t>
            </a:r>
            <a:endParaRPr lang="th-TH" b="1">
              <a:latin typeface="Angsana New" pitchFamily="18" charset="-34"/>
            </a:endParaRPr>
          </a:p>
        </p:txBody>
      </p:sp>
      <p:grpSp>
        <p:nvGrpSpPr>
          <p:cNvPr id="2" name="Group 3"/>
          <p:cNvGrpSpPr>
            <a:grpSpLocks noRot="1"/>
          </p:cNvGrpSpPr>
          <p:nvPr/>
        </p:nvGrpSpPr>
        <p:grpSpPr bwMode="auto">
          <a:xfrm>
            <a:off x="487363" y="1811338"/>
            <a:ext cx="8199437" cy="4308475"/>
            <a:chOff x="307" y="1141"/>
            <a:chExt cx="5165" cy="2714"/>
          </a:xfrm>
        </p:grpSpPr>
        <p:sp>
          <p:nvSpPr>
            <p:cNvPr id="91140" name="Rectangle 4"/>
            <p:cNvSpPr>
              <a:spLocks noChangeArrowheads="1"/>
            </p:cNvSpPr>
            <p:nvPr/>
          </p:nvSpPr>
          <p:spPr bwMode="auto">
            <a:xfrm>
              <a:off x="4790" y="1492"/>
              <a:ext cx="682" cy="2363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sz="3000" b="1"/>
                <a:t>75</a:t>
              </a:r>
            </a:p>
            <a:p>
              <a:pPr algn="ctr">
                <a:spcBef>
                  <a:spcPct val="20000"/>
                </a:spcBef>
              </a:pPr>
              <a:r>
                <a:rPr lang="th-TH" sz="3000" b="1"/>
                <a:t>80</a:t>
              </a:r>
            </a:p>
            <a:p>
              <a:pPr algn="ctr">
                <a:spcBef>
                  <a:spcPct val="20000"/>
                </a:spcBef>
              </a:pPr>
              <a:r>
                <a:rPr lang="th-TH" sz="3000" b="1"/>
                <a:t>80</a:t>
              </a:r>
            </a:p>
            <a:p>
              <a:pPr algn="ctr">
                <a:spcBef>
                  <a:spcPct val="20000"/>
                </a:spcBef>
              </a:pPr>
              <a:r>
                <a:rPr lang="th-TH" sz="3000" b="1"/>
                <a:t>80</a:t>
              </a:r>
            </a:p>
            <a:p>
              <a:pPr algn="ctr">
                <a:spcBef>
                  <a:spcPct val="20000"/>
                </a:spcBef>
              </a:pPr>
              <a:endParaRPr lang="th-TH" sz="2500" b="1"/>
            </a:p>
            <a:p>
              <a:pPr algn="ctr">
                <a:spcBef>
                  <a:spcPct val="20000"/>
                </a:spcBef>
              </a:pPr>
              <a:r>
                <a:rPr lang="th-TH" sz="3000" b="1"/>
                <a:t>80</a:t>
              </a:r>
              <a:endParaRPr lang="th-TH" sz="3000" b="1">
                <a:solidFill>
                  <a:schemeClr val="bg1"/>
                </a:solidFill>
              </a:endParaRPr>
            </a:p>
          </p:txBody>
        </p:sp>
        <p:sp>
          <p:nvSpPr>
            <p:cNvPr id="91141" name="Rectangle 5"/>
            <p:cNvSpPr>
              <a:spLocks noChangeArrowheads="1"/>
            </p:cNvSpPr>
            <p:nvPr/>
          </p:nvSpPr>
          <p:spPr bwMode="auto">
            <a:xfrm>
              <a:off x="307" y="1492"/>
              <a:ext cx="4483" cy="2363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533400" indent="-533400">
                <a:spcBef>
                  <a:spcPct val="20000"/>
                </a:spcBef>
              </a:pPr>
              <a:r>
                <a:rPr lang="th-TH" sz="3000" b="1"/>
                <a:t>(13) การโม่หรือย่อยหิน	 	 	 </a:t>
              </a:r>
            </a:p>
            <a:p>
              <a:pPr marL="533400" indent="-533400">
                <a:spcBef>
                  <a:spcPct val="20000"/>
                </a:spcBef>
              </a:pPr>
              <a:r>
                <a:rPr lang="th-TH" sz="3000" b="1"/>
                <a:t>(14) การทำป่าไม้ สวนยางหรือไม้ยืนต้น	 	 </a:t>
              </a:r>
            </a:p>
            <a:p>
              <a:pPr marL="533400" indent="-533400">
                <a:spcBef>
                  <a:spcPct val="20000"/>
                </a:spcBef>
              </a:pPr>
              <a:r>
                <a:rPr lang="th-TH" sz="3000" b="1"/>
                <a:t>(15) การขนส่ง หรือรับจ้างด้วยยานพาหนะ	 	 </a:t>
              </a:r>
            </a:p>
            <a:p>
              <a:pPr marL="533400" indent="-533400">
                <a:spcBef>
                  <a:spcPct val="20000"/>
                </a:spcBef>
              </a:pPr>
              <a:r>
                <a:rPr lang="th-TH" sz="3000" b="1"/>
                <a:t>(16) การทำบล็อกและตรา การรับพิมพ์หรือเย็บสมุด เอกสาร รวมทั้งการขายส่วนประกอบ</a:t>
              </a:r>
              <a:r>
                <a:rPr lang="th-TH" b="1"/>
                <a:t>	</a:t>
              </a:r>
            </a:p>
            <a:p>
              <a:pPr marL="533400" indent="-533400">
                <a:spcBef>
                  <a:spcPct val="20000"/>
                </a:spcBef>
              </a:pPr>
              <a:r>
                <a:rPr lang="th-TH" sz="3000" b="1"/>
                <a:t>(17) การทำเหมืองแร่</a:t>
              </a:r>
              <a:r>
                <a:rPr lang="th-TH" sz="3000"/>
                <a:t>	  	 	 	 	</a:t>
              </a:r>
            </a:p>
            <a:p>
              <a:pPr marL="533400" indent="-533400">
                <a:spcBef>
                  <a:spcPct val="20000"/>
                </a:spcBef>
              </a:pPr>
              <a:endParaRPr lang="th-TH" sz="3000"/>
            </a:p>
          </p:txBody>
        </p:sp>
        <p:sp>
          <p:nvSpPr>
            <p:cNvPr id="91142" name="Rectangle 6"/>
            <p:cNvSpPr>
              <a:spLocks noChangeArrowheads="1"/>
            </p:cNvSpPr>
            <p:nvPr/>
          </p:nvSpPr>
          <p:spPr bwMode="auto">
            <a:xfrm>
              <a:off x="4790" y="1141"/>
              <a:ext cx="682" cy="351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sz="3000" b="1"/>
                <a:t>ร้อยละ</a:t>
              </a:r>
              <a:r>
                <a:rPr lang="th-TH" sz="3000" b="1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91143" name="Rectangle 7"/>
            <p:cNvSpPr>
              <a:spLocks noChangeArrowheads="1"/>
            </p:cNvSpPr>
            <p:nvPr/>
          </p:nvSpPr>
          <p:spPr bwMode="auto">
            <a:xfrm>
              <a:off x="307" y="1141"/>
              <a:ext cx="4483" cy="351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sz="3000" b="1"/>
                <a:t>ประเภทเงินได้พึงประเมิน </a:t>
              </a:r>
            </a:p>
          </p:txBody>
        </p:sp>
        <p:sp>
          <p:nvSpPr>
            <p:cNvPr id="91144" name="Line 8"/>
            <p:cNvSpPr>
              <a:spLocks noChangeShapeType="1"/>
            </p:cNvSpPr>
            <p:nvPr/>
          </p:nvSpPr>
          <p:spPr bwMode="auto">
            <a:xfrm>
              <a:off x="307" y="1141"/>
              <a:ext cx="516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1145" name="Line 9"/>
            <p:cNvSpPr>
              <a:spLocks noChangeShapeType="1"/>
            </p:cNvSpPr>
            <p:nvPr/>
          </p:nvSpPr>
          <p:spPr bwMode="auto">
            <a:xfrm>
              <a:off x="307" y="1492"/>
              <a:ext cx="51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1146" name="Line 10"/>
            <p:cNvSpPr>
              <a:spLocks noChangeShapeType="1"/>
            </p:cNvSpPr>
            <p:nvPr/>
          </p:nvSpPr>
          <p:spPr bwMode="auto">
            <a:xfrm>
              <a:off x="307" y="3855"/>
              <a:ext cx="516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1147" name="Line 11"/>
            <p:cNvSpPr>
              <a:spLocks noChangeShapeType="1"/>
            </p:cNvSpPr>
            <p:nvPr/>
          </p:nvSpPr>
          <p:spPr bwMode="auto">
            <a:xfrm>
              <a:off x="307" y="1141"/>
              <a:ext cx="0" cy="271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1148" name="Line 12"/>
            <p:cNvSpPr>
              <a:spLocks noChangeShapeType="1"/>
            </p:cNvSpPr>
            <p:nvPr/>
          </p:nvSpPr>
          <p:spPr bwMode="auto">
            <a:xfrm>
              <a:off x="4790" y="1141"/>
              <a:ext cx="0" cy="27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1149" name="Line 13"/>
            <p:cNvSpPr>
              <a:spLocks noChangeShapeType="1"/>
            </p:cNvSpPr>
            <p:nvPr/>
          </p:nvSpPr>
          <p:spPr bwMode="auto">
            <a:xfrm>
              <a:off x="5472" y="1141"/>
              <a:ext cx="0" cy="271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th-TH">
              <a:solidFill>
                <a:srgbClr val="CCFFFF"/>
              </a:solidFill>
              <a:latin typeface="Angsana New" pitchFamily="18" charset="-34"/>
            </a:endParaRP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341313" y="328613"/>
            <a:ext cx="8532812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4800" b="1">
                <a:solidFill>
                  <a:srgbClr val="0066FF"/>
                </a:solidFill>
                <a:latin typeface="FreesiaUPC" pitchFamily="34" charset="-34"/>
              </a:rPr>
              <a:t>กองมรดกที่ยังไม่ได้แบ่ง</a:t>
            </a:r>
          </a:p>
        </p:txBody>
      </p:sp>
      <p:grpSp>
        <p:nvGrpSpPr>
          <p:cNvPr id="14340" name="Group 10"/>
          <p:cNvGrpSpPr>
            <a:grpSpLocks/>
          </p:cNvGrpSpPr>
          <p:nvPr/>
        </p:nvGrpSpPr>
        <p:grpSpPr bwMode="auto">
          <a:xfrm>
            <a:off x="25400" y="1489075"/>
            <a:ext cx="9434513" cy="3752850"/>
            <a:chOff x="24" y="986"/>
            <a:chExt cx="5943" cy="2364"/>
          </a:xfrm>
        </p:grpSpPr>
        <p:sp>
          <p:nvSpPr>
            <p:cNvPr id="14342" name="Text Box 4"/>
            <p:cNvSpPr txBox="1">
              <a:spLocks noChangeArrowheads="1"/>
            </p:cNvSpPr>
            <p:nvPr/>
          </p:nvSpPr>
          <p:spPr bwMode="auto">
            <a:xfrm>
              <a:off x="24" y="986"/>
              <a:ext cx="5943" cy="2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th-TH" sz="3600" b="1">
                  <a:latin typeface="Angsana New" pitchFamily="18" charset="-34"/>
                </a:rPr>
                <a:t>  	ถัดจากปีที่เจ้ามรดกถึงแก่ความตาย</a:t>
              </a:r>
            </a:p>
            <a:p>
              <a:pPr eaLnBrk="0" hangingPunct="0"/>
              <a:endParaRPr lang="th-TH" sz="2000" b="1">
                <a:latin typeface="Angsana New" pitchFamily="18" charset="-34"/>
              </a:endParaRPr>
            </a:p>
            <a:p>
              <a:pPr eaLnBrk="0" hangingPunct="0"/>
              <a:r>
                <a:rPr lang="th-TH" sz="3600" b="1">
                  <a:latin typeface="Angsana New" pitchFamily="18" charset="-34"/>
                </a:rPr>
                <a:t>	กองมรดกยังไม่ได้แบ่งให้กับทายาทโดยเด็ดขาด</a:t>
              </a:r>
            </a:p>
            <a:p>
              <a:pPr eaLnBrk="0" hangingPunct="0"/>
              <a:endParaRPr lang="th-TH" sz="2000" b="1">
                <a:latin typeface="Angsana New" pitchFamily="18" charset="-34"/>
              </a:endParaRPr>
            </a:p>
            <a:p>
              <a:pPr eaLnBrk="0" hangingPunct="0"/>
              <a:r>
                <a:rPr lang="th-TH" sz="3600" b="1">
                  <a:latin typeface="FreesiaUPC" pitchFamily="34" charset="-34"/>
                </a:rPr>
                <a:t>	กองมรดกก่อให้เกิดเงินได้ถึงเกณฑ์ขั้นต่ำที่กฎหมายกำหนด</a:t>
              </a:r>
            </a:p>
            <a:p>
              <a:pPr eaLnBrk="0" hangingPunct="0"/>
              <a:endParaRPr lang="th-TH" sz="2000" b="1">
                <a:latin typeface="FreesiaUPC" pitchFamily="34" charset="-34"/>
              </a:endParaRPr>
            </a:p>
            <a:p>
              <a:pPr eaLnBrk="0" hangingPunct="0"/>
              <a:r>
                <a:rPr lang="th-TH" sz="3600" b="1">
                  <a:latin typeface="FreesiaUPC" pitchFamily="34" charset="-34"/>
                </a:rPr>
                <a:t>	กฎหมายกำหนดให้กองมรดกเป็นผู้มีหน้าที่เสียภาษีเงินได้บุคคล	ธรรมดา</a:t>
              </a:r>
            </a:p>
          </p:txBody>
        </p:sp>
        <p:sp>
          <p:nvSpPr>
            <p:cNvPr id="14343" name="Text Box 5"/>
            <p:cNvSpPr txBox="1">
              <a:spLocks noChangeArrowheads="1"/>
            </p:cNvSpPr>
            <p:nvPr/>
          </p:nvSpPr>
          <p:spPr bwMode="auto">
            <a:xfrm>
              <a:off x="240" y="1050"/>
              <a:ext cx="3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533400" indent="-533400">
                <a:buFontTx/>
                <a:buBlip>
                  <a:blip r:embed="rId3"/>
                </a:buBlip>
                <a:tabLst>
                  <a:tab pos="8793163" algn="l"/>
                </a:tabLst>
              </a:pPr>
              <a:r>
                <a:rPr lang="th-TH" sz="2400" b="1">
                  <a:solidFill>
                    <a:srgbClr val="CCFF66"/>
                  </a:solidFill>
                  <a:latin typeface="Angsana New" pitchFamily="18" charset="-34"/>
                </a:rPr>
                <a:t>.</a:t>
              </a:r>
            </a:p>
          </p:txBody>
        </p:sp>
        <p:sp>
          <p:nvSpPr>
            <p:cNvPr id="14344" name="Text Box 6"/>
            <p:cNvSpPr txBox="1">
              <a:spLocks noChangeArrowheads="1"/>
            </p:cNvSpPr>
            <p:nvPr/>
          </p:nvSpPr>
          <p:spPr bwMode="auto">
            <a:xfrm rot="10800000" flipV="1">
              <a:off x="232" y="1605"/>
              <a:ext cx="3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533400" indent="-533400">
                <a:buFontTx/>
                <a:buBlip>
                  <a:blip r:embed="rId3"/>
                </a:buBlip>
                <a:tabLst>
                  <a:tab pos="8793163" algn="l"/>
                </a:tabLst>
              </a:pPr>
              <a:r>
                <a:rPr lang="th-TH" sz="2400" b="1">
                  <a:solidFill>
                    <a:srgbClr val="CCFF66"/>
                  </a:solidFill>
                  <a:latin typeface="Angsana New" pitchFamily="18" charset="-34"/>
                </a:rPr>
                <a:t>.</a:t>
              </a:r>
            </a:p>
          </p:txBody>
        </p:sp>
        <p:sp>
          <p:nvSpPr>
            <p:cNvPr id="14345" name="Text Box 7"/>
            <p:cNvSpPr txBox="1">
              <a:spLocks noChangeArrowheads="1"/>
            </p:cNvSpPr>
            <p:nvPr/>
          </p:nvSpPr>
          <p:spPr bwMode="auto">
            <a:xfrm>
              <a:off x="238" y="2155"/>
              <a:ext cx="3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533400" indent="-533400">
                <a:buFontTx/>
                <a:buBlip>
                  <a:blip r:embed="rId3"/>
                </a:buBlip>
                <a:tabLst>
                  <a:tab pos="8793163" algn="l"/>
                </a:tabLst>
              </a:pPr>
              <a:r>
                <a:rPr lang="th-TH" sz="2400" b="1">
                  <a:solidFill>
                    <a:srgbClr val="CCFF66"/>
                  </a:solidFill>
                  <a:latin typeface="Angsana New" pitchFamily="18" charset="-34"/>
                </a:rPr>
                <a:t>.</a:t>
              </a:r>
            </a:p>
          </p:txBody>
        </p:sp>
        <p:sp>
          <p:nvSpPr>
            <p:cNvPr id="14346" name="Text Box 8"/>
            <p:cNvSpPr txBox="1">
              <a:spLocks noChangeArrowheads="1"/>
            </p:cNvSpPr>
            <p:nvPr/>
          </p:nvSpPr>
          <p:spPr bwMode="auto">
            <a:xfrm>
              <a:off x="222" y="2667"/>
              <a:ext cx="3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533400" indent="-533400">
                <a:buFontTx/>
                <a:buBlip>
                  <a:blip r:embed="rId3"/>
                </a:buBlip>
                <a:tabLst>
                  <a:tab pos="8793163" algn="l"/>
                </a:tabLst>
              </a:pPr>
              <a:r>
                <a:rPr lang="th-TH" sz="2400" b="1">
                  <a:solidFill>
                    <a:srgbClr val="CCFF66"/>
                  </a:solidFill>
                  <a:latin typeface="Angsana New" pitchFamily="18" charset="-34"/>
                </a:rPr>
                <a:t>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autoUpdateAnimBg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1084263" y="125413"/>
            <a:ext cx="7227887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th-TH" sz="4400" b="1">
                <a:latin typeface="Angsana New" pitchFamily="18" charset="-34"/>
              </a:rPr>
              <a:t>ตารางแสดงอัตราการหักค่าใช้จ่ายเป็นการเหมา  </a:t>
            </a:r>
            <a:br>
              <a:rPr lang="th-TH" sz="4400" b="1">
                <a:latin typeface="Angsana New" pitchFamily="18" charset="-34"/>
              </a:rPr>
            </a:br>
            <a:r>
              <a:rPr lang="th-TH" sz="4400" b="1">
                <a:latin typeface="Angsana New" pitchFamily="18" charset="-34"/>
              </a:rPr>
              <a:t>สำหรับเงินได้พึงประเมินประเภทที่ 8</a:t>
            </a:r>
            <a:endParaRPr lang="th-TH" b="1">
              <a:latin typeface="Angsana New" pitchFamily="18" charset="-34"/>
            </a:endParaRPr>
          </a:p>
        </p:txBody>
      </p:sp>
      <p:grpSp>
        <p:nvGrpSpPr>
          <p:cNvPr id="2" name="Group 3"/>
          <p:cNvGrpSpPr>
            <a:grpSpLocks noRot="1"/>
          </p:cNvGrpSpPr>
          <p:nvPr/>
        </p:nvGrpSpPr>
        <p:grpSpPr bwMode="auto">
          <a:xfrm>
            <a:off x="487363" y="1828800"/>
            <a:ext cx="8199437" cy="4206875"/>
            <a:chOff x="307" y="1152"/>
            <a:chExt cx="5165" cy="2650"/>
          </a:xfrm>
        </p:grpSpPr>
        <p:sp>
          <p:nvSpPr>
            <p:cNvPr id="92164" name="Rectangle 4"/>
            <p:cNvSpPr>
              <a:spLocks noChangeArrowheads="1"/>
            </p:cNvSpPr>
            <p:nvPr/>
          </p:nvSpPr>
          <p:spPr bwMode="auto">
            <a:xfrm>
              <a:off x="4790" y="1497"/>
              <a:ext cx="682" cy="2305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sz="3000" b="1"/>
                <a:t>85</a:t>
              </a:r>
            </a:p>
            <a:p>
              <a:pPr algn="ctr">
                <a:spcBef>
                  <a:spcPct val="20000"/>
                </a:spcBef>
              </a:pPr>
              <a:endParaRPr lang="th-TH" sz="2600" b="1"/>
            </a:p>
            <a:p>
              <a:pPr algn="ctr">
                <a:spcBef>
                  <a:spcPct val="20000"/>
                </a:spcBef>
              </a:pPr>
              <a:r>
                <a:rPr lang="th-TH" sz="3000" b="1"/>
                <a:t>80</a:t>
              </a:r>
            </a:p>
            <a:p>
              <a:pPr algn="ctr">
                <a:spcBef>
                  <a:spcPct val="20000"/>
                </a:spcBef>
              </a:pPr>
              <a:r>
                <a:rPr lang="th-TH" sz="3000" b="1"/>
                <a:t>80</a:t>
              </a:r>
            </a:p>
            <a:p>
              <a:pPr algn="ctr">
                <a:spcBef>
                  <a:spcPct val="20000"/>
                </a:spcBef>
              </a:pPr>
              <a:r>
                <a:rPr lang="th-TH" sz="3000" b="1"/>
                <a:t>80</a:t>
              </a:r>
            </a:p>
            <a:p>
              <a:pPr algn="ctr">
                <a:spcBef>
                  <a:spcPct val="20000"/>
                </a:spcBef>
              </a:pPr>
              <a:r>
                <a:rPr lang="th-TH" sz="3000" b="1"/>
                <a:t>80</a:t>
              </a:r>
              <a:endParaRPr lang="th-TH" sz="3000" b="1">
                <a:solidFill>
                  <a:schemeClr val="bg1"/>
                </a:solidFill>
              </a:endParaRPr>
            </a:p>
          </p:txBody>
        </p:sp>
        <p:sp>
          <p:nvSpPr>
            <p:cNvPr id="92165" name="Rectangle 5"/>
            <p:cNvSpPr>
              <a:spLocks noChangeArrowheads="1"/>
            </p:cNvSpPr>
            <p:nvPr/>
          </p:nvSpPr>
          <p:spPr bwMode="auto">
            <a:xfrm>
              <a:off x="307" y="1497"/>
              <a:ext cx="4483" cy="2305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533400" indent="-533400">
                <a:spcBef>
                  <a:spcPct val="20000"/>
                </a:spcBef>
              </a:pPr>
              <a:r>
                <a:rPr lang="th-TH" sz="3000" b="1"/>
                <a:t>(18) การทำเครื่องดื่มตามกฎหมายว่าด้วยภาษีเครื่องมือ (ฉบับที่ 16) พ.ศ. 2502</a:t>
              </a:r>
              <a:r>
                <a:rPr lang="th-TH" b="1"/>
                <a:t> </a:t>
              </a:r>
              <a:r>
                <a:rPr lang="th-TH" sz="3000" b="1"/>
                <a:t>	 	 	 </a:t>
              </a:r>
            </a:p>
            <a:p>
              <a:pPr marL="533400" indent="-533400">
                <a:spcBef>
                  <a:spcPct val="20000"/>
                </a:spcBef>
              </a:pPr>
              <a:r>
                <a:rPr lang="th-TH" sz="3000" b="1"/>
                <a:t>(19) การทำเครื่องกระป๋อง เครื่องเคลือบ เครื่องซีเมนต์ หรือดินเผา</a:t>
              </a:r>
              <a:r>
                <a:rPr lang="th-TH" b="1"/>
                <a:t> </a:t>
              </a:r>
              <a:r>
                <a:rPr lang="th-TH" sz="3000" b="1"/>
                <a:t>  </a:t>
              </a:r>
            </a:p>
            <a:p>
              <a:pPr marL="533400" indent="-533400">
                <a:spcBef>
                  <a:spcPct val="20000"/>
                </a:spcBef>
              </a:pPr>
              <a:r>
                <a:rPr lang="th-TH" sz="3000" b="1"/>
                <a:t>(20) การทำหรือจำหน่ายกระแสไฟฟ้า</a:t>
              </a:r>
              <a:r>
                <a:rPr lang="th-TH" b="1"/>
                <a:t>	 </a:t>
              </a:r>
              <a:r>
                <a:rPr lang="th-TH" sz="3000" b="1"/>
                <a:t>	 	 </a:t>
              </a:r>
            </a:p>
            <a:p>
              <a:pPr marL="533400" indent="-533400">
                <a:spcBef>
                  <a:spcPct val="20000"/>
                </a:spcBef>
              </a:pPr>
              <a:r>
                <a:rPr lang="th-TH" sz="3000" b="1"/>
                <a:t>(21) การทำน้ำแข็ง	 	</a:t>
              </a:r>
            </a:p>
            <a:p>
              <a:pPr marL="533400" indent="-533400">
                <a:spcBef>
                  <a:spcPct val="20000"/>
                </a:spcBef>
              </a:pPr>
              <a:r>
                <a:rPr lang="th-TH" sz="3000" b="1"/>
                <a:t>(22) การทำกาว แป้งเปียก หรือสิ่งที่มีลักษณะทำนองเดียวกันและการทำแป้งชนิดต่างๆ ที่มิใช่เครื่องสำอาง</a:t>
              </a:r>
              <a:r>
                <a:rPr lang="th-TH" sz="3000"/>
                <a:t>  	 	</a:t>
              </a:r>
            </a:p>
          </p:txBody>
        </p:sp>
        <p:sp>
          <p:nvSpPr>
            <p:cNvPr id="92166" name="Rectangle 6"/>
            <p:cNvSpPr>
              <a:spLocks noChangeArrowheads="1"/>
            </p:cNvSpPr>
            <p:nvPr/>
          </p:nvSpPr>
          <p:spPr bwMode="auto">
            <a:xfrm>
              <a:off x="4790" y="1152"/>
              <a:ext cx="682" cy="345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sz="3000" b="1"/>
                <a:t>ร้อยละ </a:t>
              </a:r>
            </a:p>
          </p:txBody>
        </p:sp>
        <p:sp>
          <p:nvSpPr>
            <p:cNvPr id="92167" name="Rectangle 7"/>
            <p:cNvSpPr>
              <a:spLocks noChangeArrowheads="1"/>
            </p:cNvSpPr>
            <p:nvPr/>
          </p:nvSpPr>
          <p:spPr bwMode="auto">
            <a:xfrm>
              <a:off x="307" y="1152"/>
              <a:ext cx="4483" cy="345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sz="3000" b="1"/>
                <a:t>ประเภทเงินได้พึงประเมิน </a:t>
              </a:r>
            </a:p>
          </p:txBody>
        </p:sp>
        <p:sp>
          <p:nvSpPr>
            <p:cNvPr id="92168" name="Line 8"/>
            <p:cNvSpPr>
              <a:spLocks noChangeShapeType="1"/>
            </p:cNvSpPr>
            <p:nvPr/>
          </p:nvSpPr>
          <p:spPr bwMode="auto">
            <a:xfrm>
              <a:off x="307" y="1152"/>
              <a:ext cx="516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2169" name="Line 9"/>
            <p:cNvSpPr>
              <a:spLocks noChangeShapeType="1"/>
            </p:cNvSpPr>
            <p:nvPr/>
          </p:nvSpPr>
          <p:spPr bwMode="auto">
            <a:xfrm>
              <a:off x="307" y="1497"/>
              <a:ext cx="51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2170" name="Line 10"/>
            <p:cNvSpPr>
              <a:spLocks noChangeShapeType="1"/>
            </p:cNvSpPr>
            <p:nvPr/>
          </p:nvSpPr>
          <p:spPr bwMode="auto">
            <a:xfrm>
              <a:off x="307" y="3802"/>
              <a:ext cx="516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2171" name="Line 11"/>
            <p:cNvSpPr>
              <a:spLocks noChangeShapeType="1"/>
            </p:cNvSpPr>
            <p:nvPr/>
          </p:nvSpPr>
          <p:spPr bwMode="auto">
            <a:xfrm>
              <a:off x="307" y="1152"/>
              <a:ext cx="0" cy="265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2172" name="Line 12"/>
            <p:cNvSpPr>
              <a:spLocks noChangeShapeType="1"/>
            </p:cNvSpPr>
            <p:nvPr/>
          </p:nvSpPr>
          <p:spPr bwMode="auto">
            <a:xfrm>
              <a:off x="4790" y="1152"/>
              <a:ext cx="0" cy="26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2173" name="Line 13"/>
            <p:cNvSpPr>
              <a:spLocks noChangeShapeType="1"/>
            </p:cNvSpPr>
            <p:nvPr/>
          </p:nvSpPr>
          <p:spPr bwMode="auto">
            <a:xfrm>
              <a:off x="5472" y="1152"/>
              <a:ext cx="0" cy="265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084263" y="125413"/>
            <a:ext cx="7227887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th-TH" sz="4400" b="1">
                <a:latin typeface="Angsana New" pitchFamily="18" charset="-34"/>
              </a:rPr>
              <a:t>ตารางแสดงอัตราการหักค่าใช้จ่ายเป็นการเหมา  </a:t>
            </a:r>
            <a:br>
              <a:rPr lang="th-TH" sz="4400" b="1">
                <a:latin typeface="Angsana New" pitchFamily="18" charset="-34"/>
              </a:rPr>
            </a:br>
            <a:r>
              <a:rPr lang="th-TH" sz="4400" b="1">
                <a:latin typeface="Angsana New" pitchFamily="18" charset="-34"/>
              </a:rPr>
              <a:t>สำหรับเงินได้พึงประเมินประเภทที่ 8</a:t>
            </a:r>
            <a:endParaRPr lang="th-TH" b="1">
              <a:latin typeface="Angsana New" pitchFamily="18" charset="-34"/>
            </a:endParaRPr>
          </a:p>
        </p:txBody>
      </p:sp>
      <p:grpSp>
        <p:nvGrpSpPr>
          <p:cNvPr id="2" name="Group 3"/>
          <p:cNvGrpSpPr>
            <a:grpSpLocks noRot="1"/>
          </p:cNvGrpSpPr>
          <p:nvPr/>
        </p:nvGrpSpPr>
        <p:grpSpPr bwMode="auto">
          <a:xfrm>
            <a:off x="487363" y="1811338"/>
            <a:ext cx="8199437" cy="4216400"/>
            <a:chOff x="307" y="1141"/>
            <a:chExt cx="5165" cy="2656"/>
          </a:xfrm>
        </p:grpSpPr>
        <p:sp>
          <p:nvSpPr>
            <p:cNvPr id="93188" name="Rectangle 4"/>
            <p:cNvSpPr>
              <a:spLocks noChangeArrowheads="1"/>
            </p:cNvSpPr>
            <p:nvPr/>
          </p:nvSpPr>
          <p:spPr bwMode="auto">
            <a:xfrm>
              <a:off x="4790" y="1492"/>
              <a:ext cx="682" cy="2305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sz="3000" b="1">
                  <a:latin typeface="AngsanaUPC" pitchFamily="18" charset="-34"/>
                </a:rPr>
                <a:t>80</a:t>
              </a:r>
            </a:p>
            <a:p>
              <a:pPr algn="ctr">
                <a:spcBef>
                  <a:spcPct val="20000"/>
                </a:spcBef>
              </a:pPr>
              <a:endParaRPr lang="th-TH" sz="2600" b="1">
                <a:latin typeface="AngsanaUPC" pitchFamily="18" charset="-34"/>
              </a:endParaRPr>
            </a:p>
            <a:p>
              <a:pPr algn="ctr">
                <a:spcBef>
                  <a:spcPct val="20000"/>
                </a:spcBef>
              </a:pPr>
              <a:r>
                <a:rPr lang="th-TH" sz="3000" b="1">
                  <a:latin typeface="AngsanaUPC" pitchFamily="18" charset="-34"/>
                </a:rPr>
                <a:t>80</a:t>
              </a:r>
            </a:p>
            <a:p>
              <a:pPr algn="ctr">
                <a:spcBef>
                  <a:spcPct val="20000"/>
                </a:spcBef>
              </a:pPr>
              <a:r>
                <a:rPr lang="th-TH" sz="3000" b="1">
                  <a:solidFill>
                    <a:schemeClr val="accent2"/>
                  </a:solidFill>
                  <a:latin typeface="AngsanaUPC" pitchFamily="18" charset="-34"/>
                </a:rPr>
                <a:t>80</a:t>
              </a:r>
            </a:p>
            <a:p>
              <a:pPr algn="ctr">
                <a:spcBef>
                  <a:spcPct val="20000"/>
                </a:spcBef>
              </a:pPr>
              <a:r>
                <a:rPr lang="th-TH" sz="3000" b="1">
                  <a:latin typeface="AngsanaUPC" pitchFamily="18" charset="-34"/>
                </a:rPr>
                <a:t>80</a:t>
              </a:r>
            </a:p>
            <a:p>
              <a:pPr algn="ctr">
                <a:spcBef>
                  <a:spcPct val="20000"/>
                </a:spcBef>
              </a:pPr>
              <a:r>
                <a:rPr lang="th-TH" sz="3000" b="1">
                  <a:latin typeface="AngsanaUPC" pitchFamily="18" charset="-34"/>
                </a:rPr>
                <a:t>85</a:t>
              </a:r>
              <a:endParaRPr lang="th-TH" sz="3000" b="1">
                <a:solidFill>
                  <a:schemeClr val="bg1"/>
                </a:solidFill>
                <a:latin typeface="AngsanaUPC" pitchFamily="18" charset="-34"/>
              </a:endParaRPr>
            </a:p>
          </p:txBody>
        </p:sp>
        <p:sp>
          <p:nvSpPr>
            <p:cNvPr id="93189" name="Rectangle 5"/>
            <p:cNvSpPr>
              <a:spLocks noChangeArrowheads="1"/>
            </p:cNvSpPr>
            <p:nvPr/>
          </p:nvSpPr>
          <p:spPr bwMode="auto">
            <a:xfrm>
              <a:off x="307" y="1492"/>
              <a:ext cx="4483" cy="2305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533400" indent="-533400">
                <a:spcBef>
                  <a:spcPct val="20000"/>
                </a:spcBef>
              </a:pPr>
              <a:r>
                <a:rPr lang="th-TH" sz="3000" b="1">
                  <a:latin typeface="AngsanaUPC" pitchFamily="18" charset="-34"/>
                </a:rPr>
                <a:t>(23) การทำลูกโป่ง เครื่องแก้ว เครื่องพลาสติกหรือเครื่องยางสำเร็จรูป</a:t>
              </a:r>
              <a:r>
                <a:rPr lang="th-TH" b="1">
                  <a:latin typeface="AngsanaUPC" pitchFamily="18" charset="-34"/>
                </a:rPr>
                <a:t> </a:t>
              </a:r>
              <a:r>
                <a:rPr lang="th-TH" sz="3000" b="1">
                  <a:latin typeface="AngsanaUPC" pitchFamily="18" charset="-34"/>
                </a:rPr>
                <a:t>	 	 	 </a:t>
              </a:r>
            </a:p>
            <a:p>
              <a:pPr marL="533400" indent="-533400">
                <a:spcBef>
                  <a:spcPct val="20000"/>
                </a:spcBef>
              </a:pPr>
              <a:r>
                <a:rPr lang="th-TH" sz="3000" b="1">
                  <a:latin typeface="AngsanaUPC" pitchFamily="18" charset="-34"/>
                </a:rPr>
                <a:t>(24) การซักรีด หรือย้อมสี	 </a:t>
              </a:r>
            </a:p>
            <a:p>
              <a:pPr marL="533400" indent="-533400">
                <a:spcBef>
                  <a:spcPct val="20000"/>
                </a:spcBef>
              </a:pPr>
              <a:r>
                <a:rPr lang="th-TH" sz="3000" b="1">
                  <a:solidFill>
                    <a:schemeClr val="accent2"/>
                  </a:solidFill>
                  <a:latin typeface="AngsanaUPC" pitchFamily="18" charset="-34"/>
                </a:rPr>
                <a:t>(25) การขายของนอกจากที่ระบุไว้ในข้ออื่นซึ่งผู้ขายมิได้เป็นผู้ผลิต</a:t>
              </a:r>
              <a:r>
                <a:rPr lang="th-TH" sz="3000" b="1">
                  <a:solidFill>
                    <a:srgbClr val="FF0000"/>
                  </a:solidFill>
                  <a:latin typeface="AngsanaUPC" pitchFamily="18" charset="-34"/>
                </a:rPr>
                <a:t> </a:t>
              </a:r>
            </a:p>
            <a:p>
              <a:pPr marL="533400" indent="-533400">
                <a:spcBef>
                  <a:spcPct val="20000"/>
                </a:spcBef>
              </a:pPr>
              <a:r>
                <a:rPr lang="th-TH" sz="3000" b="1">
                  <a:latin typeface="AngsanaUPC" pitchFamily="18" charset="-34"/>
                </a:rPr>
                <a:t>(26) รางวัลที่เจ้าของม้าได้จากการส่งม้าเข้าแข่ง</a:t>
              </a:r>
            </a:p>
            <a:p>
              <a:pPr marL="533400" indent="-533400">
                <a:spcBef>
                  <a:spcPct val="20000"/>
                </a:spcBef>
              </a:pPr>
              <a:r>
                <a:rPr lang="th-TH" sz="3000" b="1">
                  <a:latin typeface="AngsanaUPC" pitchFamily="18" charset="-34"/>
                </a:rPr>
                <a:t>(27) การรับสินไถ่ทรัพย์สินที่ขายฝากหรือการได้กรรมสิทธิ์ในทรัพย์สินโดยเด็ดขาดจากการขายฝาก</a:t>
              </a:r>
              <a:r>
                <a:rPr lang="th-TH">
                  <a:latin typeface="AngsanaUPC" pitchFamily="18" charset="-34"/>
                </a:rPr>
                <a:t> </a:t>
              </a:r>
            </a:p>
          </p:txBody>
        </p:sp>
        <p:sp>
          <p:nvSpPr>
            <p:cNvPr id="93190" name="Rectangle 6"/>
            <p:cNvSpPr>
              <a:spLocks noChangeArrowheads="1"/>
            </p:cNvSpPr>
            <p:nvPr/>
          </p:nvSpPr>
          <p:spPr bwMode="auto">
            <a:xfrm>
              <a:off x="4790" y="1141"/>
              <a:ext cx="682" cy="351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sz="3000" b="1">
                  <a:latin typeface="AngsanaUPC" pitchFamily="18" charset="-34"/>
                </a:rPr>
                <a:t>ร้อยละ</a:t>
              </a:r>
              <a:r>
                <a:rPr lang="th-TH" sz="3000" b="1">
                  <a:solidFill>
                    <a:schemeClr val="bg1"/>
                  </a:solidFill>
                  <a:latin typeface="AngsanaUPC" pitchFamily="18" charset="-34"/>
                </a:rPr>
                <a:t> </a:t>
              </a:r>
            </a:p>
          </p:txBody>
        </p:sp>
        <p:sp>
          <p:nvSpPr>
            <p:cNvPr id="93191" name="Rectangle 7"/>
            <p:cNvSpPr>
              <a:spLocks noChangeArrowheads="1"/>
            </p:cNvSpPr>
            <p:nvPr/>
          </p:nvSpPr>
          <p:spPr bwMode="auto">
            <a:xfrm>
              <a:off x="307" y="1141"/>
              <a:ext cx="4483" cy="351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sz="3000" b="1">
                  <a:latin typeface="AngsanaUPC" pitchFamily="18" charset="-34"/>
                </a:rPr>
                <a:t>ประเภทเงินได้พึงประเมิน </a:t>
              </a:r>
            </a:p>
          </p:txBody>
        </p:sp>
        <p:sp>
          <p:nvSpPr>
            <p:cNvPr id="93192" name="Line 8"/>
            <p:cNvSpPr>
              <a:spLocks noChangeShapeType="1"/>
            </p:cNvSpPr>
            <p:nvPr/>
          </p:nvSpPr>
          <p:spPr bwMode="auto">
            <a:xfrm>
              <a:off x="307" y="1141"/>
              <a:ext cx="516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3193" name="Line 9"/>
            <p:cNvSpPr>
              <a:spLocks noChangeShapeType="1"/>
            </p:cNvSpPr>
            <p:nvPr/>
          </p:nvSpPr>
          <p:spPr bwMode="auto">
            <a:xfrm>
              <a:off x="307" y="1492"/>
              <a:ext cx="51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3194" name="Line 10"/>
            <p:cNvSpPr>
              <a:spLocks noChangeShapeType="1"/>
            </p:cNvSpPr>
            <p:nvPr/>
          </p:nvSpPr>
          <p:spPr bwMode="auto">
            <a:xfrm>
              <a:off x="307" y="3797"/>
              <a:ext cx="516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3195" name="Line 11"/>
            <p:cNvSpPr>
              <a:spLocks noChangeShapeType="1"/>
            </p:cNvSpPr>
            <p:nvPr/>
          </p:nvSpPr>
          <p:spPr bwMode="auto">
            <a:xfrm>
              <a:off x="307" y="1141"/>
              <a:ext cx="0" cy="265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3196" name="Line 12"/>
            <p:cNvSpPr>
              <a:spLocks noChangeShapeType="1"/>
            </p:cNvSpPr>
            <p:nvPr/>
          </p:nvSpPr>
          <p:spPr bwMode="auto">
            <a:xfrm>
              <a:off x="4790" y="1141"/>
              <a:ext cx="0" cy="26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3197" name="Line 13"/>
            <p:cNvSpPr>
              <a:spLocks noChangeShapeType="1"/>
            </p:cNvSpPr>
            <p:nvPr/>
          </p:nvSpPr>
          <p:spPr bwMode="auto">
            <a:xfrm>
              <a:off x="5472" y="1141"/>
              <a:ext cx="0" cy="265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1084263" y="125413"/>
            <a:ext cx="7227887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th-TH" sz="4400" b="1">
                <a:latin typeface="Angsana New" pitchFamily="18" charset="-34"/>
              </a:rPr>
              <a:t>ตารางแสดงอัตราการหักค่าใช้จ่ายเป็นการเหมา  </a:t>
            </a:r>
            <a:br>
              <a:rPr lang="th-TH" sz="4400" b="1">
                <a:latin typeface="Angsana New" pitchFamily="18" charset="-34"/>
              </a:rPr>
            </a:br>
            <a:r>
              <a:rPr lang="th-TH" sz="4400" b="1">
                <a:latin typeface="Angsana New" pitchFamily="18" charset="-34"/>
              </a:rPr>
              <a:t>สำหรับเงินได้พึงประเมินประเภทที่ 8</a:t>
            </a:r>
            <a:endParaRPr lang="th-TH" b="1">
              <a:latin typeface="Angsana New" pitchFamily="18" charset="-34"/>
            </a:endParaRPr>
          </a:p>
        </p:txBody>
      </p:sp>
      <p:grpSp>
        <p:nvGrpSpPr>
          <p:cNvPr id="2" name="Group 3"/>
          <p:cNvGrpSpPr>
            <a:grpSpLocks noRot="1"/>
          </p:cNvGrpSpPr>
          <p:nvPr/>
        </p:nvGrpSpPr>
        <p:grpSpPr bwMode="auto">
          <a:xfrm>
            <a:off x="457200" y="1981200"/>
            <a:ext cx="8199438" cy="4437063"/>
            <a:chOff x="307" y="1141"/>
            <a:chExt cx="5165" cy="2426"/>
          </a:xfrm>
        </p:grpSpPr>
        <p:sp>
          <p:nvSpPr>
            <p:cNvPr id="94212" name="Rectangle 4"/>
            <p:cNvSpPr>
              <a:spLocks noChangeArrowheads="1"/>
            </p:cNvSpPr>
            <p:nvPr/>
          </p:nvSpPr>
          <p:spPr bwMode="auto">
            <a:xfrm>
              <a:off x="4790" y="1492"/>
              <a:ext cx="682" cy="2075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sz="3000" b="1"/>
                <a:t>85</a:t>
              </a:r>
            </a:p>
            <a:p>
              <a:pPr algn="ctr">
                <a:spcBef>
                  <a:spcPct val="20000"/>
                </a:spcBef>
              </a:pPr>
              <a:r>
                <a:rPr lang="th-TH" sz="3000" b="1"/>
                <a:t>85</a:t>
              </a:r>
            </a:p>
            <a:p>
              <a:pPr algn="ctr">
                <a:spcBef>
                  <a:spcPct val="20000"/>
                </a:spcBef>
              </a:pPr>
              <a:r>
                <a:rPr lang="th-TH" sz="3000" b="1"/>
                <a:t>85</a:t>
              </a:r>
            </a:p>
            <a:p>
              <a:pPr algn="ctr">
                <a:spcBef>
                  <a:spcPct val="20000"/>
                </a:spcBef>
              </a:pPr>
              <a:r>
                <a:rPr lang="th-TH" sz="3000" b="1"/>
                <a:t>85</a:t>
              </a:r>
            </a:p>
            <a:p>
              <a:pPr algn="ctr">
                <a:spcBef>
                  <a:spcPct val="20000"/>
                </a:spcBef>
              </a:pPr>
              <a:r>
                <a:rPr lang="th-TH" sz="3000" b="1"/>
                <a:t>85</a:t>
              </a:r>
            </a:p>
            <a:p>
              <a:pPr algn="ctr">
                <a:spcBef>
                  <a:spcPct val="20000"/>
                </a:spcBef>
              </a:pPr>
              <a:r>
                <a:rPr lang="th-TH" sz="3000" b="1"/>
                <a:t>85</a:t>
              </a:r>
              <a:endParaRPr lang="th-TH" sz="3000" b="1">
                <a:solidFill>
                  <a:schemeClr val="bg1"/>
                </a:solidFill>
              </a:endParaRPr>
            </a:p>
          </p:txBody>
        </p:sp>
        <p:sp>
          <p:nvSpPr>
            <p:cNvPr id="94213" name="Rectangle 5"/>
            <p:cNvSpPr>
              <a:spLocks noChangeArrowheads="1"/>
            </p:cNvSpPr>
            <p:nvPr/>
          </p:nvSpPr>
          <p:spPr bwMode="auto">
            <a:xfrm>
              <a:off x="307" y="1492"/>
              <a:ext cx="4483" cy="2075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533400" indent="-533400">
                <a:spcBef>
                  <a:spcPct val="20000"/>
                </a:spcBef>
              </a:pPr>
              <a:r>
                <a:rPr lang="th-TH" sz="3000" b="1"/>
                <a:t>(28) การรมยาง การทำยางแผ่น หรือยางอย่างอื่นที่มิใช่ยางสำเร็จรูป </a:t>
              </a:r>
            </a:p>
            <a:p>
              <a:pPr marL="533400" indent="-533400">
                <a:spcBef>
                  <a:spcPct val="20000"/>
                </a:spcBef>
              </a:pPr>
              <a:r>
                <a:rPr lang="th-TH" sz="3000" b="1"/>
                <a:t>(29) การฟอกหนัง	  </a:t>
              </a:r>
            </a:p>
            <a:p>
              <a:pPr marL="533400" indent="-533400">
                <a:spcBef>
                  <a:spcPct val="20000"/>
                </a:spcBef>
              </a:pPr>
              <a:r>
                <a:rPr lang="th-TH" sz="3000" b="1"/>
                <a:t>(30) การทำน้ำตาล หรือน้ำเหลืองของน้ำตาล</a:t>
              </a:r>
              <a:r>
                <a:rPr lang="th-TH" b="1"/>
                <a:t>	 </a:t>
              </a:r>
              <a:endParaRPr lang="th-TH" sz="3000" b="1"/>
            </a:p>
            <a:p>
              <a:pPr marL="533400" indent="-533400">
                <a:spcBef>
                  <a:spcPct val="20000"/>
                </a:spcBef>
              </a:pPr>
              <a:r>
                <a:rPr lang="th-TH" sz="3000" b="1"/>
                <a:t>(31) การจับสัตว์น้ำ</a:t>
              </a:r>
              <a:r>
                <a:rPr lang="th-TH" b="1"/>
                <a:t>	 </a:t>
              </a:r>
            </a:p>
            <a:p>
              <a:pPr marL="533400" indent="-533400">
                <a:spcBef>
                  <a:spcPct val="20000"/>
                </a:spcBef>
              </a:pPr>
              <a:r>
                <a:rPr lang="th-TH" sz="3000" b="1"/>
                <a:t>(32) การทำกิจการโรงเลื่อย</a:t>
              </a:r>
            </a:p>
            <a:p>
              <a:pPr marL="533400" indent="-533400">
                <a:spcBef>
                  <a:spcPct val="20000"/>
                </a:spcBef>
              </a:pPr>
              <a:r>
                <a:rPr lang="th-TH" sz="3000" b="1"/>
                <a:t>(33) การกลั่น หรือหีบน้ำมัน</a:t>
              </a:r>
              <a:r>
                <a:rPr lang="th-TH"/>
                <a:t>	 </a:t>
              </a:r>
              <a:r>
                <a:rPr lang="th-TH" sz="3000"/>
                <a:t>	</a:t>
              </a:r>
              <a:r>
                <a:rPr lang="th-TH" sz="3000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94214" name="Rectangle 6"/>
            <p:cNvSpPr>
              <a:spLocks noChangeArrowheads="1"/>
            </p:cNvSpPr>
            <p:nvPr/>
          </p:nvSpPr>
          <p:spPr bwMode="auto">
            <a:xfrm>
              <a:off x="4790" y="1141"/>
              <a:ext cx="682" cy="351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sz="3000" b="1"/>
                <a:t>ร้อยละ</a:t>
              </a:r>
              <a:r>
                <a:rPr lang="th-TH" sz="3000" b="1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94215" name="Rectangle 7"/>
            <p:cNvSpPr>
              <a:spLocks noChangeArrowheads="1"/>
            </p:cNvSpPr>
            <p:nvPr/>
          </p:nvSpPr>
          <p:spPr bwMode="auto">
            <a:xfrm>
              <a:off x="307" y="1141"/>
              <a:ext cx="4483" cy="351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sz="3000" b="1"/>
                <a:t>ประเภทเงินได้พึงประเมิน </a:t>
              </a:r>
            </a:p>
          </p:txBody>
        </p:sp>
        <p:sp>
          <p:nvSpPr>
            <p:cNvPr id="94216" name="Line 8"/>
            <p:cNvSpPr>
              <a:spLocks noChangeShapeType="1"/>
            </p:cNvSpPr>
            <p:nvPr/>
          </p:nvSpPr>
          <p:spPr bwMode="auto">
            <a:xfrm>
              <a:off x="307" y="1141"/>
              <a:ext cx="516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4217" name="Line 9"/>
            <p:cNvSpPr>
              <a:spLocks noChangeShapeType="1"/>
            </p:cNvSpPr>
            <p:nvPr/>
          </p:nvSpPr>
          <p:spPr bwMode="auto">
            <a:xfrm>
              <a:off x="307" y="1492"/>
              <a:ext cx="51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4218" name="Line 10"/>
            <p:cNvSpPr>
              <a:spLocks noChangeShapeType="1"/>
            </p:cNvSpPr>
            <p:nvPr/>
          </p:nvSpPr>
          <p:spPr bwMode="auto">
            <a:xfrm>
              <a:off x="307" y="3567"/>
              <a:ext cx="516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4219" name="Line 11"/>
            <p:cNvSpPr>
              <a:spLocks noChangeShapeType="1"/>
            </p:cNvSpPr>
            <p:nvPr/>
          </p:nvSpPr>
          <p:spPr bwMode="auto">
            <a:xfrm>
              <a:off x="307" y="1141"/>
              <a:ext cx="0" cy="24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4220" name="Line 12"/>
            <p:cNvSpPr>
              <a:spLocks noChangeShapeType="1"/>
            </p:cNvSpPr>
            <p:nvPr/>
          </p:nvSpPr>
          <p:spPr bwMode="auto">
            <a:xfrm>
              <a:off x="4790" y="1141"/>
              <a:ext cx="0" cy="24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4221" name="Line 13"/>
            <p:cNvSpPr>
              <a:spLocks noChangeShapeType="1"/>
            </p:cNvSpPr>
            <p:nvPr/>
          </p:nvSpPr>
          <p:spPr bwMode="auto">
            <a:xfrm>
              <a:off x="5472" y="1141"/>
              <a:ext cx="0" cy="24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1084263" y="125413"/>
            <a:ext cx="7227887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th-TH" sz="4400" b="1">
                <a:latin typeface="Angsana New" pitchFamily="18" charset="-34"/>
              </a:rPr>
              <a:t>ตารางแสดงอัตราการหักค่าใช้จ่ายเป็นการเหมา  </a:t>
            </a:r>
            <a:br>
              <a:rPr lang="th-TH" sz="4400" b="1">
                <a:latin typeface="Angsana New" pitchFamily="18" charset="-34"/>
              </a:rPr>
            </a:br>
            <a:r>
              <a:rPr lang="th-TH" sz="4400" b="1">
                <a:latin typeface="Angsana New" pitchFamily="18" charset="-34"/>
              </a:rPr>
              <a:t>สำหรับเงินได้พึงประเมินประเภทที่ 8</a:t>
            </a:r>
            <a:endParaRPr lang="th-TH" b="1">
              <a:latin typeface="Angsana New" pitchFamily="18" charset="-34"/>
            </a:endParaRPr>
          </a:p>
        </p:txBody>
      </p:sp>
      <p:grpSp>
        <p:nvGrpSpPr>
          <p:cNvPr id="2" name="Group 3"/>
          <p:cNvGrpSpPr>
            <a:grpSpLocks noRot="1"/>
          </p:cNvGrpSpPr>
          <p:nvPr/>
        </p:nvGrpSpPr>
        <p:grpSpPr bwMode="auto">
          <a:xfrm>
            <a:off x="487363" y="1811338"/>
            <a:ext cx="8199437" cy="4400550"/>
            <a:chOff x="307" y="1141"/>
            <a:chExt cx="5165" cy="2772"/>
          </a:xfrm>
        </p:grpSpPr>
        <p:sp>
          <p:nvSpPr>
            <p:cNvPr id="95236" name="Rectangle 4"/>
            <p:cNvSpPr>
              <a:spLocks noChangeArrowheads="1"/>
            </p:cNvSpPr>
            <p:nvPr/>
          </p:nvSpPr>
          <p:spPr bwMode="auto">
            <a:xfrm>
              <a:off x="4790" y="1492"/>
              <a:ext cx="682" cy="2421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sz="3000" b="1"/>
                <a:t>85</a:t>
              </a:r>
            </a:p>
            <a:p>
              <a:pPr algn="ctr">
                <a:spcBef>
                  <a:spcPct val="20000"/>
                </a:spcBef>
              </a:pPr>
              <a:endParaRPr lang="th-TH" sz="3000" b="1"/>
            </a:p>
            <a:p>
              <a:pPr algn="ctr">
                <a:spcBef>
                  <a:spcPct val="20000"/>
                </a:spcBef>
              </a:pPr>
              <a:r>
                <a:rPr lang="th-TH" sz="3000" b="1"/>
                <a:t>85</a:t>
              </a:r>
            </a:p>
            <a:p>
              <a:pPr algn="ctr">
                <a:spcBef>
                  <a:spcPct val="20000"/>
                </a:spcBef>
              </a:pPr>
              <a:r>
                <a:rPr lang="th-TH" sz="3000" b="1"/>
                <a:t>85</a:t>
              </a:r>
            </a:p>
            <a:p>
              <a:pPr algn="ctr">
                <a:spcBef>
                  <a:spcPct val="20000"/>
                </a:spcBef>
              </a:pPr>
              <a:r>
                <a:rPr lang="th-TH" sz="3000" b="1"/>
                <a:t>85</a:t>
              </a:r>
            </a:p>
            <a:p>
              <a:pPr algn="ctr">
                <a:spcBef>
                  <a:spcPct val="20000"/>
                </a:spcBef>
              </a:pPr>
              <a:r>
                <a:rPr lang="th-TH" sz="3000" b="1"/>
                <a:t>85</a:t>
              </a:r>
            </a:p>
            <a:p>
              <a:pPr algn="ctr">
                <a:spcBef>
                  <a:spcPct val="20000"/>
                </a:spcBef>
              </a:pPr>
              <a:r>
                <a:rPr lang="th-TH" sz="3000" b="1"/>
                <a:t>85</a:t>
              </a:r>
            </a:p>
          </p:txBody>
        </p:sp>
        <p:sp>
          <p:nvSpPr>
            <p:cNvPr id="95237" name="Rectangle 5"/>
            <p:cNvSpPr>
              <a:spLocks noChangeArrowheads="1"/>
            </p:cNvSpPr>
            <p:nvPr/>
          </p:nvSpPr>
          <p:spPr bwMode="auto">
            <a:xfrm>
              <a:off x="307" y="1492"/>
              <a:ext cx="4483" cy="2421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533400" indent="-533400">
                <a:lnSpc>
                  <a:spcPct val="90000"/>
                </a:lnSpc>
                <a:spcBef>
                  <a:spcPct val="20000"/>
                </a:spcBef>
              </a:pPr>
              <a:r>
                <a:rPr lang="th-TH" sz="3000" b="1"/>
                <a:t>(34) การให้เช่าซื้อสังหาริมทรัพย์ที่ไม่เข้าลักษณะตามมาตรา 40(5) แห่งประมวลรัษฎากร ซึ่งแก้ไขเพิ่มเติมโดยพระราชบัญญัติแก้ไขเพิ่มเติมประมวลรัษฎากร (ฉบับที่ 16)</a:t>
              </a:r>
              <a:r>
                <a:rPr lang="th-TH" b="1"/>
                <a:t> </a:t>
              </a:r>
              <a:endParaRPr lang="th-TH" sz="3000" b="1"/>
            </a:p>
            <a:p>
              <a:pPr marL="533400" indent="-533400">
                <a:lnSpc>
                  <a:spcPct val="90000"/>
                </a:lnSpc>
                <a:spcBef>
                  <a:spcPct val="20000"/>
                </a:spcBef>
              </a:pPr>
              <a:r>
                <a:rPr lang="th-TH" sz="3000" b="1"/>
                <a:t>(35) การทำกิจการโรงสีข้าว	 	  </a:t>
              </a:r>
            </a:p>
            <a:p>
              <a:pPr marL="533400" indent="-533400">
                <a:lnSpc>
                  <a:spcPct val="90000"/>
                </a:lnSpc>
                <a:spcBef>
                  <a:spcPct val="20000"/>
                </a:spcBef>
              </a:pPr>
              <a:r>
                <a:rPr lang="th-TH" sz="3000" b="1"/>
                <a:t>(36) การทำเกษตรกรรมประเภท ไม้ล้มลุกและธัญชาติ</a:t>
              </a:r>
            </a:p>
            <a:p>
              <a:pPr marL="533400" indent="-533400">
                <a:lnSpc>
                  <a:spcPct val="90000"/>
                </a:lnSpc>
                <a:spcBef>
                  <a:spcPct val="20000"/>
                </a:spcBef>
              </a:pPr>
              <a:r>
                <a:rPr lang="th-TH" sz="3000" b="1"/>
                <a:t>(37) การอบหรือบ่มใบยาสูบ	 	</a:t>
              </a:r>
              <a:r>
                <a:rPr lang="th-TH" b="1"/>
                <a:t> </a:t>
              </a:r>
            </a:p>
            <a:p>
              <a:pPr marL="533400" indent="-533400">
                <a:lnSpc>
                  <a:spcPct val="90000"/>
                </a:lnSpc>
                <a:spcBef>
                  <a:spcPct val="20000"/>
                </a:spcBef>
              </a:pPr>
              <a:r>
                <a:rPr lang="th-TH" sz="3000" b="1"/>
                <a:t>(38) การเลี้ยงสัตว์ทุกชนิด รวมทั้งการขายวัตถุพลอยได้</a:t>
              </a:r>
            </a:p>
            <a:p>
              <a:pPr marL="533400" indent="-533400">
                <a:lnSpc>
                  <a:spcPct val="90000"/>
                </a:lnSpc>
                <a:spcBef>
                  <a:spcPct val="20000"/>
                </a:spcBef>
              </a:pPr>
              <a:r>
                <a:rPr lang="th-TH" sz="3000" b="1"/>
                <a:t>(39) การฆ่าสัตว์จำหน่าย รวมทั้งการขายวัตถุพลอยได้	</a:t>
              </a:r>
            </a:p>
          </p:txBody>
        </p:sp>
        <p:sp>
          <p:nvSpPr>
            <p:cNvPr id="95238" name="Rectangle 6"/>
            <p:cNvSpPr>
              <a:spLocks noChangeArrowheads="1"/>
            </p:cNvSpPr>
            <p:nvPr/>
          </p:nvSpPr>
          <p:spPr bwMode="auto">
            <a:xfrm>
              <a:off x="4790" y="1141"/>
              <a:ext cx="682" cy="351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sz="3000" b="1"/>
                <a:t>ร้อยละ</a:t>
              </a:r>
              <a:r>
                <a:rPr lang="th-TH" sz="3000" b="1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95239" name="Rectangle 7"/>
            <p:cNvSpPr>
              <a:spLocks noChangeArrowheads="1"/>
            </p:cNvSpPr>
            <p:nvPr/>
          </p:nvSpPr>
          <p:spPr bwMode="auto">
            <a:xfrm>
              <a:off x="307" y="1141"/>
              <a:ext cx="4483" cy="351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sz="3000" b="1"/>
                <a:t>ประเภทเงินได้พึงประเมิน </a:t>
              </a:r>
            </a:p>
          </p:txBody>
        </p:sp>
        <p:sp>
          <p:nvSpPr>
            <p:cNvPr id="95240" name="Line 8"/>
            <p:cNvSpPr>
              <a:spLocks noChangeShapeType="1"/>
            </p:cNvSpPr>
            <p:nvPr/>
          </p:nvSpPr>
          <p:spPr bwMode="auto">
            <a:xfrm>
              <a:off x="307" y="1141"/>
              <a:ext cx="516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5241" name="Line 9"/>
            <p:cNvSpPr>
              <a:spLocks noChangeShapeType="1"/>
            </p:cNvSpPr>
            <p:nvPr/>
          </p:nvSpPr>
          <p:spPr bwMode="auto">
            <a:xfrm>
              <a:off x="307" y="1492"/>
              <a:ext cx="51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5242" name="Line 10"/>
            <p:cNvSpPr>
              <a:spLocks noChangeShapeType="1"/>
            </p:cNvSpPr>
            <p:nvPr/>
          </p:nvSpPr>
          <p:spPr bwMode="auto">
            <a:xfrm>
              <a:off x="307" y="3913"/>
              <a:ext cx="516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5243" name="Line 11"/>
            <p:cNvSpPr>
              <a:spLocks noChangeShapeType="1"/>
            </p:cNvSpPr>
            <p:nvPr/>
          </p:nvSpPr>
          <p:spPr bwMode="auto">
            <a:xfrm>
              <a:off x="307" y="1141"/>
              <a:ext cx="0" cy="277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5244" name="Line 12"/>
            <p:cNvSpPr>
              <a:spLocks noChangeShapeType="1"/>
            </p:cNvSpPr>
            <p:nvPr/>
          </p:nvSpPr>
          <p:spPr bwMode="auto">
            <a:xfrm>
              <a:off x="4790" y="1141"/>
              <a:ext cx="0" cy="27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5245" name="Line 13"/>
            <p:cNvSpPr>
              <a:spLocks noChangeShapeType="1"/>
            </p:cNvSpPr>
            <p:nvPr/>
          </p:nvSpPr>
          <p:spPr bwMode="auto">
            <a:xfrm>
              <a:off x="5472" y="1141"/>
              <a:ext cx="0" cy="277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1084263" y="52388"/>
            <a:ext cx="7227887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th-TH" sz="4400" b="1">
                <a:latin typeface="Angsana New" pitchFamily="18" charset="-34"/>
              </a:rPr>
              <a:t>ตารางแสดงอัตราการหักค่าใช้จ่ายเป็นการเหมา  </a:t>
            </a:r>
            <a:br>
              <a:rPr lang="th-TH" sz="4400" b="1">
                <a:latin typeface="Angsana New" pitchFamily="18" charset="-34"/>
              </a:rPr>
            </a:br>
            <a:r>
              <a:rPr lang="th-TH" sz="4400" b="1">
                <a:latin typeface="Angsana New" pitchFamily="18" charset="-34"/>
              </a:rPr>
              <a:t>สำหรับเงินได้พึงประเมินประเภทที่ 8</a:t>
            </a:r>
            <a:endParaRPr lang="th-TH" b="1">
              <a:latin typeface="Angsana New" pitchFamily="18" charset="-34"/>
            </a:endParaRPr>
          </a:p>
        </p:txBody>
      </p:sp>
      <p:grpSp>
        <p:nvGrpSpPr>
          <p:cNvPr id="2" name="Group 3"/>
          <p:cNvGrpSpPr>
            <a:grpSpLocks noRot="1"/>
          </p:cNvGrpSpPr>
          <p:nvPr/>
        </p:nvGrpSpPr>
        <p:grpSpPr bwMode="auto">
          <a:xfrm>
            <a:off x="487363" y="1773238"/>
            <a:ext cx="8199437" cy="4724400"/>
            <a:chOff x="307" y="1141"/>
            <a:chExt cx="5165" cy="2921"/>
          </a:xfrm>
        </p:grpSpPr>
        <p:sp>
          <p:nvSpPr>
            <p:cNvPr id="96260" name="Rectangle 4"/>
            <p:cNvSpPr>
              <a:spLocks noChangeArrowheads="1"/>
            </p:cNvSpPr>
            <p:nvPr/>
          </p:nvSpPr>
          <p:spPr bwMode="auto">
            <a:xfrm>
              <a:off x="4790" y="1492"/>
              <a:ext cx="682" cy="2570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sz="3000" b="1"/>
                <a:t>85</a:t>
              </a:r>
            </a:p>
            <a:p>
              <a:pPr algn="ctr">
                <a:spcBef>
                  <a:spcPct val="20000"/>
                </a:spcBef>
              </a:pPr>
              <a:r>
                <a:rPr lang="th-TH" sz="3000" b="1"/>
                <a:t>85</a:t>
              </a:r>
            </a:p>
            <a:p>
              <a:pPr algn="ctr">
                <a:spcBef>
                  <a:spcPct val="20000"/>
                </a:spcBef>
              </a:pPr>
              <a:endParaRPr lang="th-TH" sz="1400" b="1"/>
            </a:p>
            <a:p>
              <a:pPr algn="ctr">
                <a:spcBef>
                  <a:spcPct val="20000"/>
                </a:spcBef>
              </a:pPr>
              <a:r>
                <a:rPr lang="th-TH" sz="3000" b="1"/>
                <a:t>61</a:t>
              </a:r>
            </a:p>
            <a:p>
              <a:pPr algn="ctr">
                <a:spcBef>
                  <a:spcPct val="20000"/>
                </a:spcBef>
              </a:pPr>
              <a:endParaRPr lang="th-TH" sz="3000" b="1"/>
            </a:p>
            <a:p>
              <a:pPr algn="ctr">
                <a:spcBef>
                  <a:spcPct val="20000"/>
                </a:spcBef>
              </a:pPr>
              <a:endParaRPr lang="th-TH" sz="3000" b="1"/>
            </a:p>
            <a:p>
              <a:pPr algn="ctr">
                <a:lnSpc>
                  <a:spcPct val="60000"/>
                </a:lnSpc>
              </a:pPr>
              <a:endParaRPr lang="th-TH" sz="3000" b="1"/>
            </a:p>
            <a:p>
              <a:pPr algn="ctr">
                <a:lnSpc>
                  <a:spcPct val="60000"/>
                </a:lnSpc>
              </a:pPr>
              <a:r>
                <a:rPr lang="th-TH" sz="3200" b="1"/>
                <a:t>60</a:t>
              </a:r>
            </a:p>
            <a:p>
              <a:pPr algn="ctr"/>
              <a:r>
                <a:rPr lang="th-TH" sz="3200" b="1"/>
                <a:t>40</a:t>
              </a:r>
              <a:endParaRPr lang="th-TH" sz="3000" b="1">
                <a:solidFill>
                  <a:schemeClr val="bg1"/>
                </a:solidFill>
              </a:endParaRPr>
            </a:p>
          </p:txBody>
        </p:sp>
        <p:sp>
          <p:nvSpPr>
            <p:cNvPr id="96261" name="Rectangle 5"/>
            <p:cNvSpPr>
              <a:spLocks noChangeArrowheads="1"/>
            </p:cNvSpPr>
            <p:nvPr/>
          </p:nvSpPr>
          <p:spPr bwMode="auto">
            <a:xfrm>
              <a:off x="307" y="1492"/>
              <a:ext cx="4483" cy="2570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533400" indent="-533400">
                <a:lnSpc>
                  <a:spcPct val="90000"/>
                </a:lnSpc>
                <a:spcBef>
                  <a:spcPct val="20000"/>
                </a:spcBef>
              </a:pPr>
              <a:r>
                <a:rPr lang="th-TH" sz="3000" b="1"/>
                <a:t>(40) การทำนาเกลือ</a:t>
              </a:r>
              <a:r>
                <a:rPr lang="th-TH" b="1"/>
                <a:t>	 </a:t>
              </a:r>
              <a:endParaRPr lang="th-TH" sz="3000" b="1"/>
            </a:p>
            <a:p>
              <a:pPr marL="533400" indent="-533400">
                <a:lnSpc>
                  <a:spcPct val="90000"/>
                </a:lnSpc>
                <a:spcBef>
                  <a:spcPct val="20000"/>
                </a:spcBef>
              </a:pPr>
              <a:r>
                <a:rPr lang="th-TH" sz="3000" b="1"/>
                <a:t>(41) การขายเรือกำปั่นหรือเรือมีระวาง ตั้งแต่หกตันขึ้นไป เรือกลไฟ หรือเรือยนต์มีระวางตั้งแต่ห้าตันขึ้นไป หรือแพ 	  </a:t>
              </a:r>
            </a:p>
            <a:p>
              <a:pPr marL="533400" indent="-533400">
                <a:lnSpc>
                  <a:spcPct val="90000"/>
                </a:lnSpc>
                <a:spcBef>
                  <a:spcPct val="20000"/>
                </a:spcBef>
              </a:pPr>
              <a:r>
                <a:rPr lang="th-TH" sz="3000" b="1"/>
                <a:t>(42) การขายที่ดินเงินผ่อนหรือการให้เช่าซื้อที่ดิน</a:t>
              </a:r>
            </a:p>
            <a:p>
              <a:pPr marL="533400" indent="-533400">
                <a:lnSpc>
                  <a:spcPct val="90000"/>
                </a:lnSpc>
                <a:spcBef>
                  <a:spcPct val="20000"/>
                </a:spcBef>
              </a:pPr>
              <a:r>
                <a:rPr lang="th-TH" sz="3000" b="1"/>
                <a:t>(43) การแสดงของนักแสดงละคร ภาพยนตร์ วิทยุหรือโทรทัศน์ นักร้อง นักดนตรี นักกีฬาอาชีพ หรือนักแสดง เพื่อความบันเทิงใดๆ</a:t>
              </a:r>
            </a:p>
            <a:p>
              <a:pPr marL="533400" indent="-533400">
                <a:lnSpc>
                  <a:spcPct val="70000"/>
                </a:lnSpc>
                <a:spcBef>
                  <a:spcPct val="20000"/>
                </a:spcBef>
              </a:pPr>
              <a:r>
                <a:rPr lang="th-TH" sz="3000" b="1"/>
                <a:t>     (ก)  สำหรับเงินได้ส่วนที่ไม่เกิน 300,000 บาท</a:t>
              </a:r>
              <a:r>
                <a:rPr lang="th-TH" b="1"/>
                <a:t>	 </a:t>
              </a:r>
            </a:p>
            <a:p>
              <a:pPr marL="533400" indent="-533400">
                <a:lnSpc>
                  <a:spcPct val="70000"/>
                </a:lnSpc>
                <a:spcBef>
                  <a:spcPct val="20000"/>
                </a:spcBef>
              </a:pPr>
              <a:r>
                <a:rPr lang="th-TH" sz="3000" b="1"/>
                <a:t>     (ข)  สำหรับเงินได้ส่วนที่เกิน 300,000 บาท</a:t>
              </a:r>
              <a:r>
                <a:rPr lang="th-TH" sz="3000"/>
                <a:t>	 	</a:t>
              </a:r>
            </a:p>
          </p:txBody>
        </p:sp>
        <p:sp>
          <p:nvSpPr>
            <p:cNvPr id="96262" name="Rectangle 6"/>
            <p:cNvSpPr>
              <a:spLocks noChangeArrowheads="1"/>
            </p:cNvSpPr>
            <p:nvPr/>
          </p:nvSpPr>
          <p:spPr bwMode="auto">
            <a:xfrm>
              <a:off x="4790" y="1141"/>
              <a:ext cx="682" cy="351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sz="3000" b="1"/>
                <a:t>ร้อยละ </a:t>
              </a:r>
            </a:p>
          </p:txBody>
        </p:sp>
        <p:sp>
          <p:nvSpPr>
            <p:cNvPr id="96263" name="Rectangle 7"/>
            <p:cNvSpPr>
              <a:spLocks noChangeArrowheads="1"/>
            </p:cNvSpPr>
            <p:nvPr/>
          </p:nvSpPr>
          <p:spPr bwMode="auto">
            <a:xfrm>
              <a:off x="307" y="1141"/>
              <a:ext cx="4483" cy="351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sz="3000" b="1"/>
                <a:t>ประเภทเงินได้พึงประเมิน </a:t>
              </a:r>
            </a:p>
          </p:txBody>
        </p:sp>
        <p:sp>
          <p:nvSpPr>
            <p:cNvPr id="96264" name="Line 8"/>
            <p:cNvSpPr>
              <a:spLocks noChangeShapeType="1"/>
            </p:cNvSpPr>
            <p:nvPr/>
          </p:nvSpPr>
          <p:spPr bwMode="auto">
            <a:xfrm>
              <a:off x="307" y="1141"/>
              <a:ext cx="516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6265" name="Line 9"/>
            <p:cNvSpPr>
              <a:spLocks noChangeShapeType="1"/>
            </p:cNvSpPr>
            <p:nvPr/>
          </p:nvSpPr>
          <p:spPr bwMode="auto">
            <a:xfrm>
              <a:off x="307" y="1492"/>
              <a:ext cx="51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6266" name="Line 10"/>
            <p:cNvSpPr>
              <a:spLocks noChangeShapeType="1"/>
            </p:cNvSpPr>
            <p:nvPr/>
          </p:nvSpPr>
          <p:spPr bwMode="auto">
            <a:xfrm>
              <a:off x="307" y="4062"/>
              <a:ext cx="516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6267" name="Line 11"/>
            <p:cNvSpPr>
              <a:spLocks noChangeShapeType="1"/>
            </p:cNvSpPr>
            <p:nvPr/>
          </p:nvSpPr>
          <p:spPr bwMode="auto">
            <a:xfrm>
              <a:off x="307" y="1141"/>
              <a:ext cx="0" cy="292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6268" name="Line 12"/>
            <p:cNvSpPr>
              <a:spLocks noChangeShapeType="1"/>
            </p:cNvSpPr>
            <p:nvPr/>
          </p:nvSpPr>
          <p:spPr bwMode="auto">
            <a:xfrm>
              <a:off x="4790" y="1141"/>
              <a:ext cx="0" cy="29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6269" name="Line 13"/>
            <p:cNvSpPr>
              <a:spLocks noChangeShapeType="1"/>
            </p:cNvSpPr>
            <p:nvPr/>
          </p:nvSpPr>
          <p:spPr bwMode="auto">
            <a:xfrm>
              <a:off x="5472" y="1141"/>
              <a:ext cx="0" cy="292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1084263" y="125413"/>
            <a:ext cx="7227887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th-TH" sz="4400" b="1">
                <a:latin typeface="Angsana New" pitchFamily="18" charset="-34"/>
              </a:rPr>
              <a:t>ตารางแสดงอัตราการหักค่าใช้จ่ายเป็นการเหมา  </a:t>
            </a:r>
            <a:br>
              <a:rPr lang="th-TH" sz="4400" b="1">
                <a:latin typeface="Angsana New" pitchFamily="18" charset="-34"/>
              </a:rPr>
            </a:br>
            <a:r>
              <a:rPr lang="th-TH" sz="4400" b="1">
                <a:latin typeface="Angsana New" pitchFamily="18" charset="-34"/>
              </a:rPr>
              <a:t>สำหรับเงินได้พึงประเมินประเภทที่ 8</a:t>
            </a:r>
            <a:endParaRPr lang="th-TH" b="1">
              <a:latin typeface="Angsana New" pitchFamily="18" charset="-34"/>
            </a:endParaRPr>
          </a:p>
        </p:txBody>
      </p:sp>
      <p:grpSp>
        <p:nvGrpSpPr>
          <p:cNvPr id="2" name="Group 3"/>
          <p:cNvGrpSpPr>
            <a:grpSpLocks noRot="1"/>
          </p:cNvGrpSpPr>
          <p:nvPr/>
        </p:nvGrpSpPr>
        <p:grpSpPr bwMode="auto">
          <a:xfrm>
            <a:off x="487363" y="1811338"/>
            <a:ext cx="8199437" cy="4818062"/>
            <a:chOff x="307" y="1141"/>
            <a:chExt cx="5165" cy="2761"/>
          </a:xfrm>
        </p:grpSpPr>
        <p:sp>
          <p:nvSpPr>
            <p:cNvPr id="97284" name="Rectangle 4"/>
            <p:cNvSpPr>
              <a:spLocks noChangeArrowheads="1"/>
            </p:cNvSpPr>
            <p:nvPr/>
          </p:nvSpPr>
          <p:spPr bwMode="auto">
            <a:xfrm>
              <a:off x="4790" y="1486"/>
              <a:ext cx="682" cy="2416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endParaRPr lang="th-TH" sz="3000">
                <a:solidFill>
                  <a:schemeClr val="bg1"/>
                </a:solidFill>
              </a:endParaRPr>
            </a:p>
            <a:p>
              <a:pPr algn="ctr">
                <a:spcBef>
                  <a:spcPct val="20000"/>
                </a:spcBef>
              </a:pPr>
              <a:endParaRPr lang="th-TH" sz="3000" b="1"/>
            </a:p>
            <a:p>
              <a:pPr algn="ctr">
                <a:lnSpc>
                  <a:spcPct val="70000"/>
                </a:lnSpc>
              </a:pPr>
              <a:endParaRPr lang="th-TH" sz="3000" b="1"/>
            </a:p>
            <a:p>
              <a:pPr algn="ctr"/>
              <a:r>
                <a:rPr lang="th-TH" sz="3000" b="1"/>
                <a:t>60</a:t>
              </a:r>
            </a:p>
            <a:p>
              <a:pPr algn="ctr"/>
              <a:r>
                <a:rPr lang="th-TH" sz="3000" b="1"/>
                <a:t>40</a:t>
              </a:r>
            </a:p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endParaRPr lang="th-TH" sz="2000" b="1"/>
            </a:p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endParaRPr lang="th-TH" sz="2000"/>
            </a:p>
            <a:p>
              <a:r>
                <a:rPr lang="th-TH" sz="2000" b="1"/>
                <a:t>หักค่าใช้จ่ายตามความจำเป็นและสมควร </a:t>
              </a:r>
              <a:endParaRPr lang="th-TH" sz="2000"/>
            </a:p>
          </p:txBody>
        </p:sp>
        <p:sp>
          <p:nvSpPr>
            <p:cNvPr id="97285" name="Rectangle 5"/>
            <p:cNvSpPr>
              <a:spLocks noChangeArrowheads="1"/>
            </p:cNvSpPr>
            <p:nvPr/>
          </p:nvSpPr>
          <p:spPr bwMode="auto">
            <a:xfrm>
              <a:off x="307" y="1486"/>
              <a:ext cx="4483" cy="2416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533400" indent="-533400">
                <a:lnSpc>
                  <a:spcPct val="90000"/>
                </a:lnSpc>
                <a:spcBef>
                  <a:spcPct val="20000"/>
                </a:spcBef>
              </a:pPr>
              <a:r>
                <a:rPr lang="th-TH" sz="3000" b="1"/>
                <a:t>(43) การแสดงของนักแสดงละคร ภาพยนตร์ วิทยุหรือโทรทัศน์ นักร้อง นักดนตรี นักกีฬาอาชีพ หรือนักแสดง เพื่อความบันเทิงใดๆ</a:t>
              </a:r>
            </a:p>
            <a:p>
              <a:pPr marL="533400" indent="-533400">
                <a:lnSpc>
                  <a:spcPct val="70000"/>
                </a:lnSpc>
                <a:spcBef>
                  <a:spcPct val="20000"/>
                </a:spcBef>
              </a:pPr>
              <a:r>
                <a:rPr lang="th-TH" sz="3000" b="1"/>
                <a:t>     (ก)  สำหรับเงินได้ส่วนที่ไม่เกิน 300,000 บาท</a:t>
              </a:r>
              <a:r>
                <a:rPr lang="th-TH" b="1"/>
                <a:t>	 </a:t>
              </a:r>
            </a:p>
            <a:p>
              <a:pPr marL="533400" indent="-533400">
                <a:lnSpc>
                  <a:spcPct val="70000"/>
                </a:lnSpc>
                <a:spcBef>
                  <a:spcPct val="20000"/>
                </a:spcBef>
              </a:pPr>
              <a:r>
                <a:rPr lang="th-TH" sz="3000" b="1"/>
                <a:t>     (ข)  สำหรับเงินได้ส่วนที่เกิน 300,000 บาท</a:t>
              </a:r>
            </a:p>
            <a:p>
              <a:pPr marL="533400" indent="-533400">
                <a:lnSpc>
                  <a:spcPct val="70000"/>
                </a:lnSpc>
                <a:spcBef>
                  <a:spcPct val="20000"/>
                </a:spcBef>
              </a:pPr>
              <a:r>
                <a:rPr lang="th-TH" sz="3000" b="1"/>
                <a:t>    การหักค่าใช้จ่ายตาม(ก)และ(ข)รวมกันต้องไม่เกิน 60</a:t>
              </a:r>
              <a:r>
                <a:rPr lang="en-US" sz="3000" b="1"/>
                <a:t>,</a:t>
              </a:r>
              <a:r>
                <a:rPr lang="th-TH" sz="3000" b="1"/>
                <a:t>000 บาท	 	</a:t>
              </a:r>
            </a:p>
            <a:p>
              <a:pPr marL="533400" indent="-533400">
                <a:lnSpc>
                  <a:spcPct val="70000"/>
                </a:lnSpc>
                <a:spcBef>
                  <a:spcPct val="20000"/>
                </a:spcBef>
              </a:pPr>
              <a:r>
                <a:rPr lang="th-TH" sz="3000" b="1"/>
                <a:t>(44) เงินได้ที่มิได้ระบุไว้ตั้งแต่ข้อ (1) ถึงข้อ (43)</a:t>
              </a:r>
              <a:r>
                <a:rPr lang="th-TH" sz="3000"/>
                <a:t> 	 	</a:t>
              </a:r>
              <a:endParaRPr lang="th-TH" sz="3000">
                <a:solidFill>
                  <a:schemeClr val="bg1"/>
                </a:solidFill>
              </a:endParaRPr>
            </a:p>
          </p:txBody>
        </p:sp>
        <p:sp>
          <p:nvSpPr>
            <p:cNvPr id="97286" name="Rectangle 6"/>
            <p:cNvSpPr>
              <a:spLocks noChangeArrowheads="1"/>
            </p:cNvSpPr>
            <p:nvPr/>
          </p:nvSpPr>
          <p:spPr bwMode="auto">
            <a:xfrm>
              <a:off x="4790" y="1141"/>
              <a:ext cx="682" cy="345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sz="3000" b="1"/>
                <a:t>ร้อยละ </a:t>
              </a:r>
            </a:p>
          </p:txBody>
        </p:sp>
        <p:sp>
          <p:nvSpPr>
            <p:cNvPr id="97287" name="Rectangle 7"/>
            <p:cNvSpPr>
              <a:spLocks noChangeArrowheads="1"/>
            </p:cNvSpPr>
            <p:nvPr/>
          </p:nvSpPr>
          <p:spPr bwMode="auto">
            <a:xfrm>
              <a:off x="307" y="1141"/>
              <a:ext cx="4483" cy="345"/>
            </a:xfrm>
            <a:prstGeom prst="rect">
              <a:avLst/>
            </a:prstGeom>
            <a:solidFill>
              <a:srgbClr val="FF99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sz="3000" b="1"/>
                <a:t>ประเภทเงินได้พึงประเมิน </a:t>
              </a:r>
            </a:p>
          </p:txBody>
        </p:sp>
        <p:sp>
          <p:nvSpPr>
            <p:cNvPr id="97288" name="Line 8"/>
            <p:cNvSpPr>
              <a:spLocks noChangeShapeType="1"/>
            </p:cNvSpPr>
            <p:nvPr/>
          </p:nvSpPr>
          <p:spPr bwMode="auto">
            <a:xfrm>
              <a:off x="307" y="1141"/>
              <a:ext cx="516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7289" name="Line 9"/>
            <p:cNvSpPr>
              <a:spLocks noChangeShapeType="1"/>
            </p:cNvSpPr>
            <p:nvPr/>
          </p:nvSpPr>
          <p:spPr bwMode="auto">
            <a:xfrm>
              <a:off x="307" y="1486"/>
              <a:ext cx="51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7290" name="Line 10"/>
            <p:cNvSpPr>
              <a:spLocks noChangeShapeType="1"/>
            </p:cNvSpPr>
            <p:nvPr/>
          </p:nvSpPr>
          <p:spPr bwMode="auto">
            <a:xfrm>
              <a:off x="307" y="3902"/>
              <a:ext cx="516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7291" name="Line 11"/>
            <p:cNvSpPr>
              <a:spLocks noChangeShapeType="1"/>
            </p:cNvSpPr>
            <p:nvPr/>
          </p:nvSpPr>
          <p:spPr bwMode="auto">
            <a:xfrm>
              <a:off x="307" y="1141"/>
              <a:ext cx="0" cy="276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7292" name="Line 12"/>
            <p:cNvSpPr>
              <a:spLocks noChangeShapeType="1"/>
            </p:cNvSpPr>
            <p:nvPr/>
          </p:nvSpPr>
          <p:spPr bwMode="auto">
            <a:xfrm>
              <a:off x="4790" y="1141"/>
              <a:ext cx="0" cy="27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97293" name="Line 13"/>
            <p:cNvSpPr>
              <a:spLocks noChangeShapeType="1"/>
            </p:cNvSpPr>
            <p:nvPr/>
          </p:nvSpPr>
          <p:spPr bwMode="auto">
            <a:xfrm>
              <a:off x="5472" y="1141"/>
              <a:ext cx="0" cy="276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FF3300"/>
                </a:solidFill>
                <a:cs typeface="Angsana New" pitchFamily="18" charset="-34"/>
              </a:rPr>
              <a:t>Exercise</a:t>
            </a:r>
            <a:endParaRPr lang="th-TH" sz="4400" b="1" dirty="0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468313" y="1268413"/>
            <a:ext cx="8353425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ในปี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56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นาย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a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มีเงินเดือนละ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 10,000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บาท มีรายได้จากค่านายหน้าขายคอนโด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20,000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บาท นาย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a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มีเงินได้หลัง</a:t>
            </a:r>
            <a:r>
              <a:rPr lang="th-TH" sz="3600" b="1" dirty="0" err="1">
                <a:latin typeface="Angsana New" pitchFamily="18" charset="-34"/>
                <a:cs typeface="Angsana New" pitchFamily="18" charset="-34"/>
              </a:rPr>
              <a:t>หักคชจ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?</a:t>
            </a:r>
            <a:endParaRPr lang="th-TH" sz="3600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ในปี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55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นาย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B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ได้รับดอกเบี้ยเงินฝากธนาคาร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30,000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บาท ได้รับเงินปันผล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36,000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บาทจาก บ.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RS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ซึ่งเสียภาษีเงินได้นิติบุคคลอัตรา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20</a:t>
            </a:r>
            <a:r>
              <a:rPr lang="en-US" sz="3600" b="1" dirty="0">
                <a:latin typeface="Angsana New" pitchFamily="18" charset="-34"/>
              </a:rPr>
              <a:t>% </a:t>
            </a:r>
            <a:r>
              <a:rPr lang="th-TH" sz="3600" b="1" dirty="0">
                <a:latin typeface="Angsana New" pitchFamily="18" charset="-34"/>
              </a:rPr>
              <a:t>นาย</a:t>
            </a:r>
            <a:r>
              <a:rPr lang="en-US" sz="3600" b="1" dirty="0">
                <a:latin typeface="Angsana New" pitchFamily="18" charset="-34"/>
              </a:rPr>
              <a:t> B </a:t>
            </a:r>
            <a:r>
              <a:rPr lang="th-TH" sz="3600" b="1" dirty="0">
                <a:latin typeface="Angsana New" pitchFamily="18" charset="-34"/>
              </a:rPr>
              <a:t>มีเงินได้หลังหัก </a:t>
            </a:r>
            <a:r>
              <a:rPr lang="th-TH" sz="3600" b="1" dirty="0" err="1">
                <a:latin typeface="Angsana New" pitchFamily="18" charset="-34"/>
              </a:rPr>
              <a:t>คชจ</a:t>
            </a:r>
            <a:r>
              <a:rPr lang="en-US" sz="3600" b="1" dirty="0">
                <a:latin typeface="Angsana New" pitchFamily="18" charset="-34"/>
              </a:rPr>
              <a:t>?</a:t>
            </a:r>
            <a:endParaRPr lang="th-TH" sz="3200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3.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ในปี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57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นาย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C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มี</a:t>
            </a:r>
            <a:r>
              <a:rPr lang="th-TH" sz="3200" b="1" dirty="0">
                <a:highlight>
                  <a:srgbClr val="FFFF00"/>
                </a:highlight>
                <a:latin typeface="Angsana New" pitchFamily="18" charset="-34"/>
                <a:cs typeface="Angsana New" pitchFamily="18" charset="-34"/>
              </a:rPr>
              <a:t>รายได้จากค่าลิขสิทธิ์หนังสือนิทาน </a:t>
            </a:r>
            <a:r>
              <a:rPr lang="en-US" sz="3200" b="1" dirty="0">
                <a:highlight>
                  <a:srgbClr val="FFFF00"/>
                </a:highlight>
                <a:latin typeface="Angsana New" pitchFamily="18" charset="-34"/>
                <a:cs typeface="Angsana New" pitchFamily="18" charset="-34"/>
              </a:rPr>
              <a:t>100,000 </a:t>
            </a:r>
            <a:r>
              <a:rPr lang="th-TH" sz="3200" b="1" dirty="0">
                <a:highlight>
                  <a:srgbClr val="FFFF00"/>
                </a:highlight>
                <a:latin typeface="Angsana New" pitchFamily="18" charset="-34"/>
                <a:cs typeface="Angsana New" pitchFamily="18" charset="-34"/>
              </a:rPr>
              <a:t>บาท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และรายได้จากการให้เช่าคอนโดเดือนละ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10,000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บาท และเงินได้จากการให้เช่าเครื่องจักรเดือนละ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15,000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บาท นาย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C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มีเงินได้หลังหัก </a:t>
            </a:r>
            <a:r>
              <a:rPr lang="th-TH" sz="3200" b="1" dirty="0" err="1">
                <a:latin typeface="Angsana New" pitchFamily="18" charset="-34"/>
                <a:cs typeface="Angsana New" pitchFamily="18" charset="-34"/>
              </a:rPr>
              <a:t>คชจ.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?</a:t>
            </a:r>
            <a:endParaRPr lang="th-TH" sz="3200" b="1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4400" b="1" dirty="0">
                <a:solidFill>
                  <a:srgbClr val="FF3300"/>
                </a:solidFill>
                <a:cs typeface="Angsana New" pitchFamily="18" charset="-34"/>
              </a:rPr>
              <a:t>แบบฝึกหัด</a:t>
            </a:r>
            <a:endParaRPr lang="th-TH" sz="4400" b="1" dirty="0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468313" y="1268413"/>
            <a:ext cx="8353425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 4.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ในปี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56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นาย </a:t>
            </a:r>
            <a:r>
              <a:rPr lang="th-TH" sz="3600" b="1" dirty="0">
                <a:latin typeface="Angsana New" pitchFamily="18" charset="-34"/>
              </a:rPr>
              <a:t>ฟ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ทำงานเป็นพนักงานบัญชีได้รับเงินเดือนละ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 20,000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บาท และรายได้จากการเปิดสำนักงานรับทำบัญชี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200,000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บาท นาย </a:t>
            </a:r>
            <a:r>
              <a:rPr lang="th-TH" sz="3600" b="1" dirty="0">
                <a:latin typeface="Angsana New" pitchFamily="18" charset="-34"/>
              </a:rPr>
              <a:t>ฟ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มีเงินได้หลัง</a:t>
            </a:r>
            <a:r>
              <a:rPr lang="th-TH" sz="3600" b="1" dirty="0" err="1">
                <a:latin typeface="Angsana New" pitchFamily="18" charset="-34"/>
                <a:cs typeface="Angsana New" pitchFamily="18" charset="-34"/>
              </a:rPr>
              <a:t>หักคชจ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?</a:t>
            </a:r>
            <a:endParaRPr lang="th-TH" sz="3600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5.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ในปี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55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นาย ส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มีรายได้จากการรับเหมาก่อสร้างอาคาร โดยเป็นผู้รับผิดชอบสัมภาระที่สำคัญทั้งหมด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500,000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บาท และมีรายได้จากการขายอาหาร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100,000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บาท </a:t>
            </a:r>
            <a:r>
              <a:rPr lang="th-TH" sz="3600" b="1" dirty="0">
                <a:latin typeface="Angsana New" pitchFamily="18" charset="-34"/>
              </a:rPr>
              <a:t>นาย</a:t>
            </a:r>
            <a:r>
              <a:rPr lang="en-US" sz="3600" b="1" dirty="0">
                <a:latin typeface="Angsana New" pitchFamily="18" charset="-34"/>
              </a:rPr>
              <a:t> </a:t>
            </a:r>
            <a:r>
              <a:rPr lang="th-TH" sz="3600" b="1" dirty="0">
                <a:latin typeface="Angsana New" pitchFamily="18" charset="-34"/>
              </a:rPr>
              <a:t>ส</a:t>
            </a:r>
            <a:r>
              <a:rPr lang="en-US" sz="3600" b="1" dirty="0">
                <a:latin typeface="Angsana New" pitchFamily="18" charset="-34"/>
              </a:rPr>
              <a:t> </a:t>
            </a:r>
            <a:r>
              <a:rPr lang="th-TH" sz="3600" b="1" dirty="0">
                <a:latin typeface="Angsana New" pitchFamily="18" charset="-34"/>
              </a:rPr>
              <a:t>มีเงินได้หลังหัก </a:t>
            </a:r>
            <a:r>
              <a:rPr lang="th-TH" sz="3600" b="1" dirty="0" err="1">
                <a:latin typeface="Angsana New" pitchFamily="18" charset="-34"/>
              </a:rPr>
              <a:t>คชจ</a:t>
            </a:r>
            <a:r>
              <a:rPr lang="en-US" sz="3600" b="1" dirty="0">
                <a:latin typeface="Angsana New" pitchFamily="18" charset="-34"/>
              </a:rPr>
              <a:t>?</a:t>
            </a:r>
            <a:endParaRPr lang="th-TH" sz="3200" b="1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FF3300"/>
                </a:solidFill>
                <a:cs typeface="Angsana New" pitchFamily="18" charset="-34"/>
              </a:rPr>
              <a:t>Exercise</a:t>
            </a:r>
            <a:endParaRPr lang="th-TH" sz="4400" b="1" dirty="0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468313" y="1268413"/>
            <a:ext cx="8353425" cy="615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ในปี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56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นาย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a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มีเงินเดือนละ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 10,000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บาท มีรายได้จากค่านายหน้าขายคอนโด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20,000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บาท นาย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a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มีเงินได้หลังหัก</a:t>
            </a:r>
            <a:r>
              <a:rPr lang="th-TH" sz="3600" b="1" dirty="0" err="1">
                <a:latin typeface="Angsana New" pitchFamily="18" charset="-34"/>
                <a:cs typeface="Angsana New" pitchFamily="18" charset="-34"/>
              </a:rPr>
              <a:t>คชจ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?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th-TH" b="1" u="sng" dirty="0">
                <a:latin typeface="Angsana New" pitchFamily="18" charset="-34"/>
              </a:rPr>
              <a:t>เฉลย</a:t>
            </a:r>
            <a:r>
              <a:rPr lang="en-US" b="1" dirty="0">
                <a:latin typeface="Angsana New" pitchFamily="18" charset="-34"/>
              </a:rPr>
              <a:t> </a:t>
            </a:r>
            <a:r>
              <a:rPr lang="th-TH" b="1" dirty="0">
                <a:latin typeface="Angsana New" pitchFamily="18" charset="-34"/>
              </a:rPr>
              <a:t>ภาษีปี </a:t>
            </a:r>
            <a:r>
              <a:rPr lang="en-US" b="1" dirty="0">
                <a:latin typeface="Angsana New" pitchFamily="18" charset="-34"/>
              </a:rPr>
              <a:t>56 40% </a:t>
            </a:r>
            <a:r>
              <a:rPr lang="th-TH" b="1" dirty="0">
                <a:latin typeface="Angsana New" pitchFamily="18" charset="-34"/>
              </a:rPr>
              <a:t>ไม่เกิน </a:t>
            </a:r>
            <a:r>
              <a:rPr lang="en-US" b="1" dirty="0">
                <a:latin typeface="Angsana New" pitchFamily="18" charset="-34"/>
              </a:rPr>
              <a:t>60,000</a:t>
            </a:r>
            <a:endParaRPr lang="th-TH" b="1" dirty="0">
              <a:latin typeface="Angsana New" pitchFamily="18" charset="-34"/>
            </a:endParaRPr>
          </a:p>
          <a:p>
            <a:pPr>
              <a:spcBef>
                <a:spcPct val="50000"/>
              </a:spcBef>
            </a:pPr>
            <a:r>
              <a:rPr lang="en-US" b="1" dirty="0">
                <a:latin typeface="Angsana New" pitchFamily="18" charset="-34"/>
              </a:rPr>
              <a:t>40(1)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นา</a:t>
            </a:r>
            <a:r>
              <a:rPr lang="th-TH" b="1" dirty="0">
                <a:latin typeface="Angsana New" pitchFamily="18" charset="-34"/>
              </a:rPr>
              <a:t>ย เอ (</a:t>
            </a:r>
            <a:r>
              <a:rPr lang="en-US" b="1" dirty="0">
                <a:latin typeface="Angsana New" pitchFamily="18" charset="-34"/>
              </a:rPr>
              <a:t>10,000*12) = 120,000</a:t>
            </a:r>
          </a:p>
          <a:p>
            <a:pPr>
              <a:spcBef>
                <a:spcPct val="50000"/>
              </a:spcBef>
            </a:pPr>
            <a:r>
              <a:rPr lang="en-US" b="1" dirty="0">
                <a:latin typeface="Angsana New" pitchFamily="18" charset="-34"/>
              </a:rPr>
              <a:t>40(2) 20,000 </a:t>
            </a:r>
            <a:r>
              <a:rPr lang="th-TH" b="1" dirty="0">
                <a:latin typeface="Angsana New" pitchFamily="18" charset="-34"/>
              </a:rPr>
              <a:t>บาท</a:t>
            </a:r>
            <a:endParaRPr lang="en-US" b="1" dirty="0">
              <a:latin typeface="Angsana New" pitchFamily="18" charset="-34"/>
            </a:endParaRPr>
          </a:p>
          <a:p>
            <a:pPr>
              <a:spcBef>
                <a:spcPct val="50000"/>
              </a:spcBef>
            </a:pPr>
            <a:r>
              <a:rPr lang="th-TH" b="1" dirty="0">
                <a:latin typeface="Angsana New" pitchFamily="18" charset="-34"/>
              </a:rPr>
              <a:t>หัก คชจ. </a:t>
            </a:r>
            <a:r>
              <a:rPr lang="en-US" b="1" dirty="0">
                <a:latin typeface="Angsana New" pitchFamily="18" charset="-34"/>
              </a:rPr>
              <a:t>140,000*40% = 56,000  </a:t>
            </a:r>
          </a:p>
          <a:p>
            <a:pPr>
              <a:spcBef>
                <a:spcPct val="50000"/>
              </a:spcBef>
            </a:pPr>
            <a:r>
              <a:rPr lang="th-TH" b="1" dirty="0">
                <a:latin typeface="Angsana New" pitchFamily="18" charset="-34"/>
              </a:rPr>
              <a:t>เงินได้หลังหักค่าใช้จ่าย </a:t>
            </a:r>
            <a:r>
              <a:rPr lang="en-US" b="1" dirty="0">
                <a:latin typeface="Angsana New" pitchFamily="18" charset="-34"/>
              </a:rPr>
              <a:t>140,000-56,000 = 84,000 </a:t>
            </a:r>
            <a:r>
              <a:rPr lang="th-TH" b="1" dirty="0">
                <a:latin typeface="Angsana New" pitchFamily="18" charset="-34"/>
              </a:rPr>
              <a:t>บาท</a:t>
            </a:r>
          </a:p>
          <a:p>
            <a:pPr>
              <a:spcBef>
                <a:spcPct val="50000"/>
              </a:spcBef>
            </a:pPr>
            <a:r>
              <a:rPr lang="th-TH" b="1" u="sng" dirty="0">
                <a:latin typeface="Angsana New" pitchFamily="18" charset="-34"/>
              </a:rPr>
              <a:t>นายเอ มีเงินได้ </a:t>
            </a:r>
            <a:r>
              <a:rPr lang="en-US" b="1" u="sng" dirty="0">
                <a:latin typeface="Angsana New" pitchFamily="18" charset="-34"/>
              </a:rPr>
              <a:t>140,000 </a:t>
            </a:r>
            <a:r>
              <a:rPr lang="th-TH" b="1" u="sng" dirty="0">
                <a:latin typeface="Angsana New" pitchFamily="18" charset="-34"/>
              </a:rPr>
              <a:t>บาท ต้องยื่นภาษี แต่ไม่เสียภาษี เนื่องจากเงินได้ต่ำกว่า </a:t>
            </a:r>
            <a:r>
              <a:rPr lang="en-US" b="1" u="sng" dirty="0">
                <a:latin typeface="Angsana New" pitchFamily="18" charset="-34"/>
              </a:rPr>
              <a:t>150,000 </a:t>
            </a:r>
            <a:r>
              <a:rPr lang="th-TH" b="1" u="sng" dirty="0">
                <a:latin typeface="Angsana New" pitchFamily="18" charset="-34"/>
              </a:rPr>
              <a:t>ไม่ต้องเสียภาษี</a:t>
            </a:r>
            <a:endParaRPr lang="en-US" b="1" u="sng" dirty="0">
              <a:latin typeface="Angsana New" pitchFamily="18" charset="-34"/>
            </a:endParaRPr>
          </a:p>
          <a:p>
            <a:pPr>
              <a:spcBef>
                <a:spcPct val="50000"/>
              </a:spcBef>
            </a:pPr>
            <a:endParaRPr lang="en-US" b="1" dirty="0"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85006756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FF3300"/>
                </a:solidFill>
                <a:cs typeface="Angsana New" pitchFamily="18" charset="-34"/>
              </a:rPr>
              <a:t>Exercise</a:t>
            </a:r>
            <a:endParaRPr lang="th-TH" sz="4400" b="1" dirty="0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468313" y="1268413"/>
            <a:ext cx="8353425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Angsana New" pitchFamily="18" charset="-34"/>
              </a:rPr>
              <a:t>2.</a:t>
            </a:r>
            <a:r>
              <a:rPr lang="th-TH" b="1" dirty="0">
                <a:latin typeface="Angsana New" pitchFamily="18" charset="-34"/>
              </a:rPr>
              <a:t>ในปี </a:t>
            </a:r>
            <a:r>
              <a:rPr lang="en-US" b="1" dirty="0">
                <a:latin typeface="Angsana New" pitchFamily="18" charset="-34"/>
              </a:rPr>
              <a:t>55 </a:t>
            </a:r>
            <a:r>
              <a:rPr lang="th-TH" b="1" dirty="0">
                <a:latin typeface="Angsana New" pitchFamily="18" charset="-34"/>
              </a:rPr>
              <a:t>นาย </a:t>
            </a:r>
            <a:r>
              <a:rPr lang="en-US" b="1" dirty="0">
                <a:latin typeface="Angsana New" pitchFamily="18" charset="-34"/>
              </a:rPr>
              <a:t>B </a:t>
            </a:r>
            <a:r>
              <a:rPr lang="th-TH" b="1" dirty="0">
                <a:latin typeface="Angsana New" pitchFamily="18" charset="-34"/>
              </a:rPr>
              <a:t>ได้รับดอกเบี้ยเงินฝากธนาคาร </a:t>
            </a:r>
            <a:r>
              <a:rPr lang="en-US" b="1" dirty="0">
                <a:latin typeface="Angsana New" pitchFamily="18" charset="-34"/>
              </a:rPr>
              <a:t>30,000 </a:t>
            </a:r>
            <a:r>
              <a:rPr lang="th-TH" b="1" dirty="0">
                <a:latin typeface="Angsana New" pitchFamily="18" charset="-34"/>
              </a:rPr>
              <a:t>บาท ได้รับเงินปันผล </a:t>
            </a:r>
            <a:r>
              <a:rPr lang="en-US" b="1" dirty="0">
                <a:latin typeface="Angsana New" pitchFamily="18" charset="-34"/>
              </a:rPr>
              <a:t>36,000 </a:t>
            </a:r>
            <a:r>
              <a:rPr lang="th-TH" b="1" dirty="0">
                <a:latin typeface="Angsana New" pitchFamily="18" charset="-34"/>
              </a:rPr>
              <a:t>บาทจาก บ.</a:t>
            </a:r>
            <a:r>
              <a:rPr lang="en-US" b="1" dirty="0">
                <a:latin typeface="Angsana New" pitchFamily="18" charset="-34"/>
              </a:rPr>
              <a:t>RS </a:t>
            </a:r>
            <a:r>
              <a:rPr lang="th-TH" b="1" dirty="0">
                <a:latin typeface="Angsana New" pitchFamily="18" charset="-34"/>
              </a:rPr>
              <a:t>ซึ่งเสียภาษีเงินได้นิติบุคคลอัตรา </a:t>
            </a:r>
            <a:r>
              <a:rPr lang="en-US" b="1" dirty="0">
                <a:latin typeface="Angsana New" pitchFamily="18" charset="-34"/>
              </a:rPr>
              <a:t>20% </a:t>
            </a:r>
            <a:r>
              <a:rPr lang="th-TH" b="1" dirty="0">
                <a:latin typeface="Angsana New" pitchFamily="18" charset="-34"/>
              </a:rPr>
              <a:t>นาย</a:t>
            </a:r>
            <a:r>
              <a:rPr lang="en-US" b="1" dirty="0">
                <a:latin typeface="Angsana New" pitchFamily="18" charset="-34"/>
              </a:rPr>
              <a:t> B </a:t>
            </a:r>
            <a:r>
              <a:rPr lang="th-TH" b="1" dirty="0">
                <a:latin typeface="Angsana New" pitchFamily="18" charset="-34"/>
              </a:rPr>
              <a:t>มีเงินได้หลังหัก </a:t>
            </a:r>
            <a:r>
              <a:rPr lang="th-TH" b="1" dirty="0" err="1">
                <a:latin typeface="Angsana New" pitchFamily="18" charset="-34"/>
              </a:rPr>
              <a:t>คชจ</a:t>
            </a:r>
            <a:r>
              <a:rPr lang="en-US" b="1" dirty="0">
                <a:latin typeface="Angsana New" pitchFamily="18" charset="-34"/>
              </a:rPr>
              <a:t>?</a:t>
            </a:r>
            <a:endParaRPr lang="th-TH" b="1" u="sng" dirty="0">
              <a:latin typeface="Angsana New" pitchFamily="18" charset="-34"/>
            </a:endParaRPr>
          </a:p>
          <a:p>
            <a:pPr>
              <a:spcBef>
                <a:spcPct val="50000"/>
              </a:spcBef>
            </a:pPr>
            <a:r>
              <a:rPr lang="th-TH" b="1" u="sng" dirty="0">
                <a:latin typeface="Angsana New" pitchFamily="18" charset="-34"/>
              </a:rPr>
              <a:t>เฉลย</a:t>
            </a:r>
            <a:r>
              <a:rPr lang="en-US" b="1" dirty="0">
                <a:latin typeface="Angsana New" pitchFamily="18" charset="-34"/>
              </a:rPr>
              <a:t> </a:t>
            </a:r>
            <a:r>
              <a:rPr lang="th-TH" b="1" dirty="0">
                <a:latin typeface="Angsana New" pitchFamily="18" charset="-34"/>
              </a:rPr>
              <a:t>ภาษีปี </a:t>
            </a:r>
            <a:r>
              <a:rPr lang="en-US" b="1" dirty="0">
                <a:latin typeface="Angsana New" pitchFamily="18" charset="-34"/>
              </a:rPr>
              <a:t>55 40% </a:t>
            </a:r>
            <a:r>
              <a:rPr lang="th-TH" b="1" dirty="0">
                <a:latin typeface="Angsana New" pitchFamily="18" charset="-34"/>
              </a:rPr>
              <a:t>ไม่เกิน </a:t>
            </a:r>
            <a:r>
              <a:rPr lang="en-US" b="1" dirty="0">
                <a:latin typeface="Angsana New" pitchFamily="18" charset="-34"/>
              </a:rPr>
              <a:t>60,000</a:t>
            </a:r>
            <a:endParaRPr lang="th-TH" b="1" dirty="0">
              <a:latin typeface="Angsana New" pitchFamily="18" charset="-34"/>
            </a:endParaRPr>
          </a:p>
          <a:p>
            <a:pPr>
              <a:spcBef>
                <a:spcPct val="50000"/>
              </a:spcBef>
            </a:pPr>
            <a:r>
              <a:rPr lang="en-US" b="1" dirty="0">
                <a:latin typeface="Angsana New" pitchFamily="18" charset="-34"/>
              </a:rPr>
              <a:t>40(4)</a:t>
            </a:r>
            <a:r>
              <a:rPr lang="th-TH" b="1" dirty="0">
                <a:latin typeface="Angsana New" pitchFamily="18" charset="-34"/>
              </a:rPr>
              <a:t>ก. </a:t>
            </a:r>
            <a:r>
              <a:rPr lang="th-TH" b="1" dirty="0" err="1">
                <a:latin typeface="Angsana New" pitchFamily="18" charset="-34"/>
              </a:rPr>
              <a:t>ด</a:t>
            </a:r>
            <a:r>
              <a:rPr lang="th-TH" b="1" dirty="0">
                <a:latin typeface="Angsana New" pitchFamily="18" charset="-34"/>
              </a:rPr>
              <a:t>บ. </a:t>
            </a:r>
            <a:r>
              <a:rPr lang="en-US" b="1" dirty="0">
                <a:latin typeface="Angsana New" pitchFamily="18" charset="-34"/>
              </a:rPr>
              <a:t>30,000 </a:t>
            </a:r>
            <a:r>
              <a:rPr lang="th-TH" b="1" dirty="0">
                <a:latin typeface="Angsana New" pitchFamily="18" charset="-34"/>
              </a:rPr>
              <a:t>ไม่ให้หัก คชจ.</a:t>
            </a:r>
          </a:p>
          <a:p>
            <a:pPr>
              <a:spcBef>
                <a:spcPct val="50000"/>
              </a:spcBef>
            </a:pPr>
            <a:r>
              <a:rPr lang="en-US" b="1" dirty="0">
                <a:latin typeface="Angsana New" pitchFamily="18" charset="-34"/>
              </a:rPr>
              <a:t>40(4)</a:t>
            </a:r>
            <a:r>
              <a:rPr lang="th-TH" b="1" dirty="0">
                <a:latin typeface="Angsana New" pitchFamily="18" charset="-34"/>
              </a:rPr>
              <a:t>ข. เงินปันผล </a:t>
            </a:r>
            <a:r>
              <a:rPr lang="en-US" b="1" dirty="0">
                <a:latin typeface="Angsana New" pitchFamily="18" charset="-34"/>
              </a:rPr>
              <a:t>36,000 (</a:t>
            </a:r>
            <a:r>
              <a:rPr lang="th-TH" b="1" dirty="0">
                <a:latin typeface="Angsana New" pitchFamily="18" charset="-34"/>
              </a:rPr>
              <a:t>ให้เครดิตภาษี (อัตราภาษี/100-อัตราภาษี) </a:t>
            </a:r>
          </a:p>
          <a:p>
            <a:pPr>
              <a:spcBef>
                <a:spcPct val="50000"/>
              </a:spcBef>
            </a:pPr>
            <a:r>
              <a:rPr lang="en-US" b="1" dirty="0">
                <a:latin typeface="Angsana New" pitchFamily="18" charset="-34"/>
              </a:rPr>
              <a:t> = 36,000*20/100-20 = 9,000 </a:t>
            </a:r>
          </a:p>
          <a:p>
            <a:pPr>
              <a:spcBef>
                <a:spcPct val="50000"/>
              </a:spcBef>
            </a:pPr>
            <a:r>
              <a:rPr lang="th-TH" b="1" dirty="0">
                <a:latin typeface="Angsana New" pitchFamily="18" charset="-34"/>
              </a:rPr>
              <a:t>เงินได้ </a:t>
            </a:r>
            <a:r>
              <a:rPr lang="en-US" b="1" dirty="0">
                <a:latin typeface="Angsana New" pitchFamily="18" charset="-34"/>
              </a:rPr>
              <a:t>30,000+36,000+9,000 =  75,000 </a:t>
            </a:r>
            <a:r>
              <a:rPr lang="th-TH" b="1" dirty="0">
                <a:latin typeface="Angsana New" pitchFamily="18" charset="-34"/>
              </a:rPr>
              <a:t>บาท</a:t>
            </a:r>
          </a:p>
          <a:p>
            <a:pPr>
              <a:spcBef>
                <a:spcPct val="50000"/>
              </a:spcBef>
            </a:pPr>
            <a:r>
              <a:rPr lang="th-TH" b="1" u="sng" dirty="0">
                <a:latin typeface="Angsana New" pitchFamily="18" charset="-34"/>
              </a:rPr>
              <a:t>นายบี มีเงินได้หลังหักค่าใช้</a:t>
            </a:r>
            <a:r>
              <a:rPr lang="th-TH" b="1" u="sng" dirty="0" err="1">
                <a:latin typeface="Angsana New" pitchFamily="18" charset="-34"/>
              </a:rPr>
              <a:t>จ่ย</a:t>
            </a:r>
            <a:r>
              <a:rPr lang="th-TH" b="1" u="sng" dirty="0">
                <a:latin typeface="Angsana New" pitchFamily="18" charset="-34"/>
              </a:rPr>
              <a:t> </a:t>
            </a:r>
            <a:r>
              <a:rPr lang="en-US" b="1" u="sng" dirty="0">
                <a:latin typeface="Angsana New" pitchFamily="18" charset="-34"/>
              </a:rPr>
              <a:t>75,000 </a:t>
            </a:r>
            <a:r>
              <a:rPr lang="th-TH" b="1" u="sng" dirty="0">
                <a:latin typeface="Angsana New" pitchFamily="18" charset="-34"/>
              </a:rPr>
              <a:t>บาท ต้องยื่นภาษี แต่ไม่เสียภาษี</a:t>
            </a:r>
            <a:endParaRPr lang="en-US" b="1" dirty="0"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63556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z="5300" u="sng">
                <a:latin typeface="Angsana New" pitchFamily="18" charset="-34"/>
              </a:rPr>
              <a:t>ตัวอย่าง</a:t>
            </a:r>
            <a:r>
              <a:rPr lang="th-TH" sz="5300">
                <a:latin typeface="Angsana New" pitchFamily="18" charset="-34"/>
              </a:rPr>
              <a:t> </a:t>
            </a:r>
            <a:r>
              <a:rPr lang="en-US" sz="5300">
                <a:latin typeface="Angsana New" pitchFamily="18" charset="-34"/>
              </a:rPr>
              <a:t>: </a:t>
            </a:r>
            <a:r>
              <a:rPr lang="th-TH" sz="5300">
                <a:latin typeface="Angsana New" pitchFamily="18" charset="-34"/>
              </a:rPr>
              <a:t>ผู้มีหน้าที่เสียภาษี </a:t>
            </a:r>
            <a:r>
              <a:rPr lang="en-US" sz="5300">
                <a:latin typeface="Angsana New" pitchFamily="18" charset="-34"/>
              </a:rPr>
              <a:t>3 </a:t>
            </a:r>
            <a:r>
              <a:rPr lang="th-TH" sz="5300">
                <a:latin typeface="Angsana New" pitchFamily="18" charset="-34"/>
              </a:rPr>
              <a:t>หน่วยแรก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04788" y="1477963"/>
            <a:ext cx="8785225" cy="4256087"/>
          </a:xfrm>
          <a:solidFill>
            <a:schemeClr val="bg1"/>
          </a:solidFill>
          <a:ln w="38100" cmpd="dbl">
            <a:solidFill>
              <a:srgbClr val="CC00CC"/>
            </a:solidFill>
          </a:ln>
        </p:spPr>
        <p:txBody>
          <a:bodyPr anchor="ctr"/>
          <a:lstStyle/>
          <a:p>
            <a:pPr algn="thaiDist" eaLnBrk="1" hangingPunct="1">
              <a:buFontTx/>
              <a:buNone/>
            </a:pPr>
            <a:r>
              <a:rPr lang="th-TH" sz="4300" dirty="0">
                <a:solidFill>
                  <a:srgbClr val="0066FF"/>
                </a:solidFill>
                <a:latin typeface="Angsana New" pitchFamily="18" charset="-34"/>
              </a:rPr>
              <a:t>	นายเสือได้รับเงินเดือนๆ ละ </a:t>
            </a:r>
            <a:r>
              <a:rPr lang="en-US" sz="4300" dirty="0">
                <a:solidFill>
                  <a:srgbClr val="0066FF"/>
                </a:solidFill>
                <a:latin typeface="Angsana New" pitchFamily="18" charset="-34"/>
              </a:rPr>
              <a:t>10,000 </a:t>
            </a:r>
            <a:r>
              <a:rPr lang="th-TH" sz="4300" dirty="0">
                <a:solidFill>
                  <a:srgbClr val="0066FF"/>
                </a:solidFill>
                <a:latin typeface="Angsana New" pitchFamily="18" charset="-34"/>
              </a:rPr>
              <a:t>บาท และมีค่าเช่าบ้าน </a:t>
            </a:r>
            <a:r>
              <a:rPr lang="en-US" sz="4300" dirty="0">
                <a:solidFill>
                  <a:srgbClr val="0066FF"/>
                </a:solidFill>
                <a:latin typeface="Angsana New" pitchFamily="18" charset="-34"/>
              </a:rPr>
              <a:t>5 </a:t>
            </a:r>
            <a:r>
              <a:rPr lang="th-TH" sz="4300" dirty="0">
                <a:solidFill>
                  <a:srgbClr val="0066FF"/>
                </a:solidFill>
                <a:latin typeface="Angsana New" pitchFamily="18" charset="-34"/>
              </a:rPr>
              <a:t>ห้องๆละ </a:t>
            </a:r>
            <a:r>
              <a:rPr lang="en-US" sz="4300" dirty="0">
                <a:solidFill>
                  <a:srgbClr val="0066FF"/>
                </a:solidFill>
                <a:latin typeface="Angsana New" pitchFamily="18" charset="-34"/>
              </a:rPr>
              <a:t>1,000 </a:t>
            </a:r>
            <a:r>
              <a:rPr lang="th-TH" sz="4300" dirty="0">
                <a:solidFill>
                  <a:srgbClr val="0066FF"/>
                </a:solidFill>
                <a:latin typeface="Angsana New" pitchFamily="18" charset="-34"/>
              </a:rPr>
              <a:t>บาท   ต่อมาในวันที่ </a:t>
            </a:r>
            <a:r>
              <a:rPr lang="en-US" sz="4300" dirty="0">
                <a:solidFill>
                  <a:srgbClr val="0066FF"/>
                </a:solidFill>
                <a:latin typeface="Angsana New" pitchFamily="18" charset="-34"/>
              </a:rPr>
              <a:t>1 </a:t>
            </a:r>
            <a:r>
              <a:rPr lang="th-TH" sz="4300" dirty="0">
                <a:solidFill>
                  <a:srgbClr val="0066FF"/>
                </a:solidFill>
                <a:latin typeface="Angsana New" pitchFamily="18" charset="-34"/>
              </a:rPr>
              <a:t>ก.ย. </a:t>
            </a:r>
            <a:r>
              <a:rPr lang="en-US" sz="4300" dirty="0">
                <a:solidFill>
                  <a:srgbClr val="0066FF"/>
                </a:solidFill>
                <a:latin typeface="Angsana New" pitchFamily="18" charset="-34"/>
              </a:rPr>
              <a:t>56</a:t>
            </a:r>
          </a:p>
          <a:p>
            <a:pPr algn="thaiDist" eaLnBrk="1" hangingPunct="1">
              <a:buFontTx/>
              <a:buNone/>
            </a:pPr>
            <a:r>
              <a:rPr lang="en-US" sz="4300" dirty="0">
                <a:solidFill>
                  <a:srgbClr val="0066FF"/>
                </a:solidFill>
                <a:latin typeface="Angsana New" pitchFamily="18" charset="-34"/>
              </a:rPr>
              <a:t>	</a:t>
            </a:r>
            <a:r>
              <a:rPr lang="th-TH" sz="4300" dirty="0">
                <a:solidFill>
                  <a:srgbClr val="0066FF"/>
                </a:solidFill>
                <a:latin typeface="Angsana New" pitchFamily="18" charset="-34"/>
              </a:rPr>
              <a:t>นายเสือได้เสียชีวิตโดยมรดกทั้งหมดจะโอนให้</a:t>
            </a:r>
            <a:r>
              <a:rPr lang="th-TH" sz="3700" dirty="0">
                <a:solidFill>
                  <a:srgbClr val="0066FF"/>
                </a:solidFill>
                <a:latin typeface="Angsana New" pitchFamily="18" charset="-34"/>
              </a:rPr>
              <a:t>นายสิงห์</a:t>
            </a:r>
          </a:p>
          <a:p>
            <a:pPr algn="thaiDist" eaLnBrk="1" hangingPunct="1">
              <a:buFontTx/>
              <a:buNone/>
            </a:pPr>
            <a:r>
              <a:rPr lang="th-TH" sz="4300" dirty="0">
                <a:solidFill>
                  <a:srgbClr val="0066FF"/>
                </a:solidFill>
                <a:latin typeface="Angsana New" pitchFamily="18" charset="-34"/>
              </a:rPr>
              <a:t>	ซึ่งเป็นทายาทคนเดียวเมื่อวันที่ </a:t>
            </a:r>
            <a:r>
              <a:rPr lang="en-US" sz="4300" dirty="0">
                <a:solidFill>
                  <a:srgbClr val="0066FF"/>
                </a:solidFill>
                <a:latin typeface="Angsana New" pitchFamily="18" charset="-34"/>
              </a:rPr>
              <a:t>1 </a:t>
            </a:r>
            <a:r>
              <a:rPr lang="th-TH" sz="4300" dirty="0">
                <a:solidFill>
                  <a:srgbClr val="0066FF"/>
                </a:solidFill>
                <a:latin typeface="Angsana New" pitchFamily="18" charset="-34"/>
              </a:rPr>
              <a:t>ต.ค. </a:t>
            </a:r>
            <a:r>
              <a:rPr lang="en-US" sz="4300" dirty="0">
                <a:solidFill>
                  <a:srgbClr val="0066FF"/>
                </a:solidFill>
                <a:latin typeface="Angsana New" pitchFamily="18" charset="-34"/>
              </a:rPr>
              <a:t>58 </a:t>
            </a:r>
            <a:endParaRPr lang="th-TH" sz="4300" dirty="0">
              <a:solidFill>
                <a:srgbClr val="0066FF"/>
              </a:solidFill>
              <a:latin typeface="Angsana New" pitchFamily="18" charset="-34"/>
            </a:endParaRPr>
          </a:p>
          <a:p>
            <a:pPr algn="thaiDist" eaLnBrk="1" hangingPunct="1">
              <a:buFontTx/>
              <a:buNone/>
            </a:pPr>
            <a:r>
              <a:rPr lang="th-TH" sz="4300" dirty="0">
                <a:solidFill>
                  <a:srgbClr val="0066FF"/>
                </a:solidFill>
                <a:latin typeface="Angsana New" pitchFamily="18" charset="-34"/>
              </a:rPr>
              <a:t>	โดยสมมติว่าในปี </a:t>
            </a:r>
            <a:r>
              <a:rPr lang="en-US" sz="4300" dirty="0">
                <a:solidFill>
                  <a:srgbClr val="0066FF"/>
                </a:solidFill>
                <a:latin typeface="Angsana New" pitchFamily="18" charset="-34"/>
              </a:rPr>
              <a:t>58 </a:t>
            </a:r>
            <a:r>
              <a:rPr lang="th-TH" sz="4300" dirty="0">
                <a:solidFill>
                  <a:srgbClr val="0066FF"/>
                </a:solidFill>
                <a:latin typeface="Angsana New" pitchFamily="18" charset="-34"/>
              </a:rPr>
              <a:t>นายสิงห์มีเงินเดือน </a:t>
            </a:r>
            <a:r>
              <a:rPr lang="en-US" sz="4300" dirty="0">
                <a:solidFill>
                  <a:srgbClr val="0066FF"/>
                </a:solidFill>
                <a:latin typeface="Angsana New" pitchFamily="18" charset="-34"/>
              </a:rPr>
              <a:t>500,000 </a:t>
            </a:r>
            <a:r>
              <a:rPr lang="th-TH" sz="4300" dirty="0">
                <a:solidFill>
                  <a:srgbClr val="0066FF"/>
                </a:solidFill>
                <a:latin typeface="Angsana New" pitchFamily="18" charset="-34"/>
              </a:rPr>
              <a:t>บาท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FF3300"/>
                </a:solidFill>
                <a:cs typeface="Angsana New" pitchFamily="18" charset="-34"/>
              </a:rPr>
              <a:t>Exercise</a:t>
            </a:r>
            <a:endParaRPr lang="th-TH" sz="4400" b="1" dirty="0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468313" y="1268413"/>
            <a:ext cx="835342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Angsana New" pitchFamily="18" charset="-34"/>
              </a:rPr>
              <a:t>3.</a:t>
            </a:r>
            <a:r>
              <a:rPr lang="th-TH" b="1" dirty="0">
                <a:latin typeface="Angsana New" pitchFamily="18" charset="-34"/>
              </a:rPr>
              <a:t>ในปี </a:t>
            </a:r>
            <a:r>
              <a:rPr lang="en-US" b="1" dirty="0">
                <a:latin typeface="Angsana New" pitchFamily="18" charset="-34"/>
              </a:rPr>
              <a:t>57 </a:t>
            </a:r>
            <a:r>
              <a:rPr lang="th-TH" b="1" dirty="0">
                <a:latin typeface="Angsana New" pitchFamily="18" charset="-34"/>
              </a:rPr>
              <a:t>นาย </a:t>
            </a:r>
            <a:r>
              <a:rPr lang="en-US" b="1" dirty="0">
                <a:latin typeface="Angsana New" pitchFamily="18" charset="-34"/>
              </a:rPr>
              <a:t>C </a:t>
            </a:r>
            <a:r>
              <a:rPr lang="th-TH" b="1" dirty="0">
                <a:latin typeface="Angsana New" pitchFamily="18" charset="-34"/>
              </a:rPr>
              <a:t>มี</a:t>
            </a:r>
            <a:r>
              <a:rPr lang="th-TH" b="1" dirty="0">
                <a:highlight>
                  <a:srgbClr val="FFFF00"/>
                </a:highlight>
                <a:latin typeface="Angsana New" pitchFamily="18" charset="-34"/>
              </a:rPr>
              <a:t>รายได้จากค่าลิขสิทธิ์หนังสือนิทาน </a:t>
            </a:r>
            <a:r>
              <a:rPr lang="en-US" b="1" dirty="0">
                <a:highlight>
                  <a:srgbClr val="FFFF00"/>
                </a:highlight>
                <a:latin typeface="Angsana New" pitchFamily="18" charset="-34"/>
              </a:rPr>
              <a:t>100,000 </a:t>
            </a:r>
            <a:r>
              <a:rPr lang="th-TH" b="1" dirty="0">
                <a:highlight>
                  <a:srgbClr val="FFFF00"/>
                </a:highlight>
                <a:latin typeface="Angsana New" pitchFamily="18" charset="-34"/>
              </a:rPr>
              <a:t>บาท </a:t>
            </a:r>
            <a:r>
              <a:rPr lang="th-TH" b="1" dirty="0">
                <a:latin typeface="Angsana New" pitchFamily="18" charset="-34"/>
              </a:rPr>
              <a:t>และรายได้จากการให้เช่าคอนโดเดือนละ </a:t>
            </a:r>
            <a:r>
              <a:rPr lang="en-US" b="1" dirty="0">
                <a:latin typeface="Angsana New" pitchFamily="18" charset="-34"/>
              </a:rPr>
              <a:t>10,000 </a:t>
            </a:r>
            <a:r>
              <a:rPr lang="th-TH" b="1" dirty="0">
                <a:latin typeface="Angsana New" pitchFamily="18" charset="-34"/>
              </a:rPr>
              <a:t>บาท และเงินได้จากการให้เช่าเครื่องจักรเดือนละ </a:t>
            </a:r>
            <a:r>
              <a:rPr lang="en-US" b="1" dirty="0">
                <a:latin typeface="Angsana New" pitchFamily="18" charset="-34"/>
              </a:rPr>
              <a:t>15,000 </a:t>
            </a:r>
            <a:r>
              <a:rPr lang="th-TH" b="1" dirty="0">
                <a:latin typeface="Angsana New" pitchFamily="18" charset="-34"/>
              </a:rPr>
              <a:t>บาท นาย </a:t>
            </a:r>
            <a:r>
              <a:rPr lang="en-US" b="1" dirty="0">
                <a:latin typeface="Angsana New" pitchFamily="18" charset="-34"/>
              </a:rPr>
              <a:t>C </a:t>
            </a:r>
            <a:r>
              <a:rPr lang="th-TH" b="1" dirty="0">
                <a:latin typeface="Angsana New" pitchFamily="18" charset="-34"/>
              </a:rPr>
              <a:t>มีเงินได้หลังหัก คชจ.</a:t>
            </a:r>
            <a:r>
              <a:rPr lang="en-US" b="1" dirty="0">
                <a:latin typeface="Angsana New" pitchFamily="18" charset="-34"/>
              </a:rPr>
              <a:t>? </a:t>
            </a:r>
            <a:endParaRPr lang="th-TH" b="1" dirty="0">
              <a:latin typeface="Angsana New" pitchFamily="18" charset="-34"/>
            </a:endParaRPr>
          </a:p>
          <a:p>
            <a:pPr>
              <a:spcBef>
                <a:spcPct val="50000"/>
              </a:spcBef>
            </a:pPr>
            <a:r>
              <a:rPr lang="th-TH" sz="2400" b="1" u="sng" dirty="0">
                <a:latin typeface="Angsana New" pitchFamily="18" charset="-34"/>
              </a:rPr>
              <a:t>เฉลย</a:t>
            </a:r>
            <a:r>
              <a:rPr lang="en-US" sz="2400" b="1" dirty="0">
                <a:latin typeface="Angsana New" pitchFamily="18" charset="-34"/>
              </a:rPr>
              <a:t> </a:t>
            </a:r>
            <a:r>
              <a:rPr lang="th-TH" sz="2400" b="1" dirty="0">
                <a:latin typeface="Angsana New" pitchFamily="18" charset="-34"/>
              </a:rPr>
              <a:t>ภาษีปี </a:t>
            </a:r>
            <a:r>
              <a:rPr lang="en-US" sz="2400" b="1" dirty="0">
                <a:latin typeface="Angsana New" pitchFamily="18" charset="-34"/>
              </a:rPr>
              <a:t>57 40(3) </a:t>
            </a:r>
            <a:r>
              <a:rPr lang="th-TH" sz="2400" b="1" dirty="0">
                <a:latin typeface="Angsana New" pitchFamily="18" charset="-34"/>
              </a:rPr>
              <a:t>ลิขสิทธิ์ </a:t>
            </a:r>
            <a:r>
              <a:rPr lang="en-US" sz="2400" b="1" dirty="0">
                <a:latin typeface="Angsana New" pitchFamily="18" charset="-34"/>
              </a:rPr>
              <a:t>100,000 (</a:t>
            </a:r>
            <a:r>
              <a:rPr lang="th-TH" sz="2400" b="1" dirty="0">
                <a:latin typeface="Angsana New" pitchFamily="18" charset="-34"/>
              </a:rPr>
              <a:t>หัก คชจ.</a:t>
            </a:r>
            <a:r>
              <a:rPr lang="en-US" sz="2400" b="1" dirty="0">
                <a:latin typeface="Angsana New" pitchFamily="18" charset="-34"/>
              </a:rPr>
              <a:t> 40% </a:t>
            </a:r>
            <a:r>
              <a:rPr lang="th-TH" sz="2400" b="1" dirty="0">
                <a:latin typeface="Angsana New" pitchFamily="18" charset="-34"/>
              </a:rPr>
              <a:t>ไม่เกิน </a:t>
            </a:r>
            <a:r>
              <a:rPr lang="en-US" sz="2400" b="1" dirty="0">
                <a:latin typeface="Angsana New" pitchFamily="18" charset="-34"/>
              </a:rPr>
              <a:t>60,000</a:t>
            </a:r>
            <a:r>
              <a:rPr lang="th-TH" sz="2400" b="1" dirty="0">
                <a:latin typeface="Angsana New" pitchFamily="18" charset="-34"/>
              </a:rPr>
              <a:t> </a:t>
            </a:r>
            <a:r>
              <a:rPr lang="en-US" sz="2400" b="1" dirty="0">
                <a:latin typeface="Angsana New" pitchFamily="18" charset="-34"/>
              </a:rPr>
              <a:t>=40,000</a:t>
            </a:r>
            <a:r>
              <a:rPr lang="th-TH" sz="2400" b="1" dirty="0">
                <a:latin typeface="Angsana New" pitchFamily="18" charset="-34"/>
              </a:rPr>
              <a:t>) </a:t>
            </a:r>
            <a:r>
              <a:rPr lang="en-US" sz="2400" b="1" dirty="0">
                <a:latin typeface="Angsana New" pitchFamily="18" charset="-34"/>
              </a:rPr>
              <a:t>= 100,000-40,000=60,000)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ngsana New" pitchFamily="18" charset="-34"/>
              </a:rPr>
              <a:t>40(5)  </a:t>
            </a:r>
            <a:r>
              <a:rPr lang="th-TH" sz="2400" b="1" dirty="0">
                <a:latin typeface="Angsana New" pitchFamily="18" charset="-34"/>
              </a:rPr>
              <a:t>รายได้จากการให้เช่าคอนโด </a:t>
            </a:r>
            <a:r>
              <a:rPr lang="en-US" sz="2400" b="1" dirty="0">
                <a:latin typeface="Angsana New" pitchFamily="18" charset="-34"/>
              </a:rPr>
              <a:t>10,000*12 = 120,000  (</a:t>
            </a:r>
            <a:r>
              <a:rPr lang="th-TH" sz="2400" b="1" dirty="0">
                <a:latin typeface="Angsana New" pitchFamily="18" charset="-34"/>
              </a:rPr>
              <a:t>หักคชจ. </a:t>
            </a:r>
            <a:r>
              <a:rPr lang="en-US" sz="2400" b="1" dirty="0">
                <a:latin typeface="Angsana New" pitchFamily="18" charset="-34"/>
              </a:rPr>
              <a:t>30%) = 36,000 (120,000-36,000=84,000)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ngsana New" pitchFamily="18" charset="-34"/>
              </a:rPr>
              <a:t>40(5) </a:t>
            </a:r>
            <a:r>
              <a:rPr lang="th-TH" sz="2400" b="1" dirty="0">
                <a:latin typeface="Angsana New" pitchFamily="18" charset="-34"/>
              </a:rPr>
              <a:t>เงินได้ค่าเช่าเครื่องจักร </a:t>
            </a:r>
            <a:r>
              <a:rPr lang="en-US" sz="2400" b="1" dirty="0">
                <a:latin typeface="Angsana New" pitchFamily="18" charset="-34"/>
              </a:rPr>
              <a:t>15,000*12 = 180,000 (</a:t>
            </a:r>
            <a:r>
              <a:rPr lang="th-TH" sz="2400" b="1" dirty="0">
                <a:latin typeface="Angsana New" pitchFamily="18" charset="-34"/>
              </a:rPr>
              <a:t>หัก</a:t>
            </a:r>
            <a:r>
              <a:rPr lang="th-TH" sz="2400" b="1" dirty="0" err="1">
                <a:latin typeface="Angsana New" pitchFamily="18" charset="-34"/>
              </a:rPr>
              <a:t>คจช</a:t>
            </a:r>
            <a:r>
              <a:rPr lang="th-TH" sz="2400" b="1" dirty="0">
                <a:latin typeface="Angsana New" pitchFamily="18" charset="-34"/>
              </a:rPr>
              <a:t>.</a:t>
            </a:r>
            <a:r>
              <a:rPr lang="en-US" sz="2400" b="1" dirty="0">
                <a:latin typeface="Angsana New" pitchFamily="18" charset="-34"/>
              </a:rPr>
              <a:t>10%) = 18,000 (180,000-18,000 = 162,000)</a:t>
            </a:r>
            <a:endParaRPr lang="th-TH" sz="2400" b="1" dirty="0">
              <a:latin typeface="Angsana New" pitchFamily="18" charset="-34"/>
            </a:endParaRPr>
          </a:p>
          <a:p>
            <a:pPr>
              <a:spcBef>
                <a:spcPct val="50000"/>
              </a:spcBef>
            </a:pPr>
            <a:r>
              <a:rPr lang="th-TH" sz="2400" b="1" dirty="0">
                <a:latin typeface="Angsana New" pitchFamily="18" charset="-34"/>
              </a:rPr>
              <a:t>เงินได้หลังหัก คชจ. </a:t>
            </a:r>
            <a:r>
              <a:rPr lang="en-US" sz="2400" b="1" dirty="0">
                <a:latin typeface="Angsana New" pitchFamily="18" charset="-34"/>
              </a:rPr>
              <a:t>(60,000+84,000+162,000) = 306,000</a:t>
            </a:r>
          </a:p>
          <a:p>
            <a:pPr>
              <a:spcBef>
                <a:spcPct val="50000"/>
              </a:spcBef>
            </a:pPr>
            <a:r>
              <a:rPr lang="th-TH" sz="2400" b="1" u="sng" dirty="0">
                <a:latin typeface="Angsana New" pitchFamily="18" charset="-34"/>
              </a:rPr>
              <a:t>นาย</a:t>
            </a:r>
            <a:r>
              <a:rPr lang="en-US" sz="2400" b="1" u="sng" dirty="0">
                <a:latin typeface="Angsana New" pitchFamily="18" charset="-34"/>
              </a:rPr>
              <a:t> C</a:t>
            </a:r>
            <a:r>
              <a:rPr lang="th-TH" sz="2400" b="1" u="sng" dirty="0">
                <a:latin typeface="Angsana New" pitchFamily="18" charset="-34"/>
              </a:rPr>
              <a:t> มีเงินได้หลังหักค่าใช้จ่าย </a:t>
            </a:r>
            <a:r>
              <a:rPr lang="en-US" sz="2400" b="1" u="sng" dirty="0">
                <a:latin typeface="Angsana New" pitchFamily="18" charset="-34"/>
              </a:rPr>
              <a:t>306,000 </a:t>
            </a:r>
            <a:r>
              <a:rPr lang="th-TH" sz="2400" b="1" u="sng" dirty="0">
                <a:latin typeface="Angsana New" pitchFamily="18" charset="-34"/>
              </a:rPr>
              <a:t>บาท ต้องยื่นภาษี และเสียภาษี</a:t>
            </a:r>
            <a:endParaRPr lang="en-US" sz="2400" b="1" dirty="0"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21687635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FF3300"/>
                </a:solidFill>
                <a:cs typeface="Angsana New" pitchFamily="18" charset="-34"/>
              </a:rPr>
              <a:t>Exercise</a:t>
            </a:r>
            <a:endParaRPr lang="th-TH" sz="4400" b="1" dirty="0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468313" y="1268413"/>
            <a:ext cx="8353425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Angsana New" pitchFamily="18" charset="-34"/>
              </a:rPr>
              <a:t> 4. </a:t>
            </a:r>
            <a:r>
              <a:rPr lang="th-TH" b="1" dirty="0">
                <a:latin typeface="Angsana New" pitchFamily="18" charset="-34"/>
              </a:rPr>
              <a:t>ในปี </a:t>
            </a:r>
            <a:r>
              <a:rPr lang="en-US" b="1" dirty="0">
                <a:latin typeface="Angsana New" pitchFamily="18" charset="-34"/>
              </a:rPr>
              <a:t>56 </a:t>
            </a:r>
            <a:r>
              <a:rPr lang="th-TH" b="1" dirty="0">
                <a:latin typeface="Angsana New" pitchFamily="18" charset="-34"/>
              </a:rPr>
              <a:t>นาย </a:t>
            </a:r>
            <a:r>
              <a:rPr lang="th-TH" b="1" dirty="0" err="1">
                <a:latin typeface="Angsana New" pitchFamily="18" charset="-34"/>
              </a:rPr>
              <a:t>ฟ</a:t>
            </a:r>
            <a:r>
              <a:rPr lang="th-TH" b="1" dirty="0">
                <a:latin typeface="Angsana New" pitchFamily="18" charset="-34"/>
              </a:rPr>
              <a:t> </a:t>
            </a:r>
            <a:r>
              <a:rPr lang="en-US" b="1" dirty="0">
                <a:latin typeface="Angsana New" pitchFamily="18" charset="-34"/>
              </a:rPr>
              <a:t> </a:t>
            </a:r>
            <a:r>
              <a:rPr lang="th-TH" b="1" dirty="0">
                <a:latin typeface="Angsana New" pitchFamily="18" charset="-34"/>
              </a:rPr>
              <a:t>ทำงานเป็นพนักงานบัญชีได้รับเงินเดือนละ </a:t>
            </a:r>
            <a:r>
              <a:rPr lang="en-US" b="1" dirty="0">
                <a:latin typeface="Angsana New" pitchFamily="18" charset="-34"/>
              </a:rPr>
              <a:t> 20,000 </a:t>
            </a:r>
            <a:r>
              <a:rPr lang="th-TH" b="1" dirty="0">
                <a:latin typeface="Angsana New" pitchFamily="18" charset="-34"/>
              </a:rPr>
              <a:t>บาท และรายได้จากการเปิดสำนักงานรับทำบัญชี </a:t>
            </a:r>
            <a:r>
              <a:rPr lang="en-US" b="1" dirty="0">
                <a:latin typeface="Angsana New" pitchFamily="18" charset="-34"/>
              </a:rPr>
              <a:t>200,000 </a:t>
            </a:r>
            <a:r>
              <a:rPr lang="th-TH" b="1" dirty="0">
                <a:latin typeface="Angsana New" pitchFamily="18" charset="-34"/>
              </a:rPr>
              <a:t>บาท นาย </a:t>
            </a:r>
            <a:r>
              <a:rPr lang="th-TH" b="1" dirty="0" err="1">
                <a:latin typeface="Angsana New" pitchFamily="18" charset="-34"/>
              </a:rPr>
              <a:t>ฟ</a:t>
            </a:r>
            <a:r>
              <a:rPr lang="en-US" b="1" dirty="0">
                <a:latin typeface="Angsana New" pitchFamily="18" charset="-34"/>
              </a:rPr>
              <a:t> </a:t>
            </a:r>
            <a:r>
              <a:rPr lang="th-TH" b="1" dirty="0">
                <a:latin typeface="Angsana New" pitchFamily="18" charset="-34"/>
              </a:rPr>
              <a:t>มีเงินได้หลังหัก</a:t>
            </a:r>
            <a:r>
              <a:rPr lang="th-TH" b="1" dirty="0" err="1">
                <a:latin typeface="Angsana New" pitchFamily="18" charset="-34"/>
              </a:rPr>
              <a:t>คชจ</a:t>
            </a:r>
            <a:r>
              <a:rPr lang="th-TH" b="1" dirty="0">
                <a:latin typeface="Angsana New" pitchFamily="18" charset="-34"/>
              </a:rPr>
              <a:t> </a:t>
            </a:r>
            <a:r>
              <a:rPr lang="en-US" b="1" dirty="0">
                <a:latin typeface="Angsana New" pitchFamily="18" charset="-34"/>
              </a:rPr>
              <a:t>?</a:t>
            </a:r>
            <a:endParaRPr lang="th-TH" b="1" dirty="0">
              <a:latin typeface="Angsana New" pitchFamily="18" charset="-34"/>
            </a:endParaRPr>
          </a:p>
          <a:p>
            <a:pPr>
              <a:spcBef>
                <a:spcPct val="50000"/>
              </a:spcBef>
            </a:pPr>
            <a:r>
              <a:rPr lang="th-TH" b="1" u="sng" dirty="0">
                <a:latin typeface="Angsana New" pitchFamily="18" charset="-34"/>
              </a:rPr>
              <a:t>เฉลย</a:t>
            </a:r>
            <a:r>
              <a:rPr lang="en-US" b="1" dirty="0">
                <a:latin typeface="Angsana New" pitchFamily="18" charset="-34"/>
              </a:rPr>
              <a:t> </a:t>
            </a:r>
            <a:r>
              <a:rPr lang="th-TH" b="1" dirty="0">
                <a:latin typeface="Angsana New" pitchFamily="18" charset="-34"/>
              </a:rPr>
              <a:t>ภาษีปี </a:t>
            </a:r>
            <a:r>
              <a:rPr lang="en-US" b="1" dirty="0">
                <a:latin typeface="Angsana New" pitchFamily="18" charset="-34"/>
              </a:rPr>
              <a:t>56</a:t>
            </a:r>
            <a:endParaRPr lang="th-TH" b="1" dirty="0">
              <a:latin typeface="Angsana New" pitchFamily="18" charset="-34"/>
            </a:endParaRPr>
          </a:p>
          <a:p>
            <a:pPr>
              <a:spcBef>
                <a:spcPct val="50000"/>
              </a:spcBef>
            </a:pPr>
            <a:r>
              <a:rPr lang="en-US" b="1" dirty="0">
                <a:latin typeface="Angsana New" pitchFamily="18" charset="-34"/>
              </a:rPr>
              <a:t>40(6) </a:t>
            </a:r>
            <a:r>
              <a:rPr lang="th-TH" b="1" dirty="0">
                <a:latin typeface="Angsana New" pitchFamily="18" charset="-34"/>
              </a:rPr>
              <a:t>พน</a:t>
            </a:r>
            <a:r>
              <a:rPr lang="th-TH" b="1" dirty="0" err="1">
                <a:latin typeface="Angsana New" pitchFamily="18" charset="-34"/>
              </a:rPr>
              <a:t>ง</a:t>
            </a:r>
            <a:r>
              <a:rPr lang="th-TH" b="1" dirty="0">
                <a:latin typeface="Angsana New" pitchFamily="18" charset="-34"/>
              </a:rPr>
              <a:t>.บัญชี </a:t>
            </a:r>
            <a:r>
              <a:rPr lang="en-US" b="1" dirty="0">
                <a:latin typeface="Angsana New" pitchFamily="18" charset="-34"/>
              </a:rPr>
              <a:t>20,000*12 (</a:t>
            </a:r>
            <a:r>
              <a:rPr lang="th-TH" b="1" dirty="0">
                <a:latin typeface="Angsana New" pitchFamily="18" charset="-34"/>
              </a:rPr>
              <a:t>หัก คชจ.</a:t>
            </a:r>
            <a:r>
              <a:rPr lang="en-US" b="1" dirty="0">
                <a:latin typeface="Angsana New" pitchFamily="18" charset="-34"/>
              </a:rPr>
              <a:t> 30% </a:t>
            </a:r>
            <a:r>
              <a:rPr lang="th-TH" b="1" dirty="0">
                <a:latin typeface="Angsana New" pitchFamily="18" charset="-34"/>
              </a:rPr>
              <a:t>) </a:t>
            </a:r>
            <a:r>
              <a:rPr lang="en-US" b="1" dirty="0">
                <a:latin typeface="Angsana New" pitchFamily="18" charset="-34"/>
              </a:rPr>
              <a:t>=240,000*30%=72,000 (240,000-72,000 = 168,000</a:t>
            </a:r>
            <a:r>
              <a:rPr lang="th-TH" b="1" dirty="0">
                <a:latin typeface="Angsana New" pitchFamily="18" charset="-34"/>
              </a:rPr>
              <a:t> )</a:t>
            </a:r>
            <a:endParaRPr lang="en-US" b="1" dirty="0">
              <a:latin typeface="Angsana New" pitchFamily="18" charset="-34"/>
            </a:endParaRPr>
          </a:p>
          <a:p>
            <a:pPr>
              <a:spcBef>
                <a:spcPct val="50000"/>
              </a:spcBef>
            </a:pPr>
            <a:r>
              <a:rPr lang="en-US" b="1" dirty="0">
                <a:latin typeface="Angsana New" pitchFamily="18" charset="-34"/>
              </a:rPr>
              <a:t>40(6)  </a:t>
            </a:r>
            <a:r>
              <a:rPr lang="th-TH" b="1" dirty="0">
                <a:latin typeface="Angsana New" pitchFamily="18" charset="-34"/>
              </a:rPr>
              <a:t>รายได้เปิดสำนักงานรับทำบัญชี (หักคชจ.</a:t>
            </a:r>
            <a:r>
              <a:rPr lang="en-US" b="1" dirty="0">
                <a:latin typeface="Angsana New" pitchFamily="18" charset="-34"/>
              </a:rPr>
              <a:t>30%) = 200,000*30%= 60,000 (200,000-60,000=140,000 )</a:t>
            </a:r>
          </a:p>
          <a:p>
            <a:pPr>
              <a:spcBef>
                <a:spcPct val="50000"/>
              </a:spcBef>
            </a:pPr>
            <a:r>
              <a:rPr lang="th-TH" b="1" dirty="0">
                <a:latin typeface="Angsana New" pitchFamily="18" charset="-34"/>
              </a:rPr>
              <a:t>นาย </a:t>
            </a:r>
            <a:r>
              <a:rPr lang="th-TH" b="1" dirty="0" err="1">
                <a:latin typeface="Angsana New" pitchFamily="18" charset="-34"/>
              </a:rPr>
              <a:t>ฟ</a:t>
            </a:r>
            <a:r>
              <a:rPr lang="th-TH" b="1" dirty="0">
                <a:latin typeface="Angsana New" pitchFamily="18" charset="-34"/>
              </a:rPr>
              <a:t> มีเงินได้หลังหักคชจ. </a:t>
            </a:r>
            <a:r>
              <a:rPr lang="en-US" b="1" dirty="0">
                <a:latin typeface="Angsana New" pitchFamily="18" charset="-34"/>
              </a:rPr>
              <a:t>168,000+140,000 = 308,000 </a:t>
            </a:r>
          </a:p>
          <a:p>
            <a:pPr>
              <a:spcBef>
                <a:spcPct val="50000"/>
              </a:spcBef>
            </a:pPr>
            <a:r>
              <a:rPr lang="th-TH" b="1" dirty="0">
                <a:latin typeface="Angsana New" pitchFamily="18" charset="-34"/>
              </a:rPr>
              <a:t> </a:t>
            </a:r>
            <a:r>
              <a:rPr lang="th-TH" b="1" u="sng" dirty="0">
                <a:latin typeface="Angsana New" pitchFamily="18" charset="-34"/>
              </a:rPr>
              <a:t>นาย</a:t>
            </a:r>
            <a:r>
              <a:rPr lang="en-US" b="1" u="sng" dirty="0">
                <a:latin typeface="Angsana New" pitchFamily="18" charset="-34"/>
              </a:rPr>
              <a:t> </a:t>
            </a:r>
            <a:r>
              <a:rPr lang="th-TH" b="1" u="sng" dirty="0">
                <a:latin typeface="Angsana New" pitchFamily="18" charset="-34"/>
              </a:rPr>
              <a:t>ฟ มีเงินได้หลังหักค่าใช้จ่าย </a:t>
            </a:r>
            <a:r>
              <a:rPr lang="en-US" b="1" u="sng" dirty="0">
                <a:latin typeface="Angsana New" pitchFamily="18" charset="-34"/>
              </a:rPr>
              <a:t>308,000 </a:t>
            </a:r>
            <a:r>
              <a:rPr lang="th-TH" b="1" u="sng" dirty="0">
                <a:latin typeface="Angsana New" pitchFamily="18" charset="-34"/>
              </a:rPr>
              <a:t>บาท ต้องยื่นภาษี และเสียภาษี</a:t>
            </a:r>
            <a:endParaRPr lang="en-US" b="1" dirty="0"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9614029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FF3300"/>
                </a:solidFill>
                <a:cs typeface="Angsana New" pitchFamily="18" charset="-34"/>
              </a:rPr>
              <a:t>Exercise</a:t>
            </a:r>
            <a:endParaRPr lang="th-TH" sz="4400" b="1" dirty="0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468313" y="1268413"/>
            <a:ext cx="8353425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b="1" dirty="0">
                <a:latin typeface="Angsana New" pitchFamily="18" charset="-34"/>
              </a:rPr>
              <a:t> </a:t>
            </a:r>
            <a:r>
              <a:rPr lang="en-US" b="1" dirty="0">
                <a:latin typeface="Angsana New" pitchFamily="18" charset="-34"/>
              </a:rPr>
              <a:t>5.</a:t>
            </a:r>
            <a:r>
              <a:rPr lang="th-TH" b="1" dirty="0">
                <a:latin typeface="Angsana New" pitchFamily="18" charset="-34"/>
              </a:rPr>
              <a:t>ในปี </a:t>
            </a:r>
            <a:r>
              <a:rPr lang="en-US" b="1" dirty="0">
                <a:latin typeface="Angsana New" pitchFamily="18" charset="-34"/>
              </a:rPr>
              <a:t>55 </a:t>
            </a:r>
            <a:r>
              <a:rPr lang="th-TH" b="1" dirty="0">
                <a:latin typeface="Angsana New" pitchFamily="18" charset="-34"/>
              </a:rPr>
              <a:t>นาย </a:t>
            </a:r>
            <a:r>
              <a:rPr lang="th-TH" b="1" dirty="0" err="1">
                <a:latin typeface="Angsana New" pitchFamily="18" charset="-34"/>
              </a:rPr>
              <a:t>ส</a:t>
            </a:r>
            <a:r>
              <a:rPr lang="en-US" b="1" dirty="0">
                <a:latin typeface="Angsana New" pitchFamily="18" charset="-34"/>
              </a:rPr>
              <a:t> </a:t>
            </a:r>
            <a:r>
              <a:rPr lang="th-TH" b="1" dirty="0">
                <a:latin typeface="Angsana New" pitchFamily="18" charset="-34"/>
              </a:rPr>
              <a:t>มีรายได้จากการรับเหมาก่อสร้างอาคาร โดยเป็นผู้รับผิดชอบสัมภาระที่สำคัญทั้งหมด </a:t>
            </a:r>
            <a:r>
              <a:rPr lang="en-US" b="1" dirty="0">
                <a:latin typeface="Angsana New" pitchFamily="18" charset="-34"/>
              </a:rPr>
              <a:t>500,000 </a:t>
            </a:r>
            <a:r>
              <a:rPr lang="th-TH" b="1" dirty="0">
                <a:latin typeface="Angsana New" pitchFamily="18" charset="-34"/>
              </a:rPr>
              <a:t>บาท และมีรายได้จากการขายอาหาร </a:t>
            </a:r>
            <a:r>
              <a:rPr lang="en-US" b="1" dirty="0">
                <a:latin typeface="Angsana New" pitchFamily="18" charset="-34"/>
              </a:rPr>
              <a:t>100,000 </a:t>
            </a:r>
            <a:r>
              <a:rPr lang="th-TH" b="1" dirty="0">
                <a:latin typeface="Angsana New" pitchFamily="18" charset="-34"/>
              </a:rPr>
              <a:t>บาท นาย</a:t>
            </a:r>
            <a:r>
              <a:rPr lang="en-US" b="1" dirty="0">
                <a:latin typeface="Angsana New" pitchFamily="18" charset="-34"/>
              </a:rPr>
              <a:t> </a:t>
            </a:r>
            <a:r>
              <a:rPr lang="th-TH" b="1" dirty="0" err="1">
                <a:latin typeface="Angsana New" pitchFamily="18" charset="-34"/>
              </a:rPr>
              <a:t>ส</a:t>
            </a:r>
            <a:r>
              <a:rPr lang="en-US" b="1" dirty="0">
                <a:latin typeface="Angsana New" pitchFamily="18" charset="-34"/>
              </a:rPr>
              <a:t> </a:t>
            </a:r>
            <a:r>
              <a:rPr lang="th-TH" b="1" dirty="0">
                <a:latin typeface="Angsana New" pitchFamily="18" charset="-34"/>
              </a:rPr>
              <a:t>มีเงินได้หลังหัก </a:t>
            </a:r>
            <a:r>
              <a:rPr lang="th-TH" b="1" dirty="0" err="1">
                <a:latin typeface="Angsana New" pitchFamily="18" charset="-34"/>
              </a:rPr>
              <a:t>คชจ</a:t>
            </a:r>
            <a:r>
              <a:rPr lang="en-US" b="1" dirty="0">
                <a:latin typeface="Angsana New" pitchFamily="18" charset="-34"/>
              </a:rPr>
              <a:t>? </a:t>
            </a:r>
            <a:endParaRPr lang="th-TH" b="1" dirty="0">
              <a:latin typeface="Angsana New" pitchFamily="18" charset="-34"/>
            </a:endParaRPr>
          </a:p>
          <a:p>
            <a:pPr>
              <a:spcBef>
                <a:spcPct val="50000"/>
              </a:spcBef>
            </a:pPr>
            <a:r>
              <a:rPr lang="th-TH" b="1" u="sng" dirty="0">
                <a:latin typeface="Angsana New" pitchFamily="18" charset="-34"/>
              </a:rPr>
              <a:t>เฉลย</a:t>
            </a:r>
            <a:r>
              <a:rPr lang="en-US" b="1" dirty="0">
                <a:latin typeface="Angsana New" pitchFamily="18" charset="-34"/>
              </a:rPr>
              <a:t> </a:t>
            </a:r>
            <a:r>
              <a:rPr lang="th-TH" b="1" dirty="0">
                <a:latin typeface="Angsana New" pitchFamily="18" charset="-34"/>
              </a:rPr>
              <a:t>ภาษีปี </a:t>
            </a:r>
            <a:r>
              <a:rPr lang="en-US" b="1" dirty="0">
                <a:latin typeface="Angsana New" pitchFamily="18" charset="-34"/>
              </a:rPr>
              <a:t>55</a:t>
            </a:r>
            <a:endParaRPr lang="th-TH" b="1" dirty="0">
              <a:latin typeface="Angsana New" pitchFamily="18" charset="-34"/>
            </a:endParaRPr>
          </a:p>
          <a:p>
            <a:pPr>
              <a:spcBef>
                <a:spcPct val="50000"/>
              </a:spcBef>
            </a:pPr>
            <a:r>
              <a:rPr lang="en-US" b="1" dirty="0">
                <a:latin typeface="Angsana New" pitchFamily="18" charset="-34"/>
              </a:rPr>
              <a:t>40(7) </a:t>
            </a:r>
            <a:r>
              <a:rPr lang="th-TH" b="1" dirty="0">
                <a:latin typeface="Angsana New" pitchFamily="18" charset="-34"/>
              </a:rPr>
              <a:t>รับเหมาก่อสร้าง </a:t>
            </a:r>
            <a:r>
              <a:rPr lang="en-US" b="1" dirty="0">
                <a:latin typeface="Angsana New" pitchFamily="18" charset="-34"/>
              </a:rPr>
              <a:t>(</a:t>
            </a:r>
            <a:r>
              <a:rPr lang="th-TH" b="1" dirty="0">
                <a:latin typeface="Angsana New" pitchFamily="18" charset="-34"/>
              </a:rPr>
              <a:t>หัก คชจ.</a:t>
            </a:r>
            <a:r>
              <a:rPr lang="en-US" b="1" dirty="0">
                <a:latin typeface="Angsana New" pitchFamily="18" charset="-34"/>
              </a:rPr>
              <a:t> 70% </a:t>
            </a:r>
            <a:r>
              <a:rPr lang="th-TH" b="1" dirty="0">
                <a:latin typeface="Angsana New" pitchFamily="18" charset="-34"/>
              </a:rPr>
              <a:t>) </a:t>
            </a:r>
            <a:r>
              <a:rPr lang="en-US" b="1" dirty="0">
                <a:latin typeface="Angsana New" pitchFamily="18" charset="-34"/>
              </a:rPr>
              <a:t>= 500,000*70%= 350,000 (500,000-350,000=150,000 )</a:t>
            </a:r>
          </a:p>
          <a:p>
            <a:pPr>
              <a:spcBef>
                <a:spcPct val="50000"/>
              </a:spcBef>
            </a:pPr>
            <a:r>
              <a:rPr lang="en-US" b="1" dirty="0">
                <a:latin typeface="Angsana New" pitchFamily="18" charset="-34"/>
              </a:rPr>
              <a:t>40(8) </a:t>
            </a:r>
            <a:r>
              <a:rPr lang="th-TH" b="1" dirty="0">
                <a:latin typeface="Angsana New" pitchFamily="18" charset="-34"/>
              </a:rPr>
              <a:t>(</a:t>
            </a:r>
            <a:r>
              <a:rPr lang="en-US" b="1" dirty="0">
                <a:latin typeface="Angsana New" pitchFamily="18" charset="-34"/>
              </a:rPr>
              <a:t>7)  </a:t>
            </a:r>
            <a:r>
              <a:rPr lang="th-TH" b="1" dirty="0">
                <a:latin typeface="Angsana New" pitchFamily="18" charset="-34"/>
              </a:rPr>
              <a:t>รายได้จากการขายอาหาร (หักคชจ.</a:t>
            </a:r>
            <a:r>
              <a:rPr lang="en-US" b="1" dirty="0">
                <a:latin typeface="Angsana New" pitchFamily="18" charset="-34"/>
              </a:rPr>
              <a:t>70%) = 100,000*70%=70,000 (100,000-70,000 = 30,000)</a:t>
            </a:r>
          </a:p>
          <a:p>
            <a:pPr>
              <a:spcBef>
                <a:spcPct val="50000"/>
              </a:spcBef>
            </a:pPr>
            <a:r>
              <a:rPr lang="th-TH" b="1" dirty="0">
                <a:latin typeface="Angsana New" pitchFamily="18" charset="-34"/>
              </a:rPr>
              <a:t>นาย ส มีเงินได้หลังหักคชจ. </a:t>
            </a:r>
            <a:r>
              <a:rPr lang="en-US" b="1" dirty="0">
                <a:latin typeface="Angsana New" pitchFamily="18" charset="-34"/>
              </a:rPr>
              <a:t>150,000+30,000 = 180,000 </a:t>
            </a:r>
          </a:p>
          <a:p>
            <a:pPr>
              <a:spcBef>
                <a:spcPct val="50000"/>
              </a:spcBef>
            </a:pPr>
            <a:r>
              <a:rPr lang="th-TH" b="1" dirty="0">
                <a:latin typeface="Angsana New" pitchFamily="18" charset="-34"/>
              </a:rPr>
              <a:t> </a:t>
            </a:r>
            <a:r>
              <a:rPr lang="th-TH" b="1" u="sng" dirty="0">
                <a:latin typeface="Angsana New" pitchFamily="18" charset="-34"/>
              </a:rPr>
              <a:t>นาย</a:t>
            </a:r>
            <a:r>
              <a:rPr lang="en-US" b="1" u="sng" dirty="0">
                <a:latin typeface="Angsana New" pitchFamily="18" charset="-34"/>
              </a:rPr>
              <a:t> </a:t>
            </a:r>
            <a:r>
              <a:rPr lang="th-TH" b="1" u="sng" dirty="0">
                <a:latin typeface="Angsana New" pitchFamily="18" charset="-34"/>
              </a:rPr>
              <a:t>ส มีเงินได้หลังหักค่าใช้จ่าย </a:t>
            </a:r>
            <a:r>
              <a:rPr lang="en-US" b="1" u="sng" dirty="0">
                <a:latin typeface="Angsana New" pitchFamily="18" charset="-34"/>
              </a:rPr>
              <a:t>180,000 </a:t>
            </a:r>
            <a:r>
              <a:rPr lang="th-TH" b="1" u="sng" dirty="0">
                <a:latin typeface="Angsana New" pitchFamily="18" charset="-34"/>
              </a:rPr>
              <a:t>บาท ต้องยื่นภาษี และเสียภาษี</a:t>
            </a:r>
            <a:endParaRPr lang="en-US" b="1" dirty="0"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1846555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273E3-5125-D246-8FDA-94833D603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167"/>
            <a:ext cx="9144000" cy="78296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th-TH" b="1" dirty="0">
                <a:latin typeface="CordiaUPC" panose="020B0304020202020204" pitchFamily="34" charset="-34"/>
                <a:cs typeface="CordiaUPC" panose="020B0304020202020204" pitchFamily="34" charset="-34"/>
              </a:rPr>
              <a:t>อัตราการหักค่าใช้จ่าย มีการเปลี่ยนแปลง </a:t>
            </a:r>
            <a:r>
              <a:rPr lang="en-US" b="1" dirty="0">
                <a:latin typeface="CordiaUPC" panose="020B0304020202020204" pitchFamily="34" charset="-34"/>
                <a:cs typeface="CordiaUPC" panose="020B0304020202020204" pitchFamily="34" charset="-34"/>
              </a:rPr>
              <a:t>*</a:t>
            </a:r>
            <a:r>
              <a:rPr lang="th-TH" b="1" dirty="0">
                <a:latin typeface="CordiaUPC" panose="020B0304020202020204" pitchFamily="34" charset="-34"/>
                <a:cs typeface="CordiaUPC" panose="020B0304020202020204" pitchFamily="34" charset="-34"/>
              </a:rPr>
              <a:t>ปี </a:t>
            </a:r>
            <a:r>
              <a:rPr lang="en-US" b="1" dirty="0">
                <a:latin typeface="CordiaUPC" panose="020B0304020202020204" pitchFamily="34" charset="-34"/>
                <a:cs typeface="CordiaUPC" panose="020B0304020202020204" pitchFamily="34" charset="-34"/>
              </a:rPr>
              <a:t>2563</a:t>
            </a:r>
            <a:r>
              <a:rPr lang="th-TH" b="1" dirty="0">
                <a:latin typeface="CordiaUPC" panose="020B0304020202020204" pitchFamily="34" charset="-34"/>
                <a:cs typeface="CordiaUPC" panose="020B0304020202020204" pitchFamily="34" charset="-34"/>
              </a:rPr>
              <a:t>ปัจจุบัน</a:t>
            </a:r>
            <a:endParaRPr lang="en-TH" b="1" dirty="0">
              <a:latin typeface="CordiaUPC" panose="020B0304020202020204" pitchFamily="34" charset="-34"/>
              <a:cs typeface="CordiaUPC" panose="020B0304020202020204" pitchFamily="34" charset="-34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B9B261-EDC6-FF43-9706-6833282A1F8C}"/>
              </a:ext>
            </a:extLst>
          </p:cNvPr>
          <p:cNvSpPr/>
          <p:nvPr/>
        </p:nvSpPr>
        <p:spPr>
          <a:xfrm>
            <a:off x="6084168" y="6484498"/>
            <a:ext cx="28803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dirty="0">
                <a:solidFill>
                  <a:srgbClr val="222222"/>
                </a:solidFill>
                <a:latin typeface="sarabunlight"/>
              </a:rPr>
              <a:t>* ตามพระราชกฤษฎีกา (ฉบับที่ 629) พ.ศ.2560</a:t>
            </a:r>
            <a:endParaRPr lang="en-TH" sz="1600" dirty="0"/>
          </a:p>
        </p:txBody>
      </p:sp>
      <p:pic>
        <p:nvPicPr>
          <p:cNvPr id="7" name="Picture 6" descr="Table&#10;&#10;Description automatically generated">
            <a:extLst>
              <a:ext uri="{FF2B5EF4-FFF2-40B4-BE49-F238E27FC236}">
                <a16:creationId xmlns:a16="http://schemas.microsoft.com/office/drawing/2014/main" id="{7586DA10-FCA4-9642-8114-8B099ED825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080" y="800618"/>
            <a:ext cx="7749839" cy="5693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02795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E03840_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0911" y="3218876"/>
            <a:ext cx="4602178" cy="1288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4400" b="1">
                <a:solidFill>
                  <a:srgbClr val="FF3300"/>
                </a:solidFill>
                <a:cs typeface="Angsana New" pitchFamily="18" charset="-34"/>
              </a:rPr>
              <a:t>การหักลดหย่อน (มาตรา 47)</a:t>
            </a:r>
            <a:endParaRPr lang="th-TH" sz="4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468313" y="1268413"/>
            <a:ext cx="83534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ผู้มีเงินได้ 						30,000 บาท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คู่สมรสผู้มีเงินได้ ไม่ได้ประกอบอาชีพ		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6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0,000 บาท</a:t>
            </a:r>
          </a:p>
          <a:p>
            <a:pPr marL="342900" indent="-342900">
              <a:spcBef>
                <a:spcPct val="50000"/>
              </a:spcBef>
            </a:pP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-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สมรสระหว่างปีก็สามารถหักลดหย่อนได้</a:t>
            </a:r>
          </a:p>
          <a:p>
            <a:pPr marL="342900" indent="-342900">
              <a:spcBef>
                <a:spcPct val="50000"/>
              </a:spcBef>
            </a:pP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3. 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บุตร ได้คนละ 					</a:t>
            </a:r>
            <a:r>
              <a:rPr lang="en-US" sz="3600" b="1" dirty="0">
                <a:latin typeface="Angsana New" pitchFamily="18" charset="-34"/>
              </a:rPr>
              <a:t>30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,000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บาท</a:t>
            </a:r>
            <a:endParaRPr lang="en-US" sz="3600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โดยมีเงื่อนไขในการหักลดหย่อน ดังนี้</a:t>
            </a:r>
          </a:p>
          <a:p>
            <a:pPr marL="342900" indent="-342900">
              <a:spcBef>
                <a:spcPct val="50000"/>
              </a:spcBef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200" b="1" dirty="0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3.1  การนับจำนวนบุตร	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-  เกิดก่อน 2522 หักได้ทั้งหมด</a:t>
            </a:r>
          </a:p>
          <a:p>
            <a:pPr marL="342900" indent="-342900">
              <a:spcBef>
                <a:spcPct val="50000"/>
              </a:spcBef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				-  เกิดหลัง 2522 หักได้ไม่เกิน 3 คน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4400" b="1">
                <a:solidFill>
                  <a:srgbClr val="FF3300"/>
                </a:solidFill>
                <a:cs typeface="Angsana New" pitchFamily="18" charset="-34"/>
              </a:rPr>
              <a:t>การหักลดหย่อน (มาตรา 47)</a:t>
            </a:r>
            <a:endParaRPr lang="th-TH" sz="4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468313" y="1268413"/>
            <a:ext cx="8353425" cy="503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th-TH" sz="36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2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3.2  เงื่อนไขอื่น ๆ ประกอบ</a:t>
            </a:r>
          </a:p>
          <a:p>
            <a:pPr marL="342900" indent="-342900">
              <a:spcBef>
                <a:spcPct val="50000"/>
              </a:spcBef>
            </a:pPr>
            <a:r>
              <a:rPr lang="th-TH" sz="3200" b="1">
                <a:latin typeface="Angsana New" pitchFamily="18" charset="-34"/>
                <a:cs typeface="Angsana New" pitchFamily="18" charset="-34"/>
              </a:rPr>
              <a:t>		- ผู้เยาว์ไม่จำเป็นต้องศึกษา สามารถหักลดหย่อนได้</a:t>
            </a:r>
          </a:p>
          <a:p>
            <a:pPr marL="342900" indent="-342900">
              <a:spcBef>
                <a:spcPct val="50000"/>
              </a:spcBef>
            </a:pPr>
            <a:r>
              <a:rPr lang="th-TH" b="1">
                <a:cs typeface="Angsana New" pitchFamily="18" charset="-34"/>
              </a:rPr>
              <a:t>		</a:t>
            </a:r>
            <a:r>
              <a:rPr lang="th-TH" sz="3200" b="1">
                <a:latin typeface="Angsana New" pitchFamily="18" charset="-34"/>
                <a:cs typeface="Angsana New" pitchFamily="18" charset="-34"/>
              </a:rPr>
              <a:t>- แต่ถ้าบรรลุนิติภาวะแล้ว อายุต้อง </a:t>
            </a:r>
            <a:r>
              <a:rPr lang="th-TH" sz="3200" b="1">
                <a:latin typeface="Angsana New" pitchFamily="18" charset="-34"/>
                <a:cs typeface="Angsana New" pitchFamily="18" charset="-34"/>
                <a:sym typeface="Symbol" pitchFamily="18" charset="2"/>
              </a:rPr>
              <a:t> </a:t>
            </a:r>
            <a:r>
              <a:rPr lang="th-TH" sz="3200" b="1">
                <a:latin typeface="Angsana New" pitchFamily="18" charset="-34"/>
                <a:cs typeface="Angsana New" pitchFamily="18" charset="-34"/>
              </a:rPr>
              <a:t>25 ปี และต้องศึกษาในระดับมหาวิทยาลัยหรืออุดมศึกษา</a:t>
            </a:r>
          </a:p>
          <a:p>
            <a:pPr marL="342900" indent="-342900">
              <a:spcBef>
                <a:spcPct val="50000"/>
              </a:spcBef>
            </a:pPr>
            <a:r>
              <a:rPr lang="th-TH" sz="3200" b="1">
                <a:latin typeface="Angsana New" pitchFamily="18" charset="-34"/>
                <a:cs typeface="Angsana New" pitchFamily="18" charset="-34"/>
              </a:rPr>
              <a:t>		- คนไร้ความสามารถ คนเสมือนไร้ความสามารถ ไม่ว่าจะอายุเท่าใดสามารถหักลดหย่อนได้</a:t>
            </a:r>
          </a:p>
          <a:p>
            <a:pPr marL="342900" indent="-342900">
              <a:spcBef>
                <a:spcPct val="50000"/>
              </a:spcBef>
            </a:pPr>
            <a:r>
              <a:rPr lang="th-TH" sz="3200" b="1">
                <a:latin typeface="Angsana New" pitchFamily="18" charset="-34"/>
                <a:cs typeface="Angsana New" pitchFamily="18" charset="-34"/>
              </a:rPr>
              <a:t>		- ห้ามมีเงินได้ </a:t>
            </a:r>
            <a:r>
              <a:rPr lang="th-TH" sz="3200" b="1">
                <a:latin typeface="Angsana New" pitchFamily="18" charset="-34"/>
                <a:cs typeface="Angsana New" pitchFamily="18" charset="-34"/>
                <a:sym typeface="Symbol" pitchFamily="18" charset="2"/>
              </a:rPr>
              <a:t></a:t>
            </a:r>
            <a:r>
              <a:rPr lang="th-TH" sz="3200" b="1">
                <a:latin typeface="Angsana New" pitchFamily="18" charset="-34"/>
                <a:cs typeface="Angsana New" pitchFamily="18" charset="-34"/>
              </a:rPr>
              <a:t> 15,000 บาท (ยกเว้นเป็นเงินได้ที่ได้รับยกเว้น หรือเงินปันผลซึ่งถือเป็นเงินได้ของบิดา)		</a:t>
            </a:r>
            <a:endParaRPr lang="th-TH" sz="36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4400" b="1">
                <a:solidFill>
                  <a:srgbClr val="FF3300"/>
                </a:solidFill>
                <a:cs typeface="Angsana New" pitchFamily="18" charset="-34"/>
              </a:rPr>
              <a:t>การหักลดหย่อน (มาตรา 47)</a:t>
            </a:r>
            <a:endParaRPr lang="th-TH" sz="4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468313" y="1268413"/>
            <a:ext cx="8353425" cy="545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 startAt="4"/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เบี้ยประกันชีวิต 	</a:t>
            </a:r>
            <a:r>
              <a:rPr lang="th-TH" sz="32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ตามจำนวนที่จ่ายจริง 	ไม่เกิน </a:t>
            </a:r>
            <a:r>
              <a:rPr lang="en-US" sz="32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10</a:t>
            </a:r>
            <a:r>
              <a:rPr lang="th-TH" sz="32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0,000 บาท</a:t>
            </a:r>
          </a:p>
          <a:p>
            <a:pPr marL="342900" indent="-342900">
              <a:spcBef>
                <a:spcPct val="50000"/>
              </a:spcBef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200" b="1" dirty="0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เงื่อนไข  </a:t>
            </a:r>
            <a:r>
              <a:rPr lang="en-US" sz="3200" b="1" dirty="0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- กรมธรรม์ </a:t>
            </a:r>
            <a:r>
              <a:rPr lang="th-TH" sz="3200" b="1" dirty="0">
                <a:latin typeface="Angsana New" pitchFamily="18" charset="-34"/>
                <a:cs typeface="Angsana New" pitchFamily="18" charset="-34"/>
                <a:sym typeface="Symbol" pitchFamily="18" charset="2"/>
              </a:rPr>
              <a:t></a:t>
            </a:r>
            <a:r>
              <a:rPr lang="en-US" sz="3200" b="1" dirty="0">
                <a:latin typeface="Angsana New" pitchFamily="18" charset="-34"/>
                <a:cs typeface="Angsana New" pitchFamily="18" charset="-34"/>
                <a:sym typeface="Symbol" pitchFamily="18" charset="2"/>
              </a:rPr>
              <a:t>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10 ปี</a:t>
            </a:r>
          </a:p>
          <a:p>
            <a:pPr marL="342900" indent="-342900">
              <a:spcBef>
                <a:spcPct val="50000"/>
              </a:spcBef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	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- เป็นกิจการประกันภัยในราชอาณาจักร</a:t>
            </a:r>
            <a:endParaRPr lang="en-US" sz="3200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200" b="1" dirty="0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-</a:t>
            </a:r>
            <a:r>
              <a:rPr lang="th-TH" sz="3200" b="1" dirty="0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กรณีคู่สมรส (ความเป็นสามีภริยามีอยู่ตลอดปีภาษี สามารถหักลดหย่อนเบี้ยประกันชีวิตของคู่สมรสได้อีก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5"/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การศึกษาของบุตร 				</a:t>
            </a:r>
            <a:r>
              <a:rPr lang="th-TH" sz="32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คนละ 2,000 บาท</a:t>
            </a:r>
          </a:p>
          <a:p>
            <a:pPr marL="342900" indent="-342900">
              <a:spcBef>
                <a:spcPct val="50000"/>
              </a:spcBef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200" b="1" dirty="0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เงื่อนไข	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- หักได้เฉพาะบุตรที่มีสิทธิหักลดหย่อนตามข้อ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3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เท่านั้น</a:t>
            </a:r>
          </a:p>
          <a:p>
            <a:pPr marL="342900" indent="-342900">
              <a:spcBef>
                <a:spcPct val="50000"/>
              </a:spcBef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		- เฉพาะศึกษาในประเทศไทยเท่านั้น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Picture 3" descr="PE06903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116013" cy="103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79" name="AutoShape 4"/>
          <p:cNvSpPr>
            <a:spLocks noChangeArrowheads="1"/>
          </p:cNvSpPr>
          <p:nvPr/>
        </p:nvSpPr>
        <p:spPr bwMode="auto">
          <a:xfrm>
            <a:off x="1763713" y="138113"/>
            <a:ext cx="5472112" cy="769937"/>
          </a:xfrm>
          <a:prstGeom prst="wedgeRectCallout">
            <a:avLst>
              <a:gd name="adj1" fmla="val -65838"/>
              <a:gd name="adj2" fmla="val 29176"/>
            </a:avLst>
          </a:prstGeom>
          <a:solidFill>
            <a:srgbClr val="FFFF99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th-TH" sz="4400" b="1">
                <a:solidFill>
                  <a:srgbClr val="FF0000"/>
                </a:solidFill>
                <a:latin typeface="Angsana New" pitchFamily="18" charset="-34"/>
              </a:rPr>
              <a:t>ตัวอย่าง </a:t>
            </a:r>
            <a:r>
              <a:rPr lang="en-US" sz="4400" b="1">
                <a:solidFill>
                  <a:srgbClr val="FF0000"/>
                </a:solidFill>
                <a:latin typeface="Angsana New" pitchFamily="18" charset="-34"/>
              </a:rPr>
              <a:t>1</a:t>
            </a:r>
            <a:r>
              <a:rPr lang="th-TH" sz="4400" b="1">
                <a:solidFill>
                  <a:srgbClr val="FF0000"/>
                </a:solidFill>
                <a:latin typeface="Angsana New" pitchFamily="18" charset="-34"/>
              </a:rPr>
              <a:t> </a:t>
            </a:r>
            <a:r>
              <a:rPr lang="en-US" sz="4400" b="1">
                <a:solidFill>
                  <a:srgbClr val="FF0000"/>
                </a:solidFill>
                <a:latin typeface="Angsana New" pitchFamily="18" charset="-34"/>
              </a:rPr>
              <a:t>: </a:t>
            </a:r>
            <a:r>
              <a:rPr lang="th-TH" sz="4400" b="1">
                <a:solidFill>
                  <a:srgbClr val="FF0000"/>
                </a:solidFill>
                <a:latin typeface="Angsana New" pitchFamily="18" charset="-34"/>
              </a:rPr>
              <a:t>การหักลดหย่อนบุตร</a:t>
            </a:r>
          </a:p>
        </p:txBody>
      </p:sp>
      <p:sp>
        <p:nvSpPr>
          <p:cNvPr id="101380" name="Text Box 5"/>
          <p:cNvSpPr txBox="1">
            <a:spLocks noChangeArrowheads="1"/>
          </p:cNvSpPr>
          <p:nvPr/>
        </p:nvSpPr>
        <p:spPr bwMode="auto">
          <a:xfrm>
            <a:off x="12700" y="1019175"/>
            <a:ext cx="9144000" cy="57689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th-TH" sz="3200" dirty="0">
                <a:latin typeface="Angsana New" pitchFamily="18" charset="-34"/>
              </a:rPr>
              <a:t>นายหนึ่งและนางสอง เป็นสามีภริยาชอบด้วยกฎหมาย อยู่กินด้วยกันตลอดปีภาษี </a:t>
            </a:r>
            <a:r>
              <a:rPr lang="en-US" sz="3200" dirty="0">
                <a:latin typeface="Angsana New" pitchFamily="18" charset="-34"/>
              </a:rPr>
              <a:t>2540 </a:t>
            </a:r>
            <a:r>
              <a:rPr lang="th-TH" sz="3200" dirty="0">
                <a:latin typeface="Angsana New" pitchFamily="18" charset="-34"/>
              </a:rPr>
              <a:t>มีบุตรในความอุปการะเลี้ยงดู ดังนี้</a:t>
            </a:r>
          </a:p>
          <a:p>
            <a:pPr>
              <a:spcBef>
                <a:spcPct val="50000"/>
              </a:spcBef>
            </a:pPr>
            <a:r>
              <a:rPr lang="th-TH" sz="3200" dirty="0">
                <a:latin typeface="Angsana New" pitchFamily="18" charset="-34"/>
              </a:rPr>
              <a:t>บุตรคนที่ </a:t>
            </a:r>
            <a:r>
              <a:rPr lang="en-US" sz="3200" dirty="0">
                <a:latin typeface="Angsana New" pitchFamily="18" charset="-34"/>
              </a:rPr>
              <a:t>1</a:t>
            </a:r>
            <a:r>
              <a:rPr lang="en-US" sz="3200" dirty="0">
                <a:solidFill>
                  <a:srgbClr val="0000FF"/>
                </a:solidFill>
                <a:latin typeface="Angsana New" pitchFamily="18" charset="-34"/>
              </a:rPr>
              <a:t> </a:t>
            </a:r>
            <a:r>
              <a:rPr lang="th-TH" sz="3200" dirty="0">
                <a:solidFill>
                  <a:srgbClr val="0000FF"/>
                </a:solidFill>
                <a:latin typeface="Angsana New" pitchFamily="18" charset="-34"/>
              </a:rPr>
              <a:t>เกิดปี </a:t>
            </a:r>
            <a:r>
              <a:rPr lang="en-US" sz="3200" dirty="0">
                <a:solidFill>
                  <a:srgbClr val="0000FF"/>
                </a:solidFill>
                <a:latin typeface="Angsana New" pitchFamily="18" charset="-34"/>
              </a:rPr>
              <a:t>2515 </a:t>
            </a:r>
            <a:r>
              <a:rPr lang="th-TH" sz="3200" dirty="0">
                <a:solidFill>
                  <a:srgbClr val="0000FF"/>
                </a:solidFill>
                <a:latin typeface="Angsana New" pitchFamily="18" charset="-34"/>
              </a:rPr>
              <a:t>ทำงานแล้วได้รับเงินเดือน ๆ ละ </a:t>
            </a:r>
            <a:r>
              <a:rPr lang="en-US" sz="3200" dirty="0">
                <a:solidFill>
                  <a:srgbClr val="0000FF"/>
                </a:solidFill>
                <a:latin typeface="Angsana New" pitchFamily="18" charset="-34"/>
              </a:rPr>
              <a:t>8,000 </a:t>
            </a:r>
            <a:r>
              <a:rPr lang="th-TH" sz="3200" dirty="0">
                <a:solidFill>
                  <a:srgbClr val="0000FF"/>
                </a:solidFill>
                <a:latin typeface="Angsana New" pitchFamily="18" charset="-34"/>
              </a:rPr>
              <a:t>บาทและอยู่ระหว่างลาพักศึกษาต่อปริญญาโทที่ต่างประเทศ</a:t>
            </a:r>
          </a:p>
          <a:p>
            <a:pPr>
              <a:spcBef>
                <a:spcPct val="50000"/>
              </a:spcBef>
            </a:pPr>
            <a:r>
              <a:rPr lang="th-TH" sz="3200" dirty="0">
                <a:latin typeface="Angsana New" pitchFamily="18" charset="-34"/>
              </a:rPr>
              <a:t>บุตรคนที่ </a:t>
            </a:r>
            <a:r>
              <a:rPr lang="en-US" sz="3200" dirty="0">
                <a:latin typeface="Angsana New" pitchFamily="18" charset="-34"/>
              </a:rPr>
              <a:t>2</a:t>
            </a:r>
            <a:r>
              <a:rPr lang="en-US" sz="3200" dirty="0">
                <a:solidFill>
                  <a:srgbClr val="0000FF"/>
                </a:solidFill>
                <a:latin typeface="Angsana New" pitchFamily="18" charset="-34"/>
              </a:rPr>
              <a:t>  </a:t>
            </a:r>
            <a:r>
              <a:rPr lang="th-TH" sz="3200" dirty="0">
                <a:solidFill>
                  <a:srgbClr val="0000FF"/>
                </a:solidFill>
                <a:latin typeface="Angsana New" pitchFamily="18" charset="-34"/>
              </a:rPr>
              <a:t>เกิดปี </a:t>
            </a:r>
            <a:r>
              <a:rPr lang="en-US" sz="3200" dirty="0">
                <a:solidFill>
                  <a:srgbClr val="0000FF"/>
                </a:solidFill>
                <a:latin typeface="Angsana New" pitchFamily="18" charset="-34"/>
              </a:rPr>
              <a:t>2516 </a:t>
            </a:r>
            <a:r>
              <a:rPr lang="th-TH" sz="3200" dirty="0">
                <a:solidFill>
                  <a:srgbClr val="0000FF"/>
                </a:solidFill>
                <a:latin typeface="Angsana New" pitchFamily="18" charset="-34"/>
              </a:rPr>
              <a:t>ศาลสั่งให้เป็นคนเสมือนไร้ความสามารถ</a:t>
            </a:r>
          </a:p>
          <a:p>
            <a:pPr>
              <a:spcBef>
                <a:spcPct val="50000"/>
              </a:spcBef>
            </a:pPr>
            <a:r>
              <a:rPr lang="th-TH" sz="3200" dirty="0">
                <a:latin typeface="Angsana New" pitchFamily="18" charset="-34"/>
              </a:rPr>
              <a:t>บุตรคนที่ </a:t>
            </a:r>
            <a:r>
              <a:rPr lang="en-US" sz="3200" dirty="0">
                <a:latin typeface="Angsana New" pitchFamily="18" charset="-34"/>
              </a:rPr>
              <a:t>3</a:t>
            </a:r>
            <a:r>
              <a:rPr lang="en-US" sz="3200" dirty="0">
                <a:solidFill>
                  <a:srgbClr val="0000FF"/>
                </a:solidFill>
                <a:latin typeface="Angsana New" pitchFamily="18" charset="-34"/>
              </a:rPr>
              <a:t> </a:t>
            </a:r>
            <a:r>
              <a:rPr lang="th-TH" sz="3200" dirty="0">
                <a:solidFill>
                  <a:srgbClr val="0000FF"/>
                </a:solidFill>
                <a:latin typeface="Angsana New" pitchFamily="18" charset="-34"/>
              </a:rPr>
              <a:t>เกิดปี </a:t>
            </a:r>
            <a:r>
              <a:rPr lang="en-US" sz="3200" dirty="0">
                <a:solidFill>
                  <a:srgbClr val="0000FF"/>
                </a:solidFill>
                <a:latin typeface="Angsana New" pitchFamily="18" charset="-34"/>
              </a:rPr>
              <a:t>2517 </a:t>
            </a:r>
            <a:r>
              <a:rPr lang="th-TH" sz="3200" dirty="0">
                <a:solidFill>
                  <a:srgbClr val="0000FF"/>
                </a:solidFill>
                <a:latin typeface="Angsana New" pitchFamily="18" charset="-34"/>
              </a:rPr>
              <a:t>ไม่ได้ศึกษาต่อ ได้รับรางวัลจากการประกวดภาพถ่ายจากทางราชการ จำนวน </a:t>
            </a:r>
            <a:r>
              <a:rPr lang="en-US" sz="3200" dirty="0">
                <a:solidFill>
                  <a:srgbClr val="0000FF"/>
                </a:solidFill>
                <a:latin typeface="Angsana New" pitchFamily="18" charset="-34"/>
              </a:rPr>
              <a:t>50,000 </a:t>
            </a:r>
            <a:r>
              <a:rPr lang="th-TH" sz="3200" dirty="0">
                <a:solidFill>
                  <a:srgbClr val="0000FF"/>
                </a:solidFill>
                <a:latin typeface="Angsana New" pitchFamily="18" charset="-34"/>
              </a:rPr>
              <a:t>บาท</a:t>
            </a:r>
          </a:p>
          <a:p>
            <a:pPr>
              <a:spcBef>
                <a:spcPct val="50000"/>
              </a:spcBef>
            </a:pPr>
            <a:r>
              <a:rPr lang="th-TH" sz="3200" dirty="0">
                <a:latin typeface="Angsana New" pitchFamily="18" charset="-34"/>
              </a:rPr>
              <a:t>บุตรคนที่ </a:t>
            </a:r>
            <a:r>
              <a:rPr lang="en-US" sz="3200" dirty="0">
                <a:latin typeface="Angsana New" pitchFamily="18" charset="-34"/>
              </a:rPr>
              <a:t>4</a:t>
            </a:r>
            <a:r>
              <a:rPr lang="en-US" sz="3200" dirty="0">
                <a:solidFill>
                  <a:srgbClr val="0000FF"/>
                </a:solidFill>
                <a:latin typeface="Angsana New" pitchFamily="18" charset="-34"/>
              </a:rPr>
              <a:t> </a:t>
            </a:r>
            <a:r>
              <a:rPr lang="th-TH" sz="3200" dirty="0">
                <a:solidFill>
                  <a:srgbClr val="0000FF"/>
                </a:solidFill>
                <a:latin typeface="Angsana New" pitchFamily="18" charset="-34"/>
              </a:rPr>
              <a:t>เกิดปี </a:t>
            </a:r>
            <a:r>
              <a:rPr lang="en-US" sz="3200" dirty="0">
                <a:solidFill>
                  <a:srgbClr val="0000FF"/>
                </a:solidFill>
                <a:latin typeface="Angsana New" pitchFamily="18" charset="-34"/>
              </a:rPr>
              <a:t>2521 </a:t>
            </a:r>
            <a:r>
              <a:rPr lang="th-TH" sz="3200" dirty="0">
                <a:solidFill>
                  <a:srgbClr val="0000FF"/>
                </a:solidFill>
                <a:latin typeface="Angsana New" pitchFamily="18" charset="-34"/>
              </a:rPr>
              <a:t>ศึกษาระดับ</a:t>
            </a:r>
            <a:r>
              <a:rPr lang="th-TH" sz="3200" dirty="0" err="1">
                <a:solidFill>
                  <a:srgbClr val="0000FF"/>
                </a:solidFill>
                <a:latin typeface="Angsana New" pitchFamily="18" charset="-34"/>
              </a:rPr>
              <a:t>ปวช.</a:t>
            </a:r>
            <a:r>
              <a:rPr lang="th-TH" sz="3200" dirty="0">
                <a:solidFill>
                  <a:srgbClr val="0000FF"/>
                </a:solidFill>
                <a:latin typeface="Angsana New" pitchFamily="18" charset="-34"/>
              </a:rPr>
              <a:t> เสียชีวิตด้วยอุบัติเหตุ เมื่อวันที่ </a:t>
            </a:r>
            <a:r>
              <a:rPr lang="en-US" sz="3200" dirty="0">
                <a:solidFill>
                  <a:srgbClr val="0000FF"/>
                </a:solidFill>
                <a:latin typeface="Angsana New" pitchFamily="18" charset="-34"/>
              </a:rPr>
              <a:t>8 </a:t>
            </a:r>
            <a:r>
              <a:rPr lang="th-TH" sz="3200" dirty="0">
                <a:solidFill>
                  <a:srgbClr val="0000FF"/>
                </a:solidFill>
                <a:latin typeface="Angsana New" pitchFamily="18" charset="-34"/>
              </a:rPr>
              <a:t>ต.ค. </a:t>
            </a:r>
            <a:r>
              <a:rPr lang="en-US" sz="3200" dirty="0">
                <a:solidFill>
                  <a:srgbClr val="0000FF"/>
                </a:solidFill>
                <a:latin typeface="Angsana New" pitchFamily="18" charset="-34"/>
              </a:rPr>
              <a:t>40</a:t>
            </a:r>
          </a:p>
          <a:p>
            <a:pPr>
              <a:spcBef>
                <a:spcPct val="50000"/>
              </a:spcBef>
            </a:pPr>
            <a:r>
              <a:rPr lang="th-TH" sz="3200" dirty="0">
                <a:latin typeface="Angsana New" pitchFamily="18" charset="-34"/>
              </a:rPr>
              <a:t>บุตรคนที่ </a:t>
            </a:r>
            <a:r>
              <a:rPr lang="en-US" sz="3200" dirty="0">
                <a:latin typeface="Angsana New" pitchFamily="18" charset="-34"/>
              </a:rPr>
              <a:t>5</a:t>
            </a:r>
            <a:r>
              <a:rPr lang="en-US" sz="3200" dirty="0">
                <a:solidFill>
                  <a:srgbClr val="0000FF"/>
                </a:solidFill>
                <a:latin typeface="Angsana New" pitchFamily="18" charset="-34"/>
              </a:rPr>
              <a:t> </a:t>
            </a:r>
            <a:r>
              <a:rPr lang="th-TH" sz="3200" dirty="0">
                <a:solidFill>
                  <a:srgbClr val="0000FF"/>
                </a:solidFill>
                <a:latin typeface="Angsana New" pitchFamily="18" charset="-34"/>
              </a:rPr>
              <a:t>เกิดปี </a:t>
            </a:r>
            <a:r>
              <a:rPr lang="en-US" sz="3200" dirty="0">
                <a:solidFill>
                  <a:srgbClr val="0000FF"/>
                </a:solidFill>
                <a:latin typeface="Angsana New" pitchFamily="18" charset="-34"/>
              </a:rPr>
              <a:t>2523 </a:t>
            </a:r>
            <a:r>
              <a:rPr lang="th-TH" sz="3200" dirty="0">
                <a:solidFill>
                  <a:srgbClr val="0000FF"/>
                </a:solidFill>
                <a:latin typeface="Angsana New" pitchFamily="18" charset="-34"/>
              </a:rPr>
              <a:t>ศึกษาที่โรงเรียนมัธยมหอวัง ไม่มีเงินได้</a:t>
            </a:r>
          </a:p>
          <a:p>
            <a:pPr>
              <a:spcBef>
                <a:spcPct val="50000"/>
              </a:spcBef>
            </a:pPr>
            <a:endParaRPr lang="th-TH" sz="3200" dirty="0">
              <a:solidFill>
                <a:srgbClr val="0000FF"/>
              </a:solidFill>
              <a:latin typeface="Angsana New" pitchFamily="18" charset="-34"/>
            </a:endParaRP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2" name="Picture 2" descr="PE06903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2700"/>
            <a:ext cx="1116013" cy="103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03" name="AutoShape 3"/>
          <p:cNvSpPr>
            <a:spLocks noChangeArrowheads="1"/>
          </p:cNvSpPr>
          <p:nvPr/>
        </p:nvSpPr>
        <p:spPr bwMode="auto">
          <a:xfrm>
            <a:off x="1763713" y="138113"/>
            <a:ext cx="5472112" cy="769937"/>
          </a:xfrm>
          <a:prstGeom prst="wedgeRectCallout">
            <a:avLst>
              <a:gd name="adj1" fmla="val -68306"/>
              <a:gd name="adj2" fmla="val 20514"/>
            </a:avLst>
          </a:prstGeom>
          <a:solidFill>
            <a:srgbClr val="FFFF99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th-TH" sz="4400" b="1">
                <a:solidFill>
                  <a:srgbClr val="FF0000"/>
                </a:solidFill>
                <a:latin typeface="Angsana New" pitchFamily="18" charset="-34"/>
              </a:rPr>
              <a:t>ตัวอย่าง </a:t>
            </a:r>
            <a:r>
              <a:rPr lang="en-US" sz="4400" b="1">
                <a:solidFill>
                  <a:srgbClr val="FF0000"/>
                </a:solidFill>
                <a:latin typeface="Angsana New" pitchFamily="18" charset="-34"/>
              </a:rPr>
              <a:t>2</a:t>
            </a:r>
            <a:r>
              <a:rPr lang="th-TH" sz="4400" b="1">
                <a:solidFill>
                  <a:srgbClr val="FF0000"/>
                </a:solidFill>
                <a:latin typeface="Angsana New" pitchFamily="18" charset="-34"/>
              </a:rPr>
              <a:t> </a:t>
            </a:r>
            <a:r>
              <a:rPr lang="en-US" sz="4400" b="1">
                <a:solidFill>
                  <a:srgbClr val="FF0000"/>
                </a:solidFill>
                <a:latin typeface="Angsana New" pitchFamily="18" charset="-34"/>
              </a:rPr>
              <a:t>: </a:t>
            </a:r>
            <a:r>
              <a:rPr lang="th-TH" sz="4400" b="1">
                <a:solidFill>
                  <a:srgbClr val="FF0000"/>
                </a:solidFill>
                <a:latin typeface="Angsana New" pitchFamily="18" charset="-34"/>
              </a:rPr>
              <a:t>การหักลดหย่อนบุตร</a:t>
            </a: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212725" y="1095375"/>
            <a:ext cx="8713788" cy="56102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th-TH" sz="3200">
                <a:latin typeface="Angsana New" pitchFamily="18" charset="-34"/>
              </a:rPr>
              <a:t>นายโตและนางต้อย เป็นสามีภริยาชอบด้วยกฎหมาย อยู่กินด้วยกันตลอดปีภาษี </a:t>
            </a:r>
            <a:r>
              <a:rPr lang="en-US" sz="3200">
                <a:latin typeface="Angsana New" pitchFamily="18" charset="-34"/>
              </a:rPr>
              <a:t>2540 </a:t>
            </a:r>
            <a:r>
              <a:rPr lang="th-TH" sz="3200">
                <a:latin typeface="Angsana New" pitchFamily="18" charset="-34"/>
              </a:rPr>
              <a:t>มีบุตรในความอุปการะเลี้ยงดู ดังนี้</a:t>
            </a:r>
          </a:p>
          <a:p>
            <a:pPr>
              <a:spcBef>
                <a:spcPct val="50000"/>
              </a:spcBef>
            </a:pPr>
            <a:r>
              <a:rPr lang="th-TH" sz="3200">
                <a:latin typeface="Angsana New" pitchFamily="18" charset="-34"/>
              </a:rPr>
              <a:t>บุตรคนที่ </a:t>
            </a:r>
            <a:r>
              <a:rPr lang="en-US" sz="3200">
                <a:latin typeface="Angsana New" pitchFamily="18" charset="-34"/>
              </a:rPr>
              <a:t>1</a:t>
            </a:r>
            <a:r>
              <a:rPr lang="en-US" sz="3200">
                <a:solidFill>
                  <a:srgbClr val="0000FF"/>
                </a:solidFill>
                <a:latin typeface="Angsana New" pitchFamily="18" charset="-34"/>
              </a:rPr>
              <a:t> </a:t>
            </a:r>
            <a:r>
              <a:rPr lang="th-TH" sz="3200">
                <a:solidFill>
                  <a:srgbClr val="0000FF"/>
                </a:solidFill>
                <a:latin typeface="Angsana New" pitchFamily="18" charset="-34"/>
              </a:rPr>
              <a:t>อายุ </a:t>
            </a:r>
            <a:r>
              <a:rPr lang="en-US" sz="3200">
                <a:solidFill>
                  <a:srgbClr val="0000FF"/>
                </a:solidFill>
                <a:latin typeface="Angsana New" pitchFamily="18" charset="-34"/>
              </a:rPr>
              <a:t>28 </a:t>
            </a:r>
            <a:r>
              <a:rPr lang="th-TH" sz="3200">
                <a:solidFill>
                  <a:srgbClr val="0000FF"/>
                </a:solidFill>
                <a:latin typeface="Angsana New" pitchFamily="18" charset="-34"/>
              </a:rPr>
              <a:t>ปี ตกงานกลายเป็นคนวิกลจริต</a:t>
            </a:r>
          </a:p>
          <a:p>
            <a:pPr>
              <a:spcBef>
                <a:spcPct val="50000"/>
              </a:spcBef>
            </a:pPr>
            <a:r>
              <a:rPr lang="th-TH" sz="3200">
                <a:latin typeface="Angsana New" pitchFamily="18" charset="-34"/>
              </a:rPr>
              <a:t>บุตรคนที่ </a:t>
            </a:r>
            <a:r>
              <a:rPr lang="en-US" sz="3200">
                <a:latin typeface="Angsana New" pitchFamily="18" charset="-34"/>
              </a:rPr>
              <a:t>2</a:t>
            </a:r>
            <a:r>
              <a:rPr lang="en-US" sz="3200">
                <a:solidFill>
                  <a:srgbClr val="0000FF"/>
                </a:solidFill>
                <a:latin typeface="Angsana New" pitchFamily="18" charset="-34"/>
              </a:rPr>
              <a:t>  </a:t>
            </a:r>
            <a:r>
              <a:rPr lang="th-TH" sz="3200">
                <a:solidFill>
                  <a:srgbClr val="0000FF"/>
                </a:solidFill>
                <a:latin typeface="Angsana New" pitchFamily="18" charset="-34"/>
              </a:rPr>
              <a:t>อายุ </a:t>
            </a:r>
            <a:r>
              <a:rPr lang="en-US" sz="3200">
                <a:solidFill>
                  <a:srgbClr val="0000FF"/>
                </a:solidFill>
                <a:latin typeface="Angsana New" pitchFamily="18" charset="-34"/>
              </a:rPr>
              <a:t>26 </a:t>
            </a:r>
            <a:r>
              <a:rPr lang="th-TH" sz="3200">
                <a:solidFill>
                  <a:srgbClr val="0000FF"/>
                </a:solidFill>
                <a:latin typeface="Angsana New" pitchFamily="18" charset="-34"/>
              </a:rPr>
              <a:t>ปี กำลังศึกษาปริญญาโทที่ประเทศญี่ปุ่น</a:t>
            </a:r>
          </a:p>
          <a:p>
            <a:pPr>
              <a:spcBef>
                <a:spcPct val="50000"/>
              </a:spcBef>
            </a:pPr>
            <a:r>
              <a:rPr lang="th-TH" sz="3200">
                <a:latin typeface="Angsana New" pitchFamily="18" charset="-34"/>
              </a:rPr>
              <a:t>บุตรคนที่ </a:t>
            </a:r>
            <a:r>
              <a:rPr lang="en-US" sz="3200">
                <a:latin typeface="Angsana New" pitchFamily="18" charset="-34"/>
              </a:rPr>
              <a:t>3</a:t>
            </a:r>
            <a:r>
              <a:rPr lang="en-US" sz="3200">
                <a:solidFill>
                  <a:srgbClr val="0000FF"/>
                </a:solidFill>
                <a:latin typeface="Angsana New" pitchFamily="18" charset="-34"/>
              </a:rPr>
              <a:t> </a:t>
            </a:r>
            <a:r>
              <a:rPr lang="th-TH" sz="3200">
                <a:solidFill>
                  <a:srgbClr val="0000FF"/>
                </a:solidFill>
                <a:latin typeface="Angsana New" pitchFamily="18" charset="-34"/>
              </a:rPr>
              <a:t>อายุ </a:t>
            </a:r>
            <a:r>
              <a:rPr lang="en-US" sz="3200">
                <a:solidFill>
                  <a:srgbClr val="0000FF"/>
                </a:solidFill>
                <a:latin typeface="Angsana New" pitchFamily="18" charset="-34"/>
              </a:rPr>
              <a:t>22 </a:t>
            </a:r>
            <a:r>
              <a:rPr lang="th-TH" sz="3200">
                <a:solidFill>
                  <a:srgbClr val="0000FF"/>
                </a:solidFill>
                <a:latin typeface="Angsana New" pitchFamily="18" charset="-34"/>
              </a:rPr>
              <a:t>ปี เรียนอยู่มหาวิทยาลัยธรรมศาสตร์ และมีรายได้จากการขายสลากกินแบ่งรัฐบาล จำนวน </a:t>
            </a:r>
            <a:r>
              <a:rPr lang="en-US" sz="3200">
                <a:solidFill>
                  <a:srgbClr val="0000FF"/>
                </a:solidFill>
                <a:latin typeface="Angsana New" pitchFamily="18" charset="-34"/>
              </a:rPr>
              <a:t>40,000 </a:t>
            </a:r>
            <a:r>
              <a:rPr lang="th-TH" sz="3200">
                <a:solidFill>
                  <a:srgbClr val="0000FF"/>
                </a:solidFill>
                <a:latin typeface="Angsana New" pitchFamily="18" charset="-34"/>
              </a:rPr>
              <a:t>บาท</a:t>
            </a:r>
          </a:p>
          <a:p>
            <a:pPr>
              <a:spcBef>
                <a:spcPct val="50000"/>
              </a:spcBef>
            </a:pPr>
            <a:r>
              <a:rPr lang="th-TH" sz="3200">
                <a:latin typeface="Angsana New" pitchFamily="18" charset="-34"/>
              </a:rPr>
              <a:t>บุตรคนที่ </a:t>
            </a:r>
            <a:r>
              <a:rPr lang="en-US" sz="3200">
                <a:latin typeface="Angsana New" pitchFamily="18" charset="-34"/>
              </a:rPr>
              <a:t>4</a:t>
            </a:r>
            <a:r>
              <a:rPr lang="en-US" sz="3200">
                <a:solidFill>
                  <a:srgbClr val="0000FF"/>
                </a:solidFill>
                <a:latin typeface="Angsana New" pitchFamily="18" charset="-34"/>
              </a:rPr>
              <a:t> </a:t>
            </a:r>
            <a:r>
              <a:rPr lang="th-TH" sz="3200">
                <a:solidFill>
                  <a:srgbClr val="0000FF"/>
                </a:solidFill>
                <a:latin typeface="Angsana New" pitchFamily="18" charset="-34"/>
              </a:rPr>
              <a:t>อายุ </a:t>
            </a:r>
            <a:r>
              <a:rPr lang="en-US" sz="3200">
                <a:solidFill>
                  <a:srgbClr val="0000FF"/>
                </a:solidFill>
                <a:latin typeface="Angsana New" pitchFamily="18" charset="-34"/>
              </a:rPr>
              <a:t>20 </a:t>
            </a:r>
            <a:r>
              <a:rPr lang="th-TH" sz="3200">
                <a:solidFill>
                  <a:srgbClr val="0000FF"/>
                </a:solidFill>
                <a:latin typeface="Angsana New" pitchFamily="18" charset="-34"/>
              </a:rPr>
              <a:t>ปี เรียนอยู่มหาวิทยาลัยพายับ</a:t>
            </a:r>
          </a:p>
          <a:p>
            <a:pPr>
              <a:spcBef>
                <a:spcPct val="50000"/>
              </a:spcBef>
            </a:pPr>
            <a:r>
              <a:rPr lang="th-TH" sz="3200">
                <a:latin typeface="Angsana New" pitchFamily="18" charset="-34"/>
              </a:rPr>
              <a:t>บุตรคนที่ </a:t>
            </a:r>
            <a:r>
              <a:rPr lang="en-US" sz="3200">
                <a:latin typeface="Angsana New" pitchFamily="18" charset="-34"/>
              </a:rPr>
              <a:t>5</a:t>
            </a:r>
            <a:r>
              <a:rPr lang="en-US" sz="3200">
                <a:solidFill>
                  <a:srgbClr val="0000FF"/>
                </a:solidFill>
                <a:latin typeface="Angsana New" pitchFamily="18" charset="-34"/>
              </a:rPr>
              <a:t> </a:t>
            </a:r>
            <a:r>
              <a:rPr lang="th-TH" sz="3200">
                <a:solidFill>
                  <a:srgbClr val="0000FF"/>
                </a:solidFill>
                <a:latin typeface="Angsana New" pitchFamily="18" charset="-34"/>
              </a:rPr>
              <a:t>อายุ </a:t>
            </a:r>
            <a:r>
              <a:rPr lang="en-US" sz="3200">
                <a:solidFill>
                  <a:srgbClr val="0000FF"/>
                </a:solidFill>
                <a:latin typeface="Angsana New" pitchFamily="18" charset="-34"/>
              </a:rPr>
              <a:t>18 </a:t>
            </a:r>
            <a:r>
              <a:rPr lang="th-TH" sz="3200">
                <a:solidFill>
                  <a:srgbClr val="0000FF"/>
                </a:solidFill>
                <a:latin typeface="Angsana New" pitchFamily="18" charset="-34"/>
              </a:rPr>
              <a:t>ปี (เกิด พ.ศ. </a:t>
            </a:r>
            <a:r>
              <a:rPr lang="en-US" sz="3200">
                <a:solidFill>
                  <a:srgbClr val="0000FF"/>
                </a:solidFill>
                <a:latin typeface="Angsana New" pitchFamily="18" charset="-34"/>
              </a:rPr>
              <a:t>2522</a:t>
            </a:r>
            <a:r>
              <a:rPr lang="th-TH" sz="3200">
                <a:solidFill>
                  <a:srgbClr val="0000FF"/>
                </a:solidFill>
                <a:latin typeface="Angsana New" pitchFamily="18" charset="-34"/>
              </a:rPr>
              <a:t>) เรียนอยู่โรงเรียนเทคนิคหนองแขม ได้รับเงินปันผลจากบริษัทการบินไทย จำนวน </a:t>
            </a:r>
            <a:r>
              <a:rPr lang="en-US" sz="3200">
                <a:solidFill>
                  <a:srgbClr val="0000FF"/>
                </a:solidFill>
                <a:latin typeface="Angsana New" pitchFamily="18" charset="-34"/>
              </a:rPr>
              <a:t>35,000 </a:t>
            </a:r>
            <a:r>
              <a:rPr lang="th-TH" sz="3200">
                <a:solidFill>
                  <a:srgbClr val="0000FF"/>
                </a:solidFill>
                <a:latin typeface="Angsana New" pitchFamily="18" charset="-34"/>
              </a:rPr>
              <a:t>บาท</a:t>
            </a:r>
          </a:p>
          <a:p>
            <a:pPr>
              <a:spcBef>
                <a:spcPct val="50000"/>
              </a:spcBef>
            </a:pPr>
            <a:endParaRPr lang="th-TH" sz="3200">
              <a:solidFill>
                <a:srgbClr val="0000FF"/>
              </a:solidFill>
              <a:latin typeface="Angsana New" pitchFamily="18" charset="-34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7338"/>
            <a:ext cx="8229600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th-TH" dirty="0">
                <a:solidFill>
                  <a:srgbClr val="FF0000"/>
                </a:solidFill>
                <a:latin typeface="Angsana New" pitchFamily="18" charset="-34"/>
              </a:rPr>
              <a:t>ปี </a:t>
            </a:r>
            <a:r>
              <a:rPr lang="en-US" dirty="0">
                <a:solidFill>
                  <a:srgbClr val="FF0000"/>
                </a:solidFill>
                <a:latin typeface="Angsana New" pitchFamily="18" charset="-34"/>
              </a:rPr>
              <a:t>2556</a:t>
            </a:r>
            <a:r>
              <a:rPr lang="en-US" dirty="0">
                <a:latin typeface="Angsana New" pitchFamily="18" charset="-34"/>
              </a:rPr>
              <a:t> : </a:t>
            </a:r>
            <a:r>
              <a:rPr lang="th-TH" dirty="0">
                <a:latin typeface="Angsana New" pitchFamily="18" charset="-34"/>
              </a:rPr>
              <a:t>เสียภาษีในนามของนายเสือผู้ถึงแก่ความตาย</a:t>
            </a:r>
            <a:br>
              <a:rPr lang="th-TH" dirty="0">
                <a:latin typeface="Angsana New" pitchFamily="18" charset="-34"/>
              </a:rPr>
            </a:br>
            <a:r>
              <a:rPr lang="th-TH" dirty="0">
                <a:latin typeface="Angsana New" pitchFamily="18" charset="-34"/>
              </a:rPr>
              <a:t>	   ระหว่างปีภาษี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5600"/>
            <a:ext cx="8229600" cy="4525963"/>
          </a:xfrm>
          <a:solidFill>
            <a:schemeClr val="bg1"/>
          </a:solidFill>
          <a:ln w="38100" cmpd="dbl">
            <a:solidFill>
              <a:srgbClr val="00FF00"/>
            </a:solidFill>
          </a:ln>
        </p:spPr>
        <p:txBody>
          <a:bodyPr anchor="ctr"/>
          <a:lstStyle/>
          <a:p>
            <a:pPr marL="571500" indent="-571500" eaLnBrk="1" hangingPunct="1">
              <a:buFontTx/>
              <a:buNone/>
            </a:pPr>
            <a:r>
              <a:rPr lang="th-TH" sz="4300" b="1">
                <a:latin typeface="Angsana New" pitchFamily="18" charset="-34"/>
              </a:rPr>
              <a:t>	 เงินได้ที่ต้องเสียภาษี</a:t>
            </a:r>
            <a:r>
              <a:rPr lang="th-TH" sz="4300">
                <a:latin typeface="Angsana New" pitchFamily="18" charset="-34"/>
              </a:rPr>
              <a:t> </a:t>
            </a:r>
            <a:r>
              <a:rPr lang="en-US" sz="4300">
                <a:latin typeface="Angsana New" pitchFamily="18" charset="-34"/>
              </a:rPr>
              <a:t>: </a:t>
            </a:r>
            <a:endParaRPr lang="th-TH" sz="4300">
              <a:latin typeface="Angsana New" pitchFamily="18" charset="-34"/>
            </a:endParaRPr>
          </a:p>
          <a:p>
            <a:pPr marL="1131888" lvl="2" indent="-438150" eaLnBrk="1" hangingPunct="1">
              <a:buFont typeface="Wingdings" pitchFamily="2" charset="2"/>
              <a:buAutoNum type="arabicPeriod"/>
            </a:pPr>
            <a:r>
              <a:rPr lang="th-TH" sz="3500">
                <a:latin typeface="Angsana New" pitchFamily="18" charset="-34"/>
              </a:rPr>
              <a:t>เงินเดือน </a:t>
            </a:r>
            <a:r>
              <a:rPr lang="th-TH" sz="3500">
                <a:solidFill>
                  <a:srgbClr val="0066FF"/>
                </a:solidFill>
                <a:latin typeface="Angsana New" pitchFamily="18" charset="-34"/>
              </a:rPr>
              <a:t>(</a:t>
            </a:r>
            <a:r>
              <a:rPr lang="en-US" sz="3500">
                <a:solidFill>
                  <a:srgbClr val="0066FF"/>
                </a:solidFill>
                <a:latin typeface="Angsana New" pitchFamily="18" charset="-34"/>
              </a:rPr>
              <a:t>1</a:t>
            </a:r>
            <a:r>
              <a:rPr lang="th-TH" sz="3500">
                <a:solidFill>
                  <a:srgbClr val="0066FF"/>
                </a:solidFill>
                <a:latin typeface="Angsana New" pitchFamily="18" charset="-34"/>
              </a:rPr>
              <a:t> ม.ค. – </a:t>
            </a:r>
            <a:r>
              <a:rPr lang="en-US" sz="3500">
                <a:solidFill>
                  <a:srgbClr val="0066FF"/>
                </a:solidFill>
                <a:latin typeface="Angsana New" pitchFamily="18" charset="-34"/>
              </a:rPr>
              <a:t>31 </a:t>
            </a:r>
            <a:r>
              <a:rPr lang="th-TH" sz="3500">
                <a:solidFill>
                  <a:srgbClr val="0066FF"/>
                </a:solidFill>
                <a:latin typeface="Angsana New" pitchFamily="18" charset="-34"/>
              </a:rPr>
              <a:t>ส.ค.)</a:t>
            </a:r>
            <a:r>
              <a:rPr lang="en-US" sz="3500">
                <a:solidFill>
                  <a:srgbClr val="0066FF"/>
                </a:solidFill>
                <a:latin typeface="Angsana New" pitchFamily="18" charset="-34"/>
              </a:rPr>
              <a:t>		</a:t>
            </a:r>
            <a:r>
              <a:rPr lang="en-US" sz="3500">
                <a:latin typeface="Angsana New" pitchFamily="18" charset="-34"/>
              </a:rPr>
              <a:t>=         80,000  </a:t>
            </a:r>
            <a:r>
              <a:rPr lang="th-TH" sz="3500">
                <a:latin typeface="Angsana New" pitchFamily="18" charset="-34"/>
              </a:rPr>
              <a:t>บาท</a:t>
            </a:r>
          </a:p>
          <a:p>
            <a:pPr marL="1131888" lvl="2" indent="-438150" eaLnBrk="1" hangingPunct="1">
              <a:buFont typeface="Wingdings" pitchFamily="2" charset="2"/>
              <a:buAutoNum type="arabicPeriod"/>
            </a:pPr>
            <a:r>
              <a:rPr lang="th-TH" sz="3500">
                <a:latin typeface="Angsana New" pitchFamily="18" charset="-34"/>
              </a:rPr>
              <a:t>ค่าเช่า      </a:t>
            </a:r>
            <a:r>
              <a:rPr lang="th-TH" sz="3500">
                <a:solidFill>
                  <a:srgbClr val="0066FF"/>
                </a:solidFill>
                <a:latin typeface="Angsana New" pitchFamily="18" charset="-34"/>
              </a:rPr>
              <a:t>(</a:t>
            </a:r>
            <a:r>
              <a:rPr lang="en-US" sz="3500">
                <a:solidFill>
                  <a:srgbClr val="0066FF"/>
                </a:solidFill>
                <a:latin typeface="Angsana New" pitchFamily="18" charset="-34"/>
              </a:rPr>
              <a:t>1 </a:t>
            </a:r>
            <a:r>
              <a:rPr lang="th-TH" sz="3500">
                <a:solidFill>
                  <a:srgbClr val="0066FF"/>
                </a:solidFill>
                <a:latin typeface="Angsana New" pitchFamily="18" charset="-34"/>
              </a:rPr>
              <a:t>ม.ค. – </a:t>
            </a:r>
            <a:r>
              <a:rPr lang="en-US" sz="3500">
                <a:solidFill>
                  <a:srgbClr val="0066FF"/>
                </a:solidFill>
                <a:latin typeface="Angsana New" pitchFamily="18" charset="-34"/>
              </a:rPr>
              <a:t>31 </a:t>
            </a:r>
            <a:r>
              <a:rPr lang="th-TH" sz="3500">
                <a:solidFill>
                  <a:srgbClr val="0066FF"/>
                </a:solidFill>
                <a:latin typeface="Angsana New" pitchFamily="18" charset="-34"/>
              </a:rPr>
              <a:t>ธ.ค.)</a:t>
            </a:r>
            <a:r>
              <a:rPr lang="en-US" sz="3500">
                <a:solidFill>
                  <a:srgbClr val="0066FF"/>
                </a:solidFill>
                <a:latin typeface="Angsana New" pitchFamily="18" charset="-34"/>
              </a:rPr>
              <a:t>		</a:t>
            </a:r>
            <a:r>
              <a:rPr lang="en-US" sz="3500">
                <a:latin typeface="Angsana New" pitchFamily="18" charset="-34"/>
              </a:rPr>
              <a:t>=</a:t>
            </a:r>
            <a:r>
              <a:rPr lang="th-TH" sz="3500">
                <a:latin typeface="Angsana New" pitchFamily="18" charset="-34"/>
              </a:rPr>
              <a:t>        </a:t>
            </a:r>
            <a:r>
              <a:rPr lang="en-US" sz="3500">
                <a:latin typeface="Angsana New" pitchFamily="18" charset="-34"/>
              </a:rPr>
              <a:t> 60,000  </a:t>
            </a:r>
            <a:r>
              <a:rPr lang="th-TH" sz="3500">
                <a:latin typeface="Angsana New" pitchFamily="18" charset="-34"/>
              </a:rPr>
              <a:t>บาท</a:t>
            </a:r>
          </a:p>
          <a:p>
            <a:pPr marL="1131888" lvl="2" indent="-438150" eaLnBrk="1" hangingPunct="1">
              <a:buFontTx/>
              <a:buNone/>
            </a:pPr>
            <a:r>
              <a:rPr lang="th-TH" sz="3500">
                <a:latin typeface="Angsana New" pitchFamily="18" charset="-34"/>
              </a:rPr>
              <a:t>ดังนั้น รวมเงินได้ในปีที่ตาย    	             </a:t>
            </a:r>
            <a:r>
              <a:rPr lang="en-US" sz="3500">
                <a:latin typeface="Angsana New" pitchFamily="18" charset="-34"/>
              </a:rPr>
              <a:t>=      140,000  </a:t>
            </a:r>
            <a:r>
              <a:rPr lang="th-TH" sz="3500">
                <a:latin typeface="Angsana New" pitchFamily="18" charset="-34"/>
              </a:rPr>
              <a:t>บาท</a:t>
            </a:r>
          </a:p>
          <a:p>
            <a:pPr marL="571500" indent="-571500" eaLnBrk="1" hangingPunct="1">
              <a:buFontTx/>
              <a:buNone/>
            </a:pPr>
            <a:r>
              <a:rPr lang="th-TH" sz="4300" b="1">
                <a:solidFill>
                  <a:srgbClr val="FF6699"/>
                </a:solidFill>
                <a:latin typeface="Angsana New" pitchFamily="18" charset="-34"/>
              </a:rPr>
              <a:t>สรุป</a:t>
            </a:r>
            <a:r>
              <a:rPr lang="th-TH" sz="4300">
                <a:latin typeface="Angsana New" pitchFamily="18" charset="-34"/>
              </a:rPr>
              <a:t> </a:t>
            </a:r>
            <a:r>
              <a:rPr lang="en-US" sz="4300">
                <a:latin typeface="Angsana New" pitchFamily="18" charset="-34"/>
              </a:rPr>
              <a:t>: </a:t>
            </a:r>
            <a:r>
              <a:rPr lang="th-TH" sz="4300">
                <a:latin typeface="Angsana New" pitchFamily="18" charset="-34"/>
              </a:rPr>
              <a:t> นำเงินได้ก่อนตาย </a:t>
            </a:r>
            <a:r>
              <a:rPr lang="en-US" sz="4300">
                <a:latin typeface="Angsana New" pitchFamily="18" charset="-34"/>
              </a:rPr>
              <a:t>+</a:t>
            </a:r>
            <a:r>
              <a:rPr lang="th-TH" sz="4300">
                <a:latin typeface="Angsana New" pitchFamily="18" charset="-34"/>
              </a:rPr>
              <a:t> เงินได้ของกองมรดกที่ยัง</a:t>
            </a:r>
          </a:p>
          <a:p>
            <a:pPr marL="571500" indent="-571500" eaLnBrk="1" hangingPunct="1">
              <a:buFontTx/>
              <a:buNone/>
            </a:pPr>
            <a:r>
              <a:rPr lang="th-TH" sz="4300">
                <a:latin typeface="Angsana New" pitchFamily="18" charset="-34"/>
              </a:rPr>
              <a:t>		 ไม่ได้แบ่งตลอดปีภาษีที่ตาย</a:t>
            </a:r>
          </a:p>
        </p:txBody>
      </p:sp>
      <p:sp>
        <p:nvSpPr>
          <p:cNvPr id="40964" name="Line 4"/>
          <p:cNvSpPr>
            <a:spLocks noChangeShapeType="1"/>
          </p:cNvSpPr>
          <p:nvPr/>
        </p:nvSpPr>
        <p:spPr bwMode="auto">
          <a:xfrm>
            <a:off x="6854825" y="3644900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6705600" y="4279900"/>
            <a:ext cx="9906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-252413" y="1514475"/>
            <a:ext cx="1295401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b="1">
                <a:solidFill>
                  <a:srgbClr val="C4EF91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b="1">
              <a:solidFill>
                <a:srgbClr val="FFFF00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4" grpId="0" animBg="1"/>
      <p:bldP spid="40965" grpId="0" animBg="1"/>
      <p:bldP spid="40966" grpId="0"/>
    </p:bld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4400" b="1">
                <a:solidFill>
                  <a:srgbClr val="FF3300"/>
                </a:solidFill>
                <a:cs typeface="Angsana New" pitchFamily="18" charset="-34"/>
              </a:rPr>
              <a:t>การหักลดหย่อน (มาตรา 47)</a:t>
            </a:r>
            <a:endParaRPr lang="th-TH" sz="4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468313" y="1497013"/>
            <a:ext cx="8353425" cy="500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 startAt="6"/>
            </a:pPr>
            <a:r>
              <a:rPr lang="th-TH" sz="3400" b="1" dirty="0">
                <a:latin typeface="Angsana New" pitchFamily="18" charset="-34"/>
                <a:cs typeface="Angsana New" pitchFamily="18" charset="-34"/>
              </a:rPr>
              <a:t>เงินสะสมกองทุนสำรองเลี้ยงชีพ </a:t>
            </a:r>
            <a:r>
              <a:rPr lang="th-TH" sz="34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ตามจำนวนที่</a:t>
            </a:r>
            <a:r>
              <a:rPr lang="th-TH" sz="3400" b="1" u="sng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จ่ายจริง ไม่เกิน 10,000</a:t>
            </a:r>
            <a:r>
              <a:rPr lang="th-TH" sz="34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400" b="1" u="sng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บาท</a:t>
            </a:r>
            <a:r>
              <a:rPr lang="en-US" sz="34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4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(ส่วนที่เกิน 10,000 แต่</a:t>
            </a:r>
            <a:r>
              <a:rPr lang="th-TH" sz="3400" b="1" u="sng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ไม่เกิน </a:t>
            </a:r>
            <a:r>
              <a:rPr lang="en-US" sz="3400" b="1" u="sng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4</a:t>
            </a:r>
            <a:r>
              <a:rPr lang="th-TH" sz="3400" b="1" u="sng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90,000</a:t>
            </a:r>
            <a:r>
              <a:rPr lang="th-TH" sz="34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 ถือเป็นเงินได้ที่ได้รับยกเว้น)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6"/>
            </a:pPr>
            <a:r>
              <a:rPr lang="th-TH" sz="3400" b="1" dirty="0">
                <a:latin typeface="Angsana New" pitchFamily="18" charset="-34"/>
                <a:cs typeface="Angsana New" pitchFamily="18" charset="-34"/>
              </a:rPr>
              <a:t>ดอกเบี้ยเงินกู้ยืมเพื่อซื้อ เช่าซื้อหรือสร้างที่อยู่อาศัย โดยจำนองอาคารนั้น ตามจำนวนที่</a:t>
            </a:r>
            <a:r>
              <a:rPr lang="th-TH" sz="3400" b="1" u="sng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จ่ายจริง ไม่เกิน </a:t>
            </a:r>
            <a:r>
              <a:rPr lang="en-US" sz="3400" b="1" u="sng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10</a:t>
            </a:r>
            <a:r>
              <a:rPr lang="th-TH" sz="3400" b="1" u="sng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0,000 บาท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6"/>
            </a:pPr>
            <a:r>
              <a:rPr lang="th-TH" sz="3400" b="1" dirty="0">
                <a:latin typeface="Angsana New" pitchFamily="18" charset="-34"/>
                <a:cs typeface="Angsana New" pitchFamily="18" charset="-34"/>
              </a:rPr>
              <a:t>เงินสมทบกองทุนประกันสังคม ตามจำนวนที่จ่ายจริง</a:t>
            </a:r>
            <a:r>
              <a:rPr lang="en-US" sz="3400" b="1" dirty="0"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marL="342900" indent="-342900">
              <a:spcBef>
                <a:spcPct val="50000"/>
              </a:spcBef>
            </a:pPr>
            <a:r>
              <a:rPr lang="en-US" sz="3400" b="1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400" b="1" dirty="0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-</a:t>
            </a:r>
            <a:r>
              <a:rPr lang="th-TH" sz="3400" b="1" dirty="0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กรณีคู่สมรส (ความเป็นสามีภริยามีอยู่ตลอดปีภาษี สามารถหักลดหย่อนของคู่สมรสได้อีกตามเกณฑ์ข้างต้น</a:t>
            </a:r>
            <a:r>
              <a:rPr lang="en-US" sz="3400" b="1" dirty="0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)</a:t>
            </a:r>
            <a:endParaRPr lang="en-US" sz="3400" b="1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4400" b="1">
                <a:solidFill>
                  <a:srgbClr val="FF3300"/>
                </a:solidFill>
                <a:cs typeface="Angsana New" pitchFamily="18" charset="-34"/>
              </a:rPr>
              <a:t>การหักลดหย่อน (มาตรา 47)</a:t>
            </a:r>
            <a:endParaRPr lang="th-TH" sz="4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468313" y="1268413"/>
            <a:ext cx="8353425" cy="545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 startAt="9"/>
            </a:pPr>
            <a:r>
              <a:rPr lang="th-TH" sz="3200" b="1">
                <a:latin typeface="Angsana New" pitchFamily="18" charset="-34"/>
                <a:cs typeface="Angsana New" pitchFamily="18" charset="-34"/>
              </a:rPr>
              <a:t>ค่าอุปการะเลี้ยงดูบิดามารดา			</a:t>
            </a:r>
            <a:r>
              <a:rPr lang="th-TH" sz="3200" b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คนละ	</a:t>
            </a:r>
            <a:r>
              <a:rPr lang="en-US" sz="3200" b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30,000 </a:t>
            </a:r>
            <a:r>
              <a:rPr lang="th-TH" sz="3200" b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บาท</a:t>
            </a:r>
          </a:p>
          <a:p>
            <a:pPr marL="800100" lvl="1" indent="-342900">
              <a:spcBef>
                <a:spcPct val="50000"/>
              </a:spcBef>
            </a:pPr>
            <a:r>
              <a:rPr lang="en-US" sz="3200" b="1">
                <a:latin typeface="Angsana New" pitchFamily="18" charset="-34"/>
                <a:cs typeface="Angsana New" pitchFamily="18" charset="-34"/>
              </a:rPr>
              <a:t>9.1 </a:t>
            </a:r>
            <a:r>
              <a:rPr lang="th-TH" sz="3200" b="1">
                <a:latin typeface="Angsana New" pitchFamily="18" charset="-34"/>
                <a:cs typeface="Angsana New" pitchFamily="18" charset="-34"/>
              </a:rPr>
              <a:t>ผู้มีเงินได้</a:t>
            </a:r>
          </a:p>
          <a:p>
            <a:pPr marL="800100" lvl="1" indent="-342900">
              <a:spcBef>
                <a:spcPct val="50000"/>
              </a:spcBef>
            </a:pPr>
            <a:r>
              <a:rPr lang="en-US" sz="3200" b="1">
                <a:latin typeface="Angsana New" pitchFamily="18" charset="-34"/>
                <a:cs typeface="Angsana New" pitchFamily="18" charset="-34"/>
              </a:rPr>
              <a:t>9.2 </a:t>
            </a:r>
            <a:r>
              <a:rPr lang="th-TH" sz="3200" b="1">
                <a:latin typeface="Angsana New" pitchFamily="18" charset="-34"/>
                <a:cs typeface="Angsana New" pitchFamily="18" charset="-34"/>
              </a:rPr>
              <a:t>คู่สมรส (กรณีความเป็นสามีภริยามีอยู่ตลอดปีภาษี)</a:t>
            </a:r>
          </a:p>
          <a:p>
            <a:pPr marL="800100" lvl="1" indent="-342900">
              <a:spcBef>
                <a:spcPct val="50000"/>
              </a:spcBef>
            </a:pPr>
            <a:r>
              <a:rPr lang="th-TH" sz="32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เงื่อนไข</a:t>
            </a:r>
            <a:r>
              <a:rPr lang="th-TH" sz="3200" b="1">
                <a:latin typeface="Angsana New" pitchFamily="18" charset="-34"/>
                <a:cs typeface="Angsana New" pitchFamily="18" charset="-34"/>
              </a:rPr>
              <a:t>	-อายุ </a:t>
            </a:r>
            <a:r>
              <a:rPr lang="th-TH" sz="3200" b="1">
                <a:latin typeface="Angsana New" pitchFamily="18" charset="-34"/>
                <a:cs typeface="Angsana New" pitchFamily="18" charset="-34"/>
                <a:sym typeface="Symbol" pitchFamily="18" charset="2"/>
              </a:rPr>
              <a:t> </a:t>
            </a:r>
            <a:r>
              <a:rPr lang="en-US" sz="3200" b="1">
                <a:latin typeface="Angsana New" pitchFamily="18" charset="-34"/>
                <a:cs typeface="Angsana New" pitchFamily="18" charset="-34"/>
                <a:sym typeface="Symbol" pitchFamily="18" charset="2"/>
              </a:rPr>
              <a:t>60 </a:t>
            </a:r>
            <a:r>
              <a:rPr lang="th-TH" sz="3200" b="1">
                <a:latin typeface="Angsana New" pitchFamily="18" charset="-34"/>
                <a:cs typeface="Angsana New" pitchFamily="18" charset="-34"/>
                <a:sym typeface="Symbol" pitchFamily="18" charset="2"/>
              </a:rPr>
              <a:t>ปี</a:t>
            </a:r>
          </a:p>
          <a:p>
            <a:pPr marL="800100" lvl="1" indent="-342900">
              <a:spcBef>
                <a:spcPct val="50000"/>
              </a:spcBef>
            </a:pPr>
            <a:r>
              <a:rPr lang="th-TH" sz="3200" b="1">
                <a:latin typeface="Angsana New" pitchFamily="18" charset="-34"/>
                <a:cs typeface="Angsana New" pitchFamily="18" charset="-34"/>
                <a:sym typeface="Symbol" pitchFamily="18" charset="2"/>
              </a:rPr>
              <a:t>			-รายได้  </a:t>
            </a:r>
            <a:r>
              <a:rPr lang="en-US" sz="3200" b="1">
                <a:latin typeface="Angsana New" pitchFamily="18" charset="-34"/>
                <a:cs typeface="Angsana New" pitchFamily="18" charset="-34"/>
                <a:sym typeface="Symbol" pitchFamily="18" charset="2"/>
              </a:rPr>
              <a:t>30,000 </a:t>
            </a:r>
            <a:r>
              <a:rPr lang="th-TH" sz="3200" b="1">
                <a:latin typeface="Angsana New" pitchFamily="18" charset="-34"/>
                <a:cs typeface="Angsana New" pitchFamily="18" charset="-34"/>
                <a:sym typeface="Symbol" pitchFamily="18" charset="2"/>
              </a:rPr>
              <a:t>บาทต่อปี</a:t>
            </a:r>
          </a:p>
          <a:p>
            <a:pPr marL="800100" lvl="1" indent="-342900">
              <a:spcBef>
                <a:spcPct val="50000"/>
              </a:spcBef>
            </a:pPr>
            <a:r>
              <a:rPr lang="th-TH" sz="3200" b="1">
                <a:latin typeface="Angsana New" pitchFamily="18" charset="-34"/>
                <a:cs typeface="Angsana New" pitchFamily="18" charset="-34"/>
                <a:sym typeface="Symbol" pitchFamily="18" charset="2"/>
              </a:rPr>
              <a:t>			-อยู่ในความอุปการะเลี้ยงดูของผู้มีเงินได้ โดยมีหลักฐาน</a:t>
            </a:r>
          </a:p>
          <a:p>
            <a:pPr marL="800100" lvl="1" indent="-342900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  <a:sym typeface="Symbol" pitchFamily="18" charset="2"/>
              </a:rPr>
              <a:t>*</a:t>
            </a:r>
            <a:r>
              <a:rPr lang="th-TH" sz="3200" b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  <a:sym typeface="Symbol" pitchFamily="18" charset="2"/>
              </a:rPr>
              <a:t>ยังสามารถหักค่าเบี้ยประกันสุขภาพของบิดามารดาได้อีก ตามที่จ่ายจริง แต่ไม่เกิน </a:t>
            </a:r>
            <a:r>
              <a:rPr lang="en-US" sz="3200" b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  <a:sym typeface="Symbol" pitchFamily="18" charset="2"/>
              </a:rPr>
              <a:t>15,000 </a:t>
            </a:r>
            <a:r>
              <a:rPr lang="th-TH" sz="3200" b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  <a:sym typeface="Symbol" pitchFamily="18" charset="2"/>
              </a:rPr>
              <a:t>บาท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250825" y="115888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4400" b="1">
                <a:solidFill>
                  <a:srgbClr val="FF3300"/>
                </a:solidFill>
                <a:cs typeface="Angsana New" pitchFamily="18" charset="-34"/>
              </a:rPr>
              <a:t>การหักลดหย่อน (มาตรา 47)</a:t>
            </a:r>
            <a:endParaRPr lang="th-TH" sz="4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468313" y="1195388"/>
            <a:ext cx="8353425" cy="571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>
                <a:latin typeface="Angsana New" pitchFamily="18" charset="-34"/>
                <a:cs typeface="Angsana New" pitchFamily="18" charset="-34"/>
              </a:rPr>
              <a:t>10.  </a:t>
            </a:r>
            <a:r>
              <a:rPr lang="th-TH" sz="3200" b="1">
                <a:latin typeface="Angsana New" pitchFamily="18" charset="-34"/>
                <a:cs typeface="Angsana New" pitchFamily="18" charset="-34"/>
              </a:rPr>
              <a:t>ค่าอุปการะเลี้ยงดูคนพิการ			</a:t>
            </a:r>
            <a:r>
              <a:rPr lang="th-TH" sz="3200" b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คนละ	</a:t>
            </a:r>
            <a:r>
              <a:rPr lang="en-US" sz="3200" b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60,000 </a:t>
            </a:r>
            <a:r>
              <a:rPr lang="th-TH" sz="3200" b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บาท</a:t>
            </a:r>
          </a:p>
          <a:p>
            <a:pPr marL="800100" lvl="1" indent="-342900">
              <a:spcBef>
                <a:spcPct val="50000"/>
              </a:spcBef>
            </a:pPr>
            <a:r>
              <a:rPr lang="en-US" sz="2800" b="1">
                <a:latin typeface="Angsana New" pitchFamily="18" charset="-34"/>
                <a:cs typeface="Angsana New" pitchFamily="18" charset="-34"/>
              </a:rPr>
              <a:t>10.1 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บิดา มารดาของผู้มีเงินได้</a:t>
            </a:r>
          </a:p>
          <a:p>
            <a:pPr marL="800100" lvl="1" indent="-342900">
              <a:spcBef>
                <a:spcPct val="50000"/>
              </a:spcBef>
            </a:pPr>
            <a:r>
              <a:rPr lang="en-US" sz="2800" b="1">
                <a:latin typeface="Angsana New" pitchFamily="18" charset="-34"/>
                <a:cs typeface="Angsana New" pitchFamily="18" charset="-34"/>
              </a:rPr>
              <a:t>10.2 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บิดา มารดาของคู่สมรส</a:t>
            </a:r>
          </a:p>
          <a:p>
            <a:pPr marL="800100" lvl="1" indent="-342900">
              <a:spcBef>
                <a:spcPct val="50000"/>
              </a:spcBef>
            </a:pPr>
            <a:r>
              <a:rPr lang="en-US" sz="2800" b="1">
                <a:latin typeface="Angsana New" pitchFamily="18" charset="-34"/>
                <a:cs typeface="Angsana New" pitchFamily="18" charset="-34"/>
              </a:rPr>
              <a:t>10.3 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คู่สมรส</a:t>
            </a:r>
          </a:p>
          <a:p>
            <a:pPr marL="800100" lvl="1" indent="-342900">
              <a:spcBef>
                <a:spcPct val="50000"/>
              </a:spcBef>
            </a:pPr>
            <a:r>
              <a:rPr lang="en-US" sz="2800" b="1">
                <a:latin typeface="Angsana New" pitchFamily="18" charset="-34"/>
                <a:cs typeface="Angsana New" pitchFamily="18" charset="-34"/>
              </a:rPr>
              <a:t>10.4 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บุตรชอบด้วยกฎหมาย รวมถึงบุตรบุญธรรมของผู้มีเงินได้</a:t>
            </a:r>
            <a:endParaRPr lang="en-US" sz="2800" b="1">
              <a:latin typeface="Angsana New" pitchFamily="18" charset="-34"/>
              <a:cs typeface="Angsana New" pitchFamily="18" charset="-34"/>
            </a:endParaRPr>
          </a:p>
          <a:p>
            <a:pPr marL="800100" lvl="1" indent="-342900">
              <a:spcBef>
                <a:spcPct val="50000"/>
              </a:spcBef>
            </a:pPr>
            <a:r>
              <a:rPr lang="en-US" sz="2800" b="1">
                <a:latin typeface="Angsana New" pitchFamily="18" charset="-34"/>
                <a:cs typeface="Angsana New" pitchFamily="18" charset="-34"/>
              </a:rPr>
              <a:t>10.5 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บุตรชอบด้วยกฎหมายของคู่สมรส</a:t>
            </a:r>
          </a:p>
          <a:p>
            <a:pPr marL="800100" lvl="1" indent="-342900">
              <a:spcBef>
                <a:spcPct val="50000"/>
              </a:spcBef>
            </a:pPr>
            <a:r>
              <a:rPr lang="en-US" sz="2800" b="1">
                <a:latin typeface="Angsana New" pitchFamily="18" charset="-34"/>
                <a:cs typeface="Angsana New" pitchFamily="18" charset="-34"/>
              </a:rPr>
              <a:t>10.6 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บุคคลอื่นซึ่งเป็นคนพิการ โดยผู้มีเงินได้เป็นผู้ดูแลตามกฎหมาย จำนวน 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1 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คน</a:t>
            </a:r>
          </a:p>
          <a:p>
            <a:pPr marL="800100" lvl="1" indent="-342900">
              <a:spcBef>
                <a:spcPct val="50000"/>
              </a:spcBef>
            </a:pPr>
            <a:r>
              <a:rPr lang="th-TH" sz="28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เงื่อนไข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	-คนพิการดังกล่าว ต้องมีเงินได้พึงประเมิน </a:t>
            </a:r>
            <a:r>
              <a:rPr lang="th-TH" sz="2800" b="1">
                <a:latin typeface="Angsana New" pitchFamily="18" charset="-34"/>
                <a:cs typeface="Angsana New" pitchFamily="18" charset="-34"/>
                <a:sym typeface="Symbol" pitchFamily="18" charset="2"/>
              </a:rPr>
              <a:t> </a:t>
            </a:r>
            <a:r>
              <a:rPr lang="en-US" sz="2800" b="1">
                <a:latin typeface="Angsana New" pitchFamily="18" charset="-34"/>
                <a:cs typeface="Angsana New" pitchFamily="18" charset="-34"/>
                <a:sym typeface="Symbol" pitchFamily="18" charset="2"/>
              </a:rPr>
              <a:t>30,000 </a:t>
            </a:r>
            <a:r>
              <a:rPr lang="th-TH" sz="2800" b="1">
                <a:latin typeface="Angsana New" pitchFamily="18" charset="-34"/>
                <a:cs typeface="Angsana New" pitchFamily="18" charset="-34"/>
                <a:sym typeface="Symbol" pitchFamily="18" charset="2"/>
              </a:rPr>
              <a:t>บาท</a:t>
            </a:r>
            <a:endParaRPr lang="en-US" sz="2800" b="1">
              <a:latin typeface="Angsana New" pitchFamily="18" charset="-34"/>
              <a:cs typeface="Angsana New" pitchFamily="18" charset="-34"/>
              <a:sym typeface="Symbol" pitchFamily="18" charset="2"/>
            </a:endParaRPr>
          </a:p>
          <a:p>
            <a:pPr marL="800100" lvl="1" indent="-342900">
              <a:spcBef>
                <a:spcPct val="50000"/>
              </a:spcBef>
            </a:pPr>
            <a:r>
              <a:rPr lang="en-US" sz="2800" b="1">
                <a:latin typeface="Angsana New" pitchFamily="18" charset="-34"/>
                <a:cs typeface="Angsana New" pitchFamily="18" charset="-34"/>
                <a:sym typeface="Symbol" pitchFamily="18" charset="2"/>
              </a:rPr>
              <a:t>			</a:t>
            </a:r>
            <a:r>
              <a:rPr lang="th-TH" sz="2800" b="1">
                <a:latin typeface="Angsana New" pitchFamily="18" charset="-34"/>
                <a:cs typeface="Angsana New" pitchFamily="18" charset="-34"/>
                <a:sym typeface="Symbol" pitchFamily="18" charset="2"/>
              </a:rPr>
              <a:t>-ผู้มีเงินได้มีชื่อเป็นผู้ดูแลคนพิการในบัตรประจำตัวคนพิการ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4400" b="1">
                <a:solidFill>
                  <a:srgbClr val="FF3300"/>
                </a:solidFill>
                <a:cs typeface="Angsana New" pitchFamily="18" charset="-34"/>
              </a:rPr>
              <a:t>การหักลดหย่อน (มาตรา 47)</a:t>
            </a:r>
            <a:endParaRPr lang="th-TH" sz="4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468313" y="1522413"/>
            <a:ext cx="8353425" cy="472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 startAt="11"/>
            </a:pPr>
            <a:r>
              <a:rPr lang="th-TH" sz="3200" b="1">
                <a:latin typeface="Angsana New" pitchFamily="18" charset="-34"/>
                <a:cs typeface="Angsana New" pitchFamily="18" charset="-34"/>
              </a:rPr>
              <a:t>เงินบริจาคองค์กรสาธารณกุศล </a:t>
            </a:r>
            <a:r>
              <a:rPr lang="th-TH" sz="3200" b="1" u="sng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ตามจำนวนที่จ่ายจริง ไม่เกินร้อยละ 10 ของเงินได้หลังจากหักค่าใช้จ่ายและค่าลดหย่อนทั้งหมดแล้ว</a:t>
            </a:r>
          </a:p>
          <a:p>
            <a:pPr marL="342900" indent="-342900">
              <a:spcBef>
                <a:spcPct val="50000"/>
              </a:spcBef>
            </a:pPr>
            <a:r>
              <a:rPr lang="th-TH" sz="3200" b="1">
                <a:latin typeface="Angsana New" pitchFamily="18" charset="-34"/>
                <a:cs typeface="Angsana New" pitchFamily="18" charset="-34"/>
              </a:rPr>
              <a:t>	-หากใบเสร็จระบุชื่อทั้งผู้มีเงินได้และคู่สมรส ถือว่าบริจาคคนละครึ่ง</a:t>
            </a:r>
          </a:p>
          <a:p>
            <a:pPr marL="342900" indent="-342900">
              <a:spcBef>
                <a:spcPct val="50000"/>
              </a:spcBef>
            </a:pPr>
            <a:r>
              <a:rPr lang="th-TH" sz="3200" b="1">
                <a:latin typeface="Angsana New" pitchFamily="18" charset="-34"/>
                <a:cs typeface="Angsana New" pitchFamily="18" charset="-34"/>
              </a:rPr>
              <a:t>	-หากใบเสร็จระบุชื่อหลายคน ให้เฉลี่ยเท่ากัน</a:t>
            </a:r>
          </a:p>
          <a:p>
            <a:pPr marL="342900" indent="-342900">
              <a:spcBef>
                <a:spcPct val="50000"/>
              </a:spcBef>
            </a:pPr>
            <a:r>
              <a:rPr lang="th-TH" sz="3200" b="1">
                <a:latin typeface="Angsana New" pitchFamily="18" charset="-34"/>
                <a:cs typeface="Angsana New" pitchFamily="18" charset="-34"/>
              </a:rPr>
              <a:t>	-ต้องเป็นเงินสดเท่านั้น</a:t>
            </a:r>
          </a:p>
          <a:p>
            <a:pPr marL="342900" indent="-342900">
              <a:spcBef>
                <a:spcPct val="50000"/>
              </a:spcBef>
            </a:pPr>
            <a:r>
              <a:rPr lang="th-TH" sz="3200" b="1">
                <a:latin typeface="Angsana New" pitchFamily="18" charset="-34"/>
                <a:cs typeface="Angsana New" pitchFamily="18" charset="-34"/>
              </a:rPr>
              <a:t>	-การบริจาคเป็นทรัพย์สินไม่สามารถนำมาหักลดหย่อนได้</a:t>
            </a:r>
          </a:p>
          <a:p>
            <a:pPr marL="342900" indent="-342900">
              <a:spcBef>
                <a:spcPct val="50000"/>
              </a:spcBef>
            </a:pPr>
            <a:r>
              <a:rPr lang="th-TH" sz="3200" b="1">
                <a:latin typeface="Angsana New" pitchFamily="18" charset="-34"/>
                <a:cs typeface="Angsana New" pitchFamily="18" charset="-34"/>
              </a:rPr>
              <a:t>	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4000" b="1">
                <a:solidFill>
                  <a:srgbClr val="FF3300"/>
                </a:solidFill>
                <a:cs typeface="Angsana New" pitchFamily="18" charset="-34"/>
              </a:rPr>
              <a:t>การหักลดหย่อนกรณีสามีภรรยาต่างมีเงินได้</a:t>
            </a:r>
            <a:endParaRPr lang="th-TH" sz="40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468313" y="1712913"/>
            <a:ext cx="8353425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th-TH" sz="40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-กรณีความเป็นสามีภรรยามีตลอดปีภาษี</a:t>
            </a:r>
            <a:r>
              <a:rPr lang="th-TH" sz="4000" b="1" dirty="0">
                <a:latin typeface="Angsana New" pitchFamily="18" charset="-34"/>
                <a:cs typeface="Angsana New" pitchFamily="18" charset="-34"/>
              </a:rPr>
              <a:t> เงินได้ของภริยาถือเป็นของสามี ดังนั้นหักลดหย่อนคู่สมรสได้ </a:t>
            </a:r>
          </a:p>
          <a:p>
            <a:pPr marL="342900" indent="-342900">
              <a:spcBef>
                <a:spcPct val="50000"/>
              </a:spcBef>
            </a:pPr>
            <a:r>
              <a:rPr lang="th-TH" sz="40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-กรณีภรรยาแยกยื่นเงินได้ประเภทที่ 1 หรือความเป็นสามีภริยาไม่ได้อยู่ตลอดปีภาษี</a:t>
            </a:r>
            <a:r>
              <a:rPr lang="th-TH" sz="4000" b="1" dirty="0">
                <a:latin typeface="Angsana New" pitchFamily="18" charset="-34"/>
                <a:cs typeface="Angsana New" pitchFamily="18" charset="-34"/>
              </a:rPr>
              <a:t> หักลดหย่อนผู้มีเงินได้ ลดหย่อนบุตร การศึกษาบุตร ดอกเบี้ยเงินกู้ยืม หักได้เต็มจำนวน</a:t>
            </a:r>
            <a:endParaRPr lang="th-TH" sz="4000" b="1" u="sng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4400" b="1">
                <a:solidFill>
                  <a:srgbClr val="FF3300"/>
                </a:solidFill>
                <a:cs typeface="Angsana New" pitchFamily="18" charset="-34"/>
              </a:rPr>
              <a:t>การหักลดหย่อนกรณีอื่น ๆ</a:t>
            </a:r>
            <a:endParaRPr lang="th-TH" sz="4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468313" y="1557338"/>
            <a:ext cx="8353425" cy="500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th-TH" sz="2800" b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-กรณีผู้มีเงินได้มิได้อยู่ในประเทศไทย</a:t>
            </a:r>
          </a:p>
          <a:p>
            <a:pPr marL="342900" indent="-342900">
              <a:spcBef>
                <a:spcPct val="50000"/>
              </a:spcBef>
            </a:pPr>
            <a:r>
              <a:rPr lang="th-TH" sz="2800" b="1">
                <a:latin typeface="Angsana New" pitchFamily="18" charset="-34"/>
                <a:cs typeface="Angsana New" pitchFamily="18" charset="-34"/>
              </a:rPr>
              <a:t>		เฉพาะคู่สมรส บุตร การศึกษาบุตรที่อยู่ในประเทศไทยเท่านั้น</a:t>
            </a:r>
          </a:p>
          <a:p>
            <a:pPr marL="342900" indent="-342900">
              <a:spcBef>
                <a:spcPct val="50000"/>
              </a:spcBef>
            </a:pPr>
            <a:r>
              <a:rPr lang="th-TH" sz="2800" b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-กรณีผู้มีเงินได้ถึงแก่ความตาย</a:t>
            </a:r>
          </a:p>
          <a:p>
            <a:pPr marL="342900" indent="-342900">
              <a:spcBef>
                <a:spcPct val="50000"/>
              </a:spcBef>
            </a:pPr>
            <a:r>
              <a:rPr lang="th-TH" sz="2800" b="1">
                <a:latin typeface="Angsana New" pitchFamily="18" charset="-34"/>
                <a:cs typeface="Angsana New" pitchFamily="18" charset="-34"/>
              </a:rPr>
              <a:t>		ลดหย่อนได้เสมือนยังมีชีวิตอยู่</a:t>
            </a:r>
          </a:p>
          <a:p>
            <a:pPr marL="342900" indent="-342900">
              <a:spcBef>
                <a:spcPct val="50000"/>
              </a:spcBef>
            </a:pPr>
            <a:r>
              <a:rPr lang="th-TH" sz="2800" b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-กรณีกองมรดกที่ยังไม่ได้แบ่ง</a:t>
            </a:r>
          </a:p>
          <a:p>
            <a:pPr marL="342900" indent="-342900">
              <a:spcBef>
                <a:spcPct val="50000"/>
              </a:spcBef>
            </a:pPr>
            <a:r>
              <a:rPr lang="th-TH" sz="2800" b="1">
                <a:latin typeface="Angsana New" pitchFamily="18" charset="-34"/>
                <a:cs typeface="Angsana New" pitchFamily="18" charset="-34"/>
              </a:rPr>
              <a:t>		ลดหย่อนได้ 30,000 บาท</a:t>
            </a:r>
          </a:p>
          <a:p>
            <a:pPr marL="342900" indent="-342900">
              <a:spcBef>
                <a:spcPct val="50000"/>
              </a:spcBef>
            </a:pPr>
            <a:r>
              <a:rPr lang="th-TH" sz="2800" b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-กรณีห้างหุ้นส่วนสามัญหรือคณะบุคคลที่มิใช่นิติบุคคล</a:t>
            </a:r>
          </a:p>
          <a:p>
            <a:pPr marL="342900" indent="-342900">
              <a:spcBef>
                <a:spcPct val="50000"/>
              </a:spcBef>
            </a:pPr>
            <a:r>
              <a:rPr lang="th-TH" sz="2800" b="1">
                <a:latin typeface="Angsana New" pitchFamily="18" charset="-34"/>
                <a:cs typeface="Angsana New" pitchFamily="18" charset="-34"/>
              </a:rPr>
              <a:t>		ลดหย่อนหุ้นส่วนที่อยู่ในประเทศไทยคนละ 30,000 บาท ไม่เกิน 60,000 บาท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4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การคำนวณภาษีสิ้นปี (มาตรา 48)</a:t>
            </a: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71438" y="1341438"/>
            <a:ext cx="8821737" cy="534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th-TH" sz="2600" b="1">
                <a:solidFill>
                  <a:srgbClr val="3366FF"/>
                </a:solidFill>
                <a:latin typeface="Angsana New" pitchFamily="18" charset="-34"/>
                <a:cs typeface="Angsana New" pitchFamily="18" charset="-34"/>
              </a:rPr>
              <a:t>		</a:t>
            </a:r>
            <a:r>
              <a:rPr lang="th-TH" sz="3200" b="1">
                <a:solidFill>
                  <a:srgbClr val="3366FF"/>
                </a:solidFill>
                <a:latin typeface="Angsana New" pitchFamily="18" charset="-34"/>
                <a:cs typeface="Angsana New" pitchFamily="18" charset="-34"/>
              </a:rPr>
              <a:t>ขั้นที่ 1</a:t>
            </a:r>
            <a:r>
              <a:rPr lang="th-TH" sz="3200" b="1">
                <a:latin typeface="Angsana New" pitchFamily="18" charset="-34"/>
                <a:cs typeface="Angsana New" pitchFamily="18" charset="-34"/>
              </a:rPr>
              <a:t>	คำนวณภาษีตามวิธีที่ 1 โดย</a:t>
            </a:r>
          </a:p>
          <a:p>
            <a:pPr marL="342900" indent="-342900">
              <a:spcBef>
                <a:spcPct val="50000"/>
              </a:spcBef>
            </a:pPr>
            <a:r>
              <a:rPr lang="th-TH" sz="2600" b="1">
                <a:latin typeface="Angsana New" pitchFamily="18" charset="-34"/>
                <a:cs typeface="Angsana New" pitchFamily="18" charset="-34"/>
              </a:rPr>
              <a:t>			เงินได้พึงประเมิน				</a:t>
            </a:r>
            <a:r>
              <a:rPr lang="en-US" sz="2600" b="1">
                <a:latin typeface="Angsana New" pitchFamily="18" charset="-34"/>
                <a:cs typeface="Angsana New" pitchFamily="18" charset="-34"/>
              </a:rPr>
              <a:t>	xxx</a:t>
            </a:r>
          </a:p>
          <a:p>
            <a:pPr marL="342900" indent="-342900">
              <a:spcBef>
                <a:spcPct val="50000"/>
              </a:spcBef>
            </a:pPr>
            <a:r>
              <a:rPr lang="en-US" sz="2600" b="1">
                <a:latin typeface="Angsana New" pitchFamily="18" charset="-34"/>
                <a:cs typeface="Angsana New" pitchFamily="18" charset="-34"/>
              </a:rPr>
              <a:t>			</a:t>
            </a:r>
            <a:r>
              <a:rPr lang="th-TH" sz="2600" b="1" u="sng">
                <a:latin typeface="Angsana New" pitchFamily="18" charset="-34"/>
                <a:cs typeface="Angsana New" pitchFamily="18" charset="-34"/>
              </a:rPr>
              <a:t>หัก</a:t>
            </a:r>
            <a:r>
              <a:rPr lang="th-TH" sz="2600" b="1">
                <a:latin typeface="Angsana New" pitchFamily="18" charset="-34"/>
                <a:cs typeface="Angsana New" pitchFamily="18" charset="-34"/>
              </a:rPr>
              <a:t> ค่าใช้จ่าย					</a:t>
            </a:r>
            <a:r>
              <a:rPr lang="en-US" sz="2600" b="1" u="sng">
                <a:latin typeface="Angsana New" pitchFamily="18" charset="-34"/>
                <a:cs typeface="Angsana New" pitchFamily="18" charset="-34"/>
              </a:rPr>
              <a:t>xxx</a:t>
            </a:r>
          </a:p>
          <a:p>
            <a:pPr marL="342900" indent="-342900">
              <a:spcBef>
                <a:spcPct val="50000"/>
              </a:spcBef>
            </a:pPr>
            <a:r>
              <a:rPr lang="en-US" sz="2600" b="1">
                <a:latin typeface="Angsana New" pitchFamily="18" charset="-34"/>
                <a:cs typeface="Angsana New" pitchFamily="18" charset="-34"/>
              </a:rPr>
              <a:t>			</a:t>
            </a:r>
            <a:r>
              <a:rPr lang="th-TH" sz="2600" b="1">
                <a:latin typeface="Angsana New" pitchFamily="18" charset="-34"/>
                <a:cs typeface="Angsana New" pitchFamily="18" charset="-34"/>
              </a:rPr>
              <a:t>เงินได้พึงประเมินหลังหักค่าใช้จ่าย		</a:t>
            </a:r>
            <a:r>
              <a:rPr lang="en-US" sz="2600" b="1">
                <a:latin typeface="Angsana New" pitchFamily="18" charset="-34"/>
                <a:cs typeface="Angsana New" pitchFamily="18" charset="-34"/>
              </a:rPr>
              <a:t>	xxx</a:t>
            </a:r>
          </a:p>
          <a:p>
            <a:pPr marL="342900" indent="-342900">
              <a:spcBef>
                <a:spcPct val="50000"/>
              </a:spcBef>
            </a:pPr>
            <a:r>
              <a:rPr lang="en-US" sz="2600" b="1">
                <a:latin typeface="Angsana New" pitchFamily="18" charset="-34"/>
                <a:cs typeface="Angsana New" pitchFamily="18" charset="-34"/>
              </a:rPr>
              <a:t>			</a:t>
            </a:r>
            <a:r>
              <a:rPr lang="th-TH" sz="2600" b="1" u="sng">
                <a:latin typeface="Angsana New" pitchFamily="18" charset="-34"/>
                <a:cs typeface="Angsana New" pitchFamily="18" charset="-34"/>
              </a:rPr>
              <a:t>หัก</a:t>
            </a:r>
            <a:r>
              <a:rPr lang="th-TH" sz="2600" b="1">
                <a:latin typeface="Angsana New" pitchFamily="18" charset="-34"/>
                <a:cs typeface="Angsana New" pitchFamily="18" charset="-34"/>
              </a:rPr>
              <a:t> ค่าลดหย่อน				</a:t>
            </a:r>
            <a:r>
              <a:rPr lang="en-US" sz="2600" b="1"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2600" b="1" u="sng">
                <a:latin typeface="Angsana New" pitchFamily="18" charset="-34"/>
                <a:cs typeface="Angsana New" pitchFamily="18" charset="-34"/>
              </a:rPr>
              <a:t>xxx</a:t>
            </a:r>
          </a:p>
          <a:p>
            <a:pPr marL="342900" indent="-342900">
              <a:spcBef>
                <a:spcPct val="50000"/>
              </a:spcBef>
            </a:pPr>
            <a:r>
              <a:rPr lang="en-US" sz="2600" b="1">
                <a:latin typeface="Angsana New" pitchFamily="18" charset="-34"/>
                <a:cs typeface="Angsana New" pitchFamily="18" charset="-34"/>
              </a:rPr>
              <a:t>			</a:t>
            </a:r>
            <a:r>
              <a:rPr lang="th-TH" sz="2600" b="1">
                <a:latin typeface="Angsana New" pitchFamily="18" charset="-34"/>
                <a:cs typeface="Angsana New" pitchFamily="18" charset="-34"/>
              </a:rPr>
              <a:t>เงินได้หลังหักค่าลดหย่อน				</a:t>
            </a:r>
            <a:r>
              <a:rPr lang="en-US" sz="2600" b="1">
                <a:latin typeface="Angsana New" pitchFamily="18" charset="-34"/>
                <a:cs typeface="Angsana New" pitchFamily="18" charset="-34"/>
              </a:rPr>
              <a:t>xxx</a:t>
            </a:r>
            <a:endParaRPr lang="th-TH" sz="2600" b="1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</a:pPr>
            <a:r>
              <a:rPr lang="th-TH" sz="2600" b="1">
                <a:latin typeface="Angsana New" pitchFamily="18" charset="-34"/>
                <a:cs typeface="Angsana New" pitchFamily="18" charset="-34"/>
              </a:rPr>
              <a:t>			</a:t>
            </a:r>
            <a:r>
              <a:rPr lang="th-TH" sz="2600" b="1" u="sng">
                <a:latin typeface="Angsana New" pitchFamily="18" charset="-34"/>
                <a:cs typeface="Angsana New" pitchFamily="18" charset="-34"/>
              </a:rPr>
              <a:t>หัก</a:t>
            </a:r>
            <a:r>
              <a:rPr lang="th-TH" sz="2600" b="1">
                <a:latin typeface="Angsana New" pitchFamily="18" charset="-34"/>
                <a:cs typeface="Angsana New" pitchFamily="18" charset="-34"/>
              </a:rPr>
              <a:t> เงินบริจาค					</a:t>
            </a:r>
            <a:r>
              <a:rPr lang="en-US" sz="2600" b="1" u="sng">
                <a:latin typeface="Angsana New" pitchFamily="18" charset="-34"/>
                <a:cs typeface="Angsana New" pitchFamily="18" charset="-34"/>
              </a:rPr>
              <a:t>xxx</a:t>
            </a:r>
            <a:endParaRPr lang="th-TH" sz="2600" b="1" u="sng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</a:pPr>
            <a:r>
              <a:rPr lang="th-TH" sz="2600" b="1">
                <a:latin typeface="Angsana New" pitchFamily="18" charset="-34"/>
                <a:cs typeface="Angsana New" pitchFamily="18" charset="-34"/>
              </a:rPr>
              <a:t>			เงินได้สุทธิ					</a:t>
            </a:r>
            <a:r>
              <a:rPr lang="en-US" sz="2600" b="1" u="sng">
                <a:latin typeface="Angsana New" pitchFamily="18" charset="-34"/>
                <a:cs typeface="Angsana New" pitchFamily="18" charset="-34"/>
              </a:rPr>
              <a:t>xxx</a:t>
            </a:r>
          </a:p>
          <a:p>
            <a:pPr marL="342900" indent="-342900">
              <a:spcBef>
                <a:spcPct val="50000"/>
              </a:spcBef>
            </a:pPr>
            <a:r>
              <a:rPr lang="en-US" sz="2600" b="1">
                <a:latin typeface="Angsana New" pitchFamily="18" charset="-34"/>
                <a:cs typeface="Angsana New" pitchFamily="18" charset="-34"/>
              </a:rPr>
              <a:t>			</a:t>
            </a:r>
            <a:r>
              <a:rPr lang="th-TH" sz="2600" b="1">
                <a:latin typeface="Angsana New" pitchFamily="18" charset="-34"/>
                <a:cs typeface="Angsana New" pitchFamily="18" charset="-34"/>
              </a:rPr>
              <a:t>ภาษีเงินได้บุคคลธรรมดาตามอัตราก้าวหน้า		</a:t>
            </a:r>
            <a:r>
              <a:rPr lang="en-US" sz="2600" b="1" u="sng">
                <a:latin typeface="Angsana New" pitchFamily="18" charset="-34"/>
                <a:cs typeface="Angsana New" pitchFamily="18" charset="-34"/>
              </a:rPr>
              <a:t>xxx</a:t>
            </a:r>
            <a:endParaRPr lang="th-TH" sz="2600" b="1" u="sng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4400" b="1" dirty="0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อัตราภาษีเงินได้บุคคลธรรมดา</a:t>
            </a: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928662" y="1428736"/>
            <a:ext cx="6913561" cy="7325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	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       0    - 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150,000			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ได้รับการยกเว้น</a:t>
            </a:r>
            <a:endParaRPr lang="en-US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</a:pPr>
            <a:r>
              <a:rPr lang="th-TH" b="1" dirty="0">
                <a:latin typeface="Angsana New" pitchFamily="18" charset="-34"/>
              </a:rPr>
              <a:t>		</a:t>
            </a:r>
            <a:r>
              <a:rPr lang="en-US" b="1" dirty="0">
                <a:latin typeface="Angsana New" pitchFamily="18" charset="-34"/>
              </a:rPr>
              <a:t>150,001-300,000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		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อัตราภาษี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5%</a:t>
            </a:r>
            <a:endParaRPr lang="th-TH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</a:pPr>
            <a:r>
              <a:rPr lang="th-TH" b="1" dirty="0">
                <a:latin typeface="Angsana New" pitchFamily="18" charset="-34"/>
                <a:cs typeface="Angsana New" pitchFamily="18" charset="-34"/>
              </a:rPr>
              <a:t>		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300,001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 - </a:t>
            </a:r>
            <a:r>
              <a:rPr lang="en-US" b="1" dirty="0">
                <a:latin typeface="Angsana New" pitchFamily="18" charset="-34"/>
              </a:rPr>
              <a:t>50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0,000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		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อัตราภาษี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10</a:t>
            </a:r>
            <a:r>
              <a:rPr lang="en-US" b="1" dirty="0">
                <a:latin typeface="Angsana New" pitchFamily="18" charset="-34"/>
              </a:rPr>
              <a:t>%</a:t>
            </a:r>
            <a:endParaRPr lang="th-TH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</a:pPr>
            <a:r>
              <a:rPr lang="th-TH" b="1" dirty="0">
                <a:latin typeface="Angsana New" pitchFamily="18" charset="-34"/>
                <a:cs typeface="Angsana New" pitchFamily="18" charset="-34"/>
              </a:rPr>
              <a:t>		</a:t>
            </a:r>
            <a:r>
              <a:rPr lang="en-US" b="1" dirty="0">
                <a:latin typeface="Angsana New" pitchFamily="18" charset="-34"/>
              </a:rPr>
              <a:t>500,001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 – </a:t>
            </a:r>
            <a:r>
              <a:rPr lang="en-US" b="1" dirty="0">
                <a:latin typeface="Angsana New" pitchFamily="18" charset="-34"/>
              </a:rPr>
              <a:t>75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0,000		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อัตราภาษี 1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5%</a:t>
            </a:r>
            <a:endParaRPr lang="th-TH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</a:pPr>
            <a:r>
              <a:rPr lang="th-TH" b="1" dirty="0">
                <a:latin typeface="Angsana New" pitchFamily="18" charset="-34"/>
                <a:cs typeface="Angsana New" pitchFamily="18" charset="-34"/>
              </a:rPr>
              <a:t>		</a:t>
            </a:r>
            <a:r>
              <a:rPr lang="en-US" b="1" dirty="0">
                <a:latin typeface="Angsana New" pitchFamily="18" charset="-34"/>
              </a:rPr>
              <a:t>750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,00</a:t>
            </a:r>
            <a:r>
              <a:rPr lang="en-US" b="1" dirty="0">
                <a:latin typeface="Angsana New" pitchFamily="18" charset="-34"/>
              </a:rPr>
              <a:t>1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 – 1,000,000		อัตราภาษี 20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%</a:t>
            </a:r>
            <a:endParaRPr lang="th-TH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</a:pPr>
            <a:r>
              <a:rPr lang="th-TH" b="1" dirty="0">
                <a:latin typeface="Angsana New" pitchFamily="18" charset="-34"/>
                <a:cs typeface="Angsana New" pitchFamily="18" charset="-34"/>
              </a:rPr>
              <a:t>		1,000,00</a:t>
            </a:r>
            <a:r>
              <a:rPr lang="en-US" b="1" dirty="0">
                <a:latin typeface="Angsana New" pitchFamily="18" charset="-34"/>
              </a:rPr>
              <a:t>1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 – </a:t>
            </a:r>
            <a:r>
              <a:rPr lang="en-US" b="1" dirty="0">
                <a:latin typeface="Angsana New" pitchFamily="18" charset="-34"/>
              </a:rPr>
              <a:t>2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,000,000		อัตราภาษี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25%</a:t>
            </a:r>
            <a:endParaRPr lang="th-TH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</a:pPr>
            <a:r>
              <a:rPr lang="th-TH" b="1" dirty="0">
                <a:latin typeface="Angsana New" pitchFamily="18" charset="-34"/>
                <a:cs typeface="Angsana New" pitchFamily="18" charset="-34"/>
              </a:rPr>
              <a:t>		</a:t>
            </a:r>
            <a:r>
              <a:rPr lang="en-US" b="1" dirty="0">
                <a:latin typeface="Angsana New" pitchFamily="18" charset="-34"/>
              </a:rPr>
              <a:t>2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,000,00</a:t>
            </a:r>
            <a:r>
              <a:rPr lang="en-US" b="1" dirty="0">
                <a:latin typeface="Angsana New" pitchFamily="18" charset="-34"/>
              </a:rPr>
              <a:t>1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 - 5,000,000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		อัตราภาษี 3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0%</a:t>
            </a:r>
          </a:p>
          <a:p>
            <a:pPr marL="342900" indent="-342900">
              <a:spcBef>
                <a:spcPct val="50000"/>
              </a:spcBef>
            </a:pPr>
            <a:r>
              <a:rPr lang="en-US" b="1" dirty="0">
                <a:latin typeface="Angsana New" pitchFamily="18" charset="-34"/>
              </a:rPr>
              <a:t>		5,000,001 </a:t>
            </a:r>
            <a:r>
              <a:rPr lang="th-TH" b="1" dirty="0">
                <a:latin typeface="Angsana New" pitchFamily="18" charset="-34"/>
              </a:rPr>
              <a:t>ขึ้นไป                           </a:t>
            </a:r>
            <a:r>
              <a:rPr lang="en-US" b="1" dirty="0">
                <a:latin typeface="Angsana New" pitchFamily="18" charset="-34"/>
              </a:rPr>
              <a:t>	</a:t>
            </a:r>
            <a:r>
              <a:rPr lang="th-TH" b="1" dirty="0">
                <a:latin typeface="Angsana New" pitchFamily="18" charset="-34"/>
              </a:rPr>
              <a:t>อัตราภาษี </a:t>
            </a:r>
            <a:r>
              <a:rPr lang="en-US" b="1" dirty="0">
                <a:latin typeface="Angsana New" pitchFamily="18" charset="-34"/>
              </a:rPr>
              <a:t>35%</a:t>
            </a:r>
            <a:endParaRPr lang="en-US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</a:pPr>
            <a:endParaRPr lang="en-US" sz="3200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</a:pPr>
            <a:endParaRPr lang="th-TH" sz="3200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4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การคำนวณภาษีสิ้นปี (มาตรา 48)</a:t>
            </a: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71438" y="1712913"/>
            <a:ext cx="8821737" cy="421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th-TH" sz="3600" b="1" dirty="0">
                <a:solidFill>
                  <a:srgbClr val="3366FF"/>
                </a:solidFill>
                <a:latin typeface="Angsana New" pitchFamily="18" charset="-34"/>
                <a:cs typeface="Angsana New" pitchFamily="18" charset="-34"/>
              </a:rPr>
              <a:t>		ขั้นที่ 2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	คำนวณภาษีตามวิธีที่ 2 เมื่อเข้าเงื่อนไขดังนี้</a:t>
            </a:r>
          </a:p>
          <a:p>
            <a:pPr marL="342900" indent="-342900">
              <a:spcBef>
                <a:spcPct val="50000"/>
              </a:spcBef>
            </a:pP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			- สำหรับเงินได้ 40 (2) – (8) ตั้งแต่ 60,000 บาทขึ้นไป</a:t>
            </a:r>
          </a:p>
          <a:p>
            <a:pPr marL="342900" indent="-342900">
              <a:spcBef>
                <a:spcPct val="50000"/>
              </a:spcBef>
            </a:pP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			- เงินได้พึงประเมิน  * ร้อยละ 0.5 </a:t>
            </a:r>
          </a:p>
          <a:p>
            <a:pPr marL="342900" indent="-342900">
              <a:spcBef>
                <a:spcPct val="50000"/>
              </a:spcBef>
            </a:pP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			- หากคำนวณแล้ว ภาษีตามวิธีที่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2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ไม่ถึง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5,000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บาท จะได้รับยกเว้นภาษีเงินได้บุคคลธรรมดา แล้วค่อยนำไปเปรียบเทียบกับวิธีที่หนึ่ง</a:t>
            </a:r>
            <a:endParaRPr lang="th-TH" sz="2800" b="1" u="sng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4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การคำนวณภาษีสิ้นปี (มาตรา 48)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71438" y="1712913"/>
            <a:ext cx="8821737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th-TH" sz="3600" b="1">
                <a:solidFill>
                  <a:srgbClr val="3366FF"/>
                </a:solidFill>
                <a:latin typeface="Angsana New" pitchFamily="18" charset="-34"/>
                <a:cs typeface="Angsana New" pitchFamily="18" charset="-34"/>
              </a:rPr>
              <a:t>		ขั้นที่ 3</a:t>
            </a:r>
            <a:r>
              <a:rPr lang="th-TH" sz="3600" b="1">
                <a:latin typeface="Angsana New" pitchFamily="18" charset="-34"/>
                <a:cs typeface="Angsana New" pitchFamily="18" charset="-34"/>
              </a:rPr>
              <a:t>		</a:t>
            </a:r>
          </a:p>
          <a:p>
            <a:pPr marL="342900" indent="-342900">
              <a:spcBef>
                <a:spcPct val="50000"/>
              </a:spcBef>
            </a:pPr>
            <a:r>
              <a:rPr lang="th-TH" sz="3600" b="1">
                <a:latin typeface="Angsana New" pitchFamily="18" charset="-34"/>
                <a:cs typeface="Angsana New" pitchFamily="18" charset="-34"/>
              </a:rPr>
              <a:t>			- เปรียบเทียบภาษีที่คำนวณได้ระหว่างวิธีที่ 1 กับวิธีที่ 2</a:t>
            </a:r>
          </a:p>
          <a:p>
            <a:pPr marL="342900" indent="-342900">
              <a:spcBef>
                <a:spcPct val="50000"/>
              </a:spcBef>
            </a:pPr>
            <a:r>
              <a:rPr lang="th-TH" sz="3600" b="1">
                <a:latin typeface="Angsana New" pitchFamily="18" charset="-34"/>
                <a:cs typeface="Angsana New" pitchFamily="18" charset="-34"/>
              </a:rPr>
              <a:t>			- เลือกจำนวนที่สูงกว่าเป็นจำนวนภาษีที่ต้องชำระ</a:t>
            </a:r>
          </a:p>
          <a:p>
            <a:pPr marL="342900" indent="-342900">
              <a:spcBef>
                <a:spcPct val="50000"/>
              </a:spcBef>
            </a:pPr>
            <a:r>
              <a:rPr lang="th-TH" sz="3600" b="1">
                <a:latin typeface="Angsana New" pitchFamily="18" charset="-34"/>
                <a:cs typeface="Angsana New" pitchFamily="18" charset="-34"/>
              </a:rPr>
              <a:t>			- นำมาหักด้วย ภาษีหัก ณ ที่จ่าย ภาษีครึ่งปี เครดิตภาษี </a:t>
            </a:r>
            <a:endParaRPr lang="en-US" sz="3600" b="1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3600" b="1">
                <a:latin typeface="Angsana New" pitchFamily="18" charset="-34"/>
                <a:cs typeface="Angsana New" pitchFamily="18" charset="-34"/>
              </a:rPr>
              <a:t>			</a:t>
            </a:r>
            <a:r>
              <a:rPr lang="th-TH" sz="3600" b="1">
                <a:latin typeface="Angsana New" pitchFamily="18" charset="-34"/>
                <a:cs typeface="Angsana New" pitchFamily="18" charset="-34"/>
              </a:rPr>
              <a:t>- เศษสตางค์ ไม่ถึง </a:t>
            </a:r>
            <a:r>
              <a:rPr lang="en-US" sz="3600" b="1">
                <a:latin typeface="Angsana New" pitchFamily="18" charset="-34"/>
                <a:cs typeface="Angsana New" pitchFamily="18" charset="-34"/>
              </a:rPr>
              <a:t>1</a:t>
            </a:r>
            <a:r>
              <a:rPr lang="th-TH" sz="3600" b="1">
                <a:latin typeface="Angsana New" pitchFamily="18" charset="-34"/>
                <a:cs typeface="Angsana New" pitchFamily="18" charset="-34"/>
              </a:rPr>
              <a:t> บาทได้รับยกเว้น (ทศนิยมปัดทิ้ง)</a:t>
            </a:r>
            <a:endParaRPr lang="th-TH" sz="2800" b="1" u="sng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dirty="0">
                <a:solidFill>
                  <a:srgbClr val="FF0000"/>
                </a:solidFill>
                <a:latin typeface="Angsana New" pitchFamily="18" charset="-34"/>
              </a:rPr>
              <a:t>ปี </a:t>
            </a:r>
            <a:r>
              <a:rPr lang="en-US" dirty="0">
                <a:solidFill>
                  <a:srgbClr val="FF0000"/>
                </a:solidFill>
                <a:latin typeface="Angsana New" pitchFamily="18" charset="-34"/>
              </a:rPr>
              <a:t>2557</a:t>
            </a:r>
            <a:r>
              <a:rPr lang="en-US" dirty="0">
                <a:latin typeface="Angsana New" pitchFamily="18" charset="-34"/>
              </a:rPr>
              <a:t> : </a:t>
            </a:r>
            <a:r>
              <a:rPr lang="th-TH" dirty="0">
                <a:latin typeface="Angsana New" pitchFamily="18" charset="-34"/>
              </a:rPr>
              <a:t>เสียภาษีในนามของกองมรดกที่ยังไม่ได้แบ่ง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219075" y="1323975"/>
            <a:ext cx="8785225" cy="4133850"/>
          </a:xfrm>
          <a:solidFill>
            <a:schemeClr val="bg1"/>
          </a:solidFill>
          <a:ln w="38100" cmpd="dbl">
            <a:solidFill>
              <a:srgbClr val="00FF00"/>
            </a:solidFill>
          </a:ln>
        </p:spPr>
        <p:txBody>
          <a:bodyPr anchor="ctr"/>
          <a:lstStyle/>
          <a:p>
            <a:pPr marL="571500" indent="-571500" eaLnBrk="1" hangingPunct="1">
              <a:buFontTx/>
              <a:buNone/>
            </a:pPr>
            <a:r>
              <a:rPr lang="th-TH" sz="4700" b="1" dirty="0">
                <a:latin typeface="Angsana New" pitchFamily="18" charset="-34"/>
              </a:rPr>
              <a:t>	เงินได้ที่ต้องเสียภาษี</a:t>
            </a:r>
            <a:r>
              <a:rPr lang="th-TH" sz="4700" dirty="0">
                <a:latin typeface="Angsana New" pitchFamily="18" charset="-34"/>
              </a:rPr>
              <a:t> </a:t>
            </a:r>
            <a:r>
              <a:rPr lang="en-US" sz="4700" dirty="0">
                <a:latin typeface="Angsana New" pitchFamily="18" charset="-34"/>
              </a:rPr>
              <a:t>: </a:t>
            </a:r>
            <a:endParaRPr lang="th-TH" sz="4700" dirty="0">
              <a:latin typeface="Angsana New" pitchFamily="18" charset="-34"/>
            </a:endParaRPr>
          </a:p>
          <a:p>
            <a:pPr marL="839788" lvl="1" indent="-495300" eaLnBrk="1" hangingPunct="1">
              <a:buFontTx/>
              <a:buNone/>
            </a:pPr>
            <a:r>
              <a:rPr lang="th-TH" sz="4200" dirty="0">
                <a:latin typeface="Angsana New" pitchFamily="18" charset="-34"/>
              </a:rPr>
              <a:t>   - ค่าเช่าปีละ     </a:t>
            </a:r>
            <a:r>
              <a:rPr lang="th-TH" sz="4200" dirty="0">
                <a:solidFill>
                  <a:srgbClr val="0066FF"/>
                </a:solidFill>
                <a:latin typeface="Angsana New" pitchFamily="18" charset="-34"/>
              </a:rPr>
              <a:t>(</a:t>
            </a:r>
            <a:r>
              <a:rPr lang="en-US" sz="4200" dirty="0">
                <a:solidFill>
                  <a:srgbClr val="0066FF"/>
                </a:solidFill>
                <a:latin typeface="Angsana New" pitchFamily="18" charset="-34"/>
              </a:rPr>
              <a:t>1 </a:t>
            </a:r>
            <a:r>
              <a:rPr lang="th-TH" sz="4200" dirty="0">
                <a:solidFill>
                  <a:srgbClr val="0066FF"/>
                </a:solidFill>
                <a:latin typeface="Angsana New" pitchFamily="18" charset="-34"/>
              </a:rPr>
              <a:t>ม.ค. – </a:t>
            </a:r>
            <a:r>
              <a:rPr lang="en-US" sz="4200" dirty="0">
                <a:solidFill>
                  <a:srgbClr val="0066FF"/>
                </a:solidFill>
                <a:latin typeface="Angsana New" pitchFamily="18" charset="-34"/>
              </a:rPr>
              <a:t>31 </a:t>
            </a:r>
            <a:r>
              <a:rPr lang="th-TH" sz="4200" dirty="0">
                <a:solidFill>
                  <a:srgbClr val="0066FF"/>
                </a:solidFill>
                <a:latin typeface="Angsana New" pitchFamily="18" charset="-34"/>
              </a:rPr>
              <a:t>ธ.ค.)</a:t>
            </a:r>
            <a:r>
              <a:rPr lang="th-TH" sz="4200" dirty="0">
                <a:latin typeface="Angsana New" pitchFamily="18" charset="-34"/>
              </a:rPr>
              <a:t>  </a:t>
            </a:r>
            <a:r>
              <a:rPr lang="en-US" sz="4200" dirty="0">
                <a:latin typeface="Angsana New" pitchFamily="18" charset="-34"/>
              </a:rPr>
              <a:t>     =</a:t>
            </a:r>
            <a:r>
              <a:rPr lang="th-TH" sz="4200" dirty="0">
                <a:latin typeface="Angsana New" pitchFamily="18" charset="-34"/>
              </a:rPr>
              <a:t>     </a:t>
            </a:r>
            <a:r>
              <a:rPr lang="en-US" sz="4200" dirty="0">
                <a:latin typeface="Angsana New" pitchFamily="18" charset="-34"/>
              </a:rPr>
              <a:t>60,000  </a:t>
            </a:r>
            <a:r>
              <a:rPr lang="th-TH" sz="4200" dirty="0">
                <a:latin typeface="Angsana New" pitchFamily="18" charset="-34"/>
              </a:rPr>
              <a:t>บาท</a:t>
            </a:r>
          </a:p>
          <a:p>
            <a:pPr marL="1131888" lvl="2" indent="-438150" eaLnBrk="1" hangingPunct="1">
              <a:buFontTx/>
              <a:buNone/>
            </a:pPr>
            <a:r>
              <a:rPr lang="th-TH" sz="4200" dirty="0">
                <a:latin typeface="Angsana New" pitchFamily="18" charset="-34"/>
              </a:rPr>
              <a:t>ดังนั้น รวมเงินได้ที่ต้องเสียภาษี        </a:t>
            </a:r>
            <a:r>
              <a:rPr lang="en-US" sz="4200" dirty="0">
                <a:latin typeface="Angsana New" pitchFamily="18" charset="-34"/>
              </a:rPr>
              <a:t>=        60,000  </a:t>
            </a:r>
            <a:r>
              <a:rPr lang="th-TH" sz="4200" dirty="0">
                <a:latin typeface="Angsana New" pitchFamily="18" charset="-34"/>
              </a:rPr>
              <a:t>บาท</a:t>
            </a: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7143768" y="4572008"/>
            <a:ext cx="8382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>
            <a:off x="7143768" y="3857628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-557213" y="1971675"/>
            <a:ext cx="1295401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b="1">
                <a:solidFill>
                  <a:srgbClr val="C4EF91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b="1">
              <a:solidFill>
                <a:srgbClr val="FFFF00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2" grpId="0" animBg="1"/>
      <p:bldP spid="43013" grpId="0" animBg="1"/>
      <p:bldP spid="43014" grpId="0"/>
    </p:bld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4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การคำนวณภาษีครึ่งปี (มาตรา 56 ทวิ)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71438" y="1446213"/>
            <a:ext cx="8821737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th-TH" sz="2800" b="1">
                <a:latin typeface="Angsana New" pitchFamily="18" charset="-34"/>
                <a:cs typeface="Angsana New" pitchFamily="18" charset="-34"/>
              </a:rPr>
              <a:t>		- สำหรับเงินได้ 40 (5) – (8) </a:t>
            </a:r>
          </a:p>
          <a:p>
            <a:pPr marL="342900" indent="-342900">
              <a:spcBef>
                <a:spcPct val="50000"/>
              </a:spcBef>
            </a:pPr>
            <a:r>
              <a:rPr lang="th-TH" sz="2800" b="1">
                <a:latin typeface="Angsana New" pitchFamily="18" charset="-34"/>
                <a:cs typeface="Angsana New" pitchFamily="18" charset="-34"/>
              </a:rPr>
              <a:t>		- มีหลักเกณฑ์การคำนวณภาษีเงินได้เช่นเดียวกับภาษีสิ้นปี</a:t>
            </a:r>
          </a:p>
          <a:p>
            <a:pPr marL="342900" indent="-342900">
              <a:spcBef>
                <a:spcPct val="50000"/>
              </a:spcBef>
            </a:pPr>
            <a:r>
              <a:rPr lang="th-TH" sz="2800" b="1">
                <a:latin typeface="Angsana New" pitchFamily="18" charset="-34"/>
                <a:cs typeface="Angsana New" pitchFamily="18" charset="-34"/>
              </a:rPr>
              <a:t>		- การหักค่าใช้จ่ายเหมา สามารถนำอัตรานั้นมาคำนวณกับเงินได้ของครึ่งปีแรกได้เลย ไม่ต้องแบ่งครึ่ง</a:t>
            </a:r>
          </a:p>
          <a:p>
            <a:pPr marL="342900" indent="-342900">
              <a:spcBef>
                <a:spcPct val="50000"/>
              </a:spcBef>
            </a:pPr>
            <a:r>
              <a:rPr lang="th-TH" sz="2800" b="1">
                <a:latin typeface="Angsana New" pitchFamily="18" charset="-34"/>
                <a:cs typeface="Angsana New" pitchFamily="18" charset="-34"/>
              </a:rPr>
              <a:t>		- การหักค่าใช้จ่ายตามความจำเป็นและสมควร ให้นำมาเฉพาะค่าใช้จ่ายที่เกิดขึ้นจริงในครึ่งปีแรกเท่านั้น</a:t>
            </a:r>
          </a:p>
          <a:p>
            <a:pPr marL="342900" indent="-342900">
              <a:spcBef>
                <a:spcPct val="50000"/>
              </a:spcBef>
            </a:pPr>
            <a:r>
              <a:rPr lang="th-TH" sz="2800" b="1">
                <a:latin typeface="Angsana New" pitchFamily="18" charset="-34"/>
                <a:cs typeface="Angsana New" pitchFamily="18" charset="-34"/>
              </a:rPr>
              <a:t>		- การหักลดหย่อนผู้มีเงินได้ คู่สมรส บุตร การศึกษาบุตร บุพการีหักได้กึ่งหนึ่ง</a:t>
            </a:r>
          </a:p>
          <a:p>
            <a:pPr marL="342900" indent="-342900">
              <a:spcBef>
                <a:spcPct val="50000"/>
              </a:spcBef>
            </a:pPr>
            <a:r>
              <a:rPr lang="th-TH" sz="2800" b="1">
                <a:latin typeface="Angsana New" pitchFamily="18" charset="-34"/>
                <a:cs typeface="Angsana New" pitchFamily="18" charset="-34"/>
              </a:rPr>
              <a:t>		- การหักลดหย่อนประกันชีวิต ดอกเบี้ยเงินกู้ยืม เงินบริจาค หักได้กึ่งหนึ่ง แต่ต้องเป็นการจ่ายจริงในเดือนมกราคมถึงเดือนมิถุนายน</a:t>
            </a:r>
            <a:endParaRPr lang="th-TH" sz="2800" b="1" u="sng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ตัวอย่างคำนวณภาษีครึ่งปี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นาย ก มีเงินเดือน </a:t>
            </a:r>
            <a:r>
              <a:rPr lang="en-US" dirty="0"/>
              <a:t>40,000 </a:t>
            </a:r>
            <a:r>
              <a:rPr lang="th-TH" dirty="0"/>
              <a:t>บาทต่อเดือน มีรายได้จากการให้เช่าบ้านเดือนละ </a:t>
            </a:r>
            <a:r>
              <a:rPr lang="en-US" dirty="0"/>
              <a:t>65,000 </a:t>
            </a:r>
            <a:r>
              <a:rPr lang="th-TH" dirty="0"/>
              <a:t>บาท ในปีภาษีนาย ก. ต้องยื่นชำระภาษีครึ่งปีและภาษีสิ้นปีหรือไม่ อย่างไรคำนวณประกอบ</a:t>
            </a:r>
          </a:p>
        </p:txBody>
      </p:sp>
    </p:spTree>
    <p:extLst>
      <p:ext uri="{BB962C8B-B14F-4D97-AF65-F5344CB8AC3E}">
        <p14:creationId xmlns:p14="http://schemas.microsoft.com/office/powerpoint/2010/main" val="1521365892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ตัวอย่างคำนวณภาษีครึ่งปี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นาย ง เป็นวิศวกร มีรายได้ดอกเบี้ยจากบัญชีออมทรัพย์ </a:t>
            </a:r>
            <a:r>
              <a:rPr lang="en-US" dirty="0"/>
              <a:t>100,000 </a:t>
            </a:r>
            <a:r>
              <a:rPr lang="th-TH" dirty="0"/>
              <a:t>บาท มีรายได้จากการรับเขียนแบบผังอาคาร </a:t>
            </a:r>
            <a:r>
              <a:rPr lang="en-US" dirty="0"/>
              <a:t>200,000 </a:t>
            </a:r>
            <a:r>
              <a:rPr lang="th-TH" dirty="0"/>
              <a:t>บาท ในปีภาษีนี้ นาย ง ต้องยื่นชำระภาษีครึ่งปีและภาษีสิ้นปีหรือไม่ อย่างไร</a:t>
            </a:r>
            <a:endParaRPr lang="en-US" dirty="0"/>
          </a:p>
          <a:p>
            <a:endParaRPr lang="th-TH" dirty="0"/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เกณฑ์ของเงินได้พึงประเมินที่ต้องยื่นแบบแสดงรายการ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71438" y="1712913"/>
            <a:ext cx="8821737" cy="476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th-TH" sz="3600" b="1">
                <a:latin typeface="Angsana New" pitchFamily="18" charset="-34"/>
                <a:cs typeface="Angsana New" pitchFamily="18" charset="-34"/>
              </a:rPr>
              <a:t>	1.  ไม่มีคู่สมรส			เงินได้ 		&gt; 30,000 บาท</a:t>
            </a:r>
          </a:p>
          <a:p>
            <a:pPr marL="342900" indent="-342900">
              <a:spcBef>
                <a:spcPct val="50000"/>
              </a:spcBef>
            </a:pPr>
            <a:r>
              <a:rPr lang="th-TH" sz="3600" b="1">
                <a:latin typeface="Angsana New" pitchFamily="18" charset="-34"/>
                <a:cs typeface="Angsana New" pitchFamily="18" charset="-34"/>
              </a:rPr>
              <a:t>	2.  ไม่มีคู่สมรสแต่มีเงินได้		เฉพาะ 40 (1) 	&gt; 50,000 บาท</a:t>
            </a:r>
          </a:p>
          <a:p>
            <a:pPr marL="342900" indent="-342900">
              <a:spcBef>
                <a:spcPct val="50000"/>
              </a:spcBef>
            </a:pPr>
            <a:r>
              <a:rPr lang="th-TH" sz="3600" b="1">
                <a:latin typeface="Angsana New" pitchFamily="18" charset="-34"/>
                <a:cs typeface="Angsana New" pitchFamily="18" charset="-34"/>
              </a:rPr>
              <a:t>	3.  มีคู่สมรส			เงินได้ 		&gt; 60,000 บาท</a:t>
            </a:r>
          </a:p>
          <a:p>
            <a:pPr marL="342900" indent="-342900">
              <a:spcBef>
                <a:spcPct val="50000"/>
              </a:spcBef>
            </a:pPr>
            <a:r>
              <a:rPr lang="th-TH" sz="3600" b="1">
                <a:latin typeface="Angsana New" pitchFamily="18" charset="-34"/>
                <a:cs typeface="Angsana New" pitchFamily="18" charset="-34"/>
              </a:rPr>
              <a:t>	4.  มีคู่สมรสแต่มีเงินได้		เฉพาะ 40 (1) 	&gt;100,000 บาท</a:t>
            </a:r>
          </a:p>
          <a:p>
            <a:pPr marL="342900" indent="-342900">
              <a:spcBef>
                <a:spcPct val="50000"/>
              </a:spcBef>
            </a:pPr>
            <a:r>
              <a:rPr lang="th-TH" sz="3600" b="1">
                <a:latin typeface="Angsana New" pitchFamily="18" charset="-34"/>
                <a:cs typeface="Angsana New" pitchFamily="18" charset="-34"/>
              </a:rPr>
              <a:t>	5.  กองมรดกที่ยังมิได้แบ่ง		เงินได้		&gt; 30,000 บาท</a:t>
            </a:r>
          </a:p>
          <a:p>
            <a:pPr marL="342900" indent="-342900">
              <a:spcBef>
                <a:spcPct val="50000"/>
              </a:spcBef>
            </a:pPr>
            <a:r>
              <a:rPr lang="th-TH" sz="3600" b="1">
                <a:latin typeface="Angsana New" pitchFamily="18" charset="-34"/>
                <a:cs typeface="Angsana New" pitchFamily="18" charset="-34"/>
              </a:rPr>
              <a:t>	6.  ห้างหุ้นส่วนสามัญ/คณะบุคคล	เงินได้		&gt; 30,000 บาท</a:t>
            </a:r>
            <a:endParaRPr lang="th-TH" sz="2800" b="1" u="sng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AutoShape 3"/>
          <p:cNvSpPr>
            <a:spLocks noChangeArrowheads="1"/>
          </p:cNvSpPr>
          <p:nvPr/>
        </p:nvSpPr>
        <p:spPr bwMode="auto">
          <a:xfrm>
            <a:off x="250825" y="4048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50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แบบแสดงรายการ</a:t>
            </a:r>
          </a:p>
        </p:txBody>
      </p:sp>
      <p:graphicFrame>
        <p:nvGraphicFramePr>
          <p:cNvPr id="74798" name="Group 46"/>
          <p:cNvGraphicFramePr>
            <a:graphicFrameLocks noGrp="1"/>
          </p:cNvGraphicFramePr>
          <p:nvPr/>
        </p:nvGraphicFramePr>
        <p:xfrm>
          <a:off x="611188" y="2303463"/>
          <a:ext cx="8137525" cy="2709864"/>
        </p:xfrm>
        <a:graphic>
          <a:graphicData uri="http://schemas.openxmlformats.org/drawingml/2006/table">
            <a:tbl>
              <a:tblPr/>
              <a:tblGrid>
                <a:gridCol w="1512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1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3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ชื่อแบบ</a:t>
                      </a:r>
                      <a:endParaRPr kumimoji="0" lang="en-US" sz="3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ใช้ยื่นกรณี</a:t>
                      </a:r>
                      <a:endParaRPr kumimoji="0" lang="en-US" sz="3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กำหนดเวลายื่นแบบ</a:t>
                      </a:r>
                      <a:endParaRPr kumimoji="0" lang="en-US" sz="3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ภ.ง.ด. 90</a:t>
                      </a:r>
                      <a:endParaRPr kumimoji="0" lang="en-US" sz="3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มีเงินได้พึงประเมินทุกประเภท</a:t>
                      </a:r>
                      <a:endParaRPr kumimoji="0" lang="en-US" sz="3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มกราคม-มีนาคม ของปีถัดไป</a:t>
                      </a:r>
                      <a:endParaRPr kumimoji="0" lang="en-US" sz="3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ภ.ง.ด. 91</a:t>
                      </a:r>
                      <a:endParaRPr kumimoji="0" lang="en-US" sz="3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มีเงินได้เฉพาะ 40 (1)</a:t>
                      </a:r>
                      <a:endParaRPr kumimoji="0" lang="en-US" sz="3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มกราคม-มีนาคม ของปีถัดไป</a:t>
                      </a:r>
                      <a:endParaRPr kumimoji="0" lang="en-US" sz="3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ภ.ง.ด. 94</a:t>
                      </a:r>
                      <a:endParaRPr kumimoji="0" lang="en-US" sz="3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ยื่นภาษีครึ่งปีสำหรับ 40 (5)-(8)</a:t>
                      </a:r>
                      <a:endParaRPr kumimoji="0" lang="en-US" sz="3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กรกฎาคม-กันยายน ของปีนั้น</a:t>
                      </a:r>
                      <a:endParaRPr kumimoji="0" lang="en-US" sz="3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แบบฝึกหัด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cs typeface="+mj-cs"/>
              </a:rPr>
              <a:t>1) </a:t>
            </a:r>
            <a:r>
              <a:rPr lang="th-TH" sz="2800" dirty="0">
                <a:cs typeface="+mj-cs"/>
              </a:rPr>
              <a:t>นาย ก และนาง ข เป็นสามีภรรยาชอบด้วยกฎหมาย อยู่ด้วยกันตลอดปีภาษี มีบุตรด้วยกัน </a:t>
            </a:r>
            <a:r>
              <a:rPr lang="en-US" sz="2800" dirty="0">
                <a:cs typeface="+mj-cs"/>
              </a:rPr>
              <a:t>2 </a:t>
            </a:r>
            <a:r>
              <a:rPr lang="th-TH" sz="2800" dirty="0">
                <a:cs typeface="+mj-cs"/>
              </a:rPr>
              <a:t>คน คนแรกอายุ </a:t>
            </a:r>
            <a:r>
              <a:rPr lang="en-US" sz="2800" dirty="0">
                <a:cs typeface="+mj-cs"/>
              </a:rPr>
              <a:t>22 </a:t>
            </a:r>
            <a:r>
              <a:rPr lang="th-TH" sz="2800" dirty="0">
                <a:cs typeface="+mj-cs"/>
              </a:rPr>
              <a:t>ปี ศึกษาอยู่มหาวิทยาลัยมหาสารคาม</a:t>
            </a:r>
            <a:r>
              <a:rPr lang="en-US" sz="2800" dirty="0">
                <a:cs typeface="+mj-cs"/>
              </a:rPr>
              <a:t>  </a:t>
            </a:r>
            <a:r>
              <a:rPr lang="th-TH" sz="2800" dirty="0">
                <a:cs typeface="+mj-cs"/>
              </a:rPr>
              <a:t>คนที่สอง อายุ </a:t>
            </a:r>
            <a:r>
              <a:rPr lang="en-US" sz="2800" dirty="0">
                <a:cs typeface="+mj-cs"/>
              </a:rPr>
              <a:t>19 </a:t>
            </a:r>
            <a:r>
              <a:rPr lang="th-TH" sz="2800" dirty="0">
                <a:cs typeface="+mj-cs"/>
              </a:rPr>
              <a:t>ปี บรรลุนิติภาวะโดยการจดทะเบียนสมรส ศึกษาอยู่มหาวิทยาลัยขอนแก่น  โดยทั้งคู่มีรายละเอียด ดังนี้</a:t>
            </a:r>
          </a:p>
          <a:p>
            <a:r>
              <a:rPr lang="th-TH" sz="2800" u="sng" dirty="0">
                <a:cs typeface="+mj-cs"/>
              </a:rPr>
              <a:t>นาย ก</a:t>
            </a:r>
            <a:r>
              <a:rPr lang="th-TH" sz="2800" dirty="0">
                <a:cs typeface="+mj-cs"/>
              </a:rPr>
              <a:t>.   มีเงินเดือนๆละ			</a:t>
            </a:r>
            <a:r>
              <a:rPr lang="en-US" sz="2800" dirty="0">
                <a:cs typeface="+mj-cs"/>
              </a:rPr>
              <a:t>40,000 </a:t>
            </a:r>
            <a:r>
              <a:rPr lang="th-TH" sz="2800" dirty="0">
                <a:cs typeface="+mj-cs"/>
              </a:rPr>
              <a:t>บาท</a:t>
            </a:r>
          </a:p>
          <a:p>
            <a:pPr marL="0" indent="0">
              <a:buNone/>
            </a:pPr>
            <a:r>
              <a:rPr lang="th-TH" sz="2800" dirty="0">
                <a:cs typeface="+mj-cs"/>
              </a:rPr>
              <a:t>                    จ่ายเงินเข้ากองทุนสำรองเลี้ยงชีพ	</a:t>
            </a:r>
            <a:r>
              <a:rPr lang="en-US" sz="2800" dirty="0">
                <a:cs typeface="+mj-cs"/>
              </a:rPr>
              <a:t>2,000 </a:t>
            </a:r>
            <a:r>
              <a:rPr lang="th-TH" sz="2800" dirty="0">
                <a:cs typeface="+mj-cs"/>
              </a:rPr>
              <a:t>บาทต่อเดือน</a:t>
            </a:r>
          </a:p>
          <a:p>
            <a:pPr marL="0" indent="0">
              <a:buNone/>
            </a:pPr>
            <a:r>
              <a:rPr lang="th-TH" sz="2800" dirty="0">
                <a:cs typeface="+mj-cs"/>
              </a:rPr>
              <a:t>                    มีเงินบริจาคทั่วไป 		</a:t>
            </a:r>
            <a:r>
              <a:rPr lang="en-US" sz="2800" dirty="0">
                <a:cs typeface="+mj-cs"/>
              </a:rPr>
              <a:t>20,000 </a:t>
            </a:r>
            <a:r>
              <a:rPr lang="th-TH" sz="2800" dirty="0">
                <a:cs typeface="+mj-cs"/>
              </a:rPr>
              <a:t>บาท</a:t>
            </a:r>
          </a:p>
          <a:p>
            <a:pPr marL="0" indent="0">
              <a:buNone/>
            </a:pPr>
            <a:r>
              <a:rPr lang="th-TH" sz="2800" dirty="0">
                <a:cs typeface="+mj-cs"/>
              </a:rPr>
              <a:t>	     บิดามารดาอายุ </a:t>
            </a:r>
            <a:r>
              <a:rPr lang="en-US" sz="2800" dirty="0">
                <a:cs typeface="+mj-cs"/>
              </a:rPr>
              <a:t>61 </a:t>
            </a:r>
            <a:r>
              <a:rPr lang="th-TH" sz="2800" dirty="0">
                <a:cs typeface="+mj-cs"/>
              </a:rPr>
              <a:t>ปีทั้งคู่ บิดาไม่มีรายได้ มารดามีรายได้จากบำนาญ 	      </a:t>
            </a:r>
            <a:r>
              <a:rPr lang="en-US" sz="2800" dirty="0">
                <a:cs typeface="+mj-cs"/>
              </a:rPr>
              <a:t>30,000 </a:t>
            </a:r>
            <a:r>
              <a:rPr lang="th-TH" sz="2800" dirty="0">
                <a:cs typeface="+mj-cs"/>
              </a:rPr>
              <a:t>บาทต่อปี</a:t>
            </a:r>
            <a:endParaRPr lang="en-US" sz="28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13698140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แบบฝึกหัด (ต่อ)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2800" dirty="0">
                <a:cs typeface="+mj-cs"/>
              </a:rPr>
              <a:t>นาง ข.   มีเงินเดือนๆละ			</a:t>
            </a:r>
            <a:r>
              <a:rPr lang="en-US" sz="2800" dirty="0">
                <a:cs typeface="+mj-cs"/>
              </a:rPr>
              <a:t>30,000 </a:t>
            </a:r>
            <a:r>
              <a:rPr lang="th-TH" sz="2800" dirty="0">
                <a:cs typeface="+mj-cs"/>
              </a:rPr>
              <a:t>บาท</a:t>
            </a:r>
          </a:p>
          <a:p>
            <a:pPr marL="0" indent="0">
              <a:buNone/>
            </a:pPr>
            <a:r>
              <a:rPr lang="th-TH" sz="2800" dirty="0">
                <a:cs typeface="+mj-cs"/>
              </a:rPr>
              <a:t>	      จ่ายเบี้ยประกันชีวิต </a:t>
            </a:r>
            <a:r>
              <a:rPr lang="en-US" sz="2800" dirty="0">
                <a:cs typeface="+mj-cs"/>
              </a:rPr>
              <a:t>12,000 </a:t>
            </a:r>
            <a:r>
              <a:rPr lang="th-TH" sz="2800" dirty="0">
                <a:cs typeface="+mj-cs"/>
              </a:rPr>
              <a:t>บาท อายุกรมธรรม์ </a:t>
            </a:r>
            <a:r>
              <a:rPr lang="en-US" sz="2800" dirty="0">
                <a:cs typeface="+mj-cs"/>
              </a:rPr>
              <a:t>10 </a:t>
            </a:r>
            <a:r>
              <a:rPr lang="th-TH" sz="2800" dirty="0">
                <a:cs typeface="+mj-cs"/>
              </a:rPr>
              <a:t>ปี กับบริษัท	       ประกันภัยในราชอาณาจักร</a:t>
            </a:r>
          </a:p>
          <a:p>
            <a:pPr marL="0" indent="0">
              <a:buNone/>
            </a:pPr>
            <a:r>
              <a:rPr lang="th-TH" sz="2800" dirty="0">
                <a:cs typeface="+mj-cs"/>
              </a:rPr>
              <a:t>	      จ่ายเงินเข้ากองทุนประกันสังคม 	</a:t>
            </a:r>
            <a:r>
              <a:rPr lang="en-US" sz="2800" dirty="0">
                <a:cs typeface="+mj-cs"/>
              </a:rPr>
              <a:t>9,000 </a:t>
            </a:r>
            <a:r>
              <a:rPr lang="th-TH" sz="2800" dirty="0">
                <a:cs typeface="+mj-cs"/>
              </a:rPr>
              <a:t>บาทต่อปี</a:t>
            </a:r>
          </a:p>
          <a:p>
            <a:pPr marL="0" indent="0">
              <a:buNone/>
            </a:pPr>
            <a:r>
              <a:rPr lang="th-TH" sz="2800" dirty="0">
                <a:cs typeface="+mj-cs"/>
              </a:rPr>
              <a:t>สิ้นปีภาษี นาง ข. ประสงค์แยกยื่นเสียภาษีสิ้นปี ดังนั้น นาย ก. และนาง ข. จะต้องเสียภาษีสิ้นปีจำนวนเท่าใด คำนวณประกอบ</a:t>
            </a:r>
            <a:endParaRPr lang="en-US" sz="28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98811230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แบบฝึกหัด(ต่อ)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2) </a:t>
            </a:r>
            <a:r>
              <a:rPr lang="th-TH" dirty="0"/>
              <a:t>นางสวย ได้รับเงินเดือนๆละ </a:t>
            </a:r>
            <a:r>
              <a:rPr lang="en-US" dirty="0"/>
              <a:t>50,000 </a:t>
            </a:r>
            <a:r>
              <a:rPr lang="th-TH" dirty="0"/>
              <a:t>บาท ได้รับเงินปันผลจากบริษัทที่ตนถือหุ้น </a:t>
            </a:r>
            <a:r>
              <a:rPr lang="en-US" dirty="0"/>
              <a:t>75,000 </a:t>
            </a:r>
            <a:r>
              <a:rPr lang="th-TH" dirty="0"/>
              <a:t>บาท ซึ่งถูกหักภาษี ณ ที่จ่ายไว้ </a:t>
            </a:r>
            <a:r>
              <a:rPr lang="en-US" dirty="0"/>
              <a:t>7,500 </a:t>
            </a:r>
            <a:r>
              <a:rPr lang="th-TH" dirty="0"/>
              <a:t>บาท มีการบริจาคเงินให้ รพ. จุฬา </a:t>
            </a:r>
            <a:r>
              <a:rPr lang="en-US" dirty="0"/>
              <a:t>40,000 </a:t>
            </a:r>
            <a:r>
              <a:rPr lang="th-TH" dirty="0"/>
              <a:t>บาท  </a:t>
            </a:r>
            <a:r>
              <a:rPr lang="en-US" dirty="0"/>
              <a:t>(</a:t>
            </a:r>
            <a:r>
              <a:rPr lang="th-TH" dirty="0"/>
              <a:t>เงินปันผลจ่ายจากกำไรสุทธิที่เสียภาษี 20</a:t>
            </a:r>
            <a:r>
              <a:rPr lang="en-US" dirty="0"/>
              <a:t>%) </a:t>
            </a:r>
            <a:r>
              <a:rPr lang="th-TH" dirty="0"/>
              <a:t>ในปีภาษีนางสวยต้องชำระภาษีครึ่งปี </a:t>
            </a:r>
            <a:r>
              <a:rPr lang="en-US" dirty="0"/>
              <a:t>/</a:t>
            </a:r>
            <a:r>
              <a:rPr lang="th-TH" dirty="0"/>
              <a:t>สิ้นปี หรือไม่ อย่างไร คำนวณประกอบ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294060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แบบฝึกหัด(ต่อ)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3)</a:t>
            </a:r>
            <a:r>
              <a:rPr lang="th-TH" dirty="0"/>
              <a:t>  นายหล่อ มีรายได้จากการรับทำบัญชี เดือนละ </a:t>
            </a:r>
            <a:r>
              <a:rPr lang="en-US" dirty="0"/>
              <a:t>90,000 </a:t>
            </a:r>
            <a:r>
              <a:rPr lang="th-TH" dirty="0"/>
              <a:t>บาท บิดามารดาของนายหล่อ อายุ </a:t>
            </a:r>
            <a:r>
              <a:rPr lang="en-US" dirty="0"/>
              <a:t>62 </a:t>
            </a:r>
            <a:r>
              <a:rPr lang="th-TH" dirty="0"/>
              <a:t>ปีทั้งคู่ บิดามีรายได้ดอกเบี้ยเงินฝากธนาคาร </a:t>
            </a:r>
            <a:r>
              <a:rPr lang="en-US" dirty="0"/>
              <a:t>25,000 </a:t>
            </a:r>
            <a:r>
              <a:rPr lang="th-TH" dirty="0"/>
              <a:t>บาท มารดาไม่มีรายได้ ในปีภาษีนายหล่อต้องชำระภาษีครึ่งปี </a:t>
            </a:r>
            <a:r>
              <a:rPr lang="en-US" dirty="0"/>
              <a:t>/ </a:t>
            </a:r>
            <a:r>
              <a:rPr lang="th-TH" dirty="0"/>
              <a:t>สิ้นปีหรือไม่ เท่าใดคำนวณประกอบ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60281464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AutoShape 3"/>
          <p:cNvSpPr>
            <a:spLocks noChangeArrowheads="1"/>
          </p:cNvSpPr>
          <p:nvPr/>
        </p:nvSpPr>
        <p:spPr bwMode="auto">
          <a:xfrm>
            <a:off x="360362" y="146790"/>
            <a:ext cx="8569325" cy="863600"/>
          </a:xfrm>
          <a:prstGeom prst="ribbon">
            <a:avLst>
              <a:gd name="adj1" fmla="val 33333"/>
              <a:gd name="adj2" fmla="val 75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600" b="1" dirty="0">
                <a:solidFill>
                  <a:srgbClr val="FF3300"/>
                </a:solidFill>
                <a:cs typeface="Angsana New" pitchFamily="18" charset="-34"/>
              </a:rPr>
              <a:t>แบบฝึกหัด(ต่อ)</a:t>
            </a:r>
            <a:endParaRPr lang="th-TH" sz="3600" b="1" dirty="0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325442" y="912302"/>
            <a:ext cx="849630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en-US" sz="3200" b="1" dirty="0">
                <a:latin typeface="Angsana New" pitchFamily="18" charset="-34"/>
              </a:rPr>
              <a:t>4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) 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นายชอบสอนกับนางสอนสั่ง เป็นสามีภริยาชอบด้วยกฎหมายตลอดปีภาษี ทั้งคู่ต่างมีเงินได้ ดังนี้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:</a:t>
            </a: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เงินได้ของนายชอบสอน :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เงินเดือน ๆ ละ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20,000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บาท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โบนัส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100,000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บาท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และมีรายได้เงินปันผลจากบริษัทที่เสียภาษีเงินได้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30%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เป็นจำนวน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35,000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บาท</a:t>
            </a:r>
            <a:endParaRPr lang="en-US" sz="2400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เงินได้ของนางสอนสั่ง : เงินเดือน ๆ ละ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18,000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บาท ได้รับค่านายหน้า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84,000 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บาทและยังมีรายได้จากการขายอาหาร เฉลี่ย</a:t>
            </a:r>
            <a:r>
              <a:rPr lang="th-TH" sz="2400" b="1" dirty="0">
                <a:latin typeface="Angsana New" pitchFamily="18" charset="-34"/>
              </a:rPr>
              <a:t>เดือนละ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74,500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บาท </a:t>
            </a:r>
            <a:r>
              <a:rPr lang="th-TH" sz="2400" b="1" dirty="0">
                <a:latin typeface="Angsana New" pitchFamily="18" charset="-34"/>
              </a:rPr>
              <a:t>และรายได้จากการรับทำบัญชีเฉลี่ยเดือนละ </a:t>
            </a:r>
            <a:r>
              <a:rPr lang="en-US" sz="2400" b="1" dirty="0">
                <a:latin typeface="Angsana New" pitchFamily="18" charset="-34"/>
              </a:rPr>
              <a:t>23,000 </a:t>
            </a:r>
            <a:r>
              <a:rPr lang="th-TH" sz="2400" b="1" dirty="0">
                <a:latin typeface="Angsana New" pitchFamily="18" charset="-34"/>
              </a:rPr>
              <a:t>บาท</a:t>
            </a: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ทั้งสองคนมีบุตรด้วยกันทั้งหมด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4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คน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 1) 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อายุ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28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ปี อยู่ในระหว่างการศึกษาต่อในระดับปริญญาเอก ที่จุฬาลงกรณ์มหาวิทยาลัย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2)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อายุ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24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ปี กำลังศึกษาระดับปริญญาตรีที่แคนาดา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 3)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อายุ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18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ปี กำลังศึกษาอยู่โรงเรียนสาธิต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4) 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เป็นบุตรบุญธรรมอายุ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10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ปี กำลังศึกษาโรงเรียนสาธิตประถม</a:t>
            </a:r>
            <a:endParaRPr lang="en-US" sz="2400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นายชอบสอนจ่ายค่าเบี้ยประกันชีวิตของตนเอง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120,000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บาทต่อปีในเดือนสิงหาคม ต่อมาในเดือนพฤศจิกายนได้บริจาคเงินสนับสนุนการศึกษา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60,000 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บาท</a:t>
            </a: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นางสอนสั่งจ่ายค่าดอกเบี้ยเงินกู้ยืมเพื่อซื้อบ้าน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80,000 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บาทในเดือนเมษายน และได้บริจาคเงินจำนวน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50,000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บาท ให้กับมูลนิธิร่วมกตัญญู ในเดือนกรกฎาคม และจ่ายค่าเบี้ยประกันชีวิตตนเองจำนวน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50,000 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บาทในเดือนตุลาคม</a:t>
            </a:r>
            <a:endParaRPr lang="en-US" sz="2400" b="1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l" eaLnBrk="1" hangingPunct="1"/>
            <a:r>
              <a:rPr lang="th-TH" dirty="0">
                <a:solidFill>
                  <a:srgbClr val="FF0000"/>
                </a:solidFill>
                <a:latin typeface="Angsana New" pitchFamily="18" charset="-34"/>
              </a:rPr>
              <a:t>ปี </a:t>
            </a:r>
            <a:r>
              <a:rPr lang="en-US" dirty="0">
                <a:solidFill>
                  <a:srgbClr val="FF0000"/>
                </a:solidFill>
                <a:latin typeface="Angsana New" pitchFamily="18" charset="-34"/>
              </a:rPr>
              <a:t>2558</a:t>
            </a:r>
            <a:r>
              <a:rPr lang="en-US" dirty="0">
                <a:latin typeface="Angsana New" pitchFamily="18" charset="-34"/>
              </a:rPr>
              <a:t> :</a:t>
            </a:r>
            <a:r>
              <a:rPr lang="th-TH" dirty="0">
                <a:latin typeface="Angsana New" pitchFamily="18" charset="-34"/>
              </a:rPr>
              <a:t> แบ่งมรดกในวันที่ </a:t>
            </a:r>
            <a:r>
              <a:rPr lang="en-US" dirty="0">
                <a:latin typeface="Angsana New" pitchFamily="18" charset="-34"/>
              </a:rPr>
              <a:t>1</a:t>
            </a:r>
            <a:r>
              <a:rPr lang="th-TH" dirty="0">
                <a:latin typeface="Angsana New" pitchFamily="18" charset="-34"/>
              </a:rPr>
              <a:t> ต.ค. </a:t>
            </a:r>
            <a:r>
              <a:rPr lang="en-US" dirty="0">
                <a:latin typeface="Angsana New" pitchFamily="18" charset="-34"/>
              </a:rPr>
              <a:t>2548</a:t>
            </a:r>
            <a:endParaRPr lang="th-TH" dirty="0">
              <a:latin typeface="Angsana New" pitchFamily="18" charset="-34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641850"/>
          </a:xfrm>
          <a:solidFill>
            <a:schemeClr val="bg1"/>
          </a:solidFill>
          <a:ln w="38100" cmpd="dbl">
            <a:solidFill>
              <a:srgbClr val="00FF00"/>
            </a:solidFill>
          </a:ln>
        </p:spPr>
        <p:txBody>
          <a:bodyPr anchor="ctr">
            <a:normAutofit/>
          </a:bodyPr>
          <a:lstStyle/>
          <a:p>
            <a:pPr marL="571500" indent="-571500" eaLnBrk="1" hangingPunct="1">
              <a:buFontTx/>
              <a:buNone/>
            </a:pPr>
            <a:r>
              <a:rPr lang="th-TH" sz="4300" b="1" dirty="0">
                <a:latin typeface="Angsana New" pitchFamily="18" charset="-34"/>
              </a:rPr>
              <a:t>	 เงินได้ที่ต้องเสียภาษี</a:t>
            </a:r>
            <a:r>
              <a:rPr lang="th-TH" sz="4300" dirty="0">
                <a:latin typeface="Angsana New" pitchFamily="18" charset="-34"/>
              </a:rPr>
              <a:t> </a:t>
            </a:r>
            <a:r>
              <a:rPr lang="en-US" sz="4300" dirty="0">
                <a:latin typeface="Angsana New" pitchFamily="18" charset="-34"/>
              </a:rPr>
              <a:t>: </a:t>
            </a:r>
            <a:endParaRPr lang="th-TH" sz="4300" dirty="0">
              <a:latin typeface="Angsana New" pitchFamily="18" charset="-34"/>
            </a:endParaRPr>
          </a:p>
          <a:p>
            <a:pPr marL="1131888" lvl="2" indent="-438150" eaLnBrk="1" hangingPunct="1">
              <a:buFont typeface="Wingdings" pitchFamily="2" charset="2"/>
              <a:buAutoNum type="arabicPeriod"/>
            </a:pPr>
            <a:r>
              <a:rPr lang="th-TH" sz="3500" dirty="0">
                <a:latin typeface="Angsana New" pitchFamily="18" charset="-34"/>
              </a:rPr>
              <a:t>กองมรดกที่ยังไม่ได้แบ่ง</a:t>
            </a:r>
          </a:p>
          <a:p>
            <a:pPr marL="1663700" lvl="4" indent="-381000" eaLnBrk="1" hangingPunct="1"/>
            <a:r>
              <a:rPr lang="th-TH" sz="3100" dirty="0">
                <a:latin typeface="Angsana New" pitchFamily="18" charset="-34"/>
              </a:rPr>
              <a:t>	ค่าเช่า      </a:t>
            </a:r>
            <a:r>
              <a:rPr lang="th-TH" sz="3100" dirty="0">
                <a:solidFill>
                  <a:srgbClr val="0066FF"/>
                </a:solidFill>
                <a:latin typeface="Angsana New" pitchFamily="18" charset="-34"/>
              </a:rPr>
              <a:t>(</a:t>
            </a:r>
            <a:r>
              <a:rPr lang="en-US" sz="3100" dirty="0">
                <a:solidFill>
                  <a:srgbClr val="0066FF"/>
                </a:solidFill>
                <a:latin typeface="Angsana New" pitchFamily="18" charset="-34"/>
              </a:rPr>
              <a:t>1 </a:t>
            </a:r>
            <a:r>
              <a:rPr lang="th-TH" sz="3100" dirty="0">
                <a:solidFill>
                  <a:srgbClr val="0066FF"/>
                </a:solidFill>
                <a:latin typeface="Angsana New" pitchFamily="18" charset="-34"/>
              </a:rPr>
              <a:t>ม.ค. – </a:t>
            </a:r>
            <a:r>
              <a:rPr lang="en-US" sz="3100" dirty="0">
                <a:solidFill>
                  <a:srgbClr val="0066FF"/>
                </a:solidFill>
                <a:latin typeface="Angsana New" pitchFamily="18" charset="-34"/>
              </a:rPr>
              <a:t>30 </a:t>
            </a:r>
            <a:r>
              <a:rPr lang="th-TH" sz="3100" dirty="0">
                <a:solidFill>
                  <a:srgbClr val="0066FF"/>
                </a:solidFill>
                <a:latin typeface="Angsana New" pitchFamily="18" charset="-34"/>
              </a:rPr>
              <a:t>ก.ย.)</a:t>
            </a:r>
            <a:r>
              <a:rPr lang="th-TH" sz="3100" dirty="0">
                <a:latin typeface="Angsana New" pitchFamily="18" charset="-34"/>
              </a:rPr>
              <a:t>     </a:t>
            </a:r>
            <a:r>
              <a:rPr lang="en-US" sz="3100" dirty="0">
                <a:latin typeface="Angsana New" pitchFamily="18" charset="-34"/>
              </a:rPr>
              <a:t>  =</a:t>
            </a:r>
            <a:r>
              <a:rPr lang="th-TH" sz="3100" dirty="0">
                <a:latin typeface="Angsana New" pitchFamily="18" charset="-34"/>
              </a:rPr>
              <a:t>        </a:t>
            </a:r>
            <a:r>
              <a:rPr lang="en-US" sz="3100" dirty="0">
                <a:latin typeface="Angsana New" pitchFamily="18" charset="-34"/>
              </a:rPr>
              <a:t>  45,000  </a:t>
            </a:r>
            <a:r>
              <a:rPr lang="th-TH" sz="3100" dirty="0">
                <a:latin typeface="Angsana New" pitchFamily="18" charset="-34"/>
              </a:rPr>
              <a:t>	บาท</a:t>
            </a:r>
          </a:p>
          <a:p>
            <a:pPr marL="1131888" lvl="2" indent="-438150" eaLnBrk="1" hangingPunct="1">
              <a:buFont typeface="Wingdings" pitchFamily="2" charset="2"/>
              <a:buAutoNum type="arabicPeriod"/>
            </a:pPr>
            <a:r>
              <a:rPr lang="th-TH" sz="3500" dirty="0">
                <a:latin typeface="Angsana New" pitchFamily="18" charset="-34"/>
              </a:rPr>
              <a:t>ทายาท (นายสิงห์) รวมกับเงินได้อื่นของทายาท</a:t>
            </a:r>
          </a:p>
          <a:p>
            <a:pPr marL="1663700" lvl="4" indent="-381000" eaLnBrk="1" hangingPunct="1"/>
            <a:r>
              <a:rPr lang="th-TH" sz="3100" dirty="0">
                <a:latin typeface="Angsana New" pitchFamily="18" charset="-34"/>
              </a:rPr>
              <a:t>	ค่าเช่า      </a:t>
            </a:r>
            <a:r>
              <a:rPr lang="th-TH" sz="3100" dirty="0">
                <a:solidFill>
                  <a:srgbClr val="0066FF"/>
                </a:solidFill>
                <a:latin typeface="Angsana New" pitchFamily="18" charset="-34"/>
              </a:rPr>
              <a:t>(</a:t>
            </a:r>
            <a:r>
              <a:rPr lang="en-US" sz="3100" dirty="0">
                <a:solidFill>
                  <a:srgbClr val="0066FF"/>
                </a:solidFill>
                <a:latin typeface="Angsana New" pitchFamily="18" charset="-34"/>
              </a:rPr>
              <a:t>1 </a:t>
            </a:r>
            <a:r>
              <a:rPr lang="th-TH" sz="3100" dirty="0">
                <a:solidFill>
                  <a:srgbClr val="0066FF"/>
                </a:solidFill>
                <a:latin typeface="Angsana New" pitchFamily="18" charset="-34"/>
              </a:rPr>
              <a:t>ต.ค. – </a:t>
            </a:r>
            <a:r>
              <a:rPr lang="en-US" sz="3100" dirty="0">
                <a:solidFill>
                  <a:srgbClr val="0066FF"/>
                </a:solidFill>
                <a:latin typeface="Angsana New" pitchFamily="18" charset="-34"/>
              </a:rPr>
              <a:t>31 </a:t>
            </a:r>
            <a:r>
              <a:rPr lang="th-TH" sz="3100" dirty="0">
                <a:solidFill>
                  <a:srgbClr val="0066FF"/>
                </a:solidFill>
                <a:latin typeface="Angsana New" pitchFamily="18" charset="-34"/>
              </a:rPr>
              <a:t>ธ.ค.)</a:t>
            </a:r>
            <a:r>
              <a:rPr lang="th-TH" sz="3100" dirty="0">
                <a:latin typeface="Angsana New" pitchFamily="18" charset="-34"/>
              </a:rPr>
              <a:t>    </a:t>
            </a:r>
            <a:r>
              <a:rPr lang="en-US" sz="3100" dirty="0">
                <a:latin typeface="Angsana New" pitchFamily="18" charset="-34"/>
              </a:rPr>
              <a:t>  =           15,000  </a:t>
            </a:r>
            <a:r>
              <a:rPr lang="th-TH" sz="3100" dirty="0">
                <a:latin typeface="Angsana New" pitchFamily="18" charset="-34"/>
              </a:rPr>
              <a:t>	บาท</a:t>
            </a:r>
          </a:p>
          <a:p>
            <a:pPr marL="1663700" lvl="4" indent="-381000" eaLnBrk="1" hangingPunct="1"/>
            <a:r>
              <a:rPr lang="th-TH" sz="3100" dirty="0">
                <a:latin typeface="Angsana New" pitchFamily="18" charset="-34"/>
              </a:rPr>
              <a:t>  เงินเดือน		         </a:t>
            </a:r>
            <a:r>
              <a:rPr lang="en-US" sz="3100" dirty="0">
                <a:latin typeface="Angsana New" pitchFamily="18" charset="-34"/>
              </a:rPr>
              <a:t>=         500,000  </a:t>
            </a:r>
            <a:r>
              <a:rPr lang="th-TH" sz="3100" dirty="0">
                <a:latin typeface="Angsana New" pitchFamily="18" charset="-34"/>
              </a:rPr>
              <a:t>	บาท</a:t>
            </a:r>
          </a:p>
          <a:p>
            <a:pPr marL="1663700" lvl="4" indent="-381000" eaLnBrk="1" hangingPunct="1">
              <a:buFontTx/>
              <a:buNone/>
            </a:pPr>
            <a:r>
              <a:rPr lang="th-TH" sz="3100" dirty="0">
                <a:latin typeface="Angsana New" pitchFamily="18" charset="-34"/>
              </a:rPr>
              <a:t>	     รวม			      </a:t>
            </a:r>
            <a:r>
              <a:rPr lang="en-US" sz="3100" dirty="0">
                <a:latin typeface="Angsana New" pitchFamily="18" charset="-34"/>
              </a:rPr>
              <a:t> =</a:t>
            </a:r>
            <a:r>
              <a:rPr lang="th-TH" sz="3100" dirty="0">
                <a:latin typeface="Angsana New" pitchFamily="18" charset="-34"/>
              </a:rPr>
              <a:t>       </a:t>
            </a:r>
            <a:r>
              <a:rPr lang="en-US" sz="3100" dirty="0">
                <a:latin typeface="Angsana New" pitchFamily="18" charset="-34"/>
              </a:rPr>
              <a:t>  515,000  </a:t>
            </a:r>
            <a:r>
              <a:rPr lang="th-TH" sz="3100" dirty="0">
                <a:latin typeface="Angsana New" pitchFamily="18" charset="-34"/>
              </a:rPr>
              <a:t>	บาท</a:t>
            </a:r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6337300" y="5283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45061" name="Line 5"/>
          <p:cNvSpPr>
            <a:spLocks noChangeShapeType="1"/>
          </p:cNvSpPr>
          <p:nvPr/>
        </p:nvSpPr>
        <p:spPr bwMode="auto">
          <a:xfrm>
            <a:off x="6311900" y="5880100"/>
            <a:ext cx="8382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-341313" y="1443038"/>
            <a:ext cx="197961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b="1">
                <a:solidFill>
                  <a:srgbClr val="FFFF99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b="1">
              <a:solidFill>
                <a:srgbClr val="FFFF99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animBg="1"/>
      <p:bldP spid="45060" grpId="0" animBg="1"/>
      <p:bldP spid="45061" grpId="0" animBg="1"/>
      <p:bldP spid="45062" grpId="0"/>
    </p:bld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AutoShape 3"/>
          <p:cNvSpPr>
            <a:spLocks noChangeArrowheads="1"/>
          </p:cNvSpPr>
          <p:nvPr/>
        </p:nvSpPr>
        <p:spPr bwMode="auto">
          <a:xfrm>
            <a:off x="357158" y="0"/>
            <a:ext cx="8569325" cy="863600"/>
          </a:xfrm>
          <a:prstGeom prst="ribbon">
            <a:avLst>
              <a:gd name="adj1" fmla="val 33333"/>
              <a:gd name="adj2" fmla="val 75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600" b="1" dirty="0">
                <a:solidFill>
                  <a:srgbClr val="FF3300"/>
                </a:solidFill>
                <a:cs typeface="Angsana New" pitchFamily="18" charset="-34"/>
              </a:rPr>
              <a:t>แบบฝึกหัด(ต่อ)</a:t>
            </a:r>
            <a:endParaRPr lang="th-TH" sz="3600" b="1" dirty="0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142844" y="733246"/>
            <a:ext cx="9001156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en-US" sz="3200" b="1" dirty="0">
                <a:latin typeface="Angsana New" pitchFamily="18" charset="-34"/>
              </a:rPr>
              <a:t>4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) 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นายพิศุทธิ์กับนางกระรัต เป็นสามีภริยาชอบด้วยกฎหมายตลอดปีภาษี ต่างฝ่ายต่างมีเงินได้ </a:t>
            </a:r>
            <a:r>
              <a:rPr lang="th-TH" sz="2400" b="1" dirty="0">
                <a:latin typeface="Angsana New" pitchFamily="18" charset="-34"/>
              </a:rPr>
              <a:t>โดยทั้งสองคนมีบุตรด้วยกันทั้งหมด </a:t>
            </a:r>
            <a:r>
              <a:rPr lang="en-US" sz="2400" b="1" dirty="0">
                <a:latin typeface="Angsana New" pitchFamily="18" charset="-34"/>
              </a:rPr>
              <a:t>4</a:t>
            </a:r>
            <a:r>
              <a:rPr lang="th-TH" sz="2400" b="1" dirty="0">
                <a:latin typeface="Angsana New" pitchFamily="18" charset="-34"/>
              </a:rPr>
              <a:t> คน</a:t>
            </a:r>
            <a:r>
              <a:rPr lang="en-US" sz="2400" b="1" dirty="0">
                <a:latin typeface="Angsana New" pitchFamily="18" charset="-34"/>
              </a:rPr>
              <a:t> 1) </a:t>
            </a:r>
            <a:r>
              <a:rPr lang="th-TH" sz="2400" b="1" dirty="0">
                <a:latin typeface="Angsana New" pitchFamily="18" charset="-34"/>
              </a:rPr>
              <a:t>อายุ </a:t>
            </a:r>
            <a:r>
              <a:rPr lang="en-US" sz="2400" b="1" dirty="0">
                <a:latin typeface="Angsana New" pitchFamily="18" charset="-34"/>
              </a:rPr>
              <a:t>27</a:t>
            </a:r>
            <a:r>
              <a:rPr lang="th-TH" sz="2400" b="1" dirty="0">
                <a:latin typeface="Angsana New" pitchFamily="18" charset="-34"/>
              </a:rPr>
              <a:t> ปี อยู่ในระหว่างการศึกษาต่อในระดับปริญญาโท ที่มหาวิทยาลัยขอนแก่น </a:t>
            </a:r>
            <a:r>
              <a:rPr lang="en-US" sz="2400" b="1" dirty="0">
                <a:latin typeface="Angsana New" pitchFamily="18" charset="-34"/>
              </a:rPr>
              <a:t>2)</a:t>
            </a:r>
            <a:r>
              <a:rPr lang="th-TH" sz="2400" b="1" dirty="0">
                <a:latin typeface="Angsana New" pitchFamily="18" charset="-34"/>
              </a:rPr>
              <a:t> อายุ </a:t>
            </a:r>
            <a:r>
              <a:rPr lang="en-US" sz="2400" b="1" dirty="0">
                <a:latin typeface="Angsana New" pitchFamily="18" charset="-34"/>
              </a:rPr>
              <a:t>24</a:t>
            </a:r>
            <a:r>
              <a:rPr lang="th-TH" sz="2400" b="1" dirty="0">
                <a:latin typeface="Angsana New" pitchFamily="18" charset="-34"/>
              </a:rPr>
              <a:t> ปี กำลังศึกษาระดับปริญญาตรีที่เยอรมัน</a:t>
            </a:r>
            <a:r>
              <a:rPr lang="en-US" sz="2400" b="1" dirty="0">
                <a:latin typeface="Angsana New" pitchFamily="18" charset="-34"/>
              </a:rPr>
              <a:t> 3)</a:t>
            </a:r>
            <a:r>
              <a:rPr lang="th-TH" sz="2400" b="1" dirty="0">
                <a:latin typeface="Angsana New" pitchFamily="18" charset="-34"/>
              </a:rPr>
              <a:t> อายุ </a:t>
            </a:r>
            <a:r>
              <a:rPr lang="en-US" sz="2400" b="1" dirty="0">
                <a:latin typeface="Angsana New" pitchFamily="18" charset="-34"/>
              </a:rPr>
              <a:t>18</a:t>
            </a:r>
            <a:r>
              <a:rPr lang="th-TH" sz="2400" b="1" dirty="0">
                <a:latin typeface="Angsana New" pitchFamily="18" charset="-34"/>
              </a:rPr>
              <a:t> ปี กำลังศึกษาอยู่ ป</a:t>
            </a:r>
            <a:r>
              <a:rPr lang="en-US" sz="2400" b="1" dirty="0">
                <a:latin typeface="Angsana New" pitchFamily="18" charset="-34"/>
              </a:rPr>
              <a:t>.6 </a:t>
            </a:r>
            <a:r>
              <a:rPr lang="th-TH" sz="2400" b="1" dirty="0">
                <a:latin typeface="Angsana New" pitchFamily="18" charset="-34"/>
              </a:rPr>
              <a:t>โรงเรียนสาธิต </a:t>
            </a:r>
            <a:r>
              <a:rPr lang="en-US" sz="2400" b="1" dirty="0">
                <a:latin typeface="Angsana New" pitchFamily="18" charset="-34"/>
              </a:rPr>
              <a:t>4) </a:t>
            </a:r>
            <a:r>
              <a:rPr lang="th-TH" sz="2400" b="1" dirty="0">
                <a:latin typeface="Angsana New" pitchFamily="18" charset="-34"/>
              </a:rPr>
              <a:t>เป็นบุตรบุญธรรมอายุ </a:t>
            </a:r>
            <a:r>
              <a:rPr lang="en-US" sz="2400" b="1" dirty="0">
                <a:latin typeface="Angsana New" pitchFamily="18" charset="-34"/>
              </a:rPr>
              <a:t>12</a:t>
            </a:r>
            <a:r>
              <a:rPr lang="th-TH" sz="2400" b="1" dirty="0">
                <a:latin typeface="Angsana New" pitchFamily="18" charset="-34"/>
              </a:rPr>
              <a:t> ปี กำลังศึกษาโรงเรียนประถมสาธิต</a:t>
            </a:r>
            <a:endParaRPr lang="en-US" sz="2400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เงินได้ของนายพิศุทธิ์: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เงินเดือน ๆ ละ </a:t>
            </a:r>
            <a:r>
              <a:rPr lang="en-US" sz="2400" b="1" dirty="0">
                <a:latin typeface="Angsana New" pitchFamily="18" charset="-34"/>
              </a:rPr>
              <a:t>3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0,000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บาท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โบนัส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100,000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บาท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รายได้จากการจำหน่ายสลากกินแบ่งรั</a:t>
            </a:r>
            <a:r>
              <a:rPr lang="th-TH" sz="2400" b="1" dirty="0">
                <a:latin typeface="Angsana New" pitchFamily="18" charset="-34"/>
              </a:rPr>
              <a:t>ฐบาลเฉลี่ยเดือนละ </a:t>
            </a:r>
            <a:r>
              <a:rPr lang="en-US" sz="2400" b="1" dirty="0">
                <a:latin typeface="Angsana New" pitchFamily="18" charset="-34"/>
              </a:rPr>
              <a:t>22,000 </a:t>
            </a:r>
            <a:r>
              <a:rPr lang="th-TH" sz="2400" b="1" dirty="0">
                <a:latin typeface="Angsana New" pitchFamily="18" charset="-34"/>
              </a:rPr>
              <a:t>บาท และรายได้เงินปันผลจากกองทุนรวมที่ไม่ได้เสียภาษีเงินได้นิติบุคคลอีก </a:t>
            </a:r>
            <a:r>
              <a:rPr lang="en-US" sz="2400" b="1" dirty="0">
                <a:latin typeface="Angsana New" pitchFamily="18" charset="-34"/>
              </a:rPr>
              <a:t>35,000 </a:t>
            </a:r>
            <a:r>
              <a:rPr lang="th-TH" sz="2400" b="1" dirty="0">
                <a:latin typeface="Angsana New" pitchFamily="18" charset="-34"/>
              </a:rPr>
              <a:t>บาท </a:t>
            </a:r>
            <a:endParaRPr lang="en-US" sz="2400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เงินได้ของนางกระรัต: เงินเดือน ๆ ละ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18,000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บาท ได้รับค่านายหน้าขายคอนโด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84,000 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บาทและยังมีรายได้จากการขายอาหาร เฉลี่ย</a:t>
            </a:r>
            <a:r>
              <a:rPr lang="th-TH" sz="2400" b="1" dirty="0">
                <a:latin typeface="Angsana New" pitchFamily="18" charset="-34"/>
              </a:rPr>
              <a:t>เดือนละ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74,500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บาท </a:t>
            </a:r>
            <a:r>
              <a:rPr lang="th-TH" sz="2400" b="1" dirty="0">
                <a:latin typeface="Angsana New" pitchFamily="18" charset="-34"/>
              </a:rPr>
              <a:t>และรายได้จากการรับทำบัญชีเฉลี่ยเดือนละ </a:t>
            </a:r>
            <a:r>
              <a:rPr lang="en-US" sz="2400" b="1" dirty="0">
                <a:latin typeface="Angsana New" pitchFamily="18" charset="-34"/>
              </a:rPr>
              <a:t>23,000 </a:t>
            </a:r>
            <a:r>
              <a:rPr lang="th-TH" sz="2400" b="1" dirty="0">
                <a:latin typeface="Angsana New" pitchFamily="18" charset="-34"/>
              </a:rPr>
              <a:t>บาท</a:t>
            </a: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โดยนายพิศุทธิ์จ่ายค่าเบี้ยประกันชีวิตของตนเอง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112,000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บาทต่อปีในเดือนสิงหาคมโดยอายุกรมธรรม์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12 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ปีกับ บ.วิริยะประกันภัย ต่อมาในเดือนพฤศจิกายนได้บริจาคเงินสนับสนุนการศึกษา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60,000 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บาท</a:t>
            </a: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นางกระรัตมีมารดาอายุ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61 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ปี ไม่มีรายได้ โดยจ่ายค่าเบี้ยประกันสุขภาพให้มารดา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19,000 </a:t>
            </a:r>
            <a:r>
              <a:rPr lang="th-TH" sz="2400" b="1" dirty="0">
                <a:latin typeface="Angsana New" pitchFamily="18" charset="-34"/>
              </a:rPr>
              <a:t>บาท 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จ่ายค่าดอกเบี้ยเงินกู้ยืมเพื่อซื้อบ้าน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80,000 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บาทในเดือนเมษายน และได้บริจาคเงินจำนวน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50,000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บาท ให้กับมูลนิธิร่วมกตัญญู ในเดือนกรกฎาคม</a:t>
            </a:r>
            <a:endParaRPr lang="en-US" sz="2400" b="1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z="4800"/>
              <a:t>ห้างหุ้นส่วนสามัญ / คณะบุคคลที่มิใช่นิติบุคคล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38125" y="1485900"/>
            <a:ext cx="8750300" cy="4319588"/>
          </a:xfrm>
          <a:solidFill>
            <a:schemeClr val="bg1"/>
          </a:solidFill>
          <a:ln w="38100" cmpd="dbl">
            <a:solidFill>
              <a:srgbClr val="00FF00"/>
            </a:solidFill>
          </a:ln>
        </p:spPr>
        <p:txBody>
          <a:bodyPr anchor="ctr">
            <a:normAutofit fontScale="92500"/>
          </a:bodyPr>
          <a:lstStyle/>
          <a:p>
            <a:pPr marL="571500" indent="-571500" eaLnBrk="1" hangingPunct="1">
              <a:buFontTx/>
              <a:buNone/>
            </a:pPr>
            <a:r>
              <a:rPr lang="th-TH" sz="4300">
                <a:latin typeface="Angsana New" pitchFamily="18" charset="-34"/>
              </a:rPr>
              <a:t>  </a:t>
            </a:r>
            <a:r>
              <a:rPr lang="th-TH" sz="4300" b="1">
                <a:latin typeface="Angsana New" pitchFamily="18" charset="-34"/>
              </a:rPr>
              <a:t>การที่คน </a:t>
            </a:r>
            <a:r>
              <a:rPr lang="en-US" sz="4300" b="1">
                <a:latin typeface="Angsana New" pitchFamily="18" charset="-34"/>
              </a:rPr>
              <a:t>2 </a:t>
            </a:r>
            <a:r>
              <a:rPr lang="th-TH" sz="4300" b="1">
                <a:latin typeface="Angsana New" pitchFamily="18" charset="-34"/>
              </a:rPr>
              <a:t>คนเข้าทุนกันเพื่อทำกิจการ อาจทำในรูปของ</a:t>
            </a:r>
          </a:p>
          <a:p>
            <a:pPr marL="1370013" lvl="3" indent="-381000" eaLnBrk="1" hangingPunct="1"/>
            <a:r>
              <a:rPr lang="th-TH" sz="3600" b="1">
                <a:solidFill>
                  <a:srgbClr val="FF0000"/>
                </a:solidFill>
                <a:latin typeface="Angsana New" pitchFamily="18" charset="-34"/>
              </a:rPr>
              <a:t>บุคคลธรรมดา</a:t>
            </a:r>
            <a:r>
              <a:rPr lang="th-TH" sz="3600">
                <a:latin typeface="Angsana New" pitchFamily="18" charset="-34"/>
              </a:rPr>
              <a:t>   หรือ</a:t>
            </a:r>
          </a:p>
          <a:p>
            <a:pPr marL="1370013" lvl="3" indent="-381000" eaLnBrk="1" hangingPunct="1"/>
            <a:r>
              <a:rPr lang="th-TH" sz="3600" b="1">
                <a:solidFill>
                  <a:srgbClr val="FF0000"/>
                </a:solidFill>
                <a:latin typeface="Angsana New" pitchFamily="18" charset="-34"/>
              </a:rPr>
              <a:t>นิติบุคคล</a:t>
            </a:r>
          </a:p>
          <a:p>
            <a:pPr marL="839788" lvl="1" indent="-495300" eaLnBrk="1" hangingPunct="1">
              <a:buFont typeface="Wingdings" pitchFamily="2" charset="2"/>
              <a:buAutoNum type="arabicPeriod"/>
            </a:pPr>
            <a:r>
              <a:rPr lang="th-TH" sz="4000" b="1">
                <a:solidFill>
                  <a:srgbClr val="0066FF"/>
                </a:solidFill>
                <a:latin typeface="Angsana New" pitchFamily="18" charset="-34"/>
              </a:rPr>
              <a:t>บุคคลธรรมดา</a:t>
            </a:r>
            <a:r>
              <a:rPr lang="th-TH" sz="4000" b="1">
                <a:solidFill>
                  <a:srgbClr val="339933"/>
                </a:solidFill>
                <a:latin typeface="Angsana New" pitchFamily="18" charset="-34"/>
              </a:rPr>
              <a:t> </a:t>
            </a:r>
            <a:r>
              <a:rPr lang="th-TH" sz="4000" b="1">
                <a:latin typeface="Angsana New" pitchFamily="18" charset="-34"/>
              </a:rPr>
              <a:t>เป็นการตกลงกันเองไม่ต้องจดทะเบียน</a:t>
            </a:r>
          </a:p>
          <a:p>
            <a:pPr marL="839788" lvl="1" indent="-495300" eaLnBrk="1" hangingPunct="1">
              <a:buFont typeface="Wingdings" pitchFamily="2" charset="2"/>
              <a:buNone/>
            </a:pPr>
            <a:r>
              <a:rPr lang="th-TH" sz="4000" b="1">
                <a:latin typeface="Angsana New" pitchFamily="18" charset="-34"/>
              </a:rPr>
              <a:t>	ให้รัฐรับรู้ แบ่งเป็น</a:t>
            </a:r>
            <a:endParaRPr lang="th-TH" sz="4000" b="1">
              <a:solidFill>
                <a:srgbClr val="339933"/>
              </a:solidFill>
              <a:latin typeface="Angsana New" pitchFamily="18" charset="-34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0338"/>
            <a:ext cx="8229600" cy="1143000"/>
          </a:xfrm>
        </p:spPr>
        <p:txBody>
          <a:bodyPr/>
          <a:lstStyle/>
          <a:p>
            <a:pPr eaLnBrk="1" hangingPunct="1"/>
            <a:r>
              <a:rPr lang="en-US" sz="4900">
                <a:solidFill>
                  <a:srgbClr val="0066FF"/>
                </a:solidFill>
                <a:latin typeface="Angsana New" pitchFamily="18" charset="-34"/>
              </a:rPr>
              <a:t>1.1 </a:t>
            </a:r>
            <a:r>
              <a:rPr lang="th-TH" sz="4900">
                <a:solidFill>
                  <a:srgbClr val="0066FF"/>
                </a:solidFill>
                <a:latin typeface="Angsana New" pitchFamily="18" charset="-34"/>
              </a:rPr>
              <a:t>ห้างหุ้นส่วนสามัญที่มิใช่นิติบุคคล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92088" y="1341438"/>
            <a:ext cx="8855075" cy="5111750"/>
          </a:xfrm>
          <a:solidFill>
            <a:srgbClr val="FFFF99"/>
          </a:solidFill>
          <a:ln w="38100" cmpd="dbl">
            <a:solidFill>
              <a:srgbClr val="00FF00"/>
            </a:solidFill>
          </a:ln>
        </p:spPr>
        <p:txBody>
          <a:bodyPr anchor="ctr"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sz="3800">
                <a:latin typeface="Angsana New" pitchFamily="18" charset="-34"/>
              </a:rPr>
              <a:t> 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sz="3800" b="1" i="1">
                <a:latin typeface="Angsana New" pitchFamily="18" charset="-34"/>
              </a:rPr>
              <a:t>มีวัตถุประสงค์หากำไร เพื่อนำกำไรที่ได้มาแบ่งปันกัน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sz="3800" b="1">
                <a:solidFill>
                  <a:srgbClr val="FF6699"/>
                </a:solidFill>
                <a:latin typeface="Angsana New" pitchFamily="18" charset="-34"/>
              </a:rPr>
              <a:t>	</a:t>
            </a:r>
            <a:r>
              <a:rPr lang="th-TH" sz="3800" b="1" u="sng">
                <a:solidFill>
                  <a:srgbClr val="FF0000"/>
                </a:solidFill>
                <a:latin typeface="Angsana New" pitchFamily="18" charset="-34"/>
              </a:rPr>
              <a:t>ตัวอย่าง</a:t>
            </a:r>
            <a:r>
              <a:rPr lang="th-TH" sz="3800" b="1">
                <a:latin typeface="Angsana New" pitchFamily="18" charset="-34"/>
              </a:rPr>
              <a:t> </a:t>
            </a:r>
            <a:r>
              <a:rPr lang="en-US" sz="3800" b="1">
                <a:latin typeface="Angsana New" pitchFamily="18" charset="-34"/>
              </a:rPr>
              <a:t>:</a:t>
            </a:r>
            <a:r>
              <a:rPr lang="th-TH" sz="3800" b="1">
                <a:latin typeface="Angsana New" pitchFamily="18" charset="-34"/>
              </a:rPr>
              <a:t> </a:t>
            </a:r>
            <a:r>
              <a:rPr lang="th-TH" sz="3800" b="1">
                <a:solidFill>
                  <a:srgbClr val="CC00CC"/>
                </a:solidFill>
                <a:latin typeface="Angsana New" pitchFamily="18" charset="-34"/>
              </a:rPr>
              <a:t>♠</a:t>
            </a:r>
            <a:r>
              <a:rPr lang="th-TH" sz="3800" b="1">
                <a:latin typeface="Angsana New" pitchFamily="18" charset="-34"/>
              </a:rPr>
              <a:t> </a:t>
            </a:r>
            <a:r>
              <a:rPr lang="en-US" sz="3800">
                <a:latin typeface="Angsana New" pitchFamily="18" charset="-34"/>
              </a:rPr>
              <a:t>A+B+C </a:t>
            </a:r>
            <a:r>
              <a:rPr lang="th-TH" sz="3800">
                <a:latin typeface="Angsana New" pitchFamily="18" charset="-34"/>
              </a:rPr>
              <a:t> ร่วมกันลงทุน (เงิน</a:t>
            </a:r>
            <a:r>
              <a:rPr lang="en-US" sz="3800">
                <a:latin typeface="Angsana New" pitchFamily="18" charset="-34"/>
              </a:rPr>
              <a:t>, </a:t>
            </a:r>
            <a:r>
              <a:rPr lang="th-TH" sz="3800">
                <a:latin typeface="Angsana New" pitchFamily="18" charset="-34"/>
              </a:rPr>
              <a:t>ส/ท</a:t>
            </a:r>
            <a:r>
              <a:rPr lang="en-US" sz="3800">
                <a:latin typeface="Angsana New" pitchFamily="18" charset="-34"/>
              </a:rPr>
              <a:t>, </a:t>
            </a:r>
            <a:r>
              <a:rPr lang="th-TH" sz="3800">
                <a:latin typeface="Angsana New" pitchFamily="18" charset="-34"/>
              </a:rPr>
              <a:t>แรงงาน)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sz="3800">
                <a:latin typeface="Angsana New" pitchFamily="18" charset="-34"/>
              </a:rPr>
              <a:t>			</a:t>
            </a:r>
            <a:r>
              <a:rPr lang="th-TH" sz="3800">
                <a:solidFill>
                  <a:srgbClr val="0066FF"/>
                </a:solidFill>
                <a:latin typeface="Angsana New" pitchFamily="18" charset="-34"/>
              </a:rPr>
              <a:t>- </a:t>
            </a:r>
            <a:r>
              <a:rPr lang="th-TH" sz="3800">
                <a:latin typeface="Angsana New" pitchFamily="18" charset="-34"/>
              </a:rPr>
              <a:t> เปิดร้านตัดผม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sz="3800">
                <a:latin typeface="Angsana New" pitchFamily="18" charset="-34"/>
              </a:rPr>
              <a:t>			</a:t>
            </a:r>
            <a:r>
              <a:rPr lang="th-TH" sz="3800">
                <a:solidFill>
                  <a:srgbClr val="0066FF"/>
                </a:solidFill>
                <a:latin typeface="Angsana New" pitchFamily="18" charset="-34"/>
              </a:rPr>
              <a:t>- </a:t>
            </a:r>
            <a:r>
              <a:rPr lang="th-TH" sz="3800">
                <a:latin typeface="Angsana New" pitchFamily="18" charset="-34"/>
              </a:rPr>
              <a:t> ขายอาหาร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sz="3800">
                <a:latin typeface="Angsana New" pitchFamily="18" charset="-34"/>
              </a:rPr>
              <a:t>		       </a:t>
            </a:r>
            <a:r>
              <a:rPr lang="th-TH" sz="3800">
                <a:solidFill>
                  <a:srgbClr val="CC00CC"/>
                </a:solidFill>
                <a:latin typeface="Angsana New" pitchFamily="18" charset="-34"/>
              </a:rPr>
              <a:t>♠</a:t>
            </a:r>
            <a:r>
              <a:rPr lang="th-TH" sz="3800">
                <a:solidFill>
                  <a:srgbClr val="6699FF"/>
                </a:solidFill>
                <a:latin typeface="Angsana New" pitchFamily="18" charset="-34"/>
              </a:rPr>
              <a:t> </a:t>
            </a:r>
            <a:r>
              <a:rPr lang="en-US" sz="3800">
                <a:latin typeface="Angsana New" pitchFamily="18" charset="-34"/>
              </a:rPr>
              <a:t>D+E </a:t>
            </a:r>
            <a:r>
              <a:rPr lang="th-TH" sz="3800">
                <a:latin typeface="Angsana New" pitchFamily="18" charset="-34"/>
              </a:rPr>
              <a:t>ร่วมทุนกัน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sz="3800">
                <a:latin typeface="Angsana New" pitchFamily="18" charset="-34"/>
              </a:rPr>
              <a:t>			</a:t>
            </a:r>
            <a:r>
              <a:rPr lang="th-TH" sz="3800">
                <a:solidFill>
                  <a:srgbClr val="0066FF"/>
                </a:solidFill>
                <a:latin typeface="Angsana New" pitchFamily="18" charset="-34"/>
              </a:rPr>
              <a:t>- </a:t>
            </a:r>
            <a:r>
              <a:rPr lang="th-TH" sz="3800">
                <a:latin typeface="Angsana New" pitchFamily="18" charset="-34"/>
              </a:rPr>
              <a:t> เปิดสำนักงานบัญชี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sz="3800">
                <a:latin typeface="Angsana New" pitchFamily="18" charset="-34"/>
              </a:rPr>
              <a:t>			</a:t>
            </a:r>
            <a:r>
              <a:rPr lang="th-TH" sz="3800">
                <a:solidFill>
                  <a:srgbClr val="0066FF"/>
                </a:solidFill>
                <a:latin typeface="Angsana New" pitchFamily="18" charset="-34"/>
              </a:rPr>
              <a:t>- </a:t>
            </a:r>
            <a:r>
              <a:rPr lang="th-TH" sz="3800">
                <a:latin typeface="Angsana New" pitchFamily="18" charset="-34"/>
              </a:rPr>
              <a:t>ให้บริการซ่อมรถ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sz="3800">
                <a:latin typeface="Angsana New" pitchFamily="18" charset="-34"/>
              </a:rPr>
              <a:t>			</a:t>
            </a:r>
            <a:r>
              <a:rPr lang="th-TH" sz="3800">
                <a:solidFill>
                  <a:srgbClr val="0066FF"/>
                </a:solidFill>
                <a:latin typeface="Angsana New" pitchFamily="18" charset="-34"/>
              </a:rPr>
              <a:t>- </a:t>
            </a:r>
            <a:r>
              <a:rPr lang="th-TH" sz="3800">
                <a:latin typeface="Angsana New" pitchFamily="18" charset="-34"/>
              </a:rPr>
              <a:t>ให้บริการอินเตอร์เน็ต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sz="3800">
                <a:latin typeface="Angsana New" pitchFamily="18" charset="-34"/>
              </a:rPr>
              <a:t>			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7638"/>
            <a:ext cx="8229600" cy="1143000"/>
          </a:xfrm>
        </p:spPr>
        <p:txBody>
          <a:bodyPr/>
          <a:lstStyle/>
          <a:p>
            <a:pPr eaLnBrk="1" hangingPunct="1"/>
            <a:r>
              <a:rPr lang="en-US" sz="5300">
                <a:solidFill>
                  <a:srgbClr val="0066FF"/>
                </a:solidFill>
                <a:latin typeface="Angsana New" pitchFamily="18" charset="-34"/>
              </a:rPr>
              <a:t>1.2 </a:t>
            </a:r>
            <a:r>
              <a:rPr lang="th-TH" sz="5300">
                <a:solidFill>
                  <a:srgbClr val="0066FF"/>
                </a:solidFill>
                <a:latin typeface="Angsana New" pitchFamily="18" charset="-34"/>
              </a:rPr>
              <a:t>คณะบุคคลที่มิใช่นิติบุคคล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46063" y="1409700"/>
            <a:ext cx="8743950" cy="4933950"/>
          </a:xfrm>
          <a:solidFill>
            <a:srgbClr val="FFFF99"/>
          </a:solidFill>
          <a:ln w="38100" cmpd="dbl">
            <a:solidFill>
              <a:srgbClr val="00FF00"/>
            </a:solidFill>
          </a:ln>
        </p:spPr>
        <p:txBody>
          <a:bodyPr anchor="ctr"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sz="3800">
                <a:latin typeface="Angsana New" pitchFamily="18" charset="-34"/>
              </a:rPr>
              <a:t> 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sz="3800" b="1" i="1">
                <a:latin typeface="Angsana New" pitchFamily="18" charset="-34"/>
              </a:rPr>
              <a:t>ไม่มีวัตถุประสงค์แบ่งปันผลกำไรที่หามาได้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sz="3800" b="1">
                <a:solidFill>
                  <a:srgbClr val="FF6699"/>
                </a:solidFill>
                <a:latin typeface="Angsana New" pitchFamily="18" charset="-34"/>
              </a:rPr>
              <a:t>	</a:t>
            </a:r>
            <a:r>
              <a:rPr lang="th-TH" sz="3800" b="1" u="sng">
                <a:solidFill>
                  <a:srgbClr val="FF0000"/>
                </a:solidFill>
                <a:latin typeface="Angsana New" pitchFamily="18" charset="-34"/>
              </a:rPr>
              <a:t>ตัวอย่าง</a:t>
            </a:r>
            <a:r>
              <a:rPr lang="th-TH" sz="3800" b="1">
                <a:latin typeface="Angsana New" pitchFamily="18" charset="-34"/>
              </a:rPr>
              <a:t> </a:t>
            </a:r>
            <a:r>
              <a:rPr lang="en-US" sz="3800" b="1">
                <a:latin typeface="Angsana New" pitchFamily="18" charset="-34"/>
              </a:rPr>
              <a:t>:</a:t>
            </a:r>
            <a:r>
              <a:rPr lang="th-TH" sz="3800" b="1">
                <a:latin typeface="Angsana New" pitchFamily="18" charset="-34"/>
              </a:rPr>
              <a:t> 	</a:t>
            </a:r>
            <a:r>
              <a:rPr lang="th-TH" sz="3800" b="1">
                <a:solidFill>
                  <a:srgbClr val="CC00CC"/>
                </a:solidFill>
                <a:latin typeface="Angsana New" pitchFamily="18" charset="-34"/>
              </a:rPr>
              <a:t>๏ </a:t>
            </a:r>
            <a:r>
              <a:rPr lang="th-TH" sz="3800" b="1">
                <a:latin typeface="Angsana New" pitchFamily="18" charset="-34"/>
              </a:rPr>
              <a:t> </a:t>
            </a:r>
            <a:r>
              <a:rPr lang="th-TH" sz="3800">
                <a:latin typeface="Angsana New" pitchFamily="18" charset="-34"/>
              </a:rPr>
              <a:t>การร่วมกันสร้างวัตถุมงคล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sz="3800">
                <a:latin typeface="Angsana New" pitchFamily="18" charset="-34"/>
              </a:rPr>
              <a:t>			</a:t>
            </a:r>
            <a:r>
              <a:rPr lang="th-TH" sz="3800">
                <a:solidFill>
                  <a:srgbClr val="CC00CC"/>
                </a:solidFill>
                <a:latin typeface="Angsana New" pitchFamily="18" charset="-34"/>
              </a:rPr>
              <a:t>๏ </a:t>
            </a:r>
            <a:r>
              <a:rPr lang="th-TH" sz="3800">
                <a:latin typeface="Angsana New" pitchFamily="18" charset="-34"/>
              </a:rPr>
              <a:t> การจัดคอนเสิร์ต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sz="3800">
                <a:latin typeface="Angsana New" pitchFamily="18" charset="-34"/>
              </a:rPr>
              <a:t>			</a:t>
            </a:r>
            <a:r>
              <a:rPr lang="th-TH" sz="3800">
                <a:solidFill>
                  <a:srgbClr val="CC00CC"/>
                </a:solidFill>
                <a:latin typeface="Angsana New" pitchFamily="18" charset="-34"/>
              </a:rPr>
              <a:t>๏ </a:t>
            </a:r>
            <a:r>
              <a:rPr lang="th-TH" sz="3800">
                <a:latin typeface="Angsana New" pitchFamily="18" charset="-34"/>
              </a:rPr>
              <a:t> ขายของ / บริการ / เพื่อนำเงินไปทำการกุศล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sz="3800">
                <a:latin typeface="Angsana New" pitchFamily="18" charset="-34"/>
              </a:rPr>
              <a:t>		</a:t>
            </a:r>
            <a:r>
              <a:rPr lang="th-TH" sz="3800">
                <a:solidFill>
                  <a:srgbClr val="00CC00"/>
                </a:solidFill>
                <a:latin typeface="Angsana New" pitchFamily="18" charset="-34"/>
              </a:rPr>
              <a:t>	     </a:t>
            </a:r>
            <a:r>
              <a:rPr lang="th-TH" sz="3800" b="1">
                <a:solidFill>
                  <a:srgbClr val="00CC00"/>
                </a:solidFill>
                <a:latin typeface="Angsana New" pitchFamily="18" charset="-34"/>
              </a:rPr>
              <a:t>เช่น</a:t>
            </a:r>
            <a:r>
              <a:rPr lang="th-TH" sz="3800">
                <a:latin typeface="Angsana New" pitchFamily="18" charset="-34"/>
              </a:rPr>
              <a:t> -  สร้างวัด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sz="3800">
                <a:latin typeface="Angsana New" pitchFamily="18" charset="-34"/>
              </a:rPr>
              <a:t>				 -  ช่วยผู้ประสบภัยธรรมชาติ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sz="3800">
                <a:latin typeface="Angsana New" pitchFamily="18" charset="-34"/>
              </a:rPr>
              <a:t>				 -  การที่นักศึกษาจัดกิจกรรมต่างๆ เช่น			    	    จัดคอนเสิร์ตเพื่อนำเงินออกค่าย </a:t>
            </a:r>
            <a:r>
              <a:rPr lang="th-TH" sz="3400">
                <a:latin typeface="Angsana New" pitchFamily="18" charset="-34"/>
              </a:rPr>
              <a:t>เป็นต้น		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357422" y="1714488"/>
            <a:ext cx="6516707" cy="125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 eaLnBrk="0" hangingPunct="0">
              <a:lnSpc>
                <a:spcPct val="90000"/>
              </a:lnSpc>
            </a:pPr>
            <a:r>
              <a:rPr lang="th-TH" sz="4400" b="1" dirty="0">
                <a:latin typeface="Angsana New" pitchFamily="18" charset="-34"/>
              </a:rPr>
              <a:t>ภาษีเงินได้บุคคลธรรมดา</a:t>
            </a:r>
            <a:r>
              <a:rPr lang="th-TH" sz="4000" b="1" dirty="0">
                <a:latin typeface="Angsana New" pitchFamily="18" charset="-34"/>
              </a:rPr>
              <a:t> เป็น</a:t>
            </a:r>
            <a:r>
              <a:rPr lang="th-TH" sz="4000" b="1" u="sng" dirty="0">
                <a:latin typeface="Angsana New" pitchFamily="18" charset="-34"/>
              </a:rPr>
              <a:t>ภาษีทางตรง</a:t>
            </a:r>
          </a:p>
          <a:p>
            <a:pPr algn="thaiDist" eaLnBrk="0" hangingPunct="0">
              <a:lnSpc>
                <a:spcPct val="90000"/>
              </a:lnSpc>
            </a:pPr>
            <a:endParaRPr lang="th-TH" sz="4000" b="1" dirty="0">
              <a:latin typeface="Angsana New" pitchFamily="18" charset="-34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014413" y="2878138"/>
            <a:ext cx="6451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th-TH" sz="3600" b="1" dirty="0">
                <a:latin typeface="FreesiaUPC" pitchFamily="34" charset="-34"/>
              </a:rPr>
              <a:t>ฐานภาษีเงินได้บุคคลธรรมดา เรียกว่า </a:t>
            </a:r>
            <a:r>
              <a:rPr lang="th-TH" sz="4400" b="1" u="sng" dirty="0">
                <a:solidFill>
                  <a:srgbClr val="FF0066"/>
                </a:solidFill>
                <a:latin typeface="FreesiaUPC" pitchFamily="34" charset="-34"/>
              </a:rPr>
              <a:t>เงินได้สุทธิ</a:t>
            </a:r>
            <a:endParaRPr lang="th-TH" sz="3600" b="1" dirty="0">
              <a:solidFill>
                <a:srgbClr val="FF0066"/>
              </a:solidFill>
              <a:latin typeface="FreesiaUPC" pitchFamily="34" charset="-34"/>
            </a:endParaRPr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395288" y="4318000"/>
            <a:ext cx="8420100" cy="80645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folHlink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4000" b="1">
                <a:solidFill>
                  <a:srgbClr val="0000FF"/>
                </a:solidFill>
                <a:latin typeface="FreesiaUPC" pitchFamily="34" charset="-34"/>
              </a:rPr>
              <a:t>เงินได้สุทธิ </a:t>
            </a:r>
            <a:r>
              <a:rPr lang="en-US" sz="4000" b="1">
                <a:solidFill>
                  <a:srgbClr val="0000FF"/>
                </a:solidFill>
                <a:latin typeface="FreesiaUPC" pitchFamily="34" charset="-34"/>
              </a:rPr>
              <a:t>=</a:t>
            </a:r>
            <a:r>
              <a:rPr lang="th-TH" sz="4000" b="1">
                <a:solidFill>
                  <a:srgbClr val="0000FF"/>
                </a:solidFill>
                <a:latin typeface="FreesiaUPC" pitchFamily="34" charset="-34"/>
              </a:rPr>
              <a:t> เงินได้พึงประเมิน - ค่าใช้จ่าย - ค่าลดหย่อน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496888" y="2027238"/>
            <a:ext cx="577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b="1">
                <a:solidFill>
                  <a:srgbClr val="CCFF66"/>
                </a:solidFill>
                <a:latin typeface="Angsana New" pitchFamily="18" charset="-34"/>
              </a:rPr>
              <a:t>.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519113" y="3068638"/>
            <a:ext cx="577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b="1" dirty="0">
                <a:solidFill>
                  <a:srgbClr val="CCFF66"/>
                </a:solidFill>
                <a:latin typeface="Angsana New" pitchFamily="18" charset="-34"/>
              </a:rPr>
              <a:t>.</a:t>
            </a:r>
          </a:p>
        </p:txBody>
      </p:sp>
      <p:pic>
        <p:nvPicPr>
          <p:cNvPr id="222210" name="Picture 2" descr="http://www.manager.co.th/asp-bin/Image.aspx?ID=240363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2071670" cy="3071810"/>
          </a:xfrm>
          <a:prstGeom prst="rect">
            <a:avLst/>
          </a:prstGeom>
          <a:noFill/>
        </p:spPr>
      </p:pic>
      <p:sp>
        <p:nvSpPr>
          <p:cNvPr id="4100" name="AutoShape 2"/>
          <p:cNvSpPr>
            <a:spLocks noChangeArrowheads="1"/>
          </p:cNvSpPr>
          <p:nvPr/>
        </p:nvSpPr>
        <p:spPr bwMode="auto">
          <a:xfrm>
            <a:off x="2571736" y="214290"/>
            <a:ext cx="5908671" cy="1046162"/>
          </a:xfrm>
          <a:prstGeom prst="wedgeRectCallout">
            <a:avLst>
              <a:gd name="adj1" fmla="val -62176"/>
              <a:gd name="adj2" fmla="val 23139"/>
            </a:avLst>
          </a:prstGeom>
          <a:solidFill>
            <a:srgbClr val="FFFF99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th-TH" sz="5400" b="1" dirty="0">
                <a:latin typeface="FreesiaUPC" pitchFamily="34" charset="-34"/>
              </a:rPr>
              <a:t>ภาษีเงินได้บุคคลธรรมดา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785918" y="1785926"/>
            <a:ext cx="577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b="1" dirty="0">
                <a:solidFill>
                  <a:srgbClr val="CCFF66"/>
                </a:solidFill>
                <a:latin typeface="Angsana New" pitchFamily="18" charset="-34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2" grpId="0" animBg="1"/>
      <p:bldP spid="9224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9538"/>
            <a:ext cx="8229600" cy="1143000"/>
          </a:xfrm>
        </p:spPr>
        <p:txBody>
          <a:bodyPr/>
          <a:lstStyle/>
          <a:p>
            <a:pPr algn="l" eaLnBrk="1" hangingPunct="1"/>
            <a:r>
              <a:rPr lang="th-TH" sz="6100" dirty="0">
                <a:solidFill>
                  <a:srgbClr val="FF0000"/>
                </a:solidFill>
              </a:rPr>
              <a:t>♥</a:t>
            </a:r>
            <a:r>
              <a:rPr lang="th-TH" sz="5000" dirty="0">
                <a:solidFill>
                  <a:srgbClr val="FF0000"/>
                </a:solidFill>
              </a:rPr>
              <a:t> </a:t>
            </a:r>
            <a:r>
              <a:rPr lang="th-TH" sz="6100" u="sng" dirty="0">
                <a:solidFill>
                  <a:schemeClr val="tx1"/>
                </a:solidFill>
              </a:rPr>
              <a:t>หลัก</a:t>
            </a:r>
            <a:endParaRPr lang="th-TH" sz="6100" u="sng" dirty="0">
              <a:solidFill>
                <a:schemeClr val="accent2"/>
              </a:solidFill>
              <a:cs typeface="Arial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196975"/>
            <a:ext cx="8810625" cy="5111750"/>
          </a:xfrm>
          <a:solidFill>
            <a:srgbClr val="FFFF99"/>
          </a:solidFill>
          <a:ln w="38100" cmpd="dbl">
            <a:solidFill>
              <a:srgbClr val="00FF00"/>
            </a:solidFill>
          </a:ln>
        </p:spPr>
        <p:txBody>
          <a:bodyPr anchor="ctr">
            <a:normAutofit/>
          </a:bodyPr>
          <a:lstStyle/>
          <a:p>
            <a:pPr eaLnBrk="1" hangingPunct="1">
              <a:buFontTx/>
              <a:buNone/>
            </a:pPr>
            <a:r>
              <a:rPr lang="th-TH" sz="3600" dirty="0">
                <a:latin typeface="Angsana New" pitchFamily="18" charset="-34"/>
              </a:rPr>
              <a:t>	</a:t>
            </a:r>
          </a:p>
          <a:p>
            <a:pPr eaLnBrk="1" hangingPunct="1">
              <a:buFontTx/>
              <a:buNone/>
            </a:pPr>
            <a:r>
              <a:rPr lang="th-TH" sz="2800" dirty="0">
                <a:latin typeface="Angsana New" pitchFamily="18" charset="-34"/>
              </a:rPr>
              <a:t>ห้างหุ้นส่วนสามัญ / คณะบุคคลที่มิใช่นิติบุคคล ถ้ามีเงินได้ </a:t>
            </a:r>
            <a:r>
              <a:rPr lang="th-TH" sz="2800" b="1" dirty="0">
                <a:solidFill>
                  <a:srgbClr val="FF0000"/>
                </a:solidFill>
                <a:latin typeface="Angsana New" pitchFamily="18" charset="-34"/>
              </a:rPr>
              <a:t>ต้องนำเงินได้ทั้งหมด</a:t>
            </a:r>
            <a:r>
              <a:rPr lang="th-TH" sz="2800" dirty="0">
                <a:latin typeface="Angsana New" pitchFamily="18" charset="-34"/>
              </a:rPr>
              <a:t> เสียภาษีในนามห้างหุ้นส่วน / คณะบุคล</a:t>
            </a:r>
          </a:p>
          <a:p>
            <a:pPr eaLnBrk="1" hangingPunct="1">
              <a:buFontTx/>
              <a:buNone/>
            </a:pPr>
            <a:r>
              <a:rPr lang="th-TH" sz="2800" dirty="0">
                <a:latin typeface="Angsana New" pitchFamily="18" charset="-34"/>
              </a:rPr>
              <a:t>   </a:t>
            </a:r>
            <a:r>
              <a:rPr lang="th-TH" sz="2800" dirty="0">
                <a:solidFill>
                  <a:srgbClr val="6699FF"/>
                </a:solidFill>
                <a:latin typeface="Angsana New" pitchFamily="18" charset="-34"/>
              </a:rPr>
              <a:t>☻</a:t>
            </a:r>
            <a:r>
              <a:rPr lang="th-TH" sz="2800" b="1" dirty="0">
                <a:solidFill>
                  <a:srgbClr val="006600"/>
                </a:solidFill>
                <a:latin typeface="Angsana New" pitchFamily="18" charset="-34"/>
              </a:rPr>
              <a:t>จะนำเงินได้มาแบ่งกัน เพื่อแยกเสียภาษีไม่ได้ </a:t>
            </a:r>
            <a:r>
              <a:rPr lang="th-TH" sz="2800" dirty="0">
                <a:solidFill>
                  <a:srgbClr val="6699FF"/>
                </a:solidFill>
                <a:latin typeface="Angsana New" pitchFamily="18" charset="-34"/>
              </a:rPr>
              <a:t>☻</a:t>
            </a:r>
          </a:p>
          <a:p>
            <a:pPr eaLnBrk="1" hangingPunct="1">
              <a:buFontTx/>
              <a:buNone/>
            </a:pPr>
            <a:endParaRPr lang="th-TH" sz="2800" dirty="0">
              <a:solidFill>
                <a:srgbClr val="6699FF"/>
              </a:solidFill>
              <a:latin typeface="Angsana New" pitchFamily="18" charset="-34"/>
            </a:endParaRPr>
          </a:p>
          <a:p>
            <a:pPr eaLnBrk="1" hangingPunct="1">
              <a:buFontTx/>
              <a:buNone/>
            </a:pPr>
            <a:r>
              <a:rPr lang="th-TH" sz="2800" b="1" u="sng" dirty="0">
                <a:latin typeface="Angsana New" pitchFamily="18" charset="-34"/>
              </a:rPr>
              <a:t>ตัวอย่าง</a:t>
            </a:r>
            <a:r>
              <a:rPr lang="en-US" sz="2800" dirty="0">
                <a:latin typeface="Angsana New" pitchFamily="18" charset="-34"/>
              </a:rPr>
              <a:t> : </a:t>
            </a:r>
            <a:r>
              <a:rPr lang="th-TH" sz="2800" dirty="0">
                <a:latin typeface="Angsana New" pitchFamily="18" charset="-34"/>
              </a:rPr>
              <a:t>แดง-ฟ้า-ขาว ร่วมกันเปิดร้านกาแฟ มีเงินได้</a:t>
            </a:r>
            <a:r>
              <a:rPr lang="en-US" sz="2800" dirty="0">
                <a:latin typeface="Angsana New" pitchFamily="18" charset="-34"/>
              </a:rPr>
              <a:t> 300,000</a:t>
            </a:r>
            <a:r>
              <a:rPr lang="th-TH" sz="2800" dirty="0">
                <a:latin typeface="Angsana New" pitchFamily="18" charset="-34"/>
              </a:rPr>
              <a:t> บาท</a:t>
            </a:r>
          </a:p>
          <a:p>
            <a:pPr eaLnBrk="1" hangingPunct="1">
              <a:buFontTx/>
              <a:buNone/>
            </a:pPr>
            <a:r>
              <a:rPr lang="th-TH" sz="2800" dirty="0">
                <a:latin typeface="Angsana New" pitchFamily="18" charset="-34"/>
              </a:rPr>
              <a:t>		    ต้องเสียภาษีในนาม </a:t>
            </a:r>
            <a:r>
              <a:rPr lang="th-TH" sz="2800" u="sng" dirty="0">
                <a:solidFill>
                  <a:srgbClr val="FF0000"/>
                </a:solidFill>
                <a:latin typeface="Angsana New" pitchFamily="18" charset="-34"/>
              </a:rPr>
              <a:t>หสม.แดง-ฟ้า-ขาว</a:t>
            </a:r>
            <a:r>
              <a:rPr lang="th-TH" sz="2800" dirty="0">
                <a:latin typeface="Angsana New" pitchFamily="18" charset="-34"/>
              </a:rPr>
              <a:t> </a:t>
            </a:r>
            <a:r>
              <a:rPr lang="en-US" sz="2800" dirty="0">
                <a:latin typeface="Angsana New" pitchFamily="18" charset="-34"/>
              </a:rPr>
              <a:t> 300,000 </a:t>
            </a:r>
            <a:r>
              <a:rPr lang="th-TH" sz="2800" dirty="0">
                <a:latin typeface="Angsana New" pitchFamily="18" charset="-34"/>
              </a:rPr>
              <a:t>บาท</a:t>
            </a:r>
          </a:p>
          <a:p>
            <a:pPr eaLnBrk="1" hangingPunct="1">
              <a:buFontTx/>
              <a:buNone/>
            </a:pPr>
            <a:r>
              <a:rPr lang="th-TH" sz="3600" dirty="0">
                <a:latin typeface="Angsana New" pitchFamily="18" charset="-34"/>
              </a:rPr>
              <a:t>	</a:t>
            </a:r>
          </a:p>
          <a:p>
            <a:pPr eaLnBrk="1" hangingPunct="1">
              <a:buFontTx/>
              <a:buNone/>
            </a:pPr>
            <a:endParaRPr lang="th-TH" sz="3600" b="1" dirty="0">
              <a:solidFill>
                <a:srgbClr val="0000FF"/>
              </a:solidFill>
              <a:latin typeface="Angsana New" pitchFamily="18" charset="-34"/>
            </a:endParaRPr>
          </a:p>
          <a:p>
            <a:pPr eaLnBrk="1" hangingPunct="1">
              <a:buFontTx/>
              <a:buNone/>
            </a:pPr>
            <a:endParaRPr lang="th-TH" sz="3600" b="1" dirty="0">
              <a:solidFill>
                <a:srgbClr val="0000FF"/>
              </a:solidFill>
              <a:latin typeface="Angsana New" pitchFamily="18" charset="-34"/>
            </a:endParaRPr>
          </a:p>
          <a:p>
            <a:pPr eaLnBrk="1" hangingPunct="1">
              <a:buFontTx/>
              <a:buNone/>
            </a:pPr>
            <a:endParaRPr lang="th-TH" sz="3600" b="1" dirty="0">
              <a:solidFill>
                <a:srgbClr val="0000FF"/>
              </a:solidFill>
              <a:latin typeface="Angsana New" pitchFamily="18" charset="-34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71604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6100" b="0" i="0" u="sng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8596" y="4643446"/>
            <a:ext cx="75724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Tx/>
              <a:buNone/>
            </a:pPr>
            <a:r>
              <a:rPr lang="th-TH" b="1" dirty="0">
                <a:solidFill>
                  <a:srgbClr val="0000FF"/>
                </a:solidFill>
                <a:latin typeface="Angsana New" pitchFamily="18" charset="-34"/>
              </a:rPr>
              <a:t>**   จะแบ่งเงินได้ และแยกเสียภาษีในนามหุ้นส่วนแต่ละคนๆ ละ </a:t>
            </a:r>
          </a:p>
          <a:p>
            <a:pPr eaLnBrk="1" hangingPunct="1">
              <a:buFontTx/>
              <a:buNone/>
            </a:pPr>
            <a:r>
              <a:rPr lang="th-TH" b="1" dirty="0">
                <a:solidFill>
                  <a:srgbClr val="0000FF"/>
                </a:solidFill>
                <a:latin typeface="Angsana New" pitchFamily="18" charset="-34"/>
              </a:rPr>
              <a:t>           </a:t>
            </a:r>
            <a:r>
              <a:rPr lang="en-US" b="1" dirty="0">
                <a:solidFill>
                  <a:srgbClr val="0000FF"/>
                </a:solidFill>
                <a:latin typeface="Angsana New" pitchFamily="18" charset="-34"/>
              </a:rPr>
              <a:t>100,000 </a:t>
            </a:r>
            <a:r>
              <a:rPr lang="th-TH" b="1" dirty="0">
                <a:solidFill>
                  <a:srgbClr val="0000FF"/>
                </a:solidFill>
                <a:latin typeface="Angsana New" pitchFamily="18" charset="-34"/>
              </a:rPr>
              <a:t>บาท ไม่ได้ 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5300">
                <a:solidFill>
                  <a:srgbClr val="0000FF"/>
                </a:solidFill>
                <a:latin typeface="Angsana New" pitchFamily="18" charset="-34"/>
              </a:rPr>
              <a:t>2.</a:t>
            </a:r>
            <a:r>
              <a:rPr lang="en-US" sz="5300">
                <a:latin typeface="Angsana New" pitchFamily="18" charset="-34"/>
              </a:rPr>
              <a:t> </a:t>
            </a:r>
            <a:r>
              <a:rPr lang="th-TH" sz="5300">
                <a:solidFill>
                  <a:srgbClr val="0000FF"/>
                </a:solidFill>
                <a:latin typeface="Angsana New" pitchFamily="18" charset="-34"/>
              </a:rPr>
              <a:t>นิติบุคคล</a:t>
            </a:r>
            <a:r>
              <a:rPr lang="th-TH" sz="5300">
                <a:latin typeface="Angsana New" pitchFamily="18" charset="-34"/>
              </a:rPr>
              <a:t> </a:t>
            </a:r>
            <a:r>
              <a:rPr lang="th-TH" sz="5300" b="0">
                <a:latin typeface="Angsana New" pitchFamily="18" charset="-34"/>
              </a:rPr>
              <a:t>ต้องจดทะเบียนกับรัฐ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92088" y="1600200"/>
            <a:ext cx="8785225" cy="3341688"/>
          </a:xfrm>
          <a:solidFill>
            <a:srgbClr val="FFFF99"/>
          </a:solidFill>
          <a:ln w="38100" cmpd="dbl">
            <a:solidFill>
              <a:srgbClr val="00FF00"/>
            </a:solidFill>
          </a:ln>
        </p:spPr>
        <p:txBody>
          <a:bodyPr anchor="ctr"/>
          <a:lstStyle/>
          <a:p>
            <a:pPr eaLnBrk="1" hangingPunct="1"/>
            <a:r>
              <a:rPr lang="th-TH" sz="3900" dirty="0"/>
              <a:t>ห้างหุ้นส่วนสามัญนิติบุคคล</a:t>
            </a:r>
          </a:p>
          <a:p>
            <a:pPr eaLnBrk="1" hangingPunct="1"/>
            <a:r>
              <a:rPr lang="th-TH" sz="3900" dirty="0"/>
              <a:t>ห้างหุ้นส่วนจำกัด			</a:t>
            </a:r>
            <a:r>
              <a:rPr lang="th-TH" sz="3600" b="1" dirty="0"/>
              <a:t>ต้องเสียภาษีเงินได้นิติบุคคล</a:t>
            </a:r>
          </a:p>
          <a:p>
            <a:pPr eaLnBrk="1" hangingPunct="1"/>
            <a:r>
              <a:rPr lang="th-TH" sz="3900" dirty="0"/>
              <a:t>บริษัทจำกัด</a:t>
            </a:r>
          </a:p>
        </p:txBody>
      </p:sp>
      <p:sp>
        <p:nvSpPr>
          <p:cNvPr id="23556" name="AutoShape 4"/>
          <p:cNvSpPr>
            <a:spLocks/>
          </p:cNvSpPr>
          <p:nvPr/>
        </p:nvSpPr>
        <p:spPr bwMode="auto">
          <a:xfrm>
            <a:off x="4357686" y="2500306"/>
            <a:ext cx="304800" cy="1676400"/>
          </a:xfrm>
          <a:prstGeom prst="rightBrace">
            <a:avLst>
              <a:gd name="adj1" fmla="val 45833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th-TH" sz="5900">
                <a:solidFill>
                  <a:srgbClr val="FF0000"/>
                </a:solidFill>
                <a:cs typeface="Arial" charset="0"/>
              </a:rPr>
              <a:t>☼</a:t>
            </a:r>
            <a:r>
              <a:rPr lang="th-TH" sz="5900">
                <a:solidFill>
                  <a:srgbClr val="339933"/>
                </a:solidFill>
              </a:rPr>
              <a:t> </a:t>
            </a:r>
            <a:r>
              <a:rPr lang="th-TH" sz="5900" u="sng">
                <a:solidFill>
                  <a:srgbClr val="0000FF"/>
                </a:solidFill>
              </a:rPr>
              <a:t>ข้อสังเกต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73200"/>
            <a:ext cx="8915400" cy="4411663"/>
          </a:xfrm>
        </p:spPr>
        <p:txBody>
          <a:bodyPr/>
          <a:lstStyle/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th-TH" sz="3600" b="1">
                <a:latin typeface="Angsana New" pitchFamily="18" charset="-34"/>
              </a:rPr>
              <a:t>หญิงมีสามี</a:t>
            </a:r>
            <a:r>
              <a:rPr lang="th-TH" sz="3600">
                <a:latin typeface="Angsana New" pitchFamily="18" charset="-34"/>
              </a:rPr>
              <a:t> (จดทะเบียนถูกต้องตามกฎหมาย)</a:t>
            </a:r>
          </a:p>
          <a:p>
            <a:pPr marL="1131888" lvl="2" indent="-438150" eaLnBrk="1" hangingPunct="1"/>
            <a:r>
              <a:rPr lang="th-TH" sz="3100">
                <a:latin typeface="Angsana New" pitchFamily="18" charset="-34"/>
              </a:rPr>
              <a:t>ความเป็นสามี - ภริยา มีอยู่ตลอดปีภาษี</a:t>
            </a:r>
          </a:p>
          <a:p>
            <a:pPr marL="1131888" lvl="2" indent="-438150" eaLnBrk="1" hangingPunct="1"/>
            <a:r>
              <a:rPr lang="th-TH" sz="3100" b="1">
                <a:solidFill>
                  <a:srgbClr val="0000FF"/>
                </a:solidFill>
                <a:latin typeface="Angsana New" pitchFamily="18" charset="-34"/>
              </a:rPr>
              <a:t>ภริยา </a:t>
            </a:r>
            <a:r>
              <a:rPr lang="th-TH" sz="3100">
                <a:solidFill>
                  <a:srgbClr val="0000FF"/>
                </a:solidFill>
                <a:latin typeface="Angsana New" pitchFamily="18" charset="-34"/>
              </a:rPr>
              <a:t>สามารถแยกเสียภาษีได้ เริ่มตั้งแต่ปีภาษี </a:t>
            </a:r>
            <a:r>
              <a:rPr lang="en-US" sz="3100">
                <a:solidFill>
                  <a:srgbClr val="0000FF"/>
                </a:solidFill>
                <a:latin typeface="Angsana New" pitchFamily="18" charset="-34"/>
              </a:rPr>
              <a:t>2555</a:t>
            </a:r>
            <a:endParaRPr lang="en-US" sz="3100">
              <a:latin typeface="Angsana New" pitchFamily="18" charset="-34"/>
            </a:endParaRP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th-TH" sz="3500" b="1">
                <a:latin typeface="Angsana New" pitchFamily="18" charset="-34"/>
              </a:rPr>
              <a:t>ผู้เยาว์ </a:t>
            </a:r>
          </a:p>
          <a:p>
            <a:pPr marL="1131888" lvl="2" indent="-438150" eaLnBrk="1" hangingPunct="1"/>
            <a:r>
              <a:rPr lang="th-TH" sz="3100" b="1">
                <a:solidFill>
                  <a:srgbClr val="FF0000"/>
                </a:solidFill>
                <a:latin typeface="Angsana New" pitchFamily="18" charset="-34"/>
              </a:rPr>
              <a:t>เฉพาะ</a:t>
            </a:r>
            <a:r>
              <a:rPr lang="th-TH" sz="3100">
                <a:latin typeface="Angsana New" pitchFamily="18" charset="-34"/>
              </a:rPr>
              <a:t>เงินปันผล และเงินส่วนแบ่งกำไร ให้ถือเป็นเงินได้ของ</a:t>
            </a:r>
          </a:p>
          <a:p>
            <a:pPr marL="1131888" lvl="2" indent="-438150" eaLnBrk="1" hangingPunct="1">
              <a:buFontTx/>
              <a:buNone/>
            </a:pPr>
            <a:r>
              <a:rPr lang="th-TH" sz="3100">
                <a:latin typeface="Angsana New" pitchFamily="18" charset="-34"/>
              </a:rPr>
              <a:t>	บิดาผู้ใช้อำนาจปกครอง</a:t>
            </a:r>
          </a:p>
          <a:p>
            <a:pPr marL="1131888" lvl="2" indent="-438150" eaLnBrk="1" hangingPunct="1"/>
            <a:r>
              <a:rPr lang="th-TH" sz="3100">
                <a:latin typeface="Angsana New" pitchFamily="18" charset="-34"/>
              </a:rPr>
              <a:t>เงินได้อื่นๆ ยื่นแบบในนามผู้เยาว์เอง </a:t>
            </a:r>
            <a:r>
              <a:rPr lang="th-TH" sz="3100">
                <a:solidFill>
                  <a:srgbClr val="0000FF"/>
                </a:solidFill>
                <a:latin typeface="Angsana New" pitchFamily="18" charset="-34"/>
              </a:rPr>
              <a:t>เช่น ค่าเช่า ดอกเบี้ย ขายของ</a:t>
            </a:r>
            <a:endParaRPr lang="en-US" sz="3100">
              <a:solidFill>
                <a:srgbClr val="0000FF"/>
              </a:solidFill>
              <a:latin typeface="Angsana New" pitchFamily="18" charset="-34"/>
            </a:endParaRPr>
          </a:p>
          <a:p>
            <a:pPr marL="1663700" lvl="4" indent="-381000" eaLnBrk="1" hangingPunct="1"/>
            <a:endParaRPr lang="th-TH" sz="3200">
              <a:solidFill>
                <a:schemeClr val="accent2"/>
              </a:solidFill>
              <a:latin typeface="Angsana New" pitchFamily="18" charset="-34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3"/>
          <p:cNvSpPr>
            <a:spLocks noGrp="1"/>
          </p:cNvSpPr>
          <p:nvPr>
            <p:ph idx="1"/>
          </p:nvPr>
        </p:nvSpPr>
        <p:spPr>
          <a:xfrm>
            <a:off x="500063" y="1071563"/>
            <a:ext cx="8229600" cy="4525962"/>
          </a:xfrm>
        </p:spPr>
        <p:txBody>
          <a:bodyPr/>
          <a:lstStyle/>
          <a:p>
            <a:pPr algn="thaiDist"/>
            <a:r>
              <a:rPr lang="th-TH" sz="3600"/>
              <a:t>เกณฑ์การเสียภาษีที่กำหนดให้เงินได้พึงประเมินของภรรยาเป็นของสามี โดยต้องนำเงินได้ที่เป็นชื่อของภรรยามารวมคำนวณเป็นเงินได้ของสามี ทำให้ฐานเงินได้ที่ใช้คำนวณภาษีสูงขึ้น คนที่แต่งงานจดทะเบียนสมรสจึงต้องเสียภาษีสูงขึ้น ถือเป็นกฎหมายที่ไม่ยุติธรรม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57200" y="788988"/>
            <a:ext cx="8229600" cy="4525962"/>
          </a:xfrm>
        </p:spPr>
        <p:txBody>
          <a:bodyPr>
            <a:normAutofit fontScale="92500" lnSpcReduction="10000"/>
          </a:bodyPr>
          <a:lstStyle/>
          <a:p>
            <a:r>
              <a:rPr lang="th-TH"/>
              <a:t>ในที่สุดเมื่อ 4 กรกฎาคม 2555 ที่ผ่านมา ศาลรัฐธรรมนูญได้วินิจฉัยแล้วว่า </a:t>
            </a:r>
            <a:r>
              <a:rPr lang="th-TH" i="1"/>
              <a:t>เกณฑ์ดังกล่าวเป็นการจำกัดสิทธิสามีและภรรยาในการยื่นรายการและเสียภาษี ถือว่าไม่ส่งเสริมความเสมอภาคของชายและหญิง</a:t>
            </a:r>
            <a:r>
              <a:rPr lang="th-TH"/>
              <a:t> นับเป็นข่าวดีสำหรับภรรยาที่มีเงินได้ด้วยน้ำพักน้ำแรงของตนเอง </a:t>
            </a:r>
          </a:p>
          <a:p>
            <a:r>
              <a:rPr lang="th-TH" b="1">
                <a:solidFill>
                  <a:srgbClr val="FF0000"/>
                </a:solidFill>
              </a:rPr>
              <a:t>ตั้งแต่ปีภาษี 2555 เป็นต้นไป มิให้ถือว่าเงินได้พึงประเมินของภรรยาเป็นเงินได้ของสามี</a:t>
            </a:r>
            <a:endParaRPr lang="th-TH">
              <a:solidFill>
                <a:srgbClr val="FF0000"/>
              </a:solidFill>
            </a:endParaRPr>
          </a:p>
          <a:p>
            <a:r>
              <a:rPr lang="th-TH"/>
              <a:t>กรณีสามีภรรยาต่างฝ่ายต่างมีเงินได้ สามีและภรรยาต่างฝ่ายต่างมีหน้าที่ยื่นรายการและเสียภาษีเงินได้ในนามตนเอง ส่วนกรณีเงินได้พึงประเมินที่เกิดจากการทำกิจการร่วมกัน หรือที่มิได้พิสูจน์ว่าเป็นเงินได้ของฝ่ายใด ให้ยื่นรายการและเสียภาษีในนามคณะบุคคลที่มิใช่นิติบุคคล</a:t>
            </a:r>
          </a:p>
          <a:p>
            <a:endParaRPr lang="th-TH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107950"/>
            <a:ext cx="8569325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th-TH" sz="4000" u="sng">
                <a:solidFill>
                  <a:srgbClr val="0000FF"/>
                </a:solidFill>
              </a:rPr>
              <a:t>ตัวอย่าง</a:t>
            </a:r>
            <a:r>
              <a:rPr lang="th-TH" sz="4000"/>
              <a:t> </a:t>
            </a:r>
            <a:r>
              <a:rPr lang="en-US" sz="4000">
                <a:solidFill>
                  <a:srgbClr val="0000FF"/>
                </a:solidFill>
              </a:rPr>
              <a:t>: </a:t>
            </a:r>
            <a:r>
              <a:rPr lang="th-TH" sz="4000">
                <a:solidFill>
                  <a:srgbClr val="0000FF"/>
                </a:solidFill>
              </a:rPr>
              <a:t>ช. และ ญ. เป็นสามีภริยาที่ชอบด้วย กม.</a:t>
            </a:r>
            <a:br>
              <a:rPr lang="th-TH" sz="4000">
                <a:solidFill>
                  <a:srgbClr val="0000FF"/>
                </a:solidFill>
              </a:rPr>
            </a:br>
            <a:r>
              <a:rPr lang="th-TH" sz="4000">
                <a:solidFill>
                  <a:srgbClr val="0000FF"/>
                </a:solidFill>
              </a:rPr>
              <a:t>	    มี บ. เป็นบุตรผู้เยาว์ แต่ละคนมีเงินได้ ดังนี้</a:t>
            </a:r>
          </a:p>
        </p:txBody>
      </p:sp>
      <p:sp>
        <p:nvSpPr>
          <p:cNvPr id="60418" name="Rectangle 2"/>
          <p:cNvSpPr>
            <a:spLocks noGrp="1" noChangeArrowheads="1"/>
          </p:cNvSpPr>
          <p:nvPr>
            <p:ph idx="1"/>
          </p:nvPr>
        </p:nvSpPr>
        <p:spPr>
          <a:xfrm>
            <a:off x="-176213" y="1200150"/>
            <a:ext cx="9144001" cy="5408613"/>
          </a:xfrm>
        </p:spPr>
        <p:txBody>
          <a:bodyPr anchor="ctr"/>
          <a:lstStyle/>
          <a:p>
            <a:pPr lvl="2" eaLnBrk="1" hangingPunct="1">
              <a:lnSpc>
                <a:spcPct val="90000"/>
              </a:lnSpc>
              <a:defRPr/>
            </a:pPr>
            <a:r>
              <a:rPr lang="th-TH" sz="3500" b="1" dirty="0">
                <a:latin typeface="Angsana New" pitchFamily="18" charset="-34"/>
              </a:rPr>
              <a:t>ช.</a:t>
            </a:r>
            <a:r>
              <a:rPr lang="th-TH" sz="3500" dirty="0">
                <a:latin typeface="Angsana New" pitchFamily="18" charset="-34"/>
              </a:rPr>
              <a:t> มีเงินเดือน </a:t>
            </a:r>
            <a:r>
              <a:rPr lang="en-US" sz="3500" dirty="0">
                <a:latin typeface="Angsana New" pitchFamily="18" charset="-34"/>
              </a:rPr>
              <a:t>200,000</a:t>
            </a:r>
            <a:r>
              <a:rPr lang="th-TH" sz="3500" dirty="0">
                <a:latin typeface="Angsana New" pitchFamily="18" charset="-34"/>
              </a:rPr>
              <a:t> บาท  ทำบัญชี </a:t>
            </a:r>
            <a:r>
              <a:rPr lang="en-US" sz="3500" dirty="0">
                <a:latin typeface="Angsana New" pitchFamily="18" charset="-34"/>
              </a:rPr>
              <a:t>500,000 </a:t>
            </a:r>
            <a:r>
              <a:rPr lang="th-TH" sz="3500" dirty="0">
                <a:latin typeface="Angsana New" pitchFamily="18" charset="-34"/>
              </a:rPr>
              <a:t>บาท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th-TH" sz="3500" b="1" dirty="0">
                <a:latin typeface="Angsana New" pitchFamily="18" charset="-34"/>
              </a:rPr>
              <a:t>ญ.</a:t>
            </a:r>
            <a:r>
              <a:rPr lang="th-TH" sz="3500" dirty="0">
                <a:latin typeface="Angsana New" pitchFamily="18" charset="-34"/>
              </a:rPr>
              <a:t> มีเงินเดือน </a:t>
            </a:r>
            <a:r>
              <a:rPr lang="en-US" sz="3500" dirty="0">
                <a:latin typeface="Angsana New" pitchFamily="18" charset="-34"/>
              </a:rPr>
              <a:t>100,000 </a:t>
            </a:r>
            <a:r>
              <a:rPr lang="th-TH" sz="3500" dirty="0">
                <a:latin typeface="Angsana New" pitchFamily="18" charset="-34"/>
              </a:rPr>
              <a:t>บาท  ขายของ </a:t>
            </a:r>
            <a:r>
              <a:rPr lang="en-US" sz="3500" dirty="0">
                <a:latin typeface="Angsana New" pitchFamily="18" charset="-34"/>
              </a:rPr>
              <a:t>80,000 </a:t>
            </a:r>
            <a:r>
              <a:rPr lang="th-TH" sz="3500" dirty="0">
                <a:latin typeface="Angsana New" pitchFamily="18" charset="-34"/>
              </a:rPr>
              <a:t>บาท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th-TH" sz="3500" b="1" dirty="0">
                <a:latin typeface="Angsana New" pitchFamily="18" charset="-34"/>
              </a:rPr>
              <a:t>บ.</a:t>
            </a:r>
            <a:r>
              <a:rPr lang="th-TH" sz="3500" dirty="0">
                <a:latin typeface="Angsana New" pitchFamily="18" charset="-34"/>
              </a:rPr>
              <a:t> เงินปันผล </a:t>
            </a:r>
            <a:r>
              <a:rPr lang="en-US" sz="3500" dirty="0">
                <a:latin typeface="Angsana New" pitchFamily="18" charset="-34"/>
              </a:rPr>
              <a:t>   10,000 </a:t>
            </a:r>
            <a:r>
              <a:rPr lang="th-TH" sz="3500" dirty="0">
                <a:latin typeface="Angsana New" pitchFamily="18" charset="-34"/>
              </a:rPr>
              <a:t>บาท   ค่าเช่า    </a:t>
            </a:r>
            <a:r>
              <a:rPr lang="en-US" sz="3500" dirty="0">
                <a:latin typeface="Angsana New" pitchFamily="18" charset="-34"/>
              </a:rPr>
              <a:t>60,000 </a:t>
            </a:r>
            <a:r>
              <a:rPr lang="th-TH" sz="3500" dirty="0">
                <a:latin typeface="Angsana New" pitchFamily="18" charset="-34"/>
              </a:rPr>
              <a:t>บาท  </a:t>
            </a:r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r>
              <a:rPr lang="th-TH" sz="3500" dirty="0">
                <a:latin typeface="Angsana New" pitchFamily="18" charset="-34"/>
              </a:rPr>
              <a:t>	     ดอกเบี้ยเงินฝากประจำ  </a:t>
            </a:r>
            <a:r>
              <a:rPr lang="en-US" sz="3500" dirty="0">
                <a:latin typeface="Angsana New" pitchFamily="18" charset="-34"/>
              </a:rPr>
              <a:t>15,000 </a:t>
            </a:r>
            <a:r>
              <a:rPr lang="th-TH" sz="3500" dirty="0">
                <a:latin typeface="Angsana New" pitchFamily="18" charset="-34"/>
              </a:rPr>
              <a:t>บาท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sz="4400" b="1" dirty="0">
                <a:solidFill>
                  <a:srgbClr val="FF0000"/>
                </a:solidFill>
                <a:latin typeface="Angsana New" pitchFamily="18" charset="-34"/>
              </a:rPr>
              <a:t>		</a:t>
            </a:r>
            <a:r>
              <a:rPr lang="th-TH" sz="4000" b="1" dirty="0">
                <a:solidFill>
                  <a:srgbClr val="FF0000"/>
                </a:solidFill>
                <a:latin typeface="Angsana New" pitchFamily="18" charset="-34"/>
              </a:rPr>
              <a:t>หน่วยภาษีและเงินได้ของแต่ละหน่วยภาษี</a:t>
            </a:r>
          </a:p>
          <a:p>
            <a:pPr marL="914400" lvl="2" eaLnBrk="1" hangingPunct="1">
              <a:lnSpc>
                <a:spcPct val="90000"/>
              </a:lnSpc>
              <a:defRPr/>
            </a:pPr>
            <a:r>
              <a:rPr lang="th-TH" sz="3600" dirty="0">
                <a:latin typeface="Angsana New" pitchFamily="18" charset="-34"/>
              </a:rPr>
              <a:t> </a:t>
            </a:r>
            <a:r>
              <a:rPr lang="th-TH" sz="3600" b="1" dirty="0">
                <a:latin typeface="Angsana New" pitchFamily="18" charset="-34"/>
              </a:rPr>
              <a:t>ช.  </a:t>
            </a:r>
            <a:r>
              <a:rPr lang="en-US" sz="3600" dirty="0">
                <a:latin typeface="Angsana New" pitchFamily="18" charset="-34"/>
              </a:rPr>
              <a:t>=  </a:t>
            </a:r>
            <a:r>
              <a:rPr lang="th-TH" sz="3600" dirty="0">
                <a:latin typeface="Angsana New" pitchFamily="18" charset="-34"/>
              </a:rPr>
              <a:t>(</a:t>
            </a:r>
            <a:r>
              <a:rPr lang="en-US" sz="3600" dirty="0">
                <a:latin typeface="Angsana New" pitchFamily="18" charset="-34"/>
              </a:rPr>
              <a:t>200,000 + 500,000</a:t>
            </a:r>
            <a:r>
              <a:rPr lang="th-TH" sz="3600" dirty="0">
                <a:latin typeface="Angsana New" pitchFamily="18" charset="-34"/>
              </a:rPr>
              <a:t>) </a:t>
            </a:r>
            <a:r>
              <a:rPr lang="en-US" sz="3600" dirty="0">
                <a:latin typeface="Angsana New" pitchFamily="18" charset="-34"/>
              </a:rPr>
              <a:t>+ 10,000 = </a:t>
            </a:r>
            <a:r>
              <a:rPr lang="en-US" sz="3600" b="1" dirty="0">
                <a:solidFill>
                  <a:srgbClr val="006600"/>
                </a:solidFill>
                <a:latin typeface="Angsana New" pitchFamily="18" charset="-34"/>
              </a:rPr>
              <a:t>710,000</a:t>
            </a:r>
            <a:r>
              <a:rPr lang="en-US" sz="3600" b="1" dirty="0">
                <a:latin typeface="Angsana New" pitchFamily="18" charset="-34"/>
              </a:rPr>
              <a:t> </a:t>
            </a:r>
            <a:r>
              <a:rPr lang="en-US" sz="3600" dirty="0">
                <a:latin typeface="Angsana New" pitchFamily="18" charset="-34"/>
              </a:rPr>
              <a:t> </a:t>
            </a:r>
            <a:r>
              <a:rPr lang="th-TH" sz="3600" dirty="0">
                <a:latin typeface="Angsana New" pitchFamily="18" charset="-34"/>
              </a:rPr>
              <a:t>บาท</a:t>
            </a:r>
          </a:p>
          <a:p>
            <a:pPr marL="914400" lvl="2" eaLnBrk="1" hangingPunct="1">
              <a:lnSpc>
                <a:spcPct val="70000"/>
              </a:lnSpc>
              <a:defRPr/>
            </a:pPr>
            <a:r>
              <a:rPr lang="th-TH" sz="3600" dirty="0">
                <a:latin typeface="Angsana New" pitchFamily="18" charset="-34"/>
              </a:rPr>
              <a:t> </a:t>
            </a:r>
            <a:r>
              <a:rPr lang="th-TH" sz="3600" b="1" dirty="0">
                <a:latin typeface="Angsana New" pitchFamily="18" charset="-34"/>
              </a:rPr>
              <a:t>ญ.  </a:t>
            </a:r>
            <a:r>
              <a:rPr lang="en-US" sz="3600" dirty="0">
                <a:latin typeface="Angsana New" pitchFamily="18" charset="-34"/>
              </a:rPr>
              <a:t>=  </a:t>
            </a:r>
            <a:r>
              <a:rPr lang="th-TH" sz="3600" dirty="0">
                <a:latin typeface="Angsana New" pitchFamily="18" charset="-34"/>
              </a:rPr>
              <a:t>สามารถนำเงินได้ทุกประเภทมาเสียในนามของตัวเองได้</a:t>
            </a:r>
          </a:p>
          <a:p>
            <a:pPr marL="914400" lvl="2" eaLnBrk="1" hangingPunct="1">
              <a:lnSpc>
                <a:spcPct val="70000"/>
              </a:lnSpc>
              <a:buFontTx/>
              <a:buNone/>
              <a:defRPr/>
            </a:pPr>
            <a:r>
              <a:rPr lang="th-TH" sz="3600" dirty="0">
                <a:latin typeface="Angsana New" pitchFamily="18" charset="-34"/>
              </a:rPr>
              <a:t>              ตั้งแต่ปี ภาษี </a:t>
            </a:r>
            <a:r>
              <a:rPr lang="en-US" sz="3600" dirty="0">
                <a:latin typeface="Angsana New" pitchFamily="18" charset="-34"/>
              </a:rPr>
              <a:t>2555 (100,000 + 80,000) = </a:t>
            </a:r>
            <a:r>
              <a:rPr lang="en-US" sz="3600" b="1" dirty="0">
                <a:solidFill>
                  <a:srgbClr val="006600"/>
                </a:solidFill>
                <a:latin typeface="Angsana New" pitchFamily="18" charset="-34"/>
              </a:rPr>
              <a:t>180,000</a:t>
            </a:r>
            <a:r>
              <a:rPr lang="en-US" sz="3600" dirty="0">
                <a:latin typeface="Angsana New" pitchFamily="18" charset="-34"/>
              </a:rPr>
              <a:t> </a:t>
            </a:r>
            <a:r>
              <a:rPr lang="th-TH" sz="3600" dirty="0">
                <a:latin typeface="Angsana New" pitchFamily="18" charset="-34"/>
              </a:rPr>
              <a:t> บาท</a:t>
            </a:r>
          </a:p>
          <a:p>
            <a:pPr marL="914400" lvl="2" eaLnBrk="1" hangingPunct="1">
              <a:lnSpc>
                <a:spcPct val="90000"/>
              </a:lnSpc>
              <a:defRPr/>
            </a:pPr>
            <a:r>
              <a:rPr lang="th-TH" sz="3600" b="1" dirty="0">
                <a:latin typeface="Angsana New" pitchFamily="18" charset="-34"/>
              </a:rPr>
              <a:t> บ.  </a:t>
            </a:r>
            <a:r>
              <a:rPr lang="en-US" sz="3600" dirty="0">
                <a:latin typeface="Angsana New" pitchFamily="18" charset="-34"/>
              </a:rPr>
              <a:t>=  60,000 + 15,000 = </a:t>
            </a:r>
            <a:r>
              <a:rPr lang="en-US" sz="3600" b="1" dirty="0">
                <a:solidFill>
                  <a:srgbClr val="006600"/>
                </a:solidFill>
                <a:latin typeface="Angsana New" pitchFamily="18" charset="-34"/>
              </a:rPr>
              <a:t>75,000</a:t>
            </a:r>
            <a:r>
              <a:rPr lang="en-US" sz="3600" dirty="0">
                <a:latin typeface="Angsana New" pitchFamily="18" charset="-34"/>
              </a:rPr>
              <a:t> </a:t>
            </a:r>
            <a:r>
              <a:rPr lang="th-TH" sz="3600" dirty="0">
                <a:latin typeface="Angsana New" pitchFamily="18" charset="-34"/>
              </a:rPr>
              <a:t> บาท	</a:t>
            </a:r>
            <a:r>
              <a:rPr lang="th-TH" sz="3600" dirty="0">
                <a:solidFill>
                  <a:schemeClr val="accent2"/>
                </a:solidFill>
                <a:latin typeface="Angsana New" pitchFamily="18" charset="-34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0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04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04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04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04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z="5900" u="sng">
                <a:solidFill>
                  <a:srgbClr val="0000FF"/>
                </a:solidFill>
              </a:rPr>
              <a:t>ตัวอย่าง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368300" y="1651000"/>
            <a:ext cx="8507413" cy="4525963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th-TH" sz="4300" b="1">
                <a:latin typeface="Angsana New" pitchFamily="18" charset="-34"/>
              </a:rPr>
              <a:t>ช-ญ</a:t>
            </a:r>
            <a:r>
              <a:rPr lang="th-TH" sz="4300">
                <a:latin typeface="Angsana New" pitchFamily="18" charset="-34"/>
              </a:rPr>
              <a:t>   ร่วมกันเปิดร้านขายผ้า  หน่วยภาษี  คือ ................</a:t>
            </a:r>
          </a:p>
          <a:p>
            <a:pPr eaLnBrk="1" hangingPunct="1">
              <a:buFontTx/>
              <a:buNone/>
            </a:pPr>
            <a:r>
              <a:rPr lang="th-TH" sz="4300">
                <a:latin typeface="Angsana New" pitchFamily="18" charset="-34"/>
              </a:rPr>
              <a:t>	 </a:t>
            </a:r>
            <a:r>
              <a:rPr lang="th-TH" sz="4300">
                <a:solidFill>
                  <a:srgbClr val="FF0000"/>
                </a:solidFill>
                <a:latin typeface="Angsana New" pitchFamily="18" charset="-34"/>
              </a:rPr>
              <a:t>**สามี-ภริยา ต่างฝ่ายต่างแยกยื่นภาษี**</a:t>
            </a:r>
          </a:p>
          <a:p>
            <a:pPr eaLnBrk="1" hangingPunct="1"/>
            <a:r>
              <a:rPr lang="th-TH" sz="4300" b="1">
                <a:latin typeface="Angsana New" pitchFamily="18" charset="-34"/>
              </a:rPr>
              <a:t>ช-ญ-บ</a:t>
            </a:r>
            <a:r>
              <a:rPr lang="th-TH" sz="4300">
                <a:latin typeface="Angsana New" pitchFamily="18" charset="-34"/>
              </a:rPr>
              <a:t> ร่วมกันเปิดร้านขายผ้า  หน่วยภาษี คือ ...............</a:t>
            </a:r>
          </a:p>
          <a:p>
            <a:pPr eaLnBrk="1" hangingPunct="1"/>
            <a:r>
              <a:rPr lang="th-TH" sz="4300" b="1">
                <a:latin typeface="Angsana New" pitchFamily="18" charset="-34"/>
              </a:rPr>
              <a:t>ช-บ</a:t>
            </a:r>
            <a:r>
              <a:rPr lang="th-TH" sz="4300">
                <a:latin typeface="Angsana New" pitchFamily="18" charset="-34"/>
              </a:rPr>
              <a:t>     ร่วมกันเปิดร้านขายผ้า  หน่วยภาษี คือ ...............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z="5300">
                <a:solidFill>
                  <a:srgbClr val="0000FF"/>
                </a:solidFill>
              </a:rPr>
              <a:t>บุคคลที่ได้รับยกเว้นภาษีเงินได้ภาษีเงินได้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204788" y="1600200"/>
            <a:ext cx="8785225" cy="4525963"/>
          </a:xfrm>
          <a:solidFill>
            <a:srgbClr val="FFFF99"/>
          </a:solidFill>
          <a:ln w="38100" cmpd="dbl">
            <a:solidFill>
              <a:srgbClr val="00FF00"/>
            </a:solidFill>
          </a:ln>
        </p:spPr>
        <p:txBody>
          <a:bodyPr>
            <a:normAutofit fontScale="92500" lnSpcReduction="10000"/>
          </a:bodyPr>
          <a:lstStyle/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th-TH" sz="3900">
                <a:solidFill>
                  <a:schemeClr val="bg2"/>
                </a:solidFill>
                <a:latin typeface="Angsana New" pitchFamily="18" charset="-34"/>
              </a:rPr>
              <a:t>♦</a:t>
            </a:r>
            <a:r>
              <a:rPr lang="th-TH" sz="3900">
                <a:latin typeface="Angsana New" pitchFamily="18" charset="-34"/>
              </a:rPr>
              <a:t>  องค์การสหประชาชาติ</a:t>
            </a:r>
            <a:r>
              <a:rPr lang="en-US" sz="3900">
                <a:latin typeface="Angsana New" pitchFamily="18" charset="-34"/>
              </a:rPr>
              <a:t>, </a:t>
            </a:r>
            <a:r>
              <a:rPr lang="th-TH" sz="3900">
                <a:latin typeface="Angsana New" pitchFamily="18" charset="-34"/>
              </a:rPr>
              <a:t>ทบวงการฯของ</a:t>
            </a:r>
            <a:r>
              <a:rPr lang="en-US" sz="3900">
                <a:latin typeface="Angsana New" pitchFamily="18" charset="-34"/>
              </a:rPr>
              <a:t>UN.</a:t>
            </a:r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en-US" sz="3900">
                <a:latin typeface="Angsana New" pitchFamily="18" charset="-34"/>
              </a:rPr>
              <a:t>	</a:t>
            </a:r>
            <a:r>
              <a:rPr lang="en-US" sz="3900">
                <a:solidFill>
                  <a:schemeClr val="bg2"/>
                </a:solidFill>
                <a:latin typeface="Angsana New" pitchFamily="18" charset="-34"/>
              </a:rPr>
              <a:t>♦</a:t>
            </a:r>
            <a:r>
              <a:rPr lang="en-US" sz="3900">
                <a:latin typeface="Angsana New" pitchFamily="18" charset="-34"/>
              </a:rPr>
              <a:t> </a:t>
            </a:r>
            <a:r>
              <a:rPr lang="th-TH" sz="3900">
                <a:latin typeface="Angsana New" pitchFamily="18" charset="-34"/>
              </a:rPr>
              <a:t> สถานเอกอัครราชทูต</a:t>
            </a:r>
            <a:r>
              <a:rPr lang="en-US" sz="3900">
                <a:latin typeface="Angsana New" pitchFamily="18" charset="-34"/>
              </a:rPr>
              <a:t>, </a:t>
            </a:r>
            <a:r>
              <a:rPr lang="th-TH" sz="3900">
                <a:latin typeface="Angsana New" pitchFamily="18" charset="-34"/>
              </a:rPr>
              <a:t>สถานทูต</a:t>
            </a:r>
            <a:r>
              <a:rPr lang="en-US" sz="3900">
                <a:latin typeface="Angsana New" pitchFamily="18" charset="-34"/>
              </a:rPr>
              <a:t>, </a:t>
            </a:r>
            <a:r>
              <a:rPr lang="th-TH" sz="3900">
                <a:latin typeface="Angsana New" pitchFamily="18" charset="-34"/>
              </a:rPr>
              <a:t>สถานกงสุล ฯลฯ</a:t>
            </a:r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th-TH" sz="2800">
                <a:latin typeface="Angsana New" pitchFamily="18" charset="-34"/>
              </a:rPr>
              <a:t>	</a:t>
            </a:r>
            <a:r>
              <a:rPr lang="th-TH" sz="3900" b="1" u="sng">
                <a:solidFill>
                  <a:srgbClr val="FF0000"/>
                </a:solidFill>
                <a:latin typeface="Angsana New" pitchFamily="18" charset="-34"/>
              </a:rPr>
              <a:t>เช่น</a:t>
            </a:r>
            <a:r>
              <a:rPr lang="th-TH" sz="3900">
                <a:latin typeface="Angsana New" pitchFamily="18" charset="-34"/>
              </a:rPr>
              <a:t> มีเงินได้จากการพิมพ์ส.ค.ส.ขาย จัดคอนเสิร์ต</a:t>
            </a:r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th-TH" sz="3900">
                <a:latin typeface="Angsana New" pitchFamily="18" charset="-34"/>
              </a:rPr>
              <a:t>		  ออกร้านขายของ</a:t>
            </a:r>
          </a:p>
          <a:p>
            <a:pPr marL="571500" indent="-571500" eaLnBrk="1" hangingPunct="1">
              <a:buFont typeface="Wingdings" pitchFamily="2" charset="2"/>
              <a:buAutoNum type="arabicPeriod" startAt="2"/>
            </a:pPr>
            <a:r>
              <a:rPr lang="en-US" sz="3900">
                <a:solidFill>
                  <a:schemeClr val="bg2"/>
                </a:solidFill>
                <a:latin typeface="Angsana New" pitchFamily="18" charset="-34"/>
              </a:rPr>
              <a:t>♦</a:t>
            </a:r>
            <a:r>
              <a:rPr lang="en-US" sz="3900">
                <a:latin typeface="Angsana New" pitchFamily="18" charset="-34"/>
              </a:rPr>
              <a:t> </a:t>
            </a:r>
            <a:r>
              <a:rPr lang="th-TH" sz="3900">
                <a:latin typeface="Angsana New" pitchFamily="18" charset="-34"/>
              </a:rPr>
              <a:t>เจ้าหน้าที่ / ผู้เชี่ยวชาญของ</a:t>
            </a:r>
            <a:r>
              <a:rPr lang="en-US" sz="3900">
                <a:latin typeface="Angsana New" pitchFamily="18" charset="-34"/>
              </a:rPr>
              <a:t>UN. </a:t>
            </a:r>
            <a:r>
              <a:rPr lang="th-TH" sz="3900">
                <a:latin typeface="Angsana New" pitchFamily="18" charset="-34"/>
              </a:rPr>
              <a:t>/ ทบวงฯ</a:t>
            </a:r>
          </a:p>
          <a:p>
            <a:pPr marL="571500" indent="-571500" eaLnBrk="1" hangingPunct="1">
              <a:buFontTx/>
              <a:buNone/>
            </a:pPr>
            <a:r>
              <a:rPr lang="th-TH" sz="3900">
                <a:latin typeface="Angsana New" pitchFamily="18" charset="-34"/>
              </a:rPr>
              <a:t>	</a:t>
            </a:r>
            <a:r>
              <a:rPr lang="th-TH" sz="3900">
                <a:solidFill>
                  <a:schemeClr val="bg2"/>
                </a:solidFill>
                <a:cs typeface="Arial" charset="0"/>
              </a:rPr>
              <a:t>♦</a:t>
            </a:r>
            <a:r>
              <a:rPr lang="th-TH" sz="3900"/>
              <a:t> </a:t>
            </a:r>
            <a:r>
              <a:rPr lang="th-TH" sz="3600"/>
              <a:t>บุคคลในสังกัดของสถานทูต เช่น เอกอัครราชทูต / เลขาทูต</a:t>
            </a:r>
          </a:p>
          <a:p>
            <a:pPr marL="571500" indent="-571500" eaLnBrk="1" hangingPunct="1">
              <a:buFontTx/>
              <a:buNone/>
            </a:pPr>
            <a:r>
              <a:rPr lang="th-TH" sz="3900">
                <a:latin typeface="Angsana New" pitchFamily="18" charset="-34"/>
              </a:rPr>
              <a:t>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60338"/>
            <a:ext cx="8569325" cy="1143000"/>
          </a:xfrm>
        </p:spPr>
        <p:txBody>
          <a:bodyPr/>
          <a:lstStyle/>
          <a:p>
            <a:pPr eaLnBrk="1" hangingPunct="1"/>
            <a:r>
              <a:rPr lang="th-TH" sz="5300">
                <a:solidFill>
                  <a:srgbClr val="0000FF"/>
                </a:solidFill>
              </a:rPr>
              <a:t>บุคคลที่ได้รับยกเว้นภาษีเงินได้ภาษีเงินได้</a:t>
            </a:r>
            <a:r>
              <a:rPr lang="th-TH" sz="5300">
                <a:solidFill>
                  <a:srgbClr val="339933"/>
                </a:solidFill>
              </a:rPr>
              <a:t> </a:t>
            </a:r>
            <a:r>
              <a:rPr lang="th-TH">
                <a:solidFill>
                  <a:srgbClr val="FF0000"/>
                </a:solidFill>
              </a:rPr>
              <a:t>(ต่อ)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204788" y="1412875"/>
            <a:ext cx="8785225" cy="4713288"/>
          </a:xfrm>
          <a:solidFill>
            <a:srgbClr val="FFFF99"/>
          </a:solidFill>
          <a:ln w="38100" cmpd="dbl">
            <a:solidFill>
              <a:srgbClr val="00FF00"/>
            </a:solidFill>
          </a:ln>
        </p:spPr>
        <p:txBody>
          <a:bodyPr anchor="ctr"/>
          <a:lstStyle/>
          <a:p>
            <a:pPr marL="571500" indent="-571500" eaLnBrk="1" hangingPunct="1">
              <a:buFontTx/>
              <a:buNone/>
            </a:pPr>
            <a:r>
              <a:rPr lang="en-US" sz="3900">
                <a:latin typeface="Angsana New" pitchFamily="18" charset="-34"/>
              </a:rPr>
              <a:t>	</a:t>
            </a:r>
            <a:r>
              <a:rPr lang="th-TH" sz="3900">
                <a:latin typeface="Angsana New" pitchFamily="18" charset="-34"/>
              </a:rPr>
              <a:t>บุคคลเหล่านี้ได้รับเงินเดือน จะเสียภาษีในประเทศ</a:t>
            </a:r>
          </a:p>
          <a:p>
            <a:pPr marL="571500" indent="-571500" eaLnBrk="1" hangingPunct="1">
              <a:buFontTx/>
              <a:buNone/>
            </a:pPr>
            <a:r>
              <a:rPr lang="th-TH" sz="3900">
                <a:latin typeface="Angsana New" pitchFamily="18" charset="-34"/>
              </a:rPr>
              <a:t>	ของตนอยู่แล้ว หากต้องเสียให้รัฐบาลไทย          </a:t>
            </a:r>
            <a:r>
              <a:rPr lang="th-TH" sz="3900">
                <a:solidFill>
                  <a:srgbClr val="0000FF"/>
                </a:solidFill>
                <a:latin typeface="Angsana New" pitchFamily="18" charset="-34"/>
              </a:rPr>
              <a:t>เสียภาษีซ้ำ</a:t>
            </a:r>
            <a:endParaRPr lang="en-US" sz="3900">
              <a:solidFill>
                <a:srgbClr val="0000FF"/>
              </a:solidFill>
              <a:latin typeface="Angsana New" pitchFamily="18" charset="-34"/>
            </a:endParaRPr>
          </a:p>
          <a:p>
            <a:pPr marL="571500" indent="-571500" eaLnBrk="1" hangingPunct="1">
              <a:buFont typeface="Wingdings" pitchFamily="2" charset="2"/>
              <a:buAutoNum type="arabicPeriod" startAt="3"/>
            </a:pPr>
            <a:r>
              <a:rPr lang="th-TH" sz="3900">
                <a:latin typeface="Angsana New" pitchFamily="18" charset="-34"/>
              </a:rPr>
              <a:t>ลูกจ้างทำงานให้ </a:t>
            </a:r>
            <a:r>
              <a:rPr lang="en-US" sz="3900">
                <a:latin typeface="Angsana New" pitchFamily="18" charset="-34"/>
              </a:rPr>
              <a:t>1. </a:t>
            </a:r>
            <a:r>
              <a:rPr lang="th-TH" sz="3900">
                <a:latin typeface="Angsana New" pitchFamily="18" charset="-34"/>
              </a:rPr>
              <a:t>แต่มิได้เป็นบุคคลในสังกัด</a:t>
            </a:r>
            <a:r>
              <a:rPr lang="en-US" sz="3900">
                <a:latin typeface="Angsana New" pitchFamily="18" charset="-34"/>
              </a:rPr>
              <a:t>UN. </a:t>
            </a:r>
            <a:r>
              <a:rPr lang="th-TH" sz="3900">
                <a:latin typeface="Angsana New" pitchFamily="18" charset="-34"/>
              </a:rPr>
              <a:t>หรือ สถานทูตตาม </a:t>
            </a:r>
            <a:r>
              <a:rPr lang="en-US" sz="3900">
                <a:latin typeface="Angsana New" pitchFamily="18" charset="-34"/>
              </a:rPr>
              <a:t>2. </a:t>
            </a:r>
            <a:r>
              <a:rPr lang="th-TH" sz="3900">
                <a:latin typeface="Angsana New" pitchFamily="18" charset="-34"/>
              </a:rPr>
              <a:t>เช่น พนักงานบัญชี</a:t>
            </a:r>
            <a:r>
              <a:rPr lang="en-US" sz="3900">
                <a:latin typeface="Angsana New" pitchFamily="18" charset="-34"/>
              </a:rPr>
              <a:t>,</a:t>
            </a:r>
            <a:r>
              <a:rPr lang="th-TH" sz="3900">
                <a:latin typeface="Angsana New" pitchFamily="18" charset="-34"/>
              </a:rPr>
              <a:t> แม่บ้าน</a:t>
            </a:r>
            <a:r>
              <a:rPr lang="en-US" sz="3900">
                <a:latin typeface="Angsana New" pitchFamily="18" charset="-34"/>
              </a:rPr>
              <a:t>, </a:t>
            </a:r>
            <a:r>
              <a:rPr lang="th-TH" sz="3900">
                <a:latin typeface="Angsana New" pitchFamily="18" charset="-34"/>
              </a:rPr>
              <a:t>คนขับรถ</a:t>
            </a:r>
            <a:r>
              <a:rPr lang="th-TH">
                <a:latin typeface="Angsana New" pitchFamily="18" charset="-34"/>
              </a:rPr>
              <a:t>ฯลฯ</a:t>
            </a:r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th-TH" sz="3900">
                <a:latin typeface="Angsana New" pitchFamily="18" charset="-34"/>
              </a:rPr>
              <a:t>	ซึ่งอาจเป็นคนท้องถิ่น หรือมิใช่ก็ตาม เช่น คนพม่า</a:t>
            </a:r>
            <a:r>
              <a:rPr lang="en-US" sz="3900">
                <a:latin typeface="Angsana New" pitchFamily="18" charset="-34"/>
              </a:rPr>
              <a:t>, </a:t>
            </a:r>
            <a:r>
              <a:rPr lang="th-TH" sz="3900">
                <a:latin typeface="Angsana New" pitchFamily="18" charset="-34"/>
              </a:rPr>
              <a:t>	ฟิลิปินส์</a:t>
            </a:r>
            <a:r>
              <a:rPr lang="en-US" sz="3900">
                <a:latin typeface="Angsana New" pitchFamily="18" charset="-34"/>
              </a:rPr>
              <a:t>             </a:t>
            </a:r>
            <a:r>
              <a:rPr lang="th-TH" sz="3900" b="1">
                <a:solidFill>
                  <a:srgbClr val="0000FF"/>
                </a:solidFill>
                <a:latin typeface="Angsana New" pitchFamily="18" charset="-34"/>
              </a:rPr>
              <a:t>ต้องเสียภาษี</a:t>
            </a:r>
            <a:r>
              <a:rPr lang="th-TH" sz="3900" b="1" u="sng">
                <a:solidFill>
                  <a:srgbClr val="0000FF"/>
                </a:solidFill>
                <a:latin typeface="Angsana New" pitchFamily="18" charset="-34"/>
              </a:rPr>
              <a:t>ตามปกติ</a:t>
            </a:r>
            <a:r>
              <a:rPr lang="th-TH" sz="3900" b="1">
                <a:solidFill>
                  <a:srgbClr val="0000FF"/>
                </a:solidFill>
                <a:latin typeface="Angsana New" pitchFamily="18" charset="-34"/>
              </a:rPr>
              <a:t>ไม่ได้รับยกเว้น</a:t>
            </a:r>
            <a:endParaRPr lang="en-US" sz="3900" b="1">
              <a:solidFill>
                <a:srgbClr val="0000FF"/>
              </a:solidFill>
              <a:latin typeface="Angsana New" pitchFamily="18" charset="-34"/>
            </a:endParaRP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>
            <a:off x="6443663" y="2781300"/>
            <a:ext cx="609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30725" name="Text Box 6"/>
          <p:cNvSpPr txBox="1">
            <a:spLocks noChangeArrowheads="1"/>
          </p:cNvSpPr>
          <p:nvPr/>
        </p:nvSpPr>
        <p:spPr bwMode="auto">
          <a:xfrm>
            <a:off x="-455613" y="1489075"/>
            <a:ext cx="190658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b="1">
                <a:solidFill>
                  <a:srgbClr val="FFFF99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b="1">
              <a:solidFill>
                <a:srgbClr val="FFFF99"/>
              </a:solidFill>
              <a:latin typeface="Angsana New" pitchFamily="18" charset="-34"/>
            </a:endParaRPr>
          </a:p>
        </p:txBody>
      </p:sp>
      <p:sp>
        <p:nvSpPr>
          <p:cNvPr id="30726" name="Text Box 7"/>
          <p:cNvSpPr txBox="1">
            <a:spLocks noChangeArrowheads="1"/>
          </p:cNvSpPr>
          <p:nvPr/>
        </p:nvSpPr>
        <p:spPr bwMode="auto">
          <a:xfrm>
            <a:off x="7620000" y="2200275"/>
            <a:ext cx="12954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b="1">
                <a:solidFill>
                  <a:srgbClr val="C4EF91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b="1">
              <a:solidFill>
                <a:srgbClr val="FFFF00"/>
              </a:solidFill>
              <a:latin typeface="Angsana New" pitchFamily="18" charset="-34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4" descr="PE03840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913" y="2636838"/>
            <a:ext cx="6172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560388" y="630238"/>
            <a:ext cx="8064500" cy="23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thaiDist" eaLnBrk="0" hangingPunct="0">
              <a:lnSpc>
                <a:spcPct val="90000"/>
              </a:lnSpc>
            </a:pPr>
            <a:r>
              <a:rPr lang="th-TH" sz="4200" b="1">
                <a:solidFill>
                  <a:srgbClr val="FF0066"/>
                </a:solidFill>
                <a:latin typeface="Angsana New" pitchFamily="18" charset="-34"/>
              </a:rPr>
              <a:t>การเสียภาษี</a:t>
            </a:r>
            <a:r>
              <a:rPr lang="th-TH" sz="4200" b="1">
                <a:latin typeface="Angsana New" pitchFamily="18" charset="-34"/>
              </a:rPr>
              <a:t> กฎหมายให้ผู้มีเงินได้ใน</a:t>
            </a:r>
            <a:r>
              <a:rPr lang="th-TH" sz="4200" b="1">
                <a:solidFill>
                  <a:srgbClr val="0066FF"/>
                </a:solidFill>
                <a:latin typeface="Angsana New" pitchFamily="18" charset="-34"/>
              </a:rPr>
              <a:t>ปีภาษี  (ปีปฏิทิน)</a:t>
            </a:r>
            <a:r>
              <a:rPr lang="th-TH" sz="4200" b="1">
                <a:latin typeface="Angsana New" pitchFamily="18" charset="-34"/>
              </a:rPr>
              <a:t>  ที่ล่วงมาแล้ว มีหน้าที่ยื่นแบบแสดงรายการภาษีเงินได้บุคคลธรรมดาประเมินตนเอง ภายในวันที่ 1 มกราคม ถึง วันที่ 31 มีนาคม ของปีถัดจากปีที่มีเงินได้</a:t>
            </a:r>
          </a:p>
        </p:txBody>
      </p:sp>
      <p:sp>
        <p:nvSpPr>
          <p:cNvPr id="5123" name="Line 4"/>
          <p:cNvSpPr>
            <a:spLocks noChangeShapeType="1"/>
          </p:cNvSpPr>
          <p:nvPr/>
        </p:nvSpPr>
        <p:spPr bwMode="auto">
          <a:xfrm>
            <a:off x="5953125" y="1108075"/>
            <a:ext cx="863600" cy="0"/>
          </a:xfrm>
          <a:prstGeom prst="line">
            <a:avLst/>
          </a:prstGeom>
          <a:noFill/>
          <a:ln w="19050">
            <a:solidFill>
              <a:srgbClr val="CC00CC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595313" y="3205163"/>
            <a:ext cx="79248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th-TH" sz="3600" b="1">
                <a:latin typeface="FreesiaUPC" pitchFamily="34" charset="-34"/>
              </a:rPr>
              <a:t>บางกรณีกฎหมายกำหนดให้ผู้มีเงินได้ชำระภาษีก่อนถึงกำหนดเวลา</a:t>
            </a:r>
          </a:p>
          <a:p>
            <a:pPr eaLnBrk="0" hangingPunct="0"/>
            <a:r>
              <a:rPr lang="th-TH" sz="3600" b="1">
                <a:latin typeface="FreesiaUPC" pitchFamily="34" charset="-34"/>
              </a:rPr>
              <a:t>	ภาษีครึ่งปี</a:t>
            </a:r>
          </a:p>
          <a:p>
            <a:pPr eaLnBrk="0" hangingPunct="0"/>
            <a:r>
              <a:rPr lang="th-TH" sz="3600" b="1">
                <a:latin typeface="FreesiaUPC" pitchFamily="34" charset="-34"/>
              </a:rPr>
              <a:t>	ภาษีเงินได้หัก ณ ที่จ่าย</a:t>
            </a:r>
          </a:p>
          <a:p>
            <a:pPr eaLnBrk="0" hangingPunct="0"/>
            <a:endParaRPr lang="th-TH" sz="3600" b="1" u="sng">
              <a:solidFill>
                <a:srgbClr val="0000FF"/>
              </a:solidFill>
              <a:latin typeface="FreesiaUPC" pitchFamily="34" charset="-34"/>
            </a:endParaRPr>
          </a:p>
        </p:txBody>
      </p:sp>
      <p:sp>
        <p:nvSpPr>
          <p:cNvPr id="5125" name="AutoShape 6"/>
          <p:cNvSpPr>
            <a:spLocks/>
          </p:cNvSpPr>
          <p:nvPr/>
        </p:nvSpPr>
        <p:spPr bwMode="auto">
          <a:xfrm>
            <a:off x="4648200" y="4424363"/>
            <a:ext cx="215900" cy="863600"/>
          </a:xfrm>
          <a:prstGeom prst="rightBrace">
            <a:avLst>
              <a:gd name="adj1" fmla="val 33333"/>
              <a:gd name="adj2" fmla="val 50000"/>
            </a:avLst>
          </a:prstGeom>
          <a:noFill/>
          <a:ln w="1905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5126" name="Text Box 8"/>
          <p:cNvSpPr txBox="1">
            <a:spLocks noChangeArrowheads="1"/>
          </p:cNvSpPr>
          <p:nvPr/>
        </p:nvSpPr>
        <p:spPr bwMode="auto">
          <a:xfrm>
            <a:off x="5211763" y="4505325"/>
            <a:ext cx="2727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3600" b="1" u="sng">
                <a:solidFill>
                  <a:srgbClr val="0000FF"/>
                </a:solidFill>
              </a:rPr>
              <a:t>ซึ่งถือเป็นเครดิตภาษี</a:t>
            </a:r>
          </a:p>
        </p:txBody>
      </p:sp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298450" y="4005263"/>
            <a:ext cx="12954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b="1">
                <a:solidFill>
                  <a:srgbClr val="C4EF91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b="1">
              <a:solidFill>
                <a:srgbClr val="FFFF00"/>
              </a:solidFill>
              <a:latin typeface="Angsana New" pitchFamily="18" charset="-34"/>
            </a:endParaRPr>
          </a:p>
        </p:txBody>
      </p:sp>
      <p:sp>
        <p:nvSpPr>
          <p:cNvPr id="5128" name="Text Box 10"/>
          <p:cNvSpPr txBox="1">
            <a:spLocks noChangeArrowheads="1"/>
          </p:cNvSpPr>
          <p:nvPr/>
        </p:nvSpPr>
        <p:spPr bwMode="auto">
          <a:xfrm>
            <a:off x="311150" y="4564063"/>
            <a:ext cx="12954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b="1">
                <a:solidFill>
                  <a:srgbClr val="C4EF91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b="1">
              <a:solidFill>
                <a:srgbClr val="FFFF00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th-TH" sz="5400" b="0">
                <a:solidFill>
                  <a:srgbClr val="0000FF"/>
                </a:solidFill>
              </a:rPr>
              <a:t>เงินได้พึงประเมินและแหล่งเงินได้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35975" cy="4525963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sz="3900" b="1" dirty="0">
                <a:latin typeface="Angsana New" pitchFamily="18" charset="-34"/>
              </a:rPr>
              <a:t>2.1 </a:t>
            </a:r>
            <a:r>
              <a:rPr lang="th-TH" sz="3900" b="1" dirty="0">
                <a:latin typeface="Angsana New" pitchFamily="18" charset="-34"/>
              </a:rPr>
              <a:t>เงินได้พึงประเมิน </a:t>
            </a:r>
            <a:r>
              <a:rPr lang="th-TH" sz="3900" b="1" dirty="0">
                <a:solidFill>
                  <a:srgbClr val="33CC33"/>
                </a:solidFill>
                <a:latin typeface="Angsana New" pitchFamily="18" charset="-34"/>
              </a:rPr>
              <a:t>(ตามมาตรา </a:t>
            </a:r>
            <a:r>
              <a:rPr lang="en-US" sz="3900" b="1" dirty="0">
                <a:solidFill>
                  <a:srgbClr val="33CC33"/>
                </a:solidFill>
                <a:latin typeface="Angsana New" pitchFamily="18" charset="-34"/>
              </a:rPr>
              <a:t>39</a:t>
            </a:r>
            <a:r>
              <a:rPr lang="th-TH" sz="3900" b="1" dirty="0">
                <a:solidFill>
                  <a:srgbClr val="33CC33"/>
                </a:solidFill>
                <a:latin typeface="Angsana New" pitchFamily="18" charset="-34"/>
              </a:rPr>
              <a:t>)</a:t>
            </a:r>
          </a:p>
          <a:p>
            <a:pPr eaLnBrk="1" hangingPunct="1">
              <a:buFontTx/>
              <a:buNone/>
            </a:pPr>
            <a:r>
              <a:rPr lang="th-TH" sz="3900" dirty="0">
                <a:latin typeface="Angsana New" pitchFamily="18" charset="-34"/>
              </a:rPr>
              <a:t>	</a:t>
            </a:r>
            <a:r>
              <a:rPr lang="en-US" sz="3900" dirty="0">
                <a:latin typeface="Angsana New" pitchFamily="18" charset="-34"/>
              </a:rPr>
              <a:t>1. </a:t>
            </a:r>
            <a:r>
              <a:rPr lang="th-TH" sz="3900" dirty="0">
                <a:latin typeface="Angsana New" pitchFamily="18" charset="-34"/>
              </a:rPr>
              <a:t>เงิน					           </a:t>
            </a:r>
            <a:r>
              <a:rPr lang="th-TH" sz="3600" b="1" dirty="0">
                <a:solidFill>
                  <a:srgbClr val="CC3300"/>
                </a:solidFill>
                <a:latin typeface="Angsana New" pitchFamily="18" charset="-34"/>
              </a:rPr>
              <a:t>ที่ได้รับจริง</a:t>
            </a:r>
          </a:p>
          <a:p>
            <a:pPr eaLnBrk="1" hangingPunct="1">
              <a:buFontTx/>
              <a:buNone/>
            </a:pPr>
            <a:r>
              <a:rPr lang="th-TH" sz="3900" dirty="0">
                <a:latin typeface="Angsana New" pitchFamily="18" charset="-34"/>
              </a:rPr>
              <a:t>	</a:t>
            </a:r>
            <a:r>
              <a:rPr lang="en-US" sz="3900" dirty="0">
                <a:latin typeface="Angsana New" pitchFamily="18" charset="-34"/>
              </a:rPr>
              <a:t>2. </a:t>
            </a:r>
            <a:r>
              <a:rPr lang="th-TH" sz="3900" dirty="0">
                <a:latin typeface="Angsana New" pitchFamily="18" charset="-34"/>
              </a:rPr>
              <a:t>ทรัพย์สินซึ่งอาจคิดคำนวณได้เป็นเงิน       </a:t>
            </a:r>
            <a:r>
              <a:rPr lang="th-TH" sz="3600" b="1" dirty="0">
                <a:solidFill>
                  <a:srgbClr val="CC3300"/>
                </a:solidFill>
                <a:latin typeface="Angsana New" pitchFamily="18" charset="-34"/>
              </a:rPr>
              <a:t>(เกณฑ์เงินสด)</a:t>
            </a:r>
          </a:p>
          <a:p>
            <a:pPr eaLnBrk="1" hangingPunct="1">
              <a:buFontTx/>
              <a:buNone/>
            </a:pPr>
            <a:r>
              <a:rPr lang="th-TH" sz="3900" dirty="0">
                <a:latin typeface="Angsana New" pitchFamily="18" charset="-34"/>
              </a:rPr>
              <a:t>	</a:t>
            </a:r>
            <a:r>
              <a:rPr lang="en-US" sz="3900" dirty="0">
                <a:latin typeface="Angsana New" pitchFamily="18" charset="-34"/>
              </a:rPr>
              <a:t>3. </a:t>
            </a:r>
            <a:r>
              <a:rPr lang="th-TH" sz="3900" dirty="0">
                <a:latin typeface="Angsana New" pitchFamily="18" charset="-34"/>
              </a:rPr>
              <a:t>ประโยชน์ซึ่งอาจคิดคำนวณได้เป็นเงิน</a:t>
            </a:r>
          </a:p>
          <a:p>
            <a:pPr eaLnBrk="1" hangingPunct="1">
              <a:buFontTx/>
              <a:buNone/>
            </a:pPr>
            <a:r>
              <a:rPr lang="th-TH" sz="3900" dirty="0">
                <a:latin typeface="Angsana New" pitchFamily="18" charset="-34"/>
              </a:rPr>
              <a:t>	</a:t>
            </a:r>
            <a:r>
              <a:rPr lang="en-US" sz="3900" dirty="0">
                <a:latin typeface="Angsana New" pitchFamily="18" charset="-34"/>
              </a:rPr>
              <a:t>4. </a:t>
            </a:r>
            <a:r>
              <a:rPr lang="th-TH" sz="3900" dirty="0">
                <a:latin typeface="Angsana New" pitchFamily="18" charset="-34"/>
              </a:rPr>
              <a:t>เงินค่าภาษีอากรที่ผู้จ่ายเงินหรือผู้อื่นออกแทนให้</a:t>
            </a:r>
          </a:p>
          <a:p>
            <a:pPr eaLnBrk="1" hangingPunct="1">
              <a:buFontTx/>
              <a:buNone/>
            </a:pPr>
            <a:r>
              <a:rPr lang="th-TH" sz="3900" dirty="0">
                <a:latin typeface="Angsana New" pitchFamily="18" charset="-34"/>
              </a:rPr>
              <a:t>	</a:t>
            </a:r>
            <a:r>
              <a:rPr lang="en-US" sz="3900" dirty="0">
                <a:latin typeface="Angsana New" pitchFamily="18" charset="-34"/>
              </a:rPr>
              <a:t>5. </a:t>
            </a:r>
            <a:r>
              <a:rPr lang="th-TH" sz="3900" dirty="0">
                <a:latin typeface="Angsana New" pitchFamily="18" charset="-34"/>
              </a:rPr>
              <a:t>เครดิตภาษีตามที่กฎหมายกำหนด</a:t>
            </a:r>
          </a:p>
        </p:txBody>
      </p:sp>
      <p:sp>
        <p:nvSpPr>
          <p:cNvPr id="32772" name="AutoShape 4"/>
          <p:cNvSpPr>
            <a:spLocks/>
          </p:cNvSpPr>
          <p:nvPr/>
        </p:nvSpPr>
        <p:spPr bwMode="auto">
          <a:xfrm>
            <a:off x="6388100" y="2552700"/>
            <a:ext cx="255602" cy="1519242"/>
          </a:xfrm>
          <a:prstGeom prst="rightBrace">
            <a:avLst>
              <a:gd name="adj1" fmla="val 43750"/>
              <a:gd name="adj2" fmla="val 50000"/>
            </a:avLst>
          </a:prstGeom>
          <a:noFill/>
          <a:ln w="28575">
            <a:solidFill>
              <a:srgbClr val="99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en-US" b="1" dirty="0"/>
              <a:t>1.</a:t>
            </a:r>
            <a:r>
              <a:rPr lang="th-TH" b="1" dirty="0"/>
              <a:t>เงิน</a:t>
            </a:r>
          </a:p>
          <a:p>
            <a:pPr>
              <a:buNone/>
            </a:pPr>
            <a:r>
              <a:rPr lang="en-US" dirty="0">
                <a:sym typeface="Wingdings" pitchFamily="2" charset="2"/>
              </a:rPr>
              <a:t> </a:t>
            </a:r>
            <a:r>
              <a:rPr lang="th-TH" dirty="0">
                <a:sym typeface="Wingdings" pitchFamily="2" charset="2"/>
              </a:rPr>
              <a:t>เงินตราไทย</a:t>
            </a:r>
            <a:r>
              <a:rPr lang="en-US" dirty="0">
                <a:sym typeface="Wingdings" pitchFamily="2" charset="2"/>
              </a:rPr>
              <a:t>/</a:t>
            </a:r>
            <a:r>
              <a:rPr lang="th-TH" dirty="0">
                <a:sym typeface="Wingdings" pitchFamily="2" charset="2"/>
              </a:rPr>
              <a:t>ต่างประเทศ โดยให้ใช้อัตราแลกเปลี่ยนกฎหมายกำหนดและใช้ตลอดไป</a:t>
            </a:r>
          </a:p>
          <a:p>
            <a:pPr>
              <a:buNone/>
            </a:pPr>
            <a:r>
              <a:rPr lang="en-US" b="1" dirty="0"/>
              <a:t>2.</a:t>
            </a:r>
            <a:r>
              <a:rPr lang="th-TH" b="1" dirty="0"/>
              <a:t>ทรัพย์สินที่อาจคำนวณได้เป็นเงิน</a:t>
            </a:r>
          </a:p>
          <a:p>
            <a:pPr>
              <a:buFont typeface="Wingdings" pitchFamily="2" charset="2"/>
              <a:buChar char="à"/>
            </a:pPr>
            <a:r>
              <a:rPr lang="th-TH" dirty="0">
                <a:sym typeface="Wingdings" pitchFamily="2" charset="2"/>
              </a:rPr>
              <a:t>ทรัพย์ที่มีรูปร่าง</a:t>
            </a:r>
            <a:r>
              <a:rPr lang="en-US" dirty="0">
                <a:sym typeface="Wingdings" pitchFamily="2" charset="2"/>
              </a:rPr>
              <a:t>/</a:t>
            </a:r>
            <a:r>
              <a:rPr lang="th-TH" dirty="0">
                <a:sym typeface="Wingdings" pitchFamily="2" charset="2"/>
              </a:rPr>
              <a:t>ไม่มีรูปร่างก็ได้</a:t>
            </a:r>
          </a:p>
          <a:p>
            <a:pPr>
              <a:buNone/>
            </a:pPr>
            <a:r>
              <a:rPr lang="en-US" b="1" dirty="0"/>
              <a:t>3.</a:t>
            </a:r>
            <a:r>
              <a:rPr lang="th-TH" b="1" dirty="0"/>
              <a:t>ประโยชน์ซึ่งอาจคำนวณได้เป็นเงิน</a:t>
            </a:r>
          </a:p>
          <a:p>
            <a:pPr>
              <a:buFont typeface="Wingdings" pitchFamily="2" charset="2"/>
              <a:buChar char="à"/>
            </a:pPr>
            <a:r>
              <a:rPr lang="th-TH" dirty="0">
                <a:sym typeface="Wingdings" pitchFamily="2" charset="2"/>
              </a:rPr>
              <a:t>ประโยชน์ที่ได้มา ที่ไม่ใช่เงิน ไม่ใช่ทรัพย์สิน</a:t>
            </a:r>
          </a:p>
          <a:p>
            <a:pPr>
              <a:buNone/>
            </a:pPr>
            <a:r>
              <a:rPr lang="en-US" b="1" dirty="0"/>
              <a:t>4.</a:t>
            </a:r>
            <a:r>
              <a:rPr lang="th-TH" b="1" dirty="0"/>
              <a:t>เงินค่าภาษีอากรที่ผู้อื่นออกแทนให้</a:t>
            </a:r>
          </a:p>
          <a:p>
            <a:pPr marL="342900" lvl="1" indent="-342900">
              <a:buSzPct val="70000"/>
              <a:buFont typeface="Wingdings" pitchFamily="2" charset="2"/>
              <a:buChar char="à"/>
            </a:pPr>
            <a:r>
              <a:rPr lang="th-TH" sz="3200" dirty="0">
                <a:sym typeface="Wingdings" pitchFamily="2" charset="2"/>
              </a:rPr>
              <a:t>ภาษีที่ออกให้สำหรับเงินได้ประเภทใด ถือเป็นเงินได้ประเภทนั้น</a:t>
            </a:r>
          </a:p>
          <a:p>
            <a:pPr>
              <a:buNone/>
            </a:pPr>
            <a:endParaRPr lang="th-TH" dirty="0">
              <a:sym typeface="Wingdings" pitchFamily="2" charset="2"/>
            </a:endParaRPr>
          </a:p>
          <a:p>
            <a:pPr>
              <a:buNone/>
            </a:pPr>
            <a:endParaRPr lang="th-TH" dirty="0">
              <a:sym typeface="Wingdings" pitchFamily="2" charset="2"/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42844" y="571480"/>
            <a:ext cx="8785225" cy="5055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SzPct val="80000"/>
            </a:pPr>
            <a:r>
              <a:rPr lang="en-US" sz="3200" b="1" dirty="0">
                <a:latin typeface="+mn-lt"/>
                <a:cs typeface="+mn-cs"/>
              </a:rPr>
              <a:t>5 </a:t>
            </a:r>
            <a:r>
              <a:rPr lang="th-TH" sz="3200" b="1" dirty="0">
                <a:latin typeface="+mn-lt"/>
                <a:cs typeface="+mn-cs"/>
              </a:rPr>
              <a:t>เครดิตภาษีเงินปันผล </a:t>
            </a:r>
          </a:p>
          <a:p>
            <a:pPr marL="800100" lvl="1" indent="-342900">
              <a:spcBef>
                <a:spcPct val="50000"/>
              </a:spcBef>
              <a:buSzPct val="80000"/>
              <a:buFont typeface="Wingdings" pitchFamily="2" charset="2"/>
              <a:buChar char="4"/>
            </a:pP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เกิดจากการเก็บภาษีซ้ำซ้อนของภาษีเงินได้นิติบุคคลและภาษีเงินได้บุคคลธรรมดา</a:t>
            </a:r>
          </a:p>
          <a:p>
            <a:pPr marL="800100" lvl="1" indent="-342900">
              <a:spcBef>
                <a:spcPct val="50000"/>
              </a:spcBef>
              <a:buSzPct val="80000"/>
              <a:buFont typeface="Wingdings" pitchFamily="2" charset="2"/>
              <a:buChar char="4"/>
            </a:pP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การคำนวณเครดิตภาษีเงินปันผล</a:t>
            </a:r>
          </a:p>
          <a:p>
            <a:pPr marL="800100" lvl="1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th-TH" sz="2100" b="1" dirty="0">
                <a:latin typeface="Angsana New" pitchFamily="18" charset="-34"/>
                <a:cs typeface="Angsana New" pitchFamily="18" charset="-34"/>
              </a:rPr>
              <a:t>		เครดิตภาษีเงินปันผล  </a:t>
            </a:r>
            <a:r>
              <a:rPr lang="en-US" sz="2100" b="1" dirty="0">
                <a:latin typeface="Angsana New" pitchFamily="18" charset="-34"/>
                <a:cs typeface="Angsana New" pitchFamily="18" charset="-34"/>
              </a:rPr>
              <a:t>=</a:t>
            </a:r>
            <a:r>
              <a:rPr lang="th-TH" sz="2100" b="1" dirty="0">
                <a:latin typeface="Angsana New" pitchFamily="18" charset="-34"/>
                <a:cs typeface="Angsana New" pitchFamily="18" charset="-34"/>
              </a:rPr>
              <a:t>  จำนวนเงินปันผล </a:t>
            </a:r>
            <a:r>
              <a:rPr lang="en-US" sz="2100" b="1" dirty="0">
                <a:latin typeface="Angsana New" pitchFamily="18" charset="-34"/>
                <a:cs typeface="Angsana New" pitchFamily="18" charset="-34"/>
              </a:rPr>
              <a:t>     *     </a:t>
            </a:r>
            <a:r>
              <a:rPr lang="th-TH" sz="2100" b="1" dirty="0">
                <a:latin typeface="Angsana New" pitchFamily="18" charset="-34"/>
                <a:cs typeface="Angsana New" pitchFamily="18" charset="-34"/>
              </a:rPr>
              <a:t>อัตราภาษีเงินได้นิติบุคคลของนิติบุคคลผู้จ่ายเงินปันผล</a:t>
            </a:r>
          </a:p>
          <a:p>
            <a:pPr marL="800100" lvl="1" indent="-342900"/>
            <a:r>
              <a:rPr lang="th-TH" sz="2100" b="1" dirty="0">
                <a:latin typeface="Angsana New" pitchFamily="18" charset="-34"/>
                <a:cs typeface="Angsana New" pitchFamily="18" charset="-34"/>
              </a:rPr>
              <a:t>				   </a:t>
            </a:r>
            <a:r>
              <a:rPr lang="en-US" sz="2100" b="1" dirty="0">
                <a:latin typeface="Angsana New" pitchFamily="18" charset="-34"/>
                <a:cs typeface="Angsana New" pitchFamily="18" charset="-34"/>
              </a:rPr>
              <a:t>                              100 - </a:t>
            </a:r>
            <a:r>
              <a:rPr lang="th-TH" sz="2100" b="1" dirty="0">
                <a:latin typeface="Angsana New" pitchFamily="18" charset="-34"/>
                <a:cs typeface="Angsana New" pitchFamily="18" charset="-34"/>
              </a:rPr>
              <a:t>อัตราภาษีเงินได้นิติบุคคลของนิติบุคคลผู้จ่ายเงินปันผล</a:t>
            </a:r>
            <a:endParaRPr lang="en-US" sz="2100" b="1" dirty="0">
              <a:latin typeface="Angsana New" pitchFamily="18" charset="-34"/>
              <a:cs typeface="Angsana New" pitchFamily="18" charset="-34"/>
            </a:endParaRPr>
          </a:p>
          <a:p>
            <a:pPr marL="800100" lvl="1" indent="-342900">
              <a:spcBef>
                <a:spcPct val="50000"/>
              </a:spcBef>
              <a:buSzPct val="80000"/>
              <a:buFont typeface="Wingdings" pitchFamily="2" charset="2"/>
              <a:buChar char="4"/>
            </a:pP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นำเครดิตภาษีเงินปันผลที่คำนวณได้มาบวกกลับเงินปันผล เพื่อคำนวณหาเงินได้พึงประเมิน ดังนี้</a:t>
            </a:r>
          </a:p>
          <a:p>
            <a:pPr marL="800100" lvl="1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			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เงินได้พึงประเมิน  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=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	เงินปันผล 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+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 เครดิตภาษี</a:t>
            </a: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		</a:t>
            </a: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4572000" y="3429000"/>
            <a:ext cx="4032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u="sng" dirty="0"/>
              <a:t>ตัวอย่าง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28866"/>
          </a:xfrm>
        </p:spPr>
        <p:txBody>
          <a:bodyPr/>
          <a:lstStyle/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นาย เคน ได้ลงทุนซื้อหุ้นจากตลาดหลักทรัพย์มาเพื่อเก็งกำไร สิ้นปีได้รับเงินปันผลจำนวน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40,000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บาท จากบริษัท ปตท ซึ่งเป็นหุ้นที่นายเคนถืออยู่ โดย ปตท เสียภาษีเงินได้นิติบุคคลในอัตรา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20%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ดังนั้นในปี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2556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นี้ นาย เคนมีเครดิตภาษีเท่าใด</a:t>
            </a:r>
            <a:endParaRPr lang="th-TH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00034" y="3714753"/>
            <a:ext cx="8229600" cy="29289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h-TH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th-TH" sz="32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คำนวณ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h-TH" sz="3200" b="1" dirty="0">
                <a:latin typeface="+mn-lt"/>
                <a:cs typeface="+mn-cs"/>
              </a:rPr>
              <a:t>                 สูตร  </a:t>
            </a:r>
            <a:r>
              <a:rPr lang="en-US" sz="3200" b="1" dirty="0">
                <a:latin typeface="+mn-lt"/>
                <a:cs typeface="+mn-cs"/>
              </a:rPr>
              <a:t>= 40,000 x ( </a:t>
            </a:r>
            <a:r>
              <a:rPr lang="en-US" sz="3200" b="1" u="sng" dirty="0">
                <a:latin typeface="+mn-lt"/>
                <a:cs typeface="+mn-cs"/>
              </a:rPr>
              <a:t>     20    </a:t>
            </a:r>
            <a:r>
              <a:rPr lang="en-US" sz="3200" b="1" dirty="0">
                <a:latin typeface="+mn-lt"/>
                <a:cs typeface="+mn-cs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100-20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dirty="0">
                <a:latin typeface="+mn-lt"/>
                <a:cs typeface="+mn-cs"/>
              </a:rPr>
              <a:t>   </a:t>
            </a:r>
            <a:r>
              <a:rPr lang="th-TH" sz="3200" b="1" dirty="0">
                <a:latin typeface="+mn-lt"/>
                <a:cs typeface="+mn-cs"/>
              </a:rPr>
              <a:t>ดังนั้น เครดิตภาษีในปี </a:t>
            </a:r>
            <a:r>
              <a:rPr lang="en-US" sz="3200" b="1" dirty="0">
                <a:latin typeface="+mn-lt"/>
                <a:cs typeface="+mn-cs"/>
              </a:rPr>
              <a:t>2556  =  </a:t>
            </a:r>
            <a:r>
              <a:rPr lang="en-US" sz="3200" b="1" dirty="0">
                <a:solidFill>
                  <a:srgbClr val="FF0000"/>
                </a:solidFill>
                <a:latin typeface="+mn-lt"/>
                <a:cs typeface="+mn-cs"/>
              </a:rPr>
              <a:t>10,000</a:t>
            </a:r>
            <a:r>
              <a:rPr lang="en-US" sz="3200" b="1" dirty="0">
                <a:latin typeface="+mn-lt"/>
                <a:cs typeface="+mn-cs"/>
              </a:rPr>
              <a:t>  </a:t>
            </a:r>
            <a:r>
              <a:rPr lang="th-TH" sz="3200" b="1" dirty="0">
                <a:latin typeface="+mn-lt"/>
                <a:cs typeface="+mn-cs"/>
              </a:rPr>
              <a:t>บาท</a:t>
            </a:r>
            <a:endParaRPr kumimoji="0" lang="th-TH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CASE STUDY:</a:t>
            </a:r>
            <a:r>
              <a:rPr lang="th-TH" sz="4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เครดิตภาษีเงินปันผล</a:t>
            </a:r>
            <a:endParaRPr lang="en-US" sz="4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71438" y="1412875"/>
            <a:ext cx="8821737" cy="42780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a)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นางสาว</a:t>
            </a:r>
            <a:r>
              <a:rPr lang="th-TH" sz="3200" b="1" dirty="0" err="1">
                <a:latin typeface="Angsana New" pitchFamily="18" charset="-34"/>
                <a:cs typeface="Angsana New" pitchFamily="18" charset="-34"/>
              </a:rPr>
              <a:t>อันโกะ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ได้รับเงินปันผลจำนวน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56,000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บาท</a:t>
            </a:r>
            <a:r>
              <a:rPr lang="th-TH" dirty="0"/>
              <a:t>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จากบริษัท วาทิตศัลยกรรม จำกัดซึ่งเสียภาษีเงินได้นิติบุคคลในอัตรา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30%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นางสาวอันโกะ มีเงินได้พึงประเมินเท่าใดในปีภาษีนี้</a:t>
            </a:r>
          </a:p>
          <a:p>
            <a:pPr marL="342900" indent="-342900">
              <a:spcBef>
                <a:spcPct val="50000"/>
              </a:spcBef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b)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นางลำยองได้รับเงินปันผลจำนวน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72,000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บาท จากธนาคารไทยพาณิชย์ซึ่งเสียภาษีเงินได้นิติบุคคลในอัตรา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10%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นางลำยองมีเงินได้พึงประเมินเท่าใด</a:t>
            </a:r>
          </a:p>
          <a:p>
            <a:pPr marL="342900" indent="-342900">
              <a:spcBef>
                <a:spcPct val="50000"/>
              </a:spcBef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</a:t>
            </a:r>
            <a:endParaRPr lang="en-US" sz="3200" b="1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</a:pPr>
            <a:r>
              <a:rPr lang="th-TH" sz="3200" b="1" i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	ให้ทำ </a:t>
            </a:r>
            <a:r>
              <a:rPr lang="en-US" sz="3200" b="1" i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: </a:t>
            </a:r>
            <a:r>
              <a:rPr lang="th-TH" sz="3200" b="1" i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คำนวณเงินได้พึงประเมินของแต่ละกรณี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1381125" y="787400"/>
            <a:ext cx="563086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th-TH" sz="4800" b="1">
                <a:solidFill>
                  <a:srgbClr val="0000FF"/>
                </a:solidFill>
                <a:latin typeface="FreesiaUPC" pitchFamily="34" charset="-34"/>
              </a:rPr>
              <a:t>แหล่งเงินได้</a:t>
            </a:r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571472" y="1785926"/>
            <a:ext cx="8286808" cy="4573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7350" indent="-387350" eaLnBrk="0" hangingPunct="0">
              <a:lnSpc>
                <a:spcPct val="130000"/>
              </a:lnSpc>
            </a:pPr>
            <a:r>
              <a:rPr lang="th-TH" sz="4400" b="1" dirty="0">
                <a:solidFill>
                  <a:srgbClr val="CC3300"/>
                </a:solidFill>
                <a:latin typeface="Angsana New" pitchFamily="18" charset="-34"/>
              </a:rPr>
              <a:t>1. แหล่งเงินได้ในประเทศ </a:t>
            </a:r>
            <a:r>
              <a:rPr lang="th-TH" sz="3200" b="1" dirty="0">
                <a:latin typeface="Angsana New" pitchFamily="18" charset="-34"/>
              </a:rPr>
              <a:t>หมายถึง เงินได้ที่เกิดขึ้น เนื่องจาก</a:t>
            </a:r>
          </a:p>
          <a:p>
            <a:pPr marL="387350" indent="-387350" eaLnBrk="0" hangingPunct="0">
              <a:lnSpc>
                <a:spcPct val="130000"/>
              </a:lnSpc>
            </a:pPr>
            <a:r>
              <a:rPr lang="th-TH" sz="3600" b="1" dirty="0">
                <a:latin typeface="Angsana New" pitchFamily="18" charset="-34"/>
              </a:rPr>
              <a:t>	1.1 หน้าที่งานที่ทำในประเทศไทย หรือ</a:t>
            </a:r>
          </a:p>
          <a:p>
            <a:pPr marL="387350" indent="-387350" eaLnBrk="0" hangingPunct="0">
              <a:lnSpc>
                <a:spcPct val="130000"/>
              </a:lnSpc>
            </a:pPr>
            <a:r>
              <a:rPr lang="th-TH" sz="3600" b="1" dirty="0">
                <a:latin typeface="Angsana New" pitchFamily="18" charset="-34"/>
              </a:rPr>
              <a:t>	1.2 กิจการที่ทำในประเทศไทย หรือ</a:t>
            </a:r>
          </a:p>
          <a:p>
            <a:pPr marL="387350" indent="-387350" eaLnBrk="0" hangingPunct="0">
              <a:lnSpc>
                <a:spcPct val="130000"/>
              </a:lnSpc>
            </a:pPr>
            <a:r>
              <a:rPr lang="th-TH" sz="3600" b="1" dirty="0">
                <a:latin typeface="Angsana New" pitchFamily="18" charset="-34"/>
              </a:rPr>
              <a:t>	1.3 กิจการของนายจ้างในประเทศไทย </a:t>
            </a:r>
            <a:r>
              <a:rPr lang="en-US" sz="3600" b="1" dirty="0">
                <a:latin typeface="Angsana New" pitchFamily="18" charset="-34"/>
              </a:rPr>
              <a:t>(</a:t>
            </a:r>
            <a:r>
              <a:rPr lang="th-TH" sz="2000" b="1" i="1" dirty="0">
                <a:solidFill>
                  <a:srgbClr val="0000CC"/>
                </a:solidFill>
              </a:rPr>
              <a:t>กิจการในประเทศไทยของนายจ้างในประเทศไทย ดังนั้น กิจการนอกประเทศของนายจ้างในประเทศ ไม่ถือเป็นเงินได้จากแหล่งในประเทศไทย) </a:t>
            </a:r>
            <a:r>
              <a:rPr lang="th-TH" sz="3600" b="1" dirty="0">
                <a:latin typeface="Angsana New" pitchFamily="18" charset="-34"/>
              </a:rPr>
              <a:t>หรือ</a:t>
            </a:r>
          </a:p>
          <a:p>
            <a:pPr marL="387350" indent="-387350" eaLnBrk="0" hangingPunct="0">
              <a:lnSpc>
                <a:spcPct val="130000"/>
              </a:lnSpc>
            </a:pPr>
            <a:r>
              <a:rPr lang="th-TH" sz="3600" b="1" dirty="0">
                <a:latin typeface="Angsana New" pitchFamily="18" charset="-34"/>
              </a:rPr>
              <a:t>	1.4 ทรัพย์สินที่อยู่ในประเทศไทย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4140200" y="404813"/>
            <a:ext cx="2952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3200" b="1">
                <a:latin typeface="Angsana New" pitchFamily="18" charset="-34"/>
              </a:rPr>
              <a:t>ในประเทศ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4173538" y="1196975"/>
            <a:ext cx="2952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3200" b="1">
                <a:latin typeface="Angsana New" pitchFamily="18" charset="-34"/>
              </a:rPr>
              <a:t>นอกประเทศ</a:t>
            </a:r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 flipV="1">
            <a:off x="3470275" y="765175"/>
            <a:ext cx="647700" cy="4318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>
            <a:off x="3492500" y="1196975"/>
            <a:ext cx="647700" cy="2873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-176213" y="209550"/>
            <a:ext cx="190658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sz="4400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sz="4400" b="1">
                <a:solidFill>
                  <a:srgbClr val="D5FC8E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sz="4400" b="1">
              <a:solidFill>
                <a:srgbClr val="CCFF99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 autoUpdateAnimBg="0"/>
      <p:bldP spid="78851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628650" y="531813"/>
            <a:ext cx="84963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th-TH" sz="4000" b="1">
                <a:solidFill>
                  <a:srgbClr val="CC3300"/>
                </a:solidFill>
                <a:latin typeface="Angsana New" pitchFamily="18" charset="-34"/>
              </a:rPr>
              <a:t>ผู้มีเงินได้จากแหล่งในประเทศ </a:t>
            </a:r>
            <a:r>
              <a:rPr lang="th-TH" sz="4000" b="1">
                <a:solidFill>
                  <a:srgbClr val="0000FF"/>
                </a:solidFill>
                <a:latin typeface="Angsana New" pitchFamily="18" charset="-34"/>
              </a:rPr>
              <a:t>มีหน้าที่ต้องเสียภาษีเงินได้ตามที่กฎหมายกำหนดไว้เสมอ ทั้งนี้</a:t>
            </a:r>
            <a:endParaRPr lang="th-TH" sz="4000" b="1">
              <a:solidFill>
                <a:srgbClr val="0000FF"/>
              </a:solidFill>
              <a:latin typeface="FreesiaUPC" pitchFamily="34" charset="-34"/>
            </a:endParaRPr>
          </a:p>
        </p:txBody>
      </p:sp>
      <p:sp>
        <p:nvSpPr>
          <p:cNvPr id="87043" name="Text Box 3"/>
          <p:cNvSpPr txBox="1">
            <a:spLocks noChangeArrowheads="1"/>
          </p:cNvSpPr>
          <p:nvPr/>
        </p:nvSpPr>
        <p:spPr bwMode="auto">
          <a:xfrm>
            <a:off x="395288" y="2484438"/>
            <a:ext cx="8497887" cy="263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th-TH" sz="3600" b="1">
                <a:latin typeface="FreesiaUPC" pitchFamily="34" charset="-34"/>
              </a:rPr>
              <a:t>	ไม่ว่าเงินได้พึงประเมินในปีภาษีที่ล่วงมาแล้วนั้น</a:t>
            </a:r>
          </a:p>
          <a:p>
            <a:pPr eaLnBrk="0" hangingPunct="0">
              <a:lnSpc>
                <a:spcPct val="130000"/>
              </a:lnSpc>
            </a:pPr>
            <a:r>
              <a:rPr lang="th-TH" sz="3600" b="1">
                <a:latin typeface="FreesiaUPC" pitchFamily="34" charset="-34"/>
              </a:rPr>
              <a:t>	จะจ่ายในหรือนอกประเทศ  </a:t>
            </a:r>
            <a:r>
              <a:rPr lang="th-TH" sz="3200" b="1">
                <a:solidFill>
                  <a:srgbClr val="990099"/>
                </a:solidFill>
                <a:latin typeface="FreesiaUPC" pitchFamily="34" charset="-34"/>
              </a:rPr>
              <a:t>และ</a:t>
            </a:r>
          </a:p>
          <a:p>
            <a:pPr eaLnBrk="0" hangingPunct="0">
              <a:lnSpc>
                <a:spcPct val="130000"/>
              </a:lnSpc>
            </a:pPr>
            <a:endParaRPr lang="th-TH" sz="2000" b="1">
              <a:solidFill>
                <a:srgbClr val="990099"/>
              </a:solidFill>
              <a:latin typeface="FreesiaUPC" pitchFamily="34" charset="-34"/>
            </a:endParaRPr>
          </a:p>
          <a:p>
            <a:pPr eaLnBrk="0" hangingPunct="0">
              <a:lnSpc>
                <a:spcPct val="130000"/>
              </a:lnSpc>
            </a:pPr>
            <a:r>
              <a:rPr lang="th-TH" sz="3600" b="1">
                <a:latin typeface="FreesiaUPC" pitchFamily="34" charset="-34"/>
              </a:rPr>
              <a:t>	ไม่ว่าผู้มีเงินได้นั้นจะเป็นผู้อยู่ในประเทศไทยหรือไม่ก็ตาม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-230188" y="2197100"/>
            <a:ext cx="190658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sz="3200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sz="3200" b="1">
                <a:solidFill>
                  <a:srgbClr val="D5FC8E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sz="3200" b="1">
              <a:solidFill>
                <a:srgbClr val="CCFF99"/>
              </a:solidFill>
              <a:latin typeface="Angsana New" pitchFamily="18" charset="-34"/>
            </a:endParaRP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-203200" y="4030663"/>
            <a:ext cx="1906588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sz="3200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sz="3200" b="1">
                <a:solidFill>
                  <a:srgbClr val="D5FC8E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sz="3200" b="1">
              <a:solidFill>
                <a:srgbClr val="CCFF99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 build="p" autoUpdateAnimBg="0" advAuto="0"/>
      <p:bldP spid="87043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539750" y="374650"/>
            <a:ext cx="6783388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th-TH" sz="4800" b="1" dirty="0">
                <a:solidFill>
                  <a:srgbClr val="0000FF"/>
                </a:solidFill>
                <a:latin typeface="FreesiaUPC" pitchFamily="34" charset="-34"/>
              </a:rPr>
              <a:t>แหล่งเงินได้ (ต่อ)</a:t>
            </a:r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714348" y="1481138"/>
            <a:ext cx="7858180" cy="4413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7350" indent="-387350" eaLnBrk="0" hangingPunct="0">
              <a:lnSpc>
                <a:spcPct val="130000"/>
              </a:lnSpc>
            </a:pPr>
            <a:r>
              <a:rPr lang="th-TH" sz="4800" b="1" dirty="0">
                <a:solidFill>
                  <a:srgbClr val="CC3300"/>
                </a:solidFill>
                <a:latin typeface="Angsana New" pitchFamily="18" charset="-34"/>
              </a:rPr>
              <a:t>2. แหล่งเงินได้นอกประเทศไทย </a:t>
            </a:r>
            <a:r>
              <a:rPr lang="th-TH" sz="3600" b="1" dirty="0">
                <a:latin typeface="Angsana New" pitchFamily="18" charset="-34"/>
              </a:rPr>
              <a:t>หมายถึง เงินได้ที่เกิดขึ้น เนื่องจาก</a:t>
            </a:r>
            <a:endParaRPr lang="th-TH" sz="3600" b="1" dirty="0">
              <a:solidFill>
                <a:srgbClr val="CC3300"/>
              </a:solidFill>
              <a:latin typeface="Angsana New" pitchFamily="18" charset="-34"/>
            </a:endParaRPr>
          </a:p>
          <a:p>
            <a:pPr marL="387350" indent="-387350" eaLnBrk="0" hangingPunct="0">
              <a:lnSpc>
                <a:spcPct val="130000"/>
              </a:lnSpc>
            </a:pPr>
            <a:r>
              <a:rPr lang="th-TH" sz="4000" b="1" dirty="0">
                <a:latin typeface="Angsana New" pitchFamily="18" charset="-34"/>
              </a:rPr>
              <a:t>	</a:t>
            </a:r>
            <a:r>
              <a:rPr lang="th-TH" sz="4400" b="1" dirty="0">
                <a:latin typeface="Angsana New" pitchFamily="18" charset="-34"/>
              </a:rPr>
              <a:t>2.1  หน้าที่งานที่ทำในต่างประเทศ หรือ</a:t>
            </a:r>
          </a:p>
          <a:p>
            <a:pPr marL="387350" indent="-387350" eaLnBrk="0" hangingPunct="0">
              <a:lnSpc>
                <a:spcPct val="130000"/>
              </a:lnSpc>
            </a:pPr>
            <a:r>
              <a:rPr lang="th-TH" sz="4400" b="1" dirty="0">
                <a:latin typeface="Angsana New" pitchFamily="18" charset="-34"/>
              </a:rPr>
              <a:t>	2.2  กิจการที่ทำต่างประเทศ หรือ</a:t>
            </a:r>
          </a:p>
          <a:p>
            <a:pPr marL="387350" indent="-387350" eaLnBrk="0" hangingPunct="0">
              <a:lnSpc>
                <a:spcPct val="130000"/>
              </a:lnSpc>
            </a:pPr>
            <a:r>
              <a:rPr lang="th-TH" sz="4400" b="1" dirty="0">
                <a:latin typeface="Angsana New" pitchFamily="18" charset="-34"/>
              </a:rPr>
              <a:t>	2.3  ทรัพย์สินที่อยู่ในต่างประเทศ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565150" y="620713"/>
            <a:ext cx="8496300" cy="183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th-TH" sz="4400" b="1">
                <a:solidFill>
                  <a:srgbClr val="CC3300"/>
                </a:solidFill>
                <a:latin typeface="Angsana New" pitchFamily="18" charset="-34"/>
              </a:rPr>
              <a:t>ผู้มีเงินได้นอกประเทศ</a:t>
            </a:r>
            <a:r>
              <a:rPr lang="th-TH" sz="4400" b="1">
                <a:latin typeface="Angsana New" pitchFamily="18" charset="-34"/>
              </a:rPr>
              <a:t> </a:t>
            </a:r>
            <a:r>
              <a:rPr lang="th-TH" sz="4400" b="1">
                <a:solidFill>
                  <a:srgbClr val="0000FF"/>
                </a:solidFill>
                <a:latin typeface="Angsana New" pitchFamily="18" charset="-34"/>
              </a:rPr>
              <a:t>จะต้องเสียภาษีในประเทศไทย </a:t>
            </a:r>
          </a:p>
          <a:p>
            <a:pPr eaLnBrk="0" hangingPunct="0">
              <a:lnSpc>
                <a:spcPct val="130000"/>
              </a:lnSpc>
            </a:pPr>
            <a:r>
              <a:rPr lang="th-TH" sz="4400" b="1">
                <a:solidFill>
                  <a:srgbClr val="0000FF"/>
                </a:solidFill>
                <a:latin typeface="Angsana New" pitchFamily="18" charset="-34"/>
              </a:rPr>
              <a:t>ก็ต่อเมื่อเข้าองค์ประกอบ 2 ประการ</a:t>
            </a:r>
            <a:endParaRPr lang="th-TH" sz="4400" b="1">
              <a:solidFill>
                <a:srgbClr val="0000FF"/>
              </a:solidFill>
              <a:latin typeface="FreesiaUPC" pitchFamily="34" charset="-34"/>
            </a:endParaRPr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395288" y="2708275"/>
            <a:ext cx="8497887" cy="215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th-TH" sz="4000" b="1" u="sng">
                <a:solidFill>
                  <a:srgbClr val="660066"/>
                </a:solidFill>
                <a:latin typeface="FreesiaUPC" pitchFamily="34" charset="-34"/>
              </a:rPr>
              <a:t>ประการที่หนึ่ง</a:t>
            </a:r>
            <a:r>
              <a:rPr lang="th-TH" sz="3600" b="1">
                <a:latin typeface="FreesiaUPC" pitchFamily="34" charset="-34"/>
              </a:rPr>
              <a:t> ผู้มีเงินได้เป็น </a:t>
            </a:r>
            <a:r>
              <a:rPr lang="th-TH" sz="3600" b="1">
                <a:solidFill>
                  <a:srgbClr val="CC3300"/>
                </a:solidFill>
                <a:latin typeface="FreesiaUPC" pitchFamily="34" charset="-34"/>
              </a:rPr>
              <a:t>ผู้อยู่</a:t>
            </a:r>
            <a:r>
              <a:rPr lang="th-TH" sz="3600" b="1">
                <a:latin typeface="FreesiaUPC" pitchFamily="34" charset="-34"/>
              </a:rPr>
              <a:t> ในประเทศไทย ในปีภาษีนั้น</a:t>
            </a:r>
          </a:p>
          <a:p>
            <a:pPr eaLnBrk="0" hangingPunct="0">
              <a:lnSpc>
                <a:spcPct val="130000"/>
              </a:lnSpc>
            </a:pPr>
            <a:endParaRPr lang="th-TH" sz="2400" b="1">
              <a:latin typeface="FreesiaUPC" pitchFamily="34" charset="-34"/>
            </a:endParaRPr>
          </a:p>
          <a:p>
            <a:pPr eaLnBrk="0" hangingPunct="0">
              <a:lnSpc>
                <a:spcPct val="130000"/>
              </a:lnSpc>
            </a:pPr>
            <a:r>
              <a:rPr lang="th-TH" sz="4000" b="1" u="sng">
                <a:solidFill>
                  <a:srgbClr val="660066"/>
                </a:solidFill>
                <a:latin typeface="FreesiaUPC" pitchFamily="34" charset="-34"/>
              </a:rPr>
              <a:t>ประการที่สอง</a:t>
            </a:r>
            <a:r>
              <a:rPr lang="th-TH" sz="3600" b="1">
                <a:latin typeface="FreesiaUPC" pitchFamily="34" charset="-34"/>
              </a:rPr>
              <a:t> ผู้มีเงินได้</a:t>
            </a:r>
            <a:r>
              <a:rPr lang="th-TH" sz="3600" b="1">
                <a:solidFill>
                  <a:srgbClr val="CC3300"/>
                </a:solidFill>
                <a:latin typeface="FreesiaUPC" pitchFamily="34" charset="-34"/>
              </a:rPr>
              <a:t>นำเงินได้นั้นเข้ามา</a:t>
            </a:r>
            <a:r>
              <a:rPr lang="th-TH" sz="3600" b="1">
                <a:latin typeface="FreesiaUPC" pitchFamily="34" charset="-34"/>
              </a:rPr>
              <a:t>ในประเทศ ในปีภาษีนั้น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 build="p" autoUpdateAnimBg="0" advAuto="0"/>
      <p:bldP spid="82947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PE06903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000240"/>
            <a:ext cx="2160587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3" name="AutoShape 4"/>
          <p:cNvSpPr>
            <a:spLocks noChangeArrowheads="1"/>
          </p:cNvSpPr>
          <p:nvPr/>
        </p:nvSpPr>
        <p:spPr bwMode="auto">
          <a:xfrm>
            <a:off x="2466975" y="1187451"/>
            <a:ext cx="6551613" cy="2098673"/>
          </a:xfrm>
          <a:prstGeom prst="wedgeRoundRectCallout">
            <a:avLst>
              <a:gd name="adj1" fmla="val -59398"/>
              <a:gd name="adj2" fmla="val -5796"/>
              <a:gd name="adj3" fmla="val 16667"/>
            </a:avLst>
          </a:prstGeom>
          <a:solidFill>
            <a:srgbClr val="F1F6AA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anchor="ctr"/>
          <a:lstStyle/>
          <a:p>
            <a:pPr algn="thaiDist">
              <a:spcBef>
                <a:spcPct val="50000"/>
              </a:spcBef>
            </a:pPr>
            <a:r>
              <a:rPr lang="th-TH" sz="3200" b="1" i="1" dirty="0">
                <a:solidFill>
                  <a:srgbClr val="0000FF"/>
                </a:solidFill>
                <a:latin typeface="Angsana New" pitchFamily="18" charset="-34"/>
              </a:rPr>
              <a:t>ผู้อยู่ในประเทศไทย</a:t>
            </a:r>
            <a:r>
              <a:rPr lang="th-TH" sz="3200" dirty="0">
                <a:latin typeface="Angsana New" pitchFamily="18" charset="-34"/>
              </a:rPr>
              <a:t>  หมายความว่า บุคคลผู้อยู่ในประเทศไทยชั่วระยะเวลาหนึ่งหรือหลายระยะเวลารวมทั้งหมดถึง</a:t>
            </a:r>
            <a:r>
              <a:rPr lang="th-TH" sz="3200" dirty="0">
                <a:solidFill>
                  <a:srgbClr val="CC3300"/>
                </a:solidFill>
                <a:latin typeface="Angsana New" pitchFamily="18" charset="-34"/>
              </a:rPr>
              <a:t>หนึ่งร้อยแปดสิบวัน</a:t>
            </a:r>
            <a:r>
              <a:rPr lang="th-TH" sz="3200" dirty="0">
                <a:latin typeface="Angsana New" pitchFamily="18" charset="-34"/>
              </a:rPr>
              <a:t>ในปีภาษีใด</a:t>
            </a:r>
          </a:p>
        </p:txBody>
      </p:sp>
      <p:pic>
        <p:nvPicPr>
          <p:cNvPr id="40964" name="Picture 5" descr="l06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050" y="6318250"/>
            <a:ext cx="57245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2285984" y="4214818"/>
            <a:ext cx="6551613" cy="1643074"/>
          </a:xfrm>
          <a:prstGeom prst="wedgeRoundRectCallout">
            <a:avLst>
              <a:gd name="adj1" fmla="val -52420"/>
              <a:gd name="adj2" fmla="val -84355"/>
              <a:gd name="adj3" fmla="val 16667"/>
            </a:avLst>
          </a:prstGeom>
          <a:solidFill>
            <a:srgbClr val="F1F6AA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anchor="ctr"/>
          <a:lstStyle/>
          <a:p>
            <a:pPr algn="thaiDist">
              <a:spcBef>
                <a:spcPct val="50000"/>
              </a:spcBef>
            </a:pPr>
            <a:r>
              <a:rPr lang="th-TH" sz="3200" b="1" i="1" dirty="0">
                <a:solidFill>
                  <a:srgbClr val="0000FF"/>
                </a:solidFill>
                <a:latin typeface="Angsana New" pitchFamily="18" charset="-34"/>
              </a:rPr>
              <a:t>ปีภาษี</a:t>
            </a:r>
            <a:r>
              <a:rPr lang="th-TH" sz="3200" dirty="0">
                <a:latin typeface="Angsana New" pitchFamily="18" charset="-34"/>
              </a:rPr>
              <a:t>  หมายความว่า </a:t>
            </a:r>
            <a:r>
              <a:rPr lang="th-TH" sz="3200" b="1" dirty="0">
                <a:solidFill>
                  <a:srgbClr val="CC3300"/>
                </a:solidFill>
                <a:latin typeface="Angsana New" pitchFamily="18" charset="-34"/>
              </a:rPr>
              <a:t>ปีปฏิทิน</a:t>
            </a:r>
            <a:r>
              <a:rPr lang="th-TH" sz="3200" dirty="0">
                <a:latin typeface="Angsana New" pitchFamily="18" charset="-34"/>
              </a:rPr>
              <a:t> คือเริ่มตั้งแต่ </a:t>
            </a:r>
            <a:r>
              <a:rPr lang="en-US" sz="3200" dirty="0">
                <a:solidFill>
                  <a:srgbClr val="CC3300"/>
                </a:solidFill>
                <a:latin typeface="Angsana New" pitchFamily="18" charset="-34"/>
              </a:rPr>
              <a:t>1 </a:t>
            </a:r>
            <a:r>
              <a:rPr lang="th-TH" sz="3200" dirty="0">
                <a:solidFill>
                  <a:srgbClr val="CC3300"/>
                </a:solidFill>
                <a:latin typeface="Angsana New" pitchFamily="18" charset="-34"/>
              </a:rPr>
              <a:t>มกราคม ถึง </a:t>
            </a:r>
            <a:r>
              <a:rPr lang="en-US" sz="3200" dirty="0">
                <a:solidFill>
                  <a:srgbClr val="CC3300"/>
                </a:solidFill>
                <a:latin typeface="Angsana New" pitchFamily="18" charset="-34"/>
              </a:rPr>
              <a:t>31 </a:t>
            </a:r>
            <a:r>
              <a:rPr lang="th-TH" sz="3200" dirty="0">
                <a:solidFill>
                  <a:srgbClr val="CC3300"/>
                </a:solidFill>
                <a:latin typeface="Angsana New" pitchFamily="18" charset="-34"/>
              </a:rPr>
              <a:t>ธันวาคม</a:t>
            </a:r>
            <a:r>
              <a:rPr lang="th-TH" sz="3200" dirty="0">
                <a:latin typeface="Angsana New" pitchFamily="18" charset="-34"/>
              </a:rPr>
              <a:t> ทุกปี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>
          <a:xfrm>
            <a:off x="501650" y="1285860"/>
            <a:ext cx="8642350" cy="4824413"/>
          </a:xfrm>
        </p:spPr>
        <p:txBody>
          <a:bodyPr/>
          <a:lstStyle/>
          <a:p>
            <a:pPr eaLnBrk="1" hangingPunct="1"/>
            <a:r>
              <a:rPr lang="en-US" b="0" dirty="0"/>
              <a:t>“</a:t>
            </a:r>
            <a:r>
              <a:rPr lang="th-TH" b="0" dirty="0"/>
              <a:t>ผู้มีหน้าที่เสียภาษีเงินได้บุคคลธรรมดา</a:t>
            </a:r>
            <a:r>
              <a:rPr lang="en-US" b="0" dirty="0"/>
              <a:t>”</a:t>
            </a:r>
            <a:r>
              <a:rPr lang="th-TH" b="0" dirty="0"/>
              <a:t> </a:t>
            </a:r>
            <a:br>
              <a:rPr lang="th-TH" b="0" dirty="0"/>
            </a:br>
            <a:r>
              <a:rPr lang="th-TH" sz="4000" b="0" dirty="0">
                <a:solidFill>
                  <a:srgbClr val="CC00CC"/>
                </a:solidFill>
              </a:rPr>
              <a:t>ต่างจากคำว่า</a:t>
            </a:r>
            <a:r>
              <a:rPr lang="th-TH" sz="3600" b="0" dirty="0"/>
              <a:t> </a:t>
            </a:r>
            <a:br>
              <a:rPr lang="th-TH" sz="3600" b="0" dirty="0"/>
            </a:br>
            <a:r>
              <a:rPr lang="en-US" b="0" dirty="0"/>
              <a:t>“</a:t>
            </a:r>
            <a:r>
              <a:rPr lang="th-TH" b="0" dirty="0"/>
              <a:t>ผู้มีหน้าที่รับผิดชอบในการยื่นแบบแสดงรายการ</a:t>
            </a:r>
            <a:r>
              <a:rPr lang="en-US" b="0" dirty="0"/>
              <a:t>”</a:t>
            </a:r>
            <a:br>
              <a:rPr lang="th-TH" b="0" dirty="0"/>
            </a:br>
            <a:r>
              <a:rPr lang="th-TH" sz="4000" b="0" dirty="0">
                <a:solidFill>
                  <a:srgbClr val="CC00CC"/>
                </a:solidFill>
              </a:rPr>
              <a:t>และต่างจากคำว่า</a:t>
            </a:r>
            <a:br>
              <a:rPr lang="th-TH" sz="4000" b="0" dirty="0">
                <a:solidFill>
                  <a:srgbClr val="FF0066"/>
                </a:solidFill>
              </a:rPr>
            </a:br>
            <a:r>
              <a:rPr lang="en-US" b="0" dirty="0"/>
              <a:t>“</a:t>
            </a:r>
            <a:r>
              <a:rPr lang="th-TH" b="0" dirty="0"/>
              <a:t>ผู้ต้องรับผิดเสียภาษีอากร</a:t>
            </a:r>
            <a:r>
              <a:rPr lang="en-US" b="0" dirty="0"/>
              <a:t>”</a:t>
            </a:r>
            <a:endParaRPr lang="th-TH" b="0" dirty="0"/>
          </a:p>
        </p:txBody>
      </p:sp>
      <p:pic>
        <p:nvPicPr>
          <p:cNvPr id="6147" name="Picture 4" descr="PE06903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2700"/>
            <a:ext cx="1512888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://www.manager.co.th/asp-bin/Image.aspx?ID=240363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2000232" cy="3071810"/>
          </a:xfrm>
          <a:prstGeom prst="rect">
            <a:avLst/>
          </a:prstGeom>
          <a:noFill/>
        </p:spPr>
      </p:pic>
      <p:sp>
        <p:nvSpPr>
          <p:cNvPr id="6148" name="AutoShape 5"/>
          <p:cNvSpPr>
            <a:spLocks noChangeArrowheads="1"/>
          </p:cNvSpPr>
          <p:nvPr/>
        </p:nvSpPr>
        <p:spPr bwMode="auto">
          <a:xfrm>
            <a:off x="2428860" y="214290"/>
            <a:ext cx="6480175" cy="974725"/>
          </a:xfrm>
          <a:prstGeom prst="wedgeRectCallout">
            <a:avLst>
              <a:gd name="adj1" fmla="val -61394"/>
              <a:gd name="adj2" fmla="val 28500"/>
            </a:avLst>
          </a:prstGeom>
          <a:solidFill>
            <a:srgbClr val="FFFF99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th-TH" sz="4400" b="1">
                <a:solidFill>
                  <a:srgbClr val="0000FF"/>
                </a:solidFill>
              </a:rPr>
              <a:t>ผู้มีหน้าที่เสียภาษีเงินได้บุคคลธรรมดา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PE06903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5400" y="-25400"/>
            <a:ext cx="161925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5" name="Oval 3"/>
          <p:cNvSpPr>
            <a:spLocks noChangeArrowheads="1"/>
          </p:cNvSpPr>
          <p:nvPr/>
        </p:nvSpPr>
        <p:spPr bwMode="auto">
          <a:xfrm>
            <a:off x="0" y="6354763"/>
            <a:ext cx="611188" cy="503237"/>
          </a:xfrm>
          <a:prstGeom prst="ellipse">
            <a:avLst/>
          </a:prstGeom>
          <a:solidFill>
            <a:srgbClr val="9933FF"/>
          </a:solidFill>
          <a:ln w="9525">
            <a:solidFill>
              <a:srgbClr val="FFFFCC"/>
            </a:solidFill>
            <a:round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ngsana New" pitchFamily="18" charset="-34"/>
              </a:rPr>
              <a:t>4</a:t>
            </a:r>
            <a:endParaRPr lang="th-TH">
              <a:solidFill>
                <a:schemeClr val="bg1"/>
              </a:solidFill>
              <a:latin typeface="Angsana New" pitchFamily="18" charset="-34"/>
            </a:endParaRPr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>
            <a:off x="1763713" y="107950"/>
            <a:ext cx="1871662" cy="1274763"/>
          </a:xfrm>
          <a:prstGeom prst="wedgeRoundRectCallout">
            <a:avLst>
              <a:gd name="adj1" fmla="val -78074"/>
              <a:gd name="adj2" fmla="val 19491"/>
              <a:gd name="adj3" fmla="val 16667"/>
            </a:avLst>
          </a:prstGeom>
          <a:solidFill>
            <a:srgbClr val="F1F6AA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thaiDist">
              <a:spcBef>
                <a:spcPct val="50000"/>
              </a:spcBef>
            </a:pPr>
            <a:r>
              <a:rPr lang="th-TH" sz="4400" b="1" dirty="0">
                <a:solidFill>
                  <a:srgbClr val="0000FF"/>
                </a:solidFill>
                <a:latin typeface="Angsana New" pitchFamily="18" charset="-34"/>
              </a:rPr>
              <a:t>ตัวอย่าง</a:t>
            </a:r>
          </a:p>
        </p:txBody>
      </p:sp>
      <p:sp>
        <p:nvSpPr>
          <p:cNvPr id="44037" name="AutoShape 5"/>
          <p:cNvSpPr>
            <a:spLocks noChangeArrowheads="1"/>
          </p:cNvSpPr>
          <p:nvPr/>
        </p:nvSpPr>
        <p:spPr bwMode="auto">
          <a:xfrm>
            <a:off x="409575" y="1403350"/>
            <a:ext cx="8435975" cy="132802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thaiDist">
              <a:spcBef>
                <a:spcPct val="50000"/>
              </a:spcBef>
            </a:pPr>
            <a:r>
              <a:rPr lang="th-TH" sz="3600" dirty="0">
                <a:latin typeface="Angsana New" pitchFamily="18" charset="-34"/>
              </a:rPr>
              <a:t>นายเอ เข้ามาในประเทศไทยวันที่ </a:t>
            </a:r>
            <a:r>
              <a:rPr lang="en-US" sz="3600" dirty="0">
                <a:latin typeface="Angsana New" pitchFamily="18" charset="-34"/>
              </a:rPr>
              <a:t>1 </a:t>
            </a:r>
            <a:r>
              <a:rPr lang="th-TH" sz="3600" dirty="0">
                <a:latin typeface="Angsana New" pitchFamily="18" charset="-34"/>
              </a:rPr>
              <a:t>กันยายน </a:t>
            </a:r>
            <a:r>
              <a:rPr lang="en-US" sz="3600" dirty="0">
                <a:latin typeface="Angsana New" pitchFamily="18" charset="-34"/>
              </a:rPr>
              <a:t>2551</a:t>
            </a:r>
            <a:r>
              <a:rPr lang="th-TH" sz="3600" dirty="0">
                <a:latin typeface="Angsana New" pitchFamily="18" charset="-34"/>
              </a:rPr>
              <a:t> และกลับไปต่างประเทศในวันที่ </a:t>
            </a:r>
            <a:r>
              <a:rPr lang="en-US" sz="3600" dirty="0">
                <a:latin typeface="Angsana New" pitchFamily="18" charset="-34"/>
              </a:rPr>
              <a:t>30 </a:t>
            </a:r>
            <a:r>
              <a:rPr lang="th-TH" sz="3600" dirty="0">
                <a:latin typeface="Angsana New" pitchFamily="18" charset="-34"/>
              </a:rPr>
              <a:t>เมษายน </a:t>
            </a:r>
            <a:r>
              <a:rPr lang="en-US" sz="3600" dirty="0">
                <a:latin typeface="Angsana New" pitchFamily="18" charset="-34"/>
              </a:rPr>
              <a:t>2552</a:t>
            </a:r>
            <a:endParaRPr lang="th-TH" sz="3600" dirty="0">
              <a:latin typeface="Angsana New" pitchFamily="18" charset="-34"/>
            </a:endParaRP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-625475" y="1120775"/>
            <a:ext cx="1985963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sz="4000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4"/>
              </a:buBlip>
              <a:tabLst>
                <a:tab pos="8793163" algn="l"/>
              </a:tabLst>
            </a:pPr>
            <a:r>
              <a:rPr lang="th-TH" sz="3600" b="1">
                <a:solidFill>
                  <a:srgbClr val="FFFFCC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sz="4400" b="1">
              <a:solidFill>
                <a:srgbClr val="FFFFCC"/>
              </a:solidFill>
              <a:latin typeface="Angsana New" pitchFamily="18" charset="-34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00034" y="2928934"/>
            <a:ext cx="828677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spcBef>
                <a:spcPct val="50000"/>
              </a:spcBef>
            </a:pPr>
            <a:r>
              <a:rPr lang="th-TH" sz="3200" dirty="0">
                <a:solidFill>
                  <a:srgbClr val="CC3300"/>
                </a:solidFill>
                <a:latin typeface="Angsana New" pitchFamily="18" charset="-34"/>
              </a:rPr>
              <a:t>กรณีนี้แม้นายเอจะอยู่ในประเทศไทยเกิน </a:t>
            </a:r>
            <a:r>
              <a:rPr lang="en-US" sz="3200" dirty="0">
                <a:solidFill>
                  <a:srgbClr val="CC3300"/>
                </a:solidFill>
                <a:latin typeface="Angsana New" pitchFamily="18" charset="-34"/>
              </a:rPr>
              <a:t>180 </a:t>
            </a:r>
            <a:r>
              <a:rPr lang="th-TH" sz="3200" dirty="0">
                <a:solidFill>
                  <a:srgbClr val="CC3300"/>
                </a:solidFill>
                <a:latin typeface="Angsana New" pitchFamily="18" charset="-34"/>
              </a:rPr>
              <a:t>วัน ก็ไม่ถือว่านายเอเป็นผู้อยู่ในประเทศไทย เพราะในแต่ละปีภาษีนายเออยู่ในประเทศไทยไม่ถึง </a:t>
            </a:r>
            <a:r>
              <a:rPr lang="en-US" sz="3200" dirty="0">
                <a:solidFill>
                  <a:srgbClr val="CC3300"/>
                </a:solidFill>
                <a:latin typeface="Angsana New" pitchFamily="18" charset="-34"/>
              </a:rPr>
              <a:t>180 </a:t>
            </a:r>
            <a:r>
              <a:rPr lang="th-TH" sz="3200" dirty="0">
                <a:solidFill>
                  <a:srgbClr val="CC3300"/>
                </a:solidFill>
                <a:latin typeface="Angsana New" pitchFamily="18" charset="-34"/>
              </a:rPr>
              <a:t>วัน</a:t>
            </a:r>
            <a:r>
              <a:rPr lang="th-TH" sz="3200" dirty="0">
                <a:latin typeface="Angsana New" pitchFamily="18" charset="-34"/>
              </a:rPr>
              <a:t> </a:t>
            </a:r>
          </a:p>
          <a:p>
            <a:pPr algn="thaiDist">
              <a:spcBef>
                <a:spcPct val="50000"/>
              </a:spcBef>
            </a:pPr>
            <a:r>
              <a:rPr lang="th-TH" sz="3200" b="1" dirty="0">
                <a:solidFill>
                  <a:srgbClr val="0000FF"/>
                </a:solidFill>
                <a:latin typeface="Angsana New" pitchFamily="18" charset="-34"/>
              </a:rPr>
              <a:t>ปีภาษี </a:t>
            </a:r>
            <a:r>
              <a:rPr lang="en-US" sz="3200" b="1" dirty="0">
                <a:solidFill>
                  <a:srgbClr val="0000FF"/>
                </a:solidFill>
                <a:latin typeface="Angsana New" pitchFamily="18" charset="-34"/>
              </a:rPr>
              <a:t>2551 : </a:t>
            </a:r>
            <a:r>
              <a:rPr lang="th-TH" sz="3200" b="1" dirty="0">
                <a:solidFill>
                  <a:srgbClr val="0000FF"/>
                </a:solidFill>
                <a:latin typeface="Angsana New" pitchFamily="18" charset="-34"/>
              </a:rPr>
              <a:t>อยู่ในประเทศไทย </a:t>
            </a:r>
            <a:r>
              <a:rPr lang="en-US" sz="3200" b="1" dirty="0">
                <a:solidFill>
                  <a:srgbClr val="0000FF"/>
                </a:solidFill>
                <a:latin typeface="Angsana New" pitchFamily="18" charset="-34"/>
              </a:rPr>
              <a:t> 1 </a:t>
            </a:r>
            <a:r>
              <a:rPr lang="th-TH" sz="3200" b="1" dirty="0">
                <a:solidFill>
                  <a:srgbClr val="0000FF"/>
                </a:solidFill>
                <a:latin typeface="Angsana New" pitchFamily="18" charset="-34"/>
              </a:rPr>
              <a:t>ก.ย. – </a:t>
            </a:r>
            <a:r>
              <a:rPr lang="en-US" sz="3200" b="1" dirty="0">
                <a:solidFill>
                  <a:srgbClr val="0000FF"/>
                </a:solidFill>
                <a:latin typeface="Angsana New" pitchFamily="18" charset="-34"/>
              </a:rPr>
              <a:t>31 </a:t>
            </a:r>
            <a:r>
              <a:rPr lang="th-TH" sz="3200" b="1" dirty="0">
                <a:solidFill>
                  <a:srgbClr val="0000FF"/>
                </a:solidFill>
                <a:latin typeface="Angsana New" pitchFamily="18" charset="-34"/>
              </a:rPr>
              <a:t>ธ.ค. </a:t>
            </a:r>
            <a:r>
              <a:rPr lang="en-US" sz="3200" b="1" dirty="0">
                <a:solidFill>
                  <a:srgbClr val="0000FF"/>
                </a:solidFill>
                <a:latin typeface="Angsana New" pitchFamily="18" charset="-34"/>
              </a:rPr>
              <a:t>  =   120 </a:t>
            </a:r>
            <a:r>
              <a:rPr lang="th-TH" sz="3200" b="1" dirty="0">
                <a:solidFill>
                  <a:srgbClr val="0000FF"/>
                </a:solidFill>
                <a:latin typeface="Angsana New" pitchFamily="18" charset="-34"/>
              </a:rPr>
              <a:t> วัน</a:t>
            </a:r>
          </a:p>
          <a:p>
            <a:pPr algn="thaiDist">
              <a:spcBef>
                <a:spcPct val="50000"/>
              </a:spcBef>
            </a:pPr>
            <a:r>
              <a:rPr lang="th-TH" sz="3200" b="1" dirty="0">
                <a:solidFill>
                  <a:srgbClr val="0000FF"/>
                </a:solidFill>
                <a:latin typeface="Angsana New" pitchFamily="18" charset="-34"/>
              </a:rPr>
              <a:t>ปีภาษี </a:t>
            </a:r>
            <a:r>
              <a:rPr lang="en-US" sz="3200" b="1" dirty="0">
                <a:solidFill>
                  <a:srgbClr val="0000FF"/>
                </a:solidFill>
                <a:latin typeface="Angsana New" pitchFamily="18" charset="-34"/>
              </a:rPr>
              <a:t>2552 : </a:t>
            </a:r>
            <a:r>
              <a:rPr lang="th-TH" sz="3200" b="1" dirty="0">
                <a:solidFill>
                  <a:srgbClr val="0000FF"/>
                </a:solidFill>
                <a:latin typeface="Angsana New" pitchFamily="18" charset="-34"/>
              </a:rPr>
              <a:t>อยู่ในประเทศไทย </a:t>
            </a:r>
            <a:r>
              <a:rPr lang="en-US" sz="3200" b="1" dirty="0">
                <a:solidFill>
                  <a:srgbClr val="0000FF"/>
                </a:solidFill>
                <a:latin typeface="Angsana New" pitchFamily="18" charset="-34"/>
              </a:rPr>
              <a:t> 1 </a:t>
            </a:r>
            <a:r>
              <a:rPr lang="th-TH" sz="3200" b="1" dirty="0">
                <a:solidFill>
                  <a:srgbClr val="0000FF"/>
                </a:solidFill>
                <a:latin typeface="Angsana New" pitchFamily="18" charset="-34"/>
              </a:rPr>
              <a:t>ม.ค. – </a:t>
            </a:r>
            <a:r>
              <a:rPr lang="en-US" sz="3200" b="1" dirty="0">
                <a:solidFill>
                  <a:srgbClr val="0000FF"/>
                </a:solidFill>
                <a:latin typeface="Angsana New" pitchFamily="18" charset="-34"/>
              </a:rPr>
              <a:t>30 </a:t>
            </a:r>
            <a:r>
              <a:rPr lang="th-TH" sz="3200" b="1" dirty="0">
                <a:solidFill>
                  <a:srgbClr val="0000FF"/>
                </a:solidFill>
                <a:latin typeface="Angsana New" pitchFamily="18" charset="-34"/>
              </a:rPr>
              <a:t>เม.ย. </a:t>
            </a:r>
            <a:r>
              <a:rPr lang="en-US" sz="3200" b="1" dirty="0">
                <a:solidFill>
                  <a:srgbClr val="0000FF"/>
                </a:solidFill>
                <a:latin typeface="Angsana New" pitchFamily="18" charset="-34"/>
              </a:rPr>
              <a:t> =   120 </a:t>
            </a:r>
            <a:r>
              <a:rPr lang="th-TH" sz="3200" b="1" dirty="0">
                <a:solidFill>
                  <a:srgbClr val="0000FF"/>
                </a:solidFill>
                <a:latin typeface="Angsana New" pitchFamily="18" charset="-34"/>
              </a:rPr>
              <a:t> วัน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PE06903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5400" y="-25400"/>
            <a:ext cx="161925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59" name="AutoShape 4"/>
          <p:cNvSpPr>
            <a:spLocks noChangeArrowheads="1"/>
          </p:cNvSpPr>
          <p:nvPr/>
        </p:nvSpPr>
        <p:spPr bwMode="auto">
          <a:xfrm>
            <a:off x="1763713" y="107950"/>
            <a:ext cx="1871662" cy="1274763"/>
          </a:xfrm>
          <a:prstGeom prst="wedgeRoundRectCallout">
            <a:avLst>
              <a:gd name="adj1" fmla="val -78074"/>
              <a:gd name="adj2" fmla="val 19491"/>
              <a:gd name="adj3" fmla="val 16667"/>
            </a:avLst>
          </a:prstGeom>
          <a:solidFill>
            <a:srgbClr val="F1F6AA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thaiDist">
              <a:spcBef>
                <a:spcPct val="50000"/>
              </a:spcBef>
            </a:pPr>
            <a:r>
              <a:rPr lang="th-TH" sz="4400" b="1">
                <a:solidFill>
                  <a:srgbClr val="CC3300"/>
                </a:solidFill>
                <a:latin typeface="Angsana New" pitchFamily="18" charset="-34"/>
              </a:rPr>
              <a:t>ข้อสังเกต</a:t>
            </a:r>
          </a:p>
        </p:txBody>
      </p:sp>
      <p:sp>
        <p:nvSpPr>
          <p:cNvPr id="45060" name="Text Box 5"/>
          <p:cNvSpPr txBox="1">
            <a:spLocks noChangeArrowheads="1"/>
          </p:cNvSpPr>
          <p:nvPr/>
        </p:nvSpPr>
        <p:spPr bwMode="auto">
          <a:xfrm>
            <a:off x="357188" y="1844675"/>
            <a:ext cx="8786812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thaiDist">
              <a:spcBef>
                <a:spcPct val="50000"/>
              </a:spcBef>
            </a:pPr>
            <a:r>
              <a:rPr lang="th-TH" sz="4000">
                <a:latin typeface="Angsana New" pitchFamily="18" charset="-34"/>
              </a:rPr>
              <a:t>ปีภาษีที่เป็นผู้อยู่ในประเทศไทย</a:t>
            </a:r>
          </a:p>
          <a:p>
            <a:pPr>
              <a:spcBef>
                <a:spcPct val="50000"/>
              </a:spcBef>
            </a:pPr>
            <a:r>
              <a:rPr lang="th-TH" sz="4000">
                <a:latin typeface="Angsana New" pitchFamily="18" charset="-34"/>
              </a:rPr>
              <a:t>ปีภาษีที่ได้รับเงินได้ 		            </a:t>
            </a:r>
            <a:r>
              <a:rPr lang="th-TH" sz="4000">
                <a:solidFill>
                  <a:srgbClr val="0000FF"/>
                </a:solidFill>
                <a:latin typeface="Angsana New" pitchFamily="18" charset="-34"/>
              </a:rPr>
              <a:t>ต้องเป็นปีภาษีเดียวกัน</a:t>
            </a:r>
          </a:p>
          <a:p>
            <a:pPr algn="thaiDist">
              <a:spcBef>
                <a:spcPct val="50000"/>
              </a:spcBef>
            </a:pPr>
            <a:r>
              <a:rPr lang="th-TH" sz="4000">
                <a:latin typeface="Angsana New" pitchFamily="18" charset="-34"/>
              </a:rPr>
              <a:t>ปีภาษีที่นำเงินได้เข้ามาในประเทศไทย</a:t>
            </a:r>
          </a:p>
        </p:txBody>
      </p:sp>
      <p:sp>
        <p:nvSpPr>
          <p:cNvPr id="45061" name="Text Box 6"/>
          <p:cNvSpPr txBox="1">
            <a:spLocks noChangeArrowheads="1"/>
          </p:cNvSpPr>
          <p:nvPr/>
        </p:nvSpPr>
        <p:spPr bwMode="auto">
          <a:xfrm>
            <a:off x="-955675" y="1527175"/>
            <a:ext cx="1439863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sz="3200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4"/>
              </a:buBlip>
              <a:tabLst>
                <a:tab pos="8793163" algn="l"/>
              </a:tabLst>
            </a:pPr>
            <a:r>
              <a:rPr lang="th-TH" b="1">
                <a:solidFill>
                  <a:srgbClr val="C4EF91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sz="3600" b="1">
              <a:solidFill>
                <a:srgbClr val="FFFF00"/>
              </a:solidFill>
              <a:latin typeface="Angsana New" pitchFamily="18" charset="-34"/>
            </a:endParaRPr>
          </a:p>
        </p:txBody>
      </p:sp>
      <p:sp>
        <p:nvSpPr>
          <p:cNvPr id="45062" name="Text Box 7"/>
          <p:cNvSpPr txBox="1">
            <a:spLocks noChangeArrowheads="1"/>
          </p:cNvSpPr>
          <p:nvPr/>
        </p:nvSpPr>
        <p:spPr bwMode="auto">
          <a:xfrm>
            <a:off x="-968375" y="2441575"/>
            <a:ext cx="1439863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sz="3200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4"/>
              </a:buBlip>
              <a:tabLst>
                <a:tab pos="8793163" algn="l"/>
              </a:tabLst>
            </a:pPr>
            <a:r>
              <a:rPr lang="th-TH" b="1">
                <a:solidFill>
                  <a:srgbClr val="C4EF91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sz="3600" b="1">
              <a:solidFill>
                <a:srgbClr val="FFFF00"/>
              </a:solidFill>
              <a:latin typeface="Angsana New" pitchFamily="18" charset="-34"/>
            </a:endParaRPr>
          </a:p>
        </p:txBody>
      </p:sp>
      <p:sp>
        <p:nvSpPr>
          <p:cNvPr id="45063" name="Text Box 8"/>
          <p:cNvSpPr txBox="1">
            <a:spLocks noChangeArrowheads="1"/>
          </p:cNvSpPr>
          <p:nvPr/>
        </p:nvSpPr>
        <p:spPr bwMode="auto">
          <a:xfrm>
            <a:off x="-968375" y="3355975"/>
            <a:ext cx="1439863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sz="3200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4"/>
              </a:buBlip>
              <a:tabLst>
                <a:tab pos="8793163" algn="l"/>
              </a:tabLst>
            </a:pPr>
            <a:r>
              <a:rPr lang="th-TH" b="1">
                <a:solidFill>
                  <a:srgbClr val="C4EF91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sz="3600" b="1">
              <a:solidFill>
                <a:srgbClr val="FFFF00"/>
              </a:solidFill>
              <a:latin typeface="Angsana New" pitchFamily="18" charset="-34"/>
            </a:endParaRPr>
          </a:p>
        </p:txBody>
      </p:sp>
      <p:sp>
        <p:nvSpPr>
          <p:cNvPr id="45064" name="AutoShape 9"/>
          <p:cNvSpPr>
            <a:spLocks/>
          </p:cNvSpPr>
          <p:nvPr/>
        </p:nvSpPr>
        <p:spPr bwMode="auto">
          <a:xfrm>
            <a:off x="5651500" y="2124075"/>
            <a:ext cx="287338" cy="1952625"/>
          </a:xfrm>
          <a:prstGeom prst="rightBrace">
            <a:avLst>
              <a:gd name="adj1" fmla="val 56630"/>
              <a:gd name="adj2" fmla="val 48662"/>
            </a:avLst>
          </a:prstGeom>
          <a:noFill/>
          <a:ln w="1905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45065" name="Line 10"/>
          <p:cNvSpPr>
            <a:spLocks noChangeShapeType="1"/>
          </p:cNvSpPr>
          <p:nvPr/>
        </p:nvSpPr>
        <p:spPr bwMode="auto">
          <a:xfrm>
            <a:off x="6049963" y="3268663"/>
            <a:ext cx="2952750" cy="0"/>
          </a:xfrm>
          <a:prstGeom prst="line">
            <a:avLst/>
          </a:prstGeom>
          <a:noFill/>
          <a:ln w="19050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PE06903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5400" y="-25400"/>
            <a:ext cx="161925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1" name="AutoShape 4"/>
          <p:cNvSpPr>
            <a:spLocks noChangeArrowheads="1"/>
          </p:cNvSpPr>
          <p:nvPr/>
        </p:nvSpPr>
        <p:spPr bwMode="auto">
          <a:xfrm>
            <a:off x="1763713" y="107950"/>
            <a:ext cx="2016125" cy="1274763"/>
          </a:xfrm>
          <a:prstGeom prst="wedgeRoundRectCallout">
            <a:avLst>
              <a:gd name="adj1" fmla="val -76065"/>
              <a:gd name="adj2" fmla="val 19491"/>
              <a:gd name="adj3" fmla="val 16667"/>
            </a:avLst>
          </a:prstGeom>
          <a:solidFill>
            <a:srgbClr val="F1F6AA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thaiDist">
              <a:spcBef>
                <a:spcPct val="50000"/>
              </a:spcBef>
            </a:pPr>
            <a:r>
              <a:rPr lang="th-TH" sz="4800" b="1">
                <a:solidFill>
                  <a:srgbClr val="0000FF"/>
                </a:solidFill>
                <a:latin typeface="Angsana New" pitchFamily="18" charset="-34"/>
              </a:rPr>
              <a:t>ตัวอย่าง</a:t>
            </a:r>
          </a:p>
        </p:txBody>
      </p:sp>
      <p:sp>
        <p:nvSpPr>
          <p:cNvPr id="48132" name="AutoShape 5"/>
          <p:cNvSpPr>
            <a:spLocks noChangeArrowheads="1"/>
          </p:cNvSpPr>
          <p:nvPr/>
        </p:nvSpPr>
        <p:spPr bwMode="auto">
          <a:xfrm>
            <a:off x="417513" y="1595438"/>
            <a:ext cx="8426450" cy="3098721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thaiDist">
              <a:spcBef>
                <a:spcPct val="50000"/>
              </a:spcBef>
            </a:pPr>
            <a:r>
              <a:rPr lang="th-TH" sz="4400" dirty="0">
                <a:latin typeface="Angsana New" pitchFamily="18" charset="-34"/>
              </a:rPr>
              <a:t>นายเอ เป็นผู้อยู่ในประเทศไทยและได้รับเงินได้ที่เกิดจากแหล่งนอกประเทศไทย </a:t>
            </a:r>
            <a:r>
              <a:rPr lang="en-US" sz="4400" dirty="0">
                <a:latin typeface="Angsana New" pitchFamily="18" charset="-34"/>
              </a:rPr>
              <a:t>100,000 </a:t>
            </a:r>
            <a:r>
              <a:rPr lang="th-TH" sz="4400" dirty="0">
                <a:latin typeface="Angsana New" pitchFamily="18" charset="-34"/>
              </a:rPr>
              <a:t>บาท ในปีภาษี </a:t>
            </a:r>
            <a:r>
              <a:rPr lang="en-US" sz="4400" dirty="0">
                <a:latin typeface="Angsana New" pitchFamily="18" charset="-34"/>
              </a:rPr>
              <a:t>2551</a:t>
            </a:r>
            <a:r>
              <a:rPr lang="th-TH" sz="4400" dirty="0">
                <a:latin typeface="Angsana New" pitchFamily="18" charset="-34"/>
              </a:rPr>
              <a:t> แต่นำเงินได้ดังกล่าวเข้ามาในประเทศไทยในปีภาษี </a:t>
            </a:r>
            <a:r>
              <a:rPr lang="en-US" sz="4400" dirty="0">
                <a:latin typeface="Angsana New" pitchFamily="18" charset="-34"/>
              </a:rPr>
              <a:t>2552  </a:t>
            </a:r>
            <a:endParaRPr lang="th-TH" sz="4400" dirty="0">
              <a:latin typeface="Angsana New" pitchFamily="18" charset="-34"/>
            </a:endParaRPr>
          </a:p>
        </p:txBody>
      </p:sp>
      <p:sp>
        <p:nvSpPr>
          <p:cNvPr id="48133" name="Text Box 6"/>
          <p:cNvSpPr txBox="1">
            <a:spLocks noChangeArrowheads="1"/>
          </p:cNvSpPr>
          <p:nvPr/>
        </p:nvSpPr>
        <p:spPr bwMode="auto">
          <a:xfrm>
            <a:off x="-600075" y="1362075"/>
            <a:ext cx="1985963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sz="4000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4"/>
              </a:buBlip>
              <a:tabLst>
                <a:tab pos="8793163" algn="l"/>
              </a:tabLst>
            </a:pPr>
            <a:r>
              <a:rPr lang="th-TH" sz="3600" b="1">
                <a:solidFill>
                  <a:srgbClr val="FFFFCC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sz="4400" b="1">
              <a:solidFill>
                <a:srgbClr val="FFFFCC"/>
              </a:solidFill>
              <a:latin typeface="Angsana New" pitchFamily="18" charset="-34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00034" y="4714884"/>
            <a:ext cx="828677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>
              <a:spcBef>
                <a:spcPct val="50000"/>
              </a:spcBef>
            </a:pPr>
            <a:r>
              <a:rPr lang="th-TH" sz="3600" dirty="0">
                <a:solidFill>
                  <a:srgbClr val="0000FF"/>
                </a:solidFill>
                <a:latin typeface="Angsana New" pitchFamily="18" charset="-34"/>
              </a:rPr>
              <a:t>กรณีเช่นนี้ถือว่าเงินได้จำนวนนี้ไม่อยู่ในข่ายต้องเสียภาษีเงินได้บุคคลธรรมดา ทั้งในปีภาษี </a:t>
            </a:r>
            <a:r>
              <a:rPr lang="en-US" sz="3600" dirty="0">
                <a:solidFill>
                  <a:srgbClr val="0000FF"/>
                </a:solidFill>
                <a:latin typeface="Angsana New" pitchFamily="18" charset="-34"/>
              </a:rPr>
              <a:t>2551 </a:t>
            </a:r>
            <a:r>
              <a:rPr lang="th-TH" sz="3600" dirty="0">
                <a:solidFill>
                  <a:srgbClr val="0000FF"/>
                </a:solidFill>
                <a:latin typeface="Angsana New" pitchFamily="18" charset="-34"/>
              </a:rPr>
              <a:t>และปีภาษี </a:t>
            </a:r>
            <a:r>
              <a:rPr lang="en-US" sz="3600" dirty="0">
                <a:solidFill>
                  <a:srgbClr val="0000FF"/>
                </a:solidFill>
                <a:latin typeface="Angsana New" pitchFamily="18" charset="-34"/>
              </a:rPr>
              <a:t>2552</a:t>
            </a:r>
            <a:endParaRPr lang="th-TH" sz="3600" b="1" dirty="0">
              <a:solidFill>
                <a:srgbClr val="0000FF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dirty="0">
                <a:latin typeface="Angsana New" pitchFamily="18" charset="-34"/>
              </a:rPr>
              <a:t>แบบฝึกหัด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135063"/>
            <a:ext cx="8229600" cy="4525962"/>
          </a:xfrm>
          <a:solidFill>
            <a:schemeClr val="accent3"/>
          </a:solidFill>
        </p:spPr>
        <p:txBody>
          <a:bodyPr>
            <a:normAutofit fontScale="85000" lnSpcReduction="10000"/>
          </a:bodyPr>
          <a:lstStyle/>
          <a:p>
            <a:pPr algn="thaiDist" eaLnBrk="1" hangingPunct="1">
              <a:buFontTx/>
              <a:buNone/>
              <a:defRPr/>
            </a:pPr>
            <a:r>
              <a:rPr lang="th-TH" sz="4400" dirty="0">
                <a:latin typeface="Angsana New" pitchFamily="18" charset="-34"/>
              </a:rPr>
              <a:t>	วันที่ </a:t>
            </a:r>
            <a:r>
              <a:rPr lang="en-US" sz="4400" dirty="0">
                <a:latin typeface="Angsana New" pitchFamily="18" charset="-34"/>
              </a:rPr>
              <a:t>1</a:t>
            </a:r>
            <a:r>
              <a:rPr lang="th-TH" sz="4400" dirty="0">
                <a:latin typeface="Angsana New" pitchFamily="18" charset="-34"/>
              </a:rPr>
              <a:t>สิงหาคม </a:t>
            </a:r>
            <a:r>
              <a:rPr lang="en-US" sz="4400" dirty="0">
                <a:latin typeface="Angsana New" pitchFamily="18" charset="-34"/>
              </a:rPr>
              <a:t>2552 </a:t>
            </a:r>
            <a:r>
              <a:rPr lang="th-TH" sz="4400" dirty="0">
                <a:latin typeface="Angsana New" pitchFamily="18" charset="-34"/>
              </a:rPr>
              <a:t>นายมานพเดินทางไปทำงานที่ประเทศญี่ปุ่นได้รับเงินเดือนๆ ละ </a:t>
            </a:r>
            <a:r>
              <a:rPr lang="en-US" sz="4400" dirty="0">
                <a:latin typeface="Angsana New" pitchFamily="18" charset="-34"/>
              </a:rPr>
              <a:t>40,000 </a:t>
            </a:r>
            <a:r>
              <a:rPr lang="th-TH" sz="4400" dirty="0">
                <a:latin typeface="Angsana New" pitchFamily="18" charset="-34"/>
              </a:rPr>
              <a:t>บาท ในปี </a:t>
            </a:r>
            <a:r>
              <a:rPr lang="en-US" sz="4400" dirty="0">
                <a:latin typeface="Angsana New" pitchFamily="18" charset="-34"/>
              </a:rPr>
              <a:t>2552 </a:t>
            </a:r>
            <a:r>
              <a:rPr lang="th-TH" sz="4400" dirty="0">
                <a:latin typeface="Angsana New" pitchFamily="18" charset="-34"/>
              </a:rPr>
              <a:t>นายมานพส่งเงินมาให้ภริยาที่ประเทศไทยจำนวน </a:t>
            </a:r>
            <a:r>
              <a:rPr lang="en-US" sz="4400" dirty="0">
                <a:latin typeface="Angsana New" pitchFamily="18" charset="-34"/>
              </a:rPr>
              <a:t>200,000 </a:t>
            </a:r>
            <a:r>
              <a:rPr lang="th-TH" sz="4400" dirty="0">
                <a:latin typeface="Angsana New" pitchFamily="18" charset="-34"/>
              </a:rPr>
              <a:t>บาท ต่อมาวันที่ </a:t>
            </a:r>
            <a:r>
              <a:rPr lang="en-US" sz="4400" dirty="0">
                <a:latin typeface="Angsana New" pitchFamily="18" charset="-34"/>
              </a:rPr>
              <a:t>1 </a:t>
            </a:r>
            <a:r>
              <a:rPr lang="th-TH" sz="4400" dirty="0">
                <a:latin typeface="Angsana New" pitchFamily="18" charset="-34"/>
              </a:rPr>
              <a:t>พ.ค. </a:t>
            </a:r>
            <a:r>
              <a:rPr lang="en-US" sz="4400" dirty="0">
                <a:latin typeface="Angsana New" pitchFamily="18" charset="-34"/>
              </a:rPr>
              <a:t>2553 </a:t>
            </a:r>
            <a:r>
              <a:rPr lang="th-TH" sz="4400" dirty="0">
                <a:latin typeface="Angsana New" pitchFamily="18" charset="-34"/>
              </a:rPr>
              <a:t>นายมานพเดินทางกลับมาประเทศไทยพร้อมด้วยเงินค่าจ้างจำนวน </a:t>
            </a:r>
            <a:r>
              <a:rPr lang="en-US" sz="4400" dirty="0">
                <a:latin typeface="Angsana New" pitchFamily="18" charset="-34"/>
              </a:rPr>
              <a:t>400,000 </a:t>
            </a:r>
            <a:r>
              <a:rPr lang="th-TH" sz="4400" dirty="0">
                <a:latin typeface="Angsana New" pitchFamily="18" charset="-34"/>
              </a:rPr>
              <a:t>บาทซึ่งเป็นเงินได้ของปีนี้ และอยู่ในประเทศไทยจนถึงสิ้นปี เงินได้ของนายมานพต้องนำไปรวมคำนวณภาษีเงินได้บุคคลธรรมดาหรือไม่ จำนวนเท่าใด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dirty="0">
                <a:latin typeface="Angsana New" pitchFamily="18" charset="-34"/>
              </a:rPr>
              <a:t>แบบฝึกหัด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135063"/>
            <a:ext cx="8229600" cy="4525962"/>
          </a:xfrm>
          <a:solidFill>
            <a:schemeClr val="accent3"/>
          </a:solidFill>
        </p:spPr>
        <p:txBody>
          <a:bodyPr/>
          <a:lstStyle/>
          <a:p>
            <a:pPr algn="thaiDist" eaLnBrk="1" hangingPunct="1">
              <a:buFontTx/>
              <a:buNone/>
              <a:defRPr/>
            </a:pPr>
            <a:r>
              <a:rPr lang="th-TH" sz="4400" dirty="0">
                <a:latin typeface="Angsana New" pitchFamily="18" charset="-34"/>
              </a:rPr>
              <a:t>	วันที่ </a:t>
            </a:r>
            <a:r>
              <a:rPr lang="en-US" sz="4400" dirty="0">
                <a:latin typeface="Angsana New" pitchFamily="18" charset="-34"/>
              </a:rPr>
              <a:t>1</a:t>
            </a:r>
            <a:r>
              <a:rPr lang="th-TH" sz="4400" dirty="0">
                <a:latin typeface="Angsana New" pitchFamily="18" charset="-34"/>
              </a:rPr>
              <a:t> เมษายน </a:t>
            </a:r>
            <a:r>
              <a:rPr lang="en-US" sz="4400" dirty="0">
                <a:latin typeface="Angsana New" pitchFamily="18" charset="-34"/>
              </a:rPr>
              <a:t>2553</a:t>
            </a:r>
            <a:r>
              <a:rPr lang="th-TH" sz="4400" dirty="0">
                <a:latin typeface="Angsana New" pitchFamily="18" charset="-34"/>
              </a:rPr>
              <a:t> นายปี</a:t>
            </a:r>
            <a:r>
              <a:rPr lang="th-TH" sz="4400" dirty="0" err="1">
                <a:latin typeface="Angsana New" pitchFamily="18" charset="-34"/>
              </a:rPr>
              <a:t>เตอร์</a:t>
            </a:r>
            <a:r>
              <a:rPr lang="th-TH" sz="4400" dirty="0">
                <a:latin typeface="Angsana New" pitchFamily="18" charset="-34"/>
              </a:rPr>
              <a:t>เดินทางเข้ามาทำงานในประเทศไทยได้รับเงินเดือนๆ ละ </a:t>
            </a:r>
            <a:r>
              <a:rPr lang="en-US" sz="4400" dirty="0">
                <a:latin typeface="Angsana New" pitchFamily="18" charset="-34"/>
              </a:rPr>
              <a:t>30,000 </a:t>
            </a:r>
            <a:r>
              <a:rPr lang="th-TH" sz="4400" dirty="0">
                <a:latin typeface="Angsana New" pitchFamily="18" charset="-34"/>
              </a:rPr>
              <a:t>บาท ต่อมาวันที่ </a:t>
            </a:r>
            <a:r>
              <a:rPr lang="en-US" sz="4400" dirty="0">
                <a:latin typeface="Angsana New" pitchFamily="18" charset="-34"/>
              </a:rPr>
              <a:t>1 </a:t>
            </a:r>
            <a:r>
              <a:rPr lang="th-TH" sz="4400" dirty="0">
                <a:latin typeface="Angsana New" pitchFamily="18" charset="-34"/>
              </a:rPr>
              <a:t>กันยายน </a:t>
            </a:r>
            <a:r>
              <a:rPr lang="en-US" sz="4400" dirty="0">
                <a:latin typeface="Angsana New" pitchFamily="18" charset="-34"/>
              </a:rPr>
              <a:t>2553 </a:t>
            </a:r>
            <a:r>
              <a:rPr lang="th-TH" sz="4400" dirty="0">
                <a:latin typeface="Angsana New" pitchFamily="18" charset="-34"/>
              </a:rPr>
              <a:t>นายปีเตอร์เดินทางกลับประเทศพร้อมด้วยเงินค่าจ้างจำนวน </a:t>
            </a:r>
            <a:r>
              <a:rPr lang="en-US" sz="4400" dirty="0">
                <a:latin typeface="Angsana New" pitchFamily="18" charset="-34"/>
              </a:rPr>
              <a:t>500,000 </a:t>
            </a:r>
            <a:r>
              <a:rPr lang="th-TH" sz="4400" dirty="0">
                <a:latin typeface="Angsana New" pitchFamily="18" charset="-34"/>
              </a:rPr>
              <a:t>บาท นายปีเตอร์ถือว่าเป็นผู้มีหน้าที่เสียภาษีเงินได้บุคคลธรรมดาหรือไม่อย่างไร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PE03840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913" y="2636838"/>
            <a:ext cx="6172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5" name="Oval 3"/>
          <p:cNvSpPr>
            <a:spLocks noChangeArrowheads="1"/>
          </p:cNvSpPr>
          <p:nvPr/>
        </p:nvSpPr>
        <p:spPr bwMode="auto">
          <a:xfrm>
            <a:off x="3957638" y="6367463"/>
            <a:ext cx="611187" cy="503237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en-US">
                <a:latin typeface="Angsana New" pitchFamily="18" charset="-34"/>
              </a:rPr>
              <a:t>41</a:t>
            </a:r>
            <a:endParaRPr lang="th-TH">
              <a:latin typeface="Angsana New" pitchFamily="18" charset="-34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AutoShape 4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4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การยกเว้นภาษีเงินได้บุคคลธรรมดา</a:t>
            </a:r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755650" y="1828800"/>
            <a:ext cx="763270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บุคคลที่ได้รับยกเว้นภาษีเงินได้บุคคลธรรมดา (หน้า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15-16)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เงินได้ที่ได้รับยกเว้นภาษีเงินได้บุคคลธรรมดา </a:t>
            </a:r>
            <a:endParaRPr lang="en-US" sz="3600" b="1" dirty="0">
              <a:latin typeface="Angsana New" pitchFamily="18" charset="-34"/>
              <a:cs typeface="Angsana New" pitchFamily="18" charset="-34"/>
            </a:endParaRPr>
          </a:p>
          <a:p>
            <a:pPr marL="800100" lvl="1" indent="-342900">
              <a:spcBef>
                <a:spcPct val="50000"/>
              </a:spcBef>
            </a:pP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2.1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มาตรา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42 (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หน้า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16-18, 30-35)</a:t>
            </a:r>
          </a:p>
          <a:p>
            <a:pPr marL="800100" lvl="1" indent="-342900">
              <a:spcBef>
                <a:spcPct val="50000"/>
              </a:spcBef>
            </a:pP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2.2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กฎกระทรวง ฉบับที่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126 (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หน้า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18-30)</a:t>
            </a:r>
            <a:endParaRPr lang="th-TH" sz="3600" b="1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250825" y="115888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400" b="1">
                <a:solidFill>
                  <a:srgbClr val="FF3300"/>
                </a:solidFill>
                <a:cs typeface="Angsana New" pitchFamily="18" charset="-34"/>
              </a:rPr>
              <a:t>เงินได้ที่ได้รับ</a:t>
            </a:r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การยกเว้นภาษีเงินได้บุคคลธรรมดา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algn="ctr"/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(มาตรา 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42)</a:t>
            </a:r>
            <a:endParaRPr lang="th-TH" sz="3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755650" y="1590675"/>
            <a:ext cx="7632700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SzPct val="70000"/>
              <a:buFont typeface="Wingdings" pitchFamily="2" charset="2"/>
              <a:buChar char="&amp;"/>
            </a:pP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ค่าเบี้ยเลี้ยงหรือค่าพาหนะที่จ่ายไปโดยสุจริต (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1)</a:t>
            </a:r>
            <a:endParaRPr lang="th-TH" sz="2800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  <a:buSzPct val="70000"/>
              <a:buFont typeface="Wingdings" pitchFamily="2" charset="2"/>
              <a:buChar char="&amp;"/>
            </a:pP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เงินค่าเดินทางซึ่งนายจ้างจ่ายให้แก่ลูกจ้าง เพื่อการเดินทางจากต่างถิ่นในการเข้ารับงานเป็นครั้งแรก หรือในการกลับถิ่นเดิมเมื่อการจ้างสิ้นสุดลงแล้ว (ยกเว้นไป-กลับภายใน 365 วัน) 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(3)</a:t>
            </a:r>
            <a:endParaRPr lang="th-TH" sz="2800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  <a:buSzPct val="70000"/>
              <a:buFont typeface="Wingdings" pitchFamily="2" charset="2"/>
              <a:buChar char="&amp;"/>
            </a:pP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เงินปันผลที่ได้รับจากกิจการที่ได้รับส่งเสริมการลงทุนเฉพาะที่ประกาศจ่ายในช่วงระยะเวลาที่ได้รับการส่งเสริมการลงทุน 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(4)</a:t>
            </a:r>
            <a:endParaRPr lang="th-TH" sz="2800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  <a:buSzPct val="70000"/>
              <a:buFont typeface="Wingdings" pitchFamily="2" charset="2"/>
              <a:buChar char="&amp;"/>
            </a:pP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เงินได้จากการขายหรือส่วนลดจากการซื้ออากรแสตมป์หรือแสตมป์</a:t>
            </a:r>
            <a:r>
              <a:rPr lang="th-TH" sz="2800" b="1" dirty="0" err="1">
                <a:latin typeface="Angsana New" pitchFamily="18" charset="-34"/>
                <a:cs typeface="Angsana New" pitchFamily="18" charset="-34"/>
              </a:rPr>
              <a:t>ไปรษณี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ยากรของรัฐบาล 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(6)</a:t>
            </a:r>
            <a:endParaRPr lang="th-TH" sz="2800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  <a:buSzPct val="70000"/>
              <a:buFont typeface="Wingdings" pitchFamily="2" charset="2"/>
              <a:buChar char="&amp;"/>
            </a:pP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เบี้ยประชุมกรรมาธิการหรือกรรมการ หรือค่าสอน ค่าสอบที่ทางราชการหรือสถานศึกษาของทางราชการจ่ายให้  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(7)</a:t>
            </a:r>
            <a:endParaRPr lang="th-TH" sz="2800" b="1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395288" y="1590675"/>
            <a:ext cx="8353425" cy="493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&amp;"/>
            </a:pP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en-US" sz="2800" b="1" dirty="0" err="1">
                <a:latin typeface="Angsana New" pitchFamily="18" charset="-34"/>
                <a:cs typeface="Angsana New" pitchFamily="18" charset="-34"/>
              </a:rPr>
              <a:t>ดอกเบี้ย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  </a:t>
            </a:r>
            <a:r>
              <a:rPr lang="en-US" sz="2800" b="1" dirty="0" err="1">
                <a:latin typeface="Angsana New" pitchFamily="18" charset="-34"/>
                <a:cs typeface="Angsana New" pitchFamily="18" charset="-34"/>
              </a:rPr>
              <a:t>ดอกเบี้ยที่ได้รับยกเว้นภาษี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800" b="1" dirty="0" err="1">
                <a:latin typeface="Angsana New" pitchFamily="18" charset="-34"/>
                <a:cs typeface="Angsana New" pitchFamily="18" charset="-34"/>
              </a:rPr>
              <a:t>ได้แก่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(8)</a:t>
            </a:r>
          </a:p>
          <a:p>
            <a:pPr marL="800100" lvl="1" indent="-342900">
              <a:spcBef>
                <a:spcPct val="50000"/>
              </a:spcBef>
              <a:buSzPct val="80000"/>
              <a:buFont typeface="Wingdings" pitchFamily="2" charset="2"/>
              <a:buChar char="v"/>
            </a:pP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600" b="1" dirty="0" err="1">
                <a:latin typeface="Angsana New" pitchFamily="18" charset="-34"/>
                <a:cs typeface="Angsana New" pitchFamily="18" charset="-34"/>
              </a:rPr>
              <a:t>ดอกเบี้ยสลากออมสิน</a:t>
            </a:r>
            <a:r>
              <a:rPr lang="en-US" sz="26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600" b="1" dirty="0" err="1">
                <a:latin typeface="Angsana New" pitchFamily="18" charset="-34"/>
                <a:cs typeface="Angsana New" pitchFamily="18" charset="-34"/>
              </a:rPr>
              <a:t>หรือดอกเบี้ยเงินฝากออมสินของรัฐบาลเฉพาะประเภท</a:t>
            </a:r>
            <a:r>
              <a:rPr lang="en-US" sz="26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600" b="1" dirty="0" err="1">
                <a:latin typeface="Angsana New" pitchFamily="18" charset="-34"/>
                <a:cs typeface="Angsana New" pitchFamily="18" charset="-34"/>
              </a:rPr>
              <a:t>ฝากเผื่อเรีย</a:t>
            </a: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ก (ยกเว้นทั้งจำนวน)</a:t>
            </a:r>
          </a:p>
          <a:p>
            <a:pPr marL="800100" lvl="1" indent="-342900">
              <a:spcBef>
                <a:spcPct val="50000"/>
              </a:spcBef>
              <a:buSzPct val="80000"/>
              <a:buFont typeface="Wingdings" pitchFamily="2" charset="2"/>
              <a:buChar char="v"/>
            </a:pPr>
            <a:r>
              <a:rPr lang="en-US" sz="2600" b="1" dirty="0" err="1">
                <a:latin typeface="Angsana New" pitchFamily="18" charset="-34"/>
                <a:cs typeface="Angsana New" pitchFamily="18" charset="-34"/>
              </a:rPr>
              <a:t>ดอกเบี้ยเงินฝากประเภทออมทรัพย์ที่ได้รับจากสหกรณ์</a:t>
            </a: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600" b="1" u="sng" dirty="0">
                <a:latin typeface="Angsana New" pitchFamily="18" charset="-34"/>
                <a:cs typeface="Angsana New" pitchFamily="18" charset="-34"/>
              </a:rPr>
              <a:t>(</a:t>
            </a:r>
            <a:r>
              <a:rPr lang="th-TH" sz="2600" b="1" u="sng" dirty="0">
                <a:latin typeface="Angsana New" pitchFamily="18" charset="-34"/>
                <a:cs typeface="Angsana New" pitchFamily="18" charset="-34"/>
              </a:rPr>
              <a:t>ยกเว้นทั้งจำนวน</a:t>
            </a:r>
            <a:r>
              <a:rPr lang="en-US" sz="2600" b="1" u="sng" dirty="0">
                <a:latin typeface="Angsana New" pitchFamily="18" charset="-34"/>
                <a:cs typeface="Angsana New" pitchFamily="18" charset="-34"/>
              </a:rPr>
              <a:t>)</a:t>
            </a:r>
          </a:p>
          <a:p>
            <a:pPr marL="800100" lvl="1" indent="-342900">
              <a:spcBef>
                <a:spcPct val="50000"/>
              </a:spcBef>
              <a:buSzPct val="80000"/>
              <a:buFont typeface="Wingdings" pitchFamily="2" charset="2"/>
              <a:buChar char="v"/>
            </a:pPr>
            <a:r>
              <a:rPr lang="en-US" sz="2600" b="1" dirty="0">
                <a:latin typeface="Angsana New" pitchFamily="18" charset="-34"/>
                <a:cs typeface="Angsana New" pitchFamily="18" charset="-34"/>
              </a:rPr>
              <a:t>ดอกเบี้ยเงินฝากธนาคารในราชอาณาจักรที่ต้องจ่ายคืนเมื่อทวงถามประเภทออมทรัพย์เฉพาะ</a:t>
            </a:r>
            <a:r>
              <a:rPr lang="en-US" sz="2600" b="1" u="sng" dirty="0">
                <a:latin typeface="Angsana New" pitchFamily="18" charset="-34"/>
                <a:cs typeface="Angsana New" pitchFamily="18" charset="-34"/>
              </a:rPr>
              <a:t>ไม่เกิน 20,000 </a:t>
            </a:r>
            <a:r>
              <a:rPr lang="en-US" sz="2600" b="1" u="sng" dirty="0" err="1">
                <a:latin typeface="Angsana New" pitchFamily="18" charset="-34"/>
                <a:cs typeface="Angsana New" pitchFamily="18" charset="-34"/>
              </a:rPr>
              <a:t>บาท</a:t>
            </a:r>
            <a:r>
              <a:rPr lang="en-US" sz="2600" b="1" u="sng" dirty="0"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marL="800100" lvl="1" indent="-342900">
              <a:spcBef>
                <a:spcPct val="50000"/>
              </a:spcBef>
              <a:buSzPct val="80000"/>
              <a:buFont typeface="Wingdings" pitchFamily="2" charset="2"/>
              <a:buChar char="v"/>
            </a:pPr>
            <a:r>
              <a:rPr lang="en-US" sz="2600" b="1" dirty="0">
                <a:latin typeface="Angsana New" pitchFamily="18" charset="-34"/>
                <a:cs typeface="Angsana New" pitchFamily="18" charset="-34"/>
              </a:rPr>
              <a:t>ดอกเบี้ยเงินฝากที่เกิดจากการฝากเงินกับธนาคารในประเทศไทยและจากสหกรณ์ออมทรัพย์ </a:t>
            </a:r>
            <a:r>
              <a:rPr lang="en-US" sz="2600" b="1" dirty="0" err="1">
                <a:latin typeface="Angsana New" pitchFamily="18" charset="-34"/>
                <a:cs typeface="Angsana New" pitchFamily="18" charset="-34"/>
              </a:rPr>
              <a:t>เป็นรายเดือนติดต่อกันไม่น้อยกว่า</a:t>
            </a:r>
            <a:r>
              <a:rPr lang="en-US" sz="2600" b="1" dirty="0">
                <a:latin typeface="Angsana New" pitchFamily="18" charset="-34"/>
                <a:cs typeface="Angsana New" pitchFamily="18" charset="-34"/>
              </a:rPr>
              <a:t> 24 </a:t>
            </a:r>
            <a:r>
              <a:rPr lang="en-US" sz="2600" b="1" dirty="0" err="1">
                <a:latin typeface="Angsana New" pitchFamily="18" charset="-34"/>
                <a:cs typeface="Angsana New" pitchFamily="18" charset="-34"/>
              </a:rPr>
              <a:t>เดือน</a:t>
            </a:r>
            <a:r>
              <a:rPr lang="en-US" sz="26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600" b="1" dirty="0" err="1">
                <a:latin typeface="Angsana New" pitchFamily="18" charset="-34"/>
                <a:cs typeface="Angsana New" pitchFamily="18" charset="-34"/>
              </a:rPr>
              <a:t>โดยมียอดเงินฝากแต่ละคราวเท่ากันแต่ไม่เกิน</a:t>
            </a:r>
            <a:r>
              <a:rPr lang="en-US" sz="2600" b="1" dirty="0">
                <a:latin typeface="Angsana New" pitchFamily="18" charset="-34"/>
                <a:cs typeface="Angsana New" pitchFamily="18" charset="-34"/>
              </a:rPr>
              <a:t> 25,000 </a:t>
            </a:r>
            <a:r>
              <a:rPr lang="en-US" sz="2600" b="1" dirty="0" err="1">
                <a:latin typeface="Angsana New" pitchFamily="18" charset="-34"/>
                <a:cs typeface="Angsana New" pitchFamily="18" charset="-34"/>
              </a:rPr>
              <a:t>บาทต่อเดือน</a:t>
            </a: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600" b="1" dirty="0" err="1">
                <a:latin typeface="Angsana New" pitchFamily="18" charset="-34"/>
                <a:cs typeface="Angsana New" pitchFamily="18" charset="-34"/>
              </a:rPr>
              <a:t>และรวมทั้งหมดแล้วต้องไม่เกิน</a:t>
            </a:r>
            <a:r>
              <a:rPr lang="en-US" sz="2600" b="1" dirty="0">
                <a:latin typeface="Angsana New" pitchFamily="18" charset="-34"/>
                <a:cs typeface="Angsana New" pitchFamily="18" charset="-34"/>
              </a:rPr>
              <a:t> 600,000 </a:t>
            </a:r>
            <a:r>
              <a:rPr lang="en-US" sz="2600" b="1" dirty="0" err="1">
                <a:latin typeface="Angsana New" pitchFamily="18" charset="-34"/>
                <a:cs typeface="Angsana New" pitchFamily="18" charset="-34"/>
              </a:rPr>
              <a:t>บาท</a:t>
            </a:r>
            <a:r>
              <a:rPr lang="en-US" sz="2600" b="1" dirty="0">
                <a:latin typeface="Angsana New" pitchFamily="18" charset="-34"/>
                <a:cs typeface="Angsana New" pitchFamily="18" charset="-34"/>
              </a:rPr>
              <a:t> </a:t>
            </a:r>
            <a:r>
              <a:rPr lang="th-TH" sz="2600" b="1" u="sng" dirty="0">
                <a:latin typeface="Angsana New" pitchFamily="18" charset="-34"/>
                <a:cs typeface="Angsana New" pitchFamily="18" charset="-34"/>
              </a:rPr>
              <a:t>(ยกเว้นทั้งจำนวน)</a:t>
            </a:r>
            <a:endParaRPr lang="en-US" sz="2600" b="1" u="sng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4340" name="AutoShape 6"/>
          <p:cNvSpPr>
            <a:spLocks noChangeArrowheads="1"/>
          </p:cNvSpPr>
          <p:nvPr/>
        </p:nvSpPr>
        <p:spPr bwMode="auto">
          <a:xfrm>
            <a:off x="250825" y="115888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400" b="1">
                <a:solidFill>
                  <a:srgbClr val="FF3300"/>
                </a:solidFill>
                <a:cs typeface="Angsana New" pitchFamily="18" charset="-34"/>
              </a:rPr>
              <a:t>เงินได้ที่ได้รับ</a:t>
            </a:r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การยกเว้นภาษีเงินได้บุคคลธรรมดา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algn="ctr"/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(มาตรา 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42)</a:t>
            </a:r>
            <a:endParaRPr lang="th-TH" sz="3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179512" y="1412776"/>
            <a:ext cx="864096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&amp;"/>
            </a:pP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การขาย</a:t>
            </a: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 “</a:t>
            </a:r>
            <a:r>
              <a:rPr lang="th-TH" sz="3000" b="1" u="sng" dirty="0">
                <a:latin typeface="Angsana New" pitchFamily="18" charset="-34"/>
                <a:cs typeface="Angsana New" pitchFamily="18" charset="-34"/>
              </a:rPr>
              <a:t>สังหาริมทรัพย์</a:t>
            </a: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” </a:t>
            </a: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อันเป็นมรดก หรือสังหาริมทรัพย์ ที่ได้มาโดยมิได้มุ่งในทางการค้าหรือหากำไร แต่</a:t>
            </a:r>
            <a:r>
              <a:rPr lang="th-TH" sz="3000" b="1" u="sng" dirty="0">
                <a:latin typeface="Angsana New" pitchFamily="18" charset="-34"/>
                <a:cs typeface="Angsana New" pitchFamily="18" charset="-34"/>
              </a:rPr>
              <a:t>ไม่รวมถึง</a:t>
            </a: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เรือกำปั่น เรือที่มีระวางตั้งแต่ 6 ตันขึ้นไป เรือกลไฟหรือเรือยนต์ที่มีระวางตั้งแต่ 5 ตันขึ้นไปหรือแพ</a:t>
            </a: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 (9)</a:t>
            </a:r>
            <a:endParaRPr lang="th-TH" sz="3000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&amp;"/>
            </a:pP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เงินได้ที่ได้รับจากการอุปการะโดยหน้าที่ธรรมจรรยา เงินได้ที่รับจากการรับมรดก หรือจากการให้โดยเสน่หาเนื่องในพิธี หรือตามโอกาสแห่งขนบธรรมเนียมประเพณี </a:t>
            </a: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(10)</a:t>
            </a:r>
            <a:endParaRPr lang="th-TH" sz="3000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&amp;"/>
            </a:pP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รางวัลเพื่อการศึกษาหรือค้นคว้าในวิทยาการ รางวัลสลากกินแบ่งหรือสลากออมสิน ของรัฐบาล รางวัลที่ทางราชการจ่ายให้ในการประกวดหรือแข่งขัน ซึ่งผู้รับมิได้มีอาชีพในการประกวดหรือแข่งขัน หรือสินบนรางวัลที่ทางราชการจ่ายให้เพื่อประโยชน์ในการปราบปรามการกระทำความผิด </a:t>
            </a: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(11)</a:t>
            </a:r>
            <a:endParaRPr lang="th-TH" sz="30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5364" name="AutoShape 6"/>
          <p:cNvSpPr>
            <a:spLocks noChangeArrowheads="1"/>
          </p:cNvSpPr>
          <p:nvPr/>
        </p:nvSpPr>
        <p:spPr bwMode="auto">
          <a:xfrm>
            <a:off x="250825" y="44624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400" b="1">
                <a:solidFill>
                  <a:srgbClr val="FF3300"/>
                </a:solidFill>
                <a:cs typeface="Angsana New" pitchFamily="18" charset="-34"/>
              </a:rPr>
              <a:t>เงินได้ที่ได้รับ</a:t>
            </a:r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การยกเว้นภาษีเงินได้บุคคลธรรมดา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algn="ctr"/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(มาตรา 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42)</a:t>
            </a:r>
            <a:endParaRPr lang="th-TH" sz="3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446088" y="1349375"/>
            <a:ext cx="8280400" cy="463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69925" indent="-669925" algn="thaiDist" eaLnBrk="0" hangingPunct="0">
              <a:lnSpc>
                <a:spcPct val="120000"/>
              </a:lnSpc>
              <a:buFontTx/>
              <a:buAutoNum type="arabicParenBoth"/>
            </a:pPr>
            <a:r>
              <a:rPr lang="th-TH" sz="3600" b="1">
                <a:solidFill>
                  <a:srgbClr val="FF0066"/>
                </a:solidFill>
                <a:latin typeface="Angsana New" pitchFamily="18" charset="-34"/>
              </a:rPr>
              <a:t>กรณีปกติ</a:t>
            </a:r>
            <a:r>
              <a:rPr lang="th-TH" sz="3600" b="1">
                <a:latin typeface="Angsana New" pitchFamily="18" charset="-34"/>
              </a:rPr>
              <a:t> ผู้มีเงินได้ที่เป็นบุคคลธรรมดาจะต้องเป็นผู้มีหน้าที่ยื่นเอง หรือจะมอบอำนาจเป็นหนังสือให้ผู้อื่นยื่นแทนก็ได้</a:t>
            </a:r>
          </a:p>
          <a:p>
            <a:pPr marL="669925" indent="-669925" algn="thaiDist" eaLnBrk="0" hangingPunct="0">
              <a:lnSpc>
                <a:spcPct val="120000"/>
              </a:lnSpc>
              <a:buFontTx/>
              <a:buAutoNum type="arabicParenBoth"/>
            </a:pPr>
            <a:endParaRPr lang="th-TH" sz="1600" b="1">
              <a:latin typeface="Angsana New" pitchFamily="18" charset="-34"/>
            </a:endParaRPr>
          </a:p>
          <a:p>
            <a:pPr marL="669925" indent="-669925" algn="thaiDist" eaLnBrk="0" hangingPunct="0">
              <a:lnSpc>
                <a:spcPct val="120000"/>
              </a:lnSpc>
            </a:pPr>
            <a:r>
              <a:rPr lang="th-TH" sz="3600" b="1">
                <a:solidFill>
                  <a:srgbClr val="FF0066"/>
                </a:solidFill>
                <a:latin typeface="Angsana New" pitchFamily="18" charset="-34"/>
              </a:rPr>
              <a:t>(2) 	ผู้มีเงินได้เป็นผู้เยาว์</a:t>
            </a:r>
            <a:r>
              <a:rPr lang="th-TH" sz="3600" b="1">
                <a:latin typeface="Angsana New" pitchFamily="18" charset="-34"/>
              </a:rPr>
              <a:t> ให้เป็นหน้าที่ของ </a:t>
            </a:r>
            <a:r>
              <a:rPr lang="th-TH" sz="3600" b="1" u="sng">
                <a:solidFill>
                  <a:srgbClr val="CC00CC"/>
                </a:solidFill>
                <a:latin typeface="Angsana New" pitchFamily="18" charset="-34"/>
              </a:rPr>
              <a:t>ผู้แทนโดยชอบธรรม</a:t>
            </a:r>
          </a:p>
          <a:p>
            <a:pPr marL="669925" indent="-669925" algn="thaiDist" eaLnBrk="0" hangingPunct="0">
              <a:lnSpc>
                <a:spcPct val="120000"/>
              </a:lnSpc>
            </a:pPr>
            <a:r>
              <a:rPr lang="th-TH" sz="3600" b="1">
                <a:solidFill>
                  <a:srgbClr val="CC00CC"/>
                </a:solidFill>
                <a:latin typeface="Angsana New" pitchFamily="18" charset="-34"/>
              </a:rPr>
              <a:t>	</a:t>
            </a:r>
            <a:r>
              <a:rPr lang="th-TH" sz="3600" b="1">
                <a:latin typeface="Angsana New" pitchFamily="18" charset="-34"/>
              </a:rPr>
              <a:t>ยื่นในนามผู้มีเงินได้</a:t>
            </a:r>
          </a:p>
          <a:p>
            <a:pPr marL="669925" indent="-669925" algn="thaiDist" eaLnBrk="0" hangingPunct="0">
              <a:lnSpc>
                <a:spcPct val="120000"/>
              </a:lnSpc>
            </a:pPr>
            <a:endParaRPr lang="th-TH" sz="1600" b="1">
              <a:latin typeface="Angsana New" pitchFamily="18" charset="-34"/>
            </a:endParaRPr>
          </a:p>
          <a:p>
            <a:pPr marL="669925" indent="-669925" algn="thaiDist" eaLnBrk="0" hangingPunct="0">
              <a:lnSpc>
                <a:spcPct val="120000"/>
              </a:lnSpc>
            </a:pPr>
            <a:r>
              <a:rPr lang="th-TH" sz="3600" b="1">
                <a:solidFill>
                  <a:srgbClr val="FF0066"/>
                </a:solidFill>
                <a:latin typeface="Angsana New" pitchFamily="18" charset="-34"/>
              </a:rPr>
              <a:t>(3) 	ผู้มีเงินได้ที่เป็นบุคคลที่ศาลสั่งให้เป็นคนไร้ความสามารถ</a:t>
            </a:r>
            <a:r>
              <a:rPr lang="th-TH" sz="3600" b="1">
                <a:latin typeface="Angsana New" pitchFamily="18" charset="-34"/>
              </a:rPr>
              <a:t> </a:t>
            </a:r>
          </a:p>
          <a:p>
            <a:pPr marL="669925" indent="-669925" algn="thaiDist" eaLnBrk="0" hangingPunct="0">
              <a:lnSpc>
                <a:spcPct val="120000"/>
              </a:lnSpc>
            </a:pPr>
            <a:r>
              <a:rPr lang="th-TH" sz="3600" b="1">
                <a:latin typeface="Angsana New" pitchFamily="18" charset="-34"/>
              </a:rPr>
              <a:t>	ให้เป็นหน้าที่ของ</a:t>
            </a:r>
            <a:r>
              <a:rPr lang="th-TH" sz="3600" b="1" u="sng">
                <a:solidFill>
                  <a:srgbClr val="CC00CC"/>
                </a:solidFill>
                <a:latin typeface="Angsana New" pitchFamily="18" charset="-34"/>
              </a:rPr>
              <a:t>ผู้อนุบาล</a:t>
            </a:r>
            <a:r>
              <a:rPr lang="th-TH" sz="3600" b="1">
                <a:solidFill>
                  <a:srgbClr val="CC00CC"/>
                </a:solidFill>
                <a:latin typeface="Angsana New" pitchFamily="18" charset="-34"/>
              </a:rPr>
              <a:t> </a:t>
            </a:r>
            <a:r>
              <a:rPr lang="th-TH" sz="3600" b="1">
                <a:latin typeface="Angsana New" pitchFamily="18" charset="-34"/>
              </a:rPr>
              <a:t>ยื่นในนามผู้มีเงินได้</a:t>
            </a:r>
            <a:endParaRPr lang="th-TH" sz="4400" b="1">
              <a:latin typeface="Angsana New" pitchFamily="18" charset="-34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-214313" y="323850"/>
            <a:ext cx="86407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4000" b="1">
                <a:solidFill>
                  <a:srgbClr val="0000FF"/>
                </a:solidFill>
                <a:latin typeface="Angsana New" pitchFamily="18" charset="-34"/>
              </a:rPr>
              <a:t>8.2   ผู้มีหน้าที่รับผิดชอบในการยื่นแบบแสดงรายการ</a:t>
            </a:r>
          </a:p>
        </p:txBody>
      </p:sp>
      <p:pic>
        <p:nvPicPr>
          <p:cNvPr id="7172" name="Picture 4" descr="PE00802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2588" y="88900"/>
            <a:ext cx="5080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7888288" y="6453188"/>
            <a:ext cx="1152525" cy="3603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611188" y="1851025"/>
            <a:ext cx="7921625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&amp;"/>
            </a:pP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ค่าสินไหมทดแทนเพื่อละเมิด เงินที่ได้จากการประกันภัยหรือการฌาปนกิจสงเคราะห์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(13) </a:t>
            </a:r>
            <a:endParaRPr lang="th-TH" sz="3200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&amp;"/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เงินส่วนแบ่งกำไรจากห้างหุ้นส่วนสามัญ หรือคณะบุคคลที่ไม่ใช่นิติบุคคล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(14)</a:t>
            </a: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&amp;"/>
            </a:pP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เงินได้ของชาวนาที่ได้จากการขายข้าว อันเกิดจากกสิกรรมที่ตนและ/หรือครอบครัว ได้ทำเอง 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(15)</a:t>
            </a:r>
            <a:endParaRPr lang="th-TH" sz="3200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&amp;"/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 เงินได้ที่ได้รับจากกองมรดกซึ่งได้เสียภาษีเงินได้แล้ว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(16)</a:t>
            </a:r>
            <a:endParaRPr lang="th-TH" sz="32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6388" name="AutoShape 6"/>
          <p:cNvSpPr>
            <a:spLocks noChangeArrowheads="1"/>
          </p:cNvSpPr>
          <p:nvPr/>
        </p:nvSpPr>
        <p:spPr bwMode="auto">
          <a:xfrm>
            <a:off x="250825" y="115888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400" b="1">
                <a:solidFill>
                  <a:srgbClr val="FF3300"/>
                </a:solidFill>
                <a:cs typeface="Angsana New" pitchFamily="18" charset="-34"/>
              </a:rPr>
              <a:t>เงินได้ที่ได้รับ</a:t>
            </a:r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การยกเว้นภาษีเงินได้บุคคลธรรมดา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algn="ctr"/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(มาตรา 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42)</a:t>
            </a:r>
            <a:endParaRPr lang="th-TH" sz="3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95288" y="1484313"/>
            <a:ext cx="8353425" cy="457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>
                <a:latin typeface="Angsana New" pitchFamily="18" charset="-34"/>
                <a:cs typeface="Angsana New" pitchFamily="18" charset="-34"/>
              </a:rPr>
              <a:t>  เงินได้จากกิจการของโรงเรียนเอกชน แต่ไม่รวมถึงเงินได้จากการขายของ การรับจ้างทำของหรือการให้บริการอื่นใดที่โรงเรียนเอกชน ซึ่งเป็นโรงเรียนอาชีวศึกษาได้รับจากผู้ซึ่งมิใช่นักเรียน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 (17.1)</a:t>
            </a: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>
                <a:latin typeface="Angsana New" pitchFamily="18" charset="-34"/>
                <a:cs typeface="Angsana New" pitchFamily="18" charset="-34"/>
              </a:rPr>
              <a:t>เงินปันผลหรือเงินส่วนแบ่งกำไรที่ได้รับจากโรงเรียนเอกชนที่ตั้งขึ้นตามกฎหมาย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 (17.27)</a:t>
            </a:r>
            <a:endParaRPr lang="th-TH" sz="2800" b="1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>
                <a:latin typeface="Angsana New" pitchFamily="18" charset="-34"/>
                <a:cs typeface="Angsana New" pitchFamily="18" charset="-34"/>
              </a:rPr>
              <a:t>  เงินได้จากการจำหน่ายหรือส่วนลดจากการจำหน่ายสลากกินแบ่งของรัฐบาล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 (17.2)</a:t>
            </a:r>
            <a:endParaRPr lang="th-TH" sz="2800" b="1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>
                <a:latin typeface="Angsana New" pitchFamily="18" charset="-34"/>
                <a:cs typeface="Angsana New" pitchFamily="18" charset="-34"/>
              </a:rPr>
              <a:t>  เงินได้ส่วนที่เป็นค่ารักษาพยาบาลที่นายจ้างจ่ายให้แก่ลูกจ้าง คู่สมรส บุพการี ผู้สืบสันดาน (รักษาในประเทศไทย) และให้แก่ลูกจ้าง (รักษาในต่างประเทศในกรณีที่ทำงานในต่างประเทศ)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 (17.4)</a:t>
            </a:r>
            <a:endParaRPr lang="th-TH" sz="2800" b="1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250825" y="115888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400" b="1">
                <a:solidFill>
                  <a:srgbClr val="FF3300"/>
                </a:solidFill>
                <a:cs typeface="Angsana New" pitchFamily="18" charset="-34"/>
              </a:rPr>
              <a:t>เงินได้ที่ได้รับ</a:t>
            </a:r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การยกเว้นภาษีเงินได้บุคคลธรรมดา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algn="ctr"/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(กฎกระทรวง ฉบับที่ 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126)</a:t>
            </a:r>
            <a:endParaRPr lang="th-TH" sz="3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179513" y="1412776"/>
            <a:ext cx="8642226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 เงินได้ที่ทางราชการ รัฐวิสาหกิจ จ่ายเป็นค่าเช่าบ้าน ให้อยู่บ้านโดยไม่เสียค่าเช่า เงินช่วยการศึกษาบุตร เงินช่วยเหลือบุตร เงินค่าเบี้ยกันดาร หรือเงินยังชีพ 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(17.5, 17.6, 17.7)</a:t>
            </a:r>
            <a:r>
              <a:rPr lang="th-TH" sz="2800" dirty="0">
                <a:latin typeface="Angsana New" pitchFamily="18" charset="-34"/>
                <a:cs typeface="Angsana New" pitchFamily="18" charset="-34"/>
              </a:rPr>
              <a:t> 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เงินได้จากการขาย 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“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อสังหาริมทรัพย์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”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อันเป็นมรดกหรืออสังหาริมทรัพย์ที่ได้รับจากการให้โดยเสน่หาที่ตั้งอยู่นอกเขตกรุงเทพ เทศบาล สุขาภิบาล หรือเมืองพัทยาหรือการปกครองท้องถิ่นอื่นที่มีกฎหมายจัดตั้งขึ้นโดยเฉพาะ ทั้งนี้ เฉพาะเงินได้จากการขายในส่วนที่</a:t>
            </a:r>
            <a:r>
              <a:rPr lang="th-TH" sz="2800" b="1" u="sng" dirty="0">
                <a:latin typeface="Angsana New" pitchFamily="18" charset="-34"/>
                <a:cs typeface="Angsana New" pitchFamily="18" charset="-34"/>
              </a:rPr>
              <a:t>ไม่เกิน 200,000 บาท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(17.14)</a:t>
            </a: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 เงินได้จากการโอนกรรมสิทธิ์หรือสิทธิครอบครองในอสังหาริมทรัพย์ ให้แก่บุตรโดยชอบด้วยกฎหมายของตนโดยไม่มีค่าตอบแทน แต่ไม่รวมถึงบุตรบุญธรรม (17.15)</a:t>
            </a:r>
            <a:endParaRPr lang="en-US" sz="2800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ดอกเบี้ยเงินฝากออมทรัพย์ของธนาคารเพื่อการเกษตรและสหกรณ์การเกษตร (ยกเว้นทั้งจำนวน)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(17.18)</a:t>
            </a:r>
            <a:endParaRPr lang="th-TH" sz="28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8436" name="AutoShape 6"/>
          <p:cNvSpPr>
            <a:spLocks noChangeArrowheads="1"/>
          </p:cNvSpPr>
          <p:nvPr/>
        </p:nvSpPr>
        <p:spPr bwMode="auto">
          <a:xfrm>
            <a:off x="250825" y="115888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400" b="1">
                <a:solidFill>
                  <a:srgbClr val="FF3300"/>
                </a:solidFill>
                <a:cs typeface="Angsana New" pitchFamily="18" charset="-34"/>
              </a:rPr>
              <a:t>เงินได้ที่ได้รับ</a:t>
            </a:r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การยกเว้นภาษีเงินได้บุคคลธรรมดา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algn="ctr"/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(กฎกระทรวง ฉบับที่ 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126)</a:t>
            </a:r>
            <a:endParaRPr lang="th-TH" sz="3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468313" y="1447800"/>
            <a:ext cx="8353425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  เงินได้จากการขายหลักทรัพย์ในตลาดหลักทรัพย์แห่งประเทศไทย (ไม่รวมถึงหุ้นกู้หรือพันธบัตร)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(17.19)</a:t>
            </a:r>
            <a:endParaRPr lang="th-TH" sz="2800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เงินได้ที่คำนวณได้จากมูลค่าของ 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“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เครื่องแบบ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”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ซึ่งลูกจ้างได้รับจากนายจ้างในจำนวนคนละ</a:t>
            </a:r>
            <a:r>
              <a:rPr lang="th-TH" sz="2800" b="1" u="sng" dirty="0">
                <a:latin typeface="Angsana New" pitchFamily="18" charset="-34"/>
                <a:cs typeface="Angsana New" pitchFamily="18" charset="-34"/>
              </a:rPr>
              <a:t>ไม่เกินสองชุดต่อปี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และ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“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เสื้อนอก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”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คนละ</a:t>
            </a:r>
            <a:r>
              <a:rPr lang="th-TH" sz="2800" b="1" u="sng" dirty="0">
                <a:latin typeface="Angsana New" pitchFamily="18" charset="-34"/>
                <a:cs typeface="Angsana New" pitchFamily="18" charset="-34"/>
              </a:rPr>
              <a:t>ไม่เกินหนึ่งตัวต่อปี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(17.24)</a:t>
            </a:r>
            <a:endParaRPr lang="th-TH" sz="2800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เงินได้เท่าที่ลูกจ้างจ่ายเป็นเงินสะสมเข้า</a:t>
            </a:r>
            <a:r>
              <a:rPr lang="th-TH" sz="2800" b="1" u="sng" dirty="0">
                <a:latin typeface="Angsana New" pitchFamily="18" charset="-34"/>
                <a:cs typeface="Angsana New" pitchFamily="18" charset="-34"/>
              </a:rPr>
              <a:t>กองทุนสำรองเลี้ยงชีพ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 ตามกฎหมายว่าด้วยกองทุนสำรองเลี้ยงชีพในอัตราไม่เกินร้อยละ 15 ของค่าจ้าง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800" b="1" u="sng" dirty="0">
                <a:latin typeface="Angsana New" pitchFamily="18" charset="-34"/>
                <a:cs typeface="Angsana New" pitchFamily="18" charset="-34"/>
              </a:rPr>
              <a:t>เฉพาะส่วนที่เกิน 10,000 บาท แต่ไม่เกิน </a:t>
            </a:r>
            <a:r>
              <a:rPr lang="en-US" sz="2800" b="1" u="sng" dirty="0">
                <a:latin typeface="Angsana New" pitchFamily="18" charset="-34"/>
                <a:cs typeface="Angsana New" pitchFamily="18" charset="-34"/>
              </a:rPr>
              <a:t>4</a:t>
            </a:r>
            <a:r>
              <a:rPr lang="th-TH" sz="2800" b="1" u="sng" dirty="0">
                <a:latin typeface="Angsana New" pitchFamily="18" charset="-34"/>
                <a:cs typeface="Angsana New" pitchFamily="18" charset="-34"/>
              </a:rPr>
              <a:t>90,000 บาท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(17.25)</a:t>
            </a: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800" b="1" dirty="0" err="1">
                <a:latin typeface="Angsana New" pitchFamily="18" charset="-34"/>
                <a:cs typeface="Angsana New" pitchFamily="18" charset="-34"/>
              </a:rPr>
              <a:t>เงินหรือผลประโยชน์ใด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ๆ </a:t>
            </a:r>
            <a:r>
              <a:rPr lang="en-US" sz="2800" b="1" dirty="0" err="1">
                <a:latin typeface="Angsana New" pitchFamily="18" charset="-34"/>
                <a:cs typeface="Angsana New" pitchFamily="18" charset="-34"/>
              </a:rPr>
              <a:t>ที่ลูกจ้างได้รับจากกองทุนสำรองเลี้ยงชีพ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800" b="1" dirty="0" err="1">
                <a:latin typeface="Angsana New" pitchFamily="18" charset="-34"/>
                <a:cs typeface="Angsana New" pitchFamily="18" charset="-34"/>
              </a:rPr>
              <a:t>ตามกฎหมายว่าด้วยกองทุนสำรองเลี้ยงชีพ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800" b="1" dirty="0" err="1">
                <a:latin typeface="Angsana New" pitchFamily="18" charset="-34"/>
                <a:cs typeface="Angsana New" pitchFamily="18" charset="-34"/>
              </a:rPr>
              <a:t>เมื่อลูกจ้างออกจากงานเพราะ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1) </a:t>
            </a:r>
            <a:r>
              <a:rPr lang="en-US" sz="2800" b="1" dirty="0" err="1">
                <a:latin typeface="Angsana New" pitchFamily="18" charset="-34"/>
                <a:cs typeface="Angsana New" pitchFamily="18" charset="-34"/>
              </a:rPr>
              <a:t>เกษียณอายุ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2) </a:t>
            </a:r>
            <a:r>
              <a:rPr lang="en-US" sz="2800" b="1" dirty="0" err="1">
                <a:latin typeface="Angsana New" pitchFamily="18" charset="-34"/>
                <a:cs typeface="Angsana New" pitchFamily="18" charset="-34"/>
              </a:rPr>
              <a:t>ทุพพลภาพ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800" b="1" dirty="0" err="1">
                <a:latin typeface="Angsana New" pitchFamily="18" charset="-34"/>
                <a:cs typeface="Angsana New" pitchFamily="18" charset="-34"/>
              </a:rPr>
              <a:t>หรือ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3) </a:t>
            </a:r>
            <a:r>
              <a:rPr lang="en-US" sz="2800" b="1" dirty="0" err="1">
                <a:latin typeface="Angsana New" pitchFamily="18" charset="-34"/>
                <a:cs typeface="Angsana New" pitchFamily="18" charset="-34"/>
              </a:rPr>
              <a:t>ตาย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(17.26)</a:t>
            </a:r>
            <a:endParaRPr lang="th-TH" sz="28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250825" y="44450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400" b="1">
                <a:solidFill>
                  <a:srgbClr val="FF3300"/>
                </a:solidFill>
                <a:cs typeface="Angsana New" pitchFamily="18" charset="-34"/>
              </a:rPr>
              <a:t>เงินได้ที่ได้รับ</a:t>
            </a:r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การยกเว้นภาษีเงินได้บุคคลธรรมดา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algn="ctr"/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(กฎกระทรวง ฉบับที่ 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126)</a:t>
            </a:r>
            <a:endParaRPr lang="th-TH" sz="3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468313" y="1660525"/>
            <a:ext cx="8353425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v"/>
            </a:pPr>
            <a:r>
              <a:rPr lang="th-TH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หลักเกณฑ์การ</a:t>
            </a:r>
            <a:r>
              <a:rPr lang="en-US" sz="2800" b="1" dirty="0" err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ออกจากงานเพราะเกษียณอายุ</a:t>
            </a:r>
            <a:r>
              <a:rPr lang="en-US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ทุพพลภาพหรือตาย</a:t>
            </a:r>
            <a:r>
              <a:rPr lang="en-US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  </a:t>
            </a:r>
            <a:r>
              <a:rPr lang="th-TH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ตามประกาศอธิบดี ฉบับที่ 52 มีดังนี้</a:t>
            </a:r>
          </a:p>
          <a:p>
            <a:pPr marL="342900" indent="-342900">
              <a:spcBef>
                <a:spcPct val="50000"/>
              </a:spcBef>
            </a:pPr>
            <a:r>
              <a:rPr lang="th-TH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		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(1) </a:t>
            </a:r>
            <a:r>
              <a:rPr lang="en-US" sz="2800" b="1" dirty="0" err="1">
                <a:latin typeface="Angsana New" pitchFamily="18" charset="-34"/>
                <a:cs typeface="Angsana New" pitchFamily="18" charset="-34"/>
              </a:rPr>
              <a:t>กรณีเกษียณอายุ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ลูกจ้างผู้นั้นต้องมีอายุไม่ต่ำกว่า</a:t>
            </a:r>
            <a:r>
              <a:rPr lang="en-US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 55 </a:t>
            </a:r>
            <a:r>
              <a:rPr lang="en-US" sz="2800" b="1" dirty="0" err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ปีบริบูรณ์</a:t>
            </a:r>
            <a:r>
              <a:rPr lang="en-US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และเป็นสมาชิก</a:t>
            </a:r>
            <a:r>
              <a:rPr lang="en-US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  <a:hlinkClick r:id="rId2"/>
              </a:rPr>
              <a:t>กองทุนสำรองเลี้ยงชีพ</a:t>
            </a:r>
            <a:r>
              <a:rPr lang="en-US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มาแล้วไม่น้อยกว่า</a:t>
            </a:r>
            <a:r>
              <a:rPr lang="en-US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 5 </a:t>
            </a:r>
            <a:r>
              <a:rPr lang="en-US" sz="2800" b="1" dirty="0" err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ปี</a:t>
            </a:r>
            <a:r>
              <a:rPr lang="en-US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หรือ</a:t>
            </a:r>
            <a:br>
              <a:rPr lang="en-US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</a:br>
            <a:r>
              <a:rPr lang="en-US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        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(2) </a:t>
            </a:r>
            <a:r>
              <a:rPr lang="en-US" sz="2800" b="1" dirty="0" err="1">
                <a:latin typeface="Angsana New" pitchFamily="18" charset="-34"/>
                <a:cs typeface="Angsana New" pitchFamily="18" charset="-34"/>
              </a:rPr>
              <a:t>กรณีทุพพลภาพ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ต้องเป็นกรณีที่แพทย์ที่ทางราชการรับรองได้ตรวจและ</a:t>
            </a:r>
            <a:r>
              <a:rPr lang="en-US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 แสดงความเห็นว่าลูกจ้างผู้นั้นไม่สามารถที่จะทำงานในตำแหน่งหน้าที่ซึ่งปฏิบัติอยู่นั้นต่อไป ไม่ว่าเหตุทุพพลภาพนั้นจะเกิดเนื่องจากการปฏิบัติงานให้แก่นายจ้างหรือไม่ก็ตาม</a:t>
            </a:r>
            <a:br>
              <a:rPr lang="en-US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</a:br>
            <a:r>
              <a:rPr lang="en-US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        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(3) </a:t>
            </a:r>
            <a:r>
              <a:rPr lang="en-US" sz="2800" b="1" dirty="0" err="1">
                <a:latin typeface="Angsana New" pitchFamily="18" charset="-34"/>
                <a:cs typeface="Angsana New" pitchFamily="18" charset="-34"/>
              </a:rPr>
              <a:t>กรณีตาย</a:t>
            </a:r>
            <a:r>
              <a:rPr lang="en-US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ไม่ว่าการตายนั้นจะเกิดจากการปฏิบัติงานให้แก่นายจ้างหรือไม่</a:t>
            </a:r>
            <a:r>
              <a:rPr lang="en-US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 </a:t>
            </a:r>
            <a:br>
              <a:rPr lang="en-US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</a:br>
            <a:endParaRPr lang="en-US" sz="2800" b="1" dirty="0">
              <a:solidFill>
                <a:srgbClr val="0000CC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0484" name="AutoShape 6"/>
          <p:cNvSpPr>
            <a:spLocks noChangeArrowheads="1"/>
          </p:cNvSpPr>
          <p:nvPr/>
        </p:nvSpPr>
        <p:spPr bwMode="auto">
          <a:xfrm>
            <a:off x="250825" y="115888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400" b="1">
                <a:solidFill>
                  <a:srgbClr val="FF3300"/>
                </a:solidFill>
                <a:cs typeface="Angsana New" pitchFamily="18" charset="-34"/>
              </a:rPr>
              <a:t>เงินได้ที่ได้รับ</a:t>
            </a:r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การยกเว้นภาษีเงินได้บุคคลธรรมดา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algn="ctr"/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(กฎกระทรวง ฉบับที่ 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126)</a:t>
            </a:r>
            <a:endParaRPr lang="th-TH" sz="3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468313" y="1584325"/>
            <a:ext cx="8353425" cy="500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>
                <a:latin typeface="Angsana New" pitchFamily="18" charset="-34"/>
                <a:cs typeface="Angsana New" pitchFamily="18" charset="-34"/>
              </a:rPr>
              <a:t>  เงินได้เท่าที่สมาชิกกองทุนบำเหน็จบำนาญจ่ายเป็นเงินสะสมเข้ากองทุนบำเหน็จบำนาญข้าราชการ 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(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กบข.) เฉพาะส่วนที่</a:t>
            </a:r>
            <a:r>
              <a:rPr lang="th-TH" sz="2800" b="1" u="sng">
                <a:latin typeface="Angsana New" pitchFamily="18" charset="-34"/>
                <a:cs typeface="Angsana New" pitchFamily="18" charset="-34"/>
              </a:rPr>
              <a:t>ไม่เกิน </a:t>
            </a:r>
            <a:r>
              <a:rPr lang="en-US" sz="2800" b="1" u="sng">
                <a:latin typeface="Angsana New" pitchFamily="18" charset="-34"/>
                <a:cs typeface="Angsana New" pitchFamily="18" charset="-34"/>
              </a:rPr>
              <a:t>500,000</a:t>
            </a:r>
            <a:r>
              <a:rPr lang="th-TH" sz="2800" b="1" u="sng">
                <a:latin typeface="Angsana New" pitchFamily="18" charset="-34"/>
                <a:cs typeface="Angsana New" pitchFamily="18" charset="-34"/>
              </a:rPr>
              <a:t> บาท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 (17.28)</a:t>
            </a:r>
            <a:endParaRPr lang="th-TH" sz="2800" b="1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en-US" sz="2800" b="1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เงินหรือผลประโยชน์ใด ๆ ที่สมาชิกกองทุนบำเหน็จบำนาญได้รับจากกองทุนบำเหน็จบำนาญข้าราชการ เนื่องจากออกจากราชการเพราะเหตุ 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1) 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สูงอายุ 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2) 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ทุพพลภาพ 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3) 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เหตุทดแทน หรือ 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4) 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ตาย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 (17.29)</a:t>
            </a:r>
            <a:endParaRPr lang="th-TH" sz="2800" b="1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>
                <a:latin typeface="Angsana New" pitchFamily="18" charset="-34"/>
                <a:cs typeface="Angsana New" pitchFamily="18" charset="-34"/>
              </a:rPr>
              <a:t>  เงินได้เท่าที่ครูใหญ่หรือครูโรงเรียนเอกชนจ่ายเป็นเงินสมทบเข้ากองทุนสงเคราะห์ตามกฎหมายว่าด้วยโรงเรียนเอกชน </a:t>
            </a:r>
            <a:r>
              <a:rPr lang="th-TH" sz="2800" b="1" u="sng">
                <a:latin typeface="Angsana New" pitchFamily="18" charset="-34"/>
                <a:cs typeface="Angsana New" pitchFamily="18" charset="-34"/>
              </a:rPr>
              <a:t>เฉพาะส่วนที่ไม่เกิน </a:t>
            </a:r>
            <a:r>
              <a:rPr lang="en-US" sz="2800" b="1" u="sng">
                <a:latin typeface="Angsana New" pitchFamily="18" charset="-34"/>
                <a:cs typeface="Angsana New" pitchFamily="18" charset="-34"/>
              </a:rPr>
              <a:t>500,000 </a:t>
            </a:r>
            <a:r>
              <a:rPr lang="th-TH" sz="2800" b="1" u="sng">
                <a:latin typeface="Angsana New" pitchFamily="18" charset="-34"/>
                <a:cs typeface="Angsana New" pitchFamily="18" charset="-34"/>
              </a:rPr>
              <a:t>บาท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 (17.34)</a:t>
            </a:r>
            <a:endParaRPr lang="th-TH" sz="2800" b="1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>
                <a:latin typeface="Angsana New" pitchFamily="18" charset="-34"/>
                <a:cs typeface="Angsana New" pitchFamily="18" charset="-34"/>
              </a:rPr>
              <a:t>  เงินหรือผลประโยชน์ใด ๆ ที่ครูใหญ่หรือครูโรงเรียนเอกชนได้รับจากกองทุนสงเคราะห์ตามกฎหมายว่าด้วยโรงเรียนเอกชน เพราะเหตุ 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1) 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สูงอายุ 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2) 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ทุพพลภาพ หรือ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 3) 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ตาย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 (17.37)</a:t>
            </a:r>
          </a:p>
        </p:txBody>
      </p:sp>
      <p:sp>
        <p:nvSpPr>
          <p:cNvPr id="21508" name="AutoShape 5"/>
          <p:cNvSpPr>
            <a:spLocks noChangeArrowheads="1"/>
          </p:cNvSpPr>
          <p:nvPr/>
        </p:nvSpPr>
        <p:spPr bwMode="auto">
          <a:xfrm>
            <a:off x="250825" y="115888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400" b="1">
                <a:solidFill>
                  <a:srgbClr val="FF3300"/>
                </a:solidFill>
                <a:cs typeface="Angsana New" pitchFamily="18" charset="-34"/>
              </a:rPr>
              <a:t>เงินได้ที่ได้รับ</a:t>
            </a:r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การยกเว้นภาษีเงินได้บุคคลธรรมดา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algn="ctr"/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(กฎกระทรวง ฉบับที่ 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126)</a:t>
            </a:r>
            <a:endParaRPr lang="th-TH" sz="3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468313" y="1484313"/>
            <a:ext cx="835342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>
                <a:latin typeface="Angsana New" pitchFamily="18" charset="-34"/>
                <a:cs typeface="Angsana New" pitchFamily="18" charset="-34"/>
              </a:rPr>
              <a:t>  เงินได้เท่าที่จ่ายเป็นค่าซื้อหน่วยลงทุนในกองทุนรวมเพื่อการเลี้ยงชีพ 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(Retirement Mutual Fund: RMF)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 ในอัตราไม่เกินร้อยละ 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15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 ของเงินได้พึงประเมิน</a:t>
            </a:r>
            <a:r>
              <a:rPr lang="th-TH" sz="2800" b="1" u="sng">
                <a:latin typeface="Angsana New" pitchFamily="18" charset="-34"/>
                <a:cs typeface="Angsana New" pitchFamily="18" charset="-34"/>
              </a:rPr>
              <a:t>เฉพาะส่วนที่ไม่เกิน </a:t>
            </a:r>
            <a:r>
              <a:rPr lang="en-US" sz="2800" b="1" u="sng">
                <a:latin typeface="Angsana New" pitchFamily="18" charset="-34"/>
                <a:cs typeface="Angsana New" pitchFamily="18" charset="-34"/>
              </a:rPr>
              <a:t>500,000 </a:t>
            </a:r>
            <a:r>
              <a:rPr lang="th-TH" sz="2800" b="1" u="sng">
                <a:latin typeface="Angsana New" pitchFamily="18" charset="-34"/>
                <a:cs typeface="Angsana New" pitchFamily="18" charset="-34"/>
              </a:rPr>
              <a:t>บาท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โดยมี</a:t>
            </a:r>
            <a:r>
              <a:rPr lang="th-TH" sz="2800" b="1" u="sng">
                <a:latin typeface="Angsana New" pitchFamily="18" charset="-34"/>
                <a:cs typeface="Angsana New" pitchFamily="18" charset="-34"/>
              </a:rPr>
              <a:t>เงื่อนไข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คือ 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(17.35)</a:t>
            </a:r>
            <a:endParaRPr lang="th-TH" sz="2800" b="1">
              <a:latin typeface="Angsana New" pitchFamily="18" charset="-34"/>
              <a:cs typeface="Angsana New" pitchFamily="18" charset="-34"/>
            </a:endParaRPr>
          </a:p>
          <a:p>
            <a:pPr marL="1257300" lvl="2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400" b="1">
                <a:latin typeface="Angsana New" pitchFamily="18" charset="-34"/>
                <a:cs typeface="Angsana New" pitchFamily="18" charset="-34"/>
              </a:rPr>
              <a:t>ต้องถือหน่วยลงทุนไม่น้อยกว่า </a:t>
            </a:r>
            <a:r>
              <a:rPr lang="en-US" sz="2400" b="1">
                <a:latin typeface="Angsana New" pitchFamily="18" charset="-34"/>
                <a:cs typeface="Angsana New" pitchFamily="18" charset="-34"/>
              </a:rPr>
              <a:t>5</a:t>
            </a:r>
            <a:r>
              <a:rPr lang="th-TH" sz="2400" b="1">
                <a:latin typeface="Angsana New" pitchFamily="18" charset="-34"/>
                <a:cs typeface="Angsana New" pitchFamily="18" charset="-34"/>
              </a:rPr>
              <a:t> ปี และ</a:t>
            </a:r>
          </a:p>
          <a:p>
            <a:pPr marL="1257300" lvl="2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400" b="1">
                <a:latin typeface="Angsana New" pitchFamily="18" charset="-34"/>
                <a:cs typeface="Angsana New" pitchFamily="18" charset="-34"/>
              </a:rPr>
              <a:t>ไถ่ถอนหน่วยลงทุนเมื่อผู้มีเงินได้มีอายุไม่ต่ำกว่า </a:t>
            </a:r>
            <a:r>
              <a:rPr lang="en-US" sz="2400" b="1">
                <a:latin typeface="Angsana New" pitchFamily="18" charset="-34"/>
                <a:cs typeface="Angsana New" pitchFamily="18" charset="-34"/>
              </a:rPr>
              <a:t>55</a:t>
            </a:r>
            <a:r>
              <a:rPr lang="th-TH" sz="2400" b="1">
                <a:latin typeface="Angsana New" pitchFamily="18" charset="-34"/>
                <a:cs typeface="Angsana New" pitchFamily="18" charset="-34"/>
              </a:rPr>
              <a:t> ปีบริบูรณ์</a:t>
            </a: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>
                <a:latin typeface="Angsana New" pitchFamily="18" charset="-34"/>
                <a:cs typeface="Angsana New" pitchFamily="18" charset="-34"/>
              </a:rPr>
              <a:t>  เงินหรือผลประโยชน์ใด ๆ ที่ผู้ถือหน่วยลงทุนใน 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RMF 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ได้รับเพราะเหตุ 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1) 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สูงอายุ 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2) 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ทุพพลภาพ หรือ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 3) 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ตาย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 (17.36)</a:t>
            </a:r>
            <a:endParaRPr lang="th-TH" sz="2800" b="1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>
                <a:latin typeface="Angsana New" pitchFamily="18" charset="-34"/>
                <a:cs typeface="Angsana New" pitchFamily="18" charset="-34"/>
              </a:rPr>
              <a:t>  เงินหรือผลประโยชน์ใด ๆ ที่ได้รับเนื่องจากการขายหน่วยลงทุนคืนให้แก่ 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RMF 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เฉพาะเข้าเงื่อนไขข้างต้น 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(17.44)</a:t>
            </a:r>
            <a:endParaRPr lang="th-TH" sz="2800" b="1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250825" y="115888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400" b="1">
                <a:solidFill>
                  <a:srgbClr val="FF3300"/>
                </a:solidFill>
                <a:cs typeface="Angsana New" pitchFamily="18" charset="-34"/>
              </a:rPr>
              <a:t>เงินได้ที่ได้รับ</a:t>
            </a:r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การยกเว้นภาษีเงินได้บุคคลธรรมดา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algn="ctr"/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(กฎกระทรวง ฉบับที่ 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126)</a:t>
            </a:r>
            <a:endParaRPr lang="th-TH" sz="3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468313" y="1484313"/>
            <a:ext cx="8353425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b="1" u="sng" dirty="0" err="1">
                <a:latin typeface="Angsana New" pitchFamily="18" charset="-34"/>
              </a:rPr>
              <a:t>ตย.</a:t>
            </a:r>
            <a:r>
              <a:rPr lang="en-US" b="1" u="sng" dirty="0">
                <a:latin typeface="Angsana New" pitchFamily="18" charset="-34"/>
              </a:rPr>
              <a:t>1 </a:t>
            </a:r>
            <a:r>
              <a:rPr lang="th-TH" b="1" dirty="0">
                <a:latin typeface="Angsana New" pitchFamily="18" charset="-34"/>
              </a:rPr>
              <a:t>นาย ก. อายุ </a:t>
            </a:r>
            <a:r>
              <a:rPr lang="en-US" b="1" dirty="0">
                <a:latin typeface="Angsana New" pitchFamily="18" charset="-34"/>
              </a:rPr>
              <a:t>50 </a:t>
            </a:r>
            <a:r>
              <a:rPr lang="th-TH" b="1" dirty="0">
                <a:latin typeface="Angsana New" pitchFamily="18" charset="-34"/>
              </a:rPr>
              <a:t>ปี มีเงินได้รวม ในปี </a:t>
            </a:r>
            <a:r>
              <a:rPr lang="en-US" b="1" dirty="0">
                <a:latin typeface="Angsana New" pitchFamily="18" charset="-34"/>
              </a:rPr>
              <a:t>56 </a:t>
            </a:r>
            <a:r>
              <a:rPr lang="th-TH" b="1" dirty="0">
                <a:latin typeface="Angsana New" pitchFamily="18" charset="-34"/>
              </a:rPr>
              <a:t>จำนวน </a:t>
            </a:r>
            <a:r>
              <a:rPr lang="en-US" b="1" dirty="0">
                <a:latin typeface="Angsana New" pitchFamily="18" charset="-34"/>
              </a:rPr>
              <a:t>1 </a:t>
            </a:r>
            <a:r>
              <a:rPr lang="th-TH" b="1" dirty="0">
                <a:latin typeface="Angsana New" pitchFamily="18" charset="-34"/>
              </a:rPr>
              <a:t>ล้านบาท ในปี </a:t>
            </a:r>
            <a:r>
              <a:rPr lang="en-US" b="1" dirty="0">
                <a:latin typeface="Angsana New" pitchFamily="18" charset="-34"/>
              </a:rPr>
              <a:t>56 </a:t>
            </a:r>
            <a:r>
              <a:rPr lang="th-TH" b="1" dirty="0">
                <a:latin typeface="Angsana New" pitchFamily="18" charset="-34"/>
              </a:rPr>
              <a:t>นาย ก ซื้อ </a:t>
            </a:r>
            <a:r>
              <a:rPr lang="en-US" b="1" dirty="0">
                <a:latin typeface="Angsana New" pitchFamily="18" charset="-34"/>
              </a:rPr>
              <a:t>RMF </a:t>
            </a:r>
            <a:r>
              <a:rPr lang="th-TH" b="1" dirty="0">
                <a:latin typeface="Angsana New" pitchFamily="18" charset="-34"/>
              </a:rPr>
              <a:t>จำนวน </a:t>
            </a:r>
            <a:r>
              <a:rPr lang="en-US" b="1" dirty="0">
                <a:latin typeface="Angsana New" pitchFamily="18" charset="-34"/>
              </a:rPr>
              <a:t>200,000 </a:t>
            </a:r>
            <a:r>
              <a:rPr lang="th-TH" b="1" dirty="0">
                <a:latin typeface="Angsana New" pitchFamily="18" charset="-34"/>
              </a:rPr>
              <a:t>บาท โดยจะถือไว้ </a:t>
            </a:r>
            <a:r>
              <a:rPr lang="en-US" b="1" dirty="0">
                <a:latin typeface="Angsana New" pitchFamily="18" charset="-34"/>
              </a:rPr>
              <a:t>6 </a:t>
            </a:r>
            <a:r>
              <a:rPr lang="th-TH" b="1" dirty="0">
                <a:latin typeface="Angsana New" pitchFamily="18" charset="-34"/>
              </a:rPr>
              <a:t>ปี และจะไถ่ถอนหน่วยลงทุน เมื่ออายุ </a:t>
            </a:r>
            <a:r>
              <a:rPr lang="en-US" b="1" dirty="0">
                <a:latin typeface="Angsana New" pitchFamily="18" charset="-34"/>
              </a:rPr>
              <a:t>56 </a:t>
            </a:r>
            <a:r>
              <a:rPr lang="th-TH" b="1" dirty="0">
                <a:latin typeface="Angsana New" pitchFamily="18" charset="-34"/>
              </a:rPr>
              <a:t>ปี ในปี </a:t>
            </a:r>
            <a:r>
              <a:rPr lang="en-US" b="1" dirty="0">
                <a:latin typeface="Angsana New" pitchFamily="18" charset="-34"/>
              </a:rPr>
              <a:t>56 </a:t>
            </a:r>
            <a:r>
              <a:rPr lang="th-TH" b="1" dirty="0">
                <a:latin typeface="Angsana New" pitchFamily="18" charset="-34"/>
              </a:rPr>
              <a:t>นาย ก. มีเงินได้พึงประเมินยื่นเสียภาษีเท่าใด</a:t>
            </a:r>
            <a:endParaRPr lang="th-TH" sz="2800" b="1" dirty="0">
              <a:latin typeface="Angsana New" pitchFamily="18" charset="-34"/>
              <a:cs typeface="Angsana New" pitchFamily="18" charset="-34"/>
            </a:endParaRPr>
          </a:p>
          <a:p>
            <a:pPr marL="1257300" lvl="2" indent="-342900">
              <a:spcBef>
                <a:spcPct val="50000"/>
              </a:spcBef>
              <a:buSzPct val="80000"/>
            </a:pPr>
            <a:endParaRPr lang="th-TH" sz="2800" b="1" dirty="0">
              <a:latin typeface="Angsana New" pitchFamily="18" charset="-34"/>
              <a:cs typeface="Angsana New" pitchFamily="18" charset="-34"/>
            </a:endParaRPr>
          </a:p>
          <a:p>
            <a:pPr marL="342900" lvl="2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b="1" u="sng" dirty="0" err="1">
                <a:latin typeface="Angsana New" pitchFamily="18" charset="-34"/>
              </a:rPr>
              <a:t>ตย.</a:t>
            </a:r>
            <a:r>
              <a:rPr lang="en-US" b="1" u="sng" dirty="0">
                <a:latin typeface="Angsana New" pitchFamily="18" charset="-34"/>
              </a:rPr>
              <a:t>2</a:t>
            </a:r>
            <a:r>
              <a:rPr lang="th-TH" b="1" u="sng" dirty="0">
                <a:latin typeface="Angsana New" pitchFamily="18" charset="-34"/>
              </a:rPr>
              <a:t> </a:t>
            </a:r>
            <a:r>
              <a:rPr lang="th-TH" b="1" dirty="0">
                <a:latin typeface="Angsana New" pitchFamily="18" charset="-34"/>
              </a:rPr>
              <a:t>นาย ข. ได้รับเงินเดือนละ </a:t>
            </a:r>
            <a:r>
              <a:rPr lang="en-US" b="1" dirty="0">
                <a:latin typeface="Angsana New" pitchFamily="18" charset="-34"/>
              </a:rPr>
              <a:t>75,000 </a:t>
            </a:r>
            <a:r>
              <a:rPr lang="th-TH" b="1" dirty="0">
                <a:latin typeface="Angsana New" pitchFamily="18" charset="-34"/>
              </a:rPr>
              <a:t>บาท ในปี </a:t>
            </a:r>
            <a:r>
              <a:rPr lang="en-US" b="1" dirty="0">
                <a:latin typeface="Angsana New" pitchFamily="18" charset="-34"/>
              </a:rPr>
              <a:t>56 </a:t>
            </a:r>
            <a:r>
              <a:rPr lang="th-TH" b="1" dirty="0">
                <a:latin typeface="Angsana New" pitchFamily="18" charset="-34"/>
              </a:rPr>
              <a:t>นาย ข ซื้อ </a:t>
            </a:r>
            <a:r>
              <a:rPr lang="en-US" b="1" dirty="0">
                <a:latin typeface="Angsana New" pitchFamily="18" charset="-34"/>
              </a:rPr>
              <a:t>RMF </a:t>
            </a:r>
            <a:r>
              <a:rPr lang="th-TH" b="1" dirty="0">
                <a:latin typeface="Angsana New" pitchFamily="18" charset="-34"/>
              </a:rPr>
              <a:t>จำนวน </a:t>
            </a:r>
            <a:r>
              <a:rPr lang="en-US" b="1" dirty="0">
                <a:latin typeface="Angsana New" pitchFamily="18" charset="-34"/>
              </a:rPr>
              <a:t>120,000 </a:t>
            </a:r>
            <a:r>
              <a:rPr lang="th-TH" b="1" dirty="0">
                <a:latin typeface="Angsana New" pitchFamily="18" charset="-34"/>
              </a:rPr>
              <a:t>บาท โดยตั้งใจจะถือไว้ </a:t>
            </a:r>
            <a:r>
              <a:rPr lang="en-US" b="1" dirty="0">
                <a:latin typeface="Angsana New" pitchFamily="18" charset="-34"/>
              </a:rPr>
              <a:t>7 </a:t>
            </a:r>
            <a:r>
              <a:rPr lang="th-TH" b="1" dirty="0">
                <a:latin typeface="Angsana New" pitchFamily="18" charset="-34"/>
              </a:rPr>
              <a:t>ปี และจะไถ่ถอนหน่วยลงทุน เมื่ออายุ </a:t>
            </a:r>
            <a:r>
              <a:rPr lang="en-US" b="1" dirty="0">
                <a:latin typeface="Angsana New" pitchFamily="18" charset="-34"/>
              </a:rPr>
              <a:t>55 </a:t>
            </a:r>
            <a:r>
              <a:rPr lang="th-TH" b="1" dirty="0">
                <a:latin typeface="Angsana New" pitchFamily="18" charset="-34"/>
              </a:rPr>
              <a:t>ปี ในปี </a:t>
            </a:r>
            <a:r>
              <a:rPr lang="en-US" b="1" dirty="0">
                <a:latin typeface="Angsana New" pitchFamily="18" charset="-34"/>
              </a:rPr>
              <a:t>56 </a:t>
            </a:r>
            <a:r>
              <a:rPr lang="th-TH" b="1" dirty="0">
                <a:latin typeface="Angsana New" pitchFamily="18" charset="-34"/>
              </a:rPr>
              <a:t>นาย ก. มีเงินได้พึงประเมินยื่นเสียภาษีเท่าใด</a:t>
            </a: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endParaRPr lang="th-TH" sz="28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250825" y="115888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400" b="1" dirty="0">
                <a:solidFill>
                  <a:srgbClr val="FF3300"/>
                </a:solidFill>
                <a:latin typeface="Angsana New" pitchFamily="18" charset="-34"/>
              </a:rPr>
              <a:t>ตัวอย่าง </a:t>
            </a:r>
            <a:r>
              <a:rPr lang="en-US" sz="3400" b="1" dirty="0">
                <a:solidFill>
                  <a:srgbClr val="FF3300"/>
                </a:solidFill>
                <a:latin typeface="Angsana New" pitchFamily="18" charset="-34"/>
              </a:rPr>
              <a:t>RMF</a:t>
            </a:r>
            <a:endParaRPr lang="th-TH" sz="3400" b="1" dirty="0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AutoShape 4"/>
          <p:cNvSpPr>
            <a:spLocks noChangeArrowheads="1"/>
          </p:cNvSpPr>
          <p:nvPr/>
        </p:nvSpPr>
        <p:spPr bwMode="auto">
          <a:xfrm>
            <a:off x="250825" y="188913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400" b="1">
                <a:solidFill>
                  <a:srgbClr val="FF3300"/>
                </a:solidFill>
                <a:cs typeface="Angsana New" pitchFamily="18" charset="-34"/>
              </a:rPr>
              <a:t>เงินได้ที่ได้รับ</a:t>
            </a:r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การยกเว้นภาษีเงินได้บุคคลธรรมดา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algn="ctr"/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(กฎกระทรวง ฉบับที่ 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126)</a:t>
            </a:r>
            <a:endParaRPr lang="th-TH" sz="3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3556" name="Oval 8"/>
          <p:cNvSpPr>
            <a:spLocks noChangeArrowheads="1"/>
          </p:cNvSpPr>
          <p:nvPr/>
        </p:nvSpPr>
        <p:spPr bwMode="auto">
          <a:xfrm>
            <a:off x="2554983" y="2060575"/>
            <a:ext cx="1584325" cy="159226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2400" b="1">
                <a:latin typeface="Angsana New" pitchFamily="18" charset="-34"/>
                <a:cs typeface="Angsana New" pitchFamily="18" charset="-34"/>
              </a:rPr>
              <a:t>กองทุนบำเหน็จ</a:t>
            </a:r>
          </a:p>
          <a:p>
            <a:pPr algn="ctr"/>
            <a:r>
              <a:rPr lang="th-TH" sz="2400" b="1">
                <a:latin typeface="Angsana New" pitchFamily="18" charset="-34"/>
                <a:cs typeface="Angsana New" pitchFamily="18" charset="-34"/>
              </a:rPr>
              <a:t>บำนาญ</a:t>
            </a:r>
          </a:p>
          <a:p>
            <a:pPr algn="ctr"/>
            <a:r>
              <a:rPr lang="th-TH" sz="2400" b="1">
                <a:latin typeface="Angsana New" pitchFamily="18" charset="-34"/>
                <a:cs typeface="Angsana New" pitchFamily="18" charset="-34"/>
              </a:rPr>
              <a:t>ข้าราชการ</a:t>
            </a:r>
            <a:endParaRPr lang="en-US" sz="2400" b="1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3557" name="AutoShape 13"/>
          <p:cNvSpPr>
            <a:spLocks noChangeArrowheads="1"/>
          </p:cNvSpPr>
          <p:nvPr/>
        </p:nvSpPr>
        <p:spPr bwMode="auto">
          <a:xfrm>
            <a:off x="4282183" y="2708275"/>
            <a:ext cx="433387" cy="431800"/>
          </a:xfrm>
          <a:prstGeom prst="plus">
            <a:avLst>
              <a:gd name="adj" fmla="val 25000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23558" name="Text Box 15"/>
          <p:cNvSpPr txBox="1">
            <a:spLocks noChangeArrowheads="1"/>
          </p:cNvSpPr>
          <p:nvPr/>
        </p:nvSpPr>
        <p:spPr bwMode="auto">
          <a:xfrm>
            <a:off x="3857620" y="4214818"/>
            <a:ext cx="193358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Angsana New" pitchFamily="18" charset="-34"/>
                <a:cs typeface="Angsana New" pitchFamily="18" charset="-34"/>
                <a:sym typeface="Symbol" pitchFamily="18" charset="2"/>
              </a:rPr>
              <a:t></a:t>
            </a:r>
            <a:r>
              <a:rPr lang="th-TH" sz="3600" b="1" dirty="0">
                <a:latin typeface="Angsana New" pitchFamily="18" charset="-34"/>
                <a:cs typeface="Angsana New" pitchFamily="18" charset="-34"/>
                <a:sym typeface="Symbol" pitchFamily="18" charset="2"/>
              </a:rPr>
              <a:t> </a:t>
            </a:r>
            <a:r>
              <a:rPr lang="en-US" sz="3600" b="1" dirty="0">
                <a:latin typeface="Angsana New" pitchFamily="18" charset="-34"/>
                <a:cs typeface="Angsana New" pitchFamily="18" charset="-34"/>
                <a:sym typeface="Symbol" pitchFamily="18" charset="2"/>
              </a:rPr>
              <a:t>15%</a:t>
            </a:r>
            <a:r>
              <a:rPr lang="th-TH" sz="3600" b="1" dirty="0">
                <a:latin typeface="Angsana New" pitchFamily="18" charset="-34"/>
                <a:cs typeface="Angsana New" pitchFamily="18" charset="-34"/>
                <a:sym typeface="Symbol" pitchFamily="18" charset="2"/>
              </a:rPr>
              <a:t>     </a:t>
            </a:r>
            <a:endParaRPr lang="en-US" sz="3600" b="1" dirty="0">
              <a:latin typeface="Angsana New" pitchFamily="18" charset="-34"/>
              <a:cs typeface="Angsana New" pitchFamily="18" charset="-34"/>
              <a:sym typeface="Symbol" pitchFamily="18" charset="2"/>
            </a:endParaRPr>
          </a:p>
        </p:txBody>
      </p:sp>
      <p:sp>
        <p:nvSpPr>
          <p:cNvPr id="23559" name="Text Box 16"/>
          <p:cNvSpPr txBox="1">
            <a:spLocks noChangeArrowheads="1"/>
          </p:cNvSpPr>
          <p:nvPr/>
        </p:nvSpPr>
        <p:spPr bwMode="auto">
          <a:xfrm>
            <a:off x="3851275" y="5308600"/>
            <a:ext cx="24114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Angsana New" pitchFamily="18" charset="-34"/>
                <a:cs typeface="Angsana New" pitchFamily="18" charset="-34"/>
                <a:sym typeface="Symbol" pitchFamily="18" charset="2"/>
              </a:rPr>
              <a:t>500,000 </a:t>
            </a:r>
            <a:r>
              <a:rPr lang="th-TH" sz="3600" b="1" dirty="0">
                <a:latin typeface="Angsana New" pitchFamily="18" charset="-34"/>
                <a:cs typeface="Angsana New" pitchFamily="18" charset="-34"/>
                <a:sym typeface="Symbol" pitchFamily="18" charset="2"/>
              </a:rPr>
              <a:t>บาท     </a:t>
            </a:r>
            <a:endParaRPr lang="en-US" sz="3600" b="1" dirty="0">
              <a:latin typeface="Angsana New" pitchFamily="18" charset="-34"/>
              <a:cs typeface="Angsana New" pitchFamily="18" charset="-34"/>
              <a:sym typeface="Symbol" pitchFamily="18" charset="2"/>
            </a:endParaRPr>
          </a:p>
        </p:txBody>
      </p:sp>
      <p:sp>
        <p:nvSpPr>
          <p:cNvPr id="23560" name="Oval 19"/>
          <p:cNvSpPr>
            <a:spLocks noChangeArrowheads="1"/>
          </p:cNvSpPr>
          <p:nvPr/>
        </p:nvSpPr>
        <p:spPr bwMode="auto">
          <a:xfrm>
            <a:off x="251520" y="2060575"/>
            <a:ext cx="1584325" cy="159226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กองทุนสำรอง</a:t>
            </a:r>
          </a:p>
          <a:p>
            <a:pPr algn="ctr"/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เลี้ยงชีพ</a:t>
            </a:r>
            <a:endParaRPr lang="en-US" sz="24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3561" name="AutoShape 20"/>
          <p:cNvSpPr>
            <a:spLocks noChangeArrowheads="1"/>
          </p:cNvSpPr>
          <p:nvPr/>
        </p:nvSpPr>
        <p:spPr bwMode="auto">
          <a:xfrm>
            <a:off x="1978720" y="2709863"/>
            <a:ext cx="433388" cy="431800"/>
          </a:xfrm>
          <a:prstGeom prst="plus">
            <a:avLst>
              <a:gd name="adj" fmla="val 25000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23562" name="Oval 23"/>
          <p:cNvSpPr>
            <a:spLocks noChangeArrowheads="1"/>
          </p:cNvSpPr>
          <p:nvPr/>
        </p:nvSpPr>
        <p:spPr bwMode="auto">
          <a:xfrm>
            <a:off x="4860033" y="2052638"/>
            <a:ext cx="1584325" cy="15922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2400" b="1">
                <a:latin typeface="Angsana New" pitchFamily="18" charset="-34"/>
                <a:cs typeface="Angsana New" pitchFamily="18" charset="-34"/>
              </a:rPr>
              <a:t>กองทุน</a:t>
            </a:r>
          </a:p>
          <a:p>
            <a:pPr algn="ctr"/>
            <a:r>
              <a:rPr lang="th-TH" sz="2400" b="1">
                <a:latin typeface="Angsana New" pitchFamily="18" charset="-34"/>
                <a:cs typeface="Angsana New" pitchFamily="18" charset="-34"/>
              </a:rPr>
              <a:t>สงเคราะห์</a:t>
            </a:r>
          </a:p>
          <a:p>
            <a:pPr algn="ctr"/>
            <a:r>
              <a:rPr lang="th-TH" sz="2400" b="1">
                <a:latin typeface="Angsana New" pitchFamily="18" charset="-34"/>
                <a:cs typeface="Angsana New" pitchFamily="18" charset="-34"/>
              </a:rPr>
              <a:t>โรงเรียนเอกชน</a:t>
            </a:r>
            <a:endParaRPr lang="en-US" sz="2400" b="1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3563" name="Oval 26"/>
          <p:cNvSpPr>
            <a:spLocks noChangeArrowheads="1"/>
          </p:cNvSpPr>
          <p:nvPr/>
        </p:nvSpPr>
        <p:spPr bwMode="auto">
          <a:xfrm>
            <a:off x="7308304" y="2060848"/>
            <a:ext cx="1584325" cy="15922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กองทุนรวม</a:t>
            </a:r>
          </a:p>
          <a:p>
            <a:pPr algn="ctr"/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เพื่อการเลี้ยงชีพ</a:t>
            </a:r>
          </a:p>
          <a:p>
            <a:pPr algn="ctr"/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(RMF)</a:t>
            </a:r>
          </a:p>
        </p:txBody>
      </p:sp>
      <p:sp>
        <p:nvSpPr>
          <p:cNvPr id="23564" name="AutoShape 27"/>
          <p:cNvSpPr>
            <a:spLocks noChangeArrowheads="1"/>
          </p:cNvSpPr>
          <p:nvPr/>
        </p:nvSpPr>
        <p:spPr bwMode="auto">
          <a:xfrm>
            <a:off x="6660232" y="2708920"/>
            <a:ext cx="433388" cy="431800"/>
          </a:xfrm>
          <a:prstGeom prst="plus">
            <a:avLst>
              <a:gd name="adj" fmla="val 25000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468313" y="1484313"/>
            <a:ext cx="8353425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  เงินได้เท่าที่จ่ายเป็นค่าซื้อหน่วยลงทุนในกองทุนรวมหุ้นระยะยาว 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(Long Term Equity Fund: LTF)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 ในอัตราไม่เกินร้อยละ 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15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 ของเงินได้พึงประเมิน</a:t>
            </a:r>
            <a:r>
              <a:rPr lang="th-TH" sz="2800" b="1" u="sng" dirty="0">
                <a:latin typeface="Angsana New" pitchFamily="18" charset="-34"/>
                <a:cs typeface="Angsana New" pitchFamily="18" charset="-34"/>
              </a:rPr>
              <a:t>เฉพาะส่วนที่ไม่เกิน </a:t>
            </a:r>
            <a:r>
              <a:rPr lang="en-US" sz="2800" b="1" u="sng" dirty="0">
                <a:latin typeface="Angsana New" pitchFamily="18" charset="-34"/>
                <a:cs typeface="Angsana New" pitchFamily="18" charset="-34"/>
              </a:rPr>
              <a:t>500,000 </a:t>
            </a:r>
            <a:r>
              <a:rPr lang="th-TH" sz="2800" b="1" u="sng" dirty="0">
                <a:latin typeface="Angsana New" pitchFamily="18" charset="-34"/>
                <a:cs typeface="Angsana New" pitchFamily="18" charset="-34"/>
              </a:rPr>
              <a:t>บาท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สำหรับปีภาษีนั้น โดยมี</a:t>
            </a:r>
            <a:r>
              <a:rPr lang="th-TH" sz="2800" b="1" u="sng" dirty="0">
                <a:latin typeface="Angsana New" pitchFamily="18" charset="-34"/>
                <a:cs typeface="Angsana New" pitchFamily="18" charset="-34"/>
              </a:rPr>
              <a:t>เงื่อนไข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คือ 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(17.45)</a:t>
            </a:r>
            <a:r>
              <a:rPr lang="en-US" sz="28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(</a:t>
            </a:r>
            <a:r>
              <a:rPr lang="th-TH" sz="28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แยกต่างหาก </a:t>
            </a:r>
            <a:r>
              <a:rPr lang="en-US" sz="28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RMF</a:t>
            </a:r>
            <a:r>
              <a:rPr lang="en-US" b="1" dirty="0">
                <a:solidFill>
                  <a:srgbClr val="FF0000"/>
                </a:solidFill>
                <a:latin typeface="Angsana New" pitchFamily="18" charset="-34"/>
              </a:rPr>
              <a:t>)</a:t>
            </a:r>
            <a:endParaRPr lang="th-TH" sz="2800" b="1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  <a:p>
            <a:pPr marL="1257300" lvl="2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เป็นเงินได้ของผู้มีเงินได้ซึ่งเป็นบุคคลธรรมดาเท่านั้น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(ไม่รวมถึงห้างหุ้นส่วนสามัญ/คณะบุคคล)</a:t>
            </a: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เงินหรือผลประโยชน์ใด ๆ ที่ได้รับเนื่องจากการขายหน่วยลงทุนคืนให้แก่ 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LMF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เฉพาะกรณีดังต่อไปนี้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(17.46)</a:t>
            </a:r>
            <a:endParaRPr lang="th-TH" sz="2800" b="1" dirty="0">
              <a:latin typeface="Angsana New" pitchFamily="18" charset="-34"/>
              <a:cs typeface="Angsana New" pitchFamily="18" charset="-34"/>
            </a:endParaRPr>
          </a:p>
          <a:p>
            <a:pPr marL="1257300" lvl="2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ถือหน่วยลงทุนมาแล้วไม่น้อยกว่า 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5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 ปีปฏิทิน</a:t>
            </a:r>
          </a:p>
          <a:p>
            <a:pPr marL="1257300" lvl="2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ไม่รวมถึงกรณีทุพพลภาพ หรือ ตาย</a:t>
            </a: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250825" y="115888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400" b="1">
                <a:solidFill>
                  <a:srgbClr val="FF3300"/>
                </a:solidFill>
                <a:cs typeface="Angsana New" pitchFamily="18" charset="-34"/>
              </a:rPr>
              <a:t>เงินได้ที่ได้รับ</a:t>
            </a:r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การยกเว้นภาษีเงินได้บุคคลธรรมดา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algn="ctr"/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(กฎกระทรวง ฉบับที่ 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126)</a:t>
            </a:r>
            <a:endParaRPr lang="th-TH" sz="3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71450" y="1090613"/>
            <a:ext cx="9072563" cy="469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69925" indent="-669925" eaLnBrk="0" hangingPunct="0">
              <a:lnSpc>
                <a:spcPct val="120000"/>
              </a:lnSpc>
              <a:buFontTx/>
              <a:buAutoNum type="arabicParenBoth" startAt="4"/>
            </a:pPr>
            <a:r>
              <a:rPr lang="th-TH" sz="3600" b="1">
                <a:solidFill>
                  <a:srgbClr val="FF0066"/>
                </a:solidFill>
                <a:latin typeface="Angsana New" pitchFamily="18" charset="-34"/>
              </a:rPr>
              <a:t>ผู้มีเงินได้เป็นบุคคลที่ศาลสั่งให้คนเสมือนไร้ความสามารถ</a:t>
            </a:r>
            <a:r>
              <a:rPr lang="th-TH" sz="3600" b="1">
                <a:latin typeface="Angsana New" pitchFamily="18" charset="-34"/>
              </a:rPr>
              <a:t> </a:t>
            </a:r>
          </a:p>
          <a:p>
            <a:pPr marL="669925" indent="-669925" eaLnBrk="0" hangingPunct="0">
              <a:lnSpc>
                <a:spcPct val="120000"/>
              </a:lnSpc>
            </a:pPr>
            <a:r>
              <a:rPr lang="th-TH" sz="3600" b="1">
                <a:latin typeface="Angsana New" pitchFamily="18" charset="-34"/>
              </a:rPr>
              <a:t>	ให้เป็นหน้าที่ของ</a:t>
            </a:r>
            <a:r>
              <a:rPr lang="th-TH" sz="3600" b="1" u="sng">
                <a:solidFill>
                  <a:srgbClr val="CC00CC"/>
                </a:solidFill>
                <a:latin typeface="Angsana New" pitchFamily="18" charset="-34"/>
              </a:rPr>
              <a:t>ผู้พิทักษ์</a:t>
            </a:r>
            <a:r>
              <a:rPr lang="th-TH" sz="3600" b="1">
                <a:solidFill>
                  <a:srgbClr val="CC00CC"/>
                </a:solidFill>
                <a:latin typeface="Angsana New" pitchFamily="18" charset="-34"/>
              </a:rPr>
              <a:t> </a:t>
            </a:r>
            <a:r>
              <a:rPr lang="th-TH" sz="3600" b="1">
                <a:latin typeface="Angsana New" pitchFamily="18" charset="-34"/>
              </a:rPr>
              <a:t>ยื่นในนามผู้มีเงินได้</a:t>
            </a:r>
          </a:p>
          <a:p>
            <a:pPr marL="669925" indent="-669925" eaLnBrk="0" hangingPunct="0">
              <a:lnSpc>
                <a:spcPct val="120000"/>
              </a:lnSpc>
            </a:pPr>
            <a:endParaRPr lang="th-TH" sz="1600" b="1">
              <a:latin typeface="Angsana New" pitchFamily="18" charset="-34"/>
            </a:endParaRPr>
          </a:p>
          <a:p>
            <a:pPr marL="669925" indent="-669925" algn="thaiDist" eaLnBrk="0" hangingPunct="0">
              <a:buFontTx/>
              <a:buAutoNum type="arabicParenBoth" startAt="5"/>
            </a:pPr>
            <a:r>
              <a:rPr lang="th-TH" sz="3600" b="1">
                <a:solidFill>
                  <a:srgbClr val="FF0066"/>
                </a:solidFill>
                <a:latin typeface="Angsana New" pitchFamily="18" charset="-34"/>
              </a:rPr>
              <a:t>ผู้มีเงินได้ที่อยู่ในต่างประเทศ</a:t>
            </a:r>
            <a:r>
              <a:rPr lang="th-TH" sz="3600" b="1">
                <a:latin typeface="Angsana New" pitchFamily="18" charset="-34"/>
              </a:rPr>
              <a:t> ให้เป็นหน้าที่ของผู้จัดการกิจการ</a:t>
            </a:r>
          </a:p>
          <a:p>
            <a:pPr marL="669925" indent="-669925" algn="thaiDist" eaLnBrk="0" hangingPunct="0"/>
            <a:r>
              <a:rPr lang="th-TH" sz="3600" b="1">
                <a:latin typeface="Angsana New" pitchFamily="18" charset="-34"/>
              </a:rPr>
              <a:t>         อันก่อให้เกิดเงินได้พึงประเมินนั้นยื่นในนามผู้มีเงินได้</a:t>
            </a:r>
          </a:p>
          <a:p>
            <a:pPr marL="669925" indent="-669925" eaLnBrk="0" hangingPunct="0"/>
            <a:endParaRPr lang="th-TH" sz="1600" b="1">
              <a:latin typeface="Angsana New" pitchFamily="18" charset="-34"/>
            </a:endParaRPr>
          </a:p>
          <a:p>
            <a:pPr marL="669925" indent="-669925" eaLnBrk="0" hangingPunct="0">
              <a:buFontTx/>
              <a:buAutoNum type="arabicParenBoth" startAt="6"/>
            </a:pPr>
            <a:r>
              <a:rPr lang="th-TH" sz="3600" b="1">
                <a:solidFill>
                  <a:srgbClr val="FF0066"/>
                </a:solidFill>
                <a:latin typeface="Angsana New" pitchFamily="18" charset="-34"/>
              </a:rPr>
              <a:t>ผู้มีเงินได้ที่ถึงแก่ความตาย </a:t>
            </a:r>
            <a:r>
              <a:rPr lang="th-TH" sz="3600" b="1">
                <a:latin typeface="Angsana New" pitchFamily="18" charset="-34"/>
              </a:rPr>
              <a:t>ก่อนที่จะได้ทำการยื่นแบบแสดงรายการให้เป็นหน้าที่ของผู้จัดการมรดก หรือทายาท หรือผู้ครอบครอง</a:t>
            </a:r>
          </a:p>
          <a:p>
            <a:pPr marL="669925" indent="-669925" eaLnBrk="0" hangingPunct="0"/>
            <a:r>
              <a:rPr lang="th-TH" sz="3600" b="1">
                <a:latin typeface="Angsana New" pitchFamily="18" charset="-34"/>
              </a:rPr>
              <a:t>	ทรัพย์มรดกแล้วแต่กรณีเป็นผู้มีหน้าที่ยื่นแบบแสดงรายการ</a:t>
            </a: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-163513" y="273050"/>
            <a:ext cx="86407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4000" b="1">
                <a:solidFill>
                  <a:srgbClr val="0000FF"/>
                </a:solidFill>
                <a:latin typeface="Angsana New" pitchFamily="18" charset="-34"/>
              </a:rPr>
              <a:t>8.2   ผู้มีหน้าที่รับผิดชอบในการยื่นแบบแสดงรายการ</a:t>
            </a:r>
            <a:r>
              <a:rPr lang="th-TH" b="1">
                <a:solidFill>
                  <a:srgbClr val="0000FF"/>
                </a:solidFill>
                <a:latin typeface="Angsana New" pitchFamily="18" charset="-34"/>
              </a:rPr>
              <a:t>(ต่อ)</a:t>
            </a:r>
          </a:p>
        </p:txBody>
      </p:sp>
      <p:pic>
        <p:nvPicPr>
          <p:cNvPr id="8196" name="Picture 5" descr="PE00802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69288" y="88900"/>
            <a:ext cx="5080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AutoShape 6"/>
          <p:cNvSpPr>
            <a:spLocks noChangeArrowheads="1"/>
          </p:cNvSpPr>
          <p:nvPr/>
        </p:nvSpPr>
        <p:spPr bwMode="auto">
          <a:xfrm>
            <a:off x="7888288" y="6453188"/>
            <a:ext cx="1152525" cy="3603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build="p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468313" y="1484313"/>
            <a:ext cx="8353425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2800" b="1" u="sng" dirty="0" err="1">
                <a:latin typeface="Angsana New" pitchFamily="18" charset="-34"/>
                <a:cs typeface="Angsana New" pitchFamily="18" charset="-34"/>
              </a:rPr>
              <a:t>ตย.</a:t>
            </a:r>
            <a:r>
              <a:rPr lang="en-US" sz="2800" b="1" u="sng" dirty="0">
                <a:latin typeface="Angsana New" pitchFamily="18" charset="-34"/>
                <a:cs typeface="Angsana New" pitchFamily="18" charset="-34"/>
              </a:rPr>
              <a:t>1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ในปี 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56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นาย ค มีเงินได้พึงประเมิน 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500,000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บาท โดยในปี 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56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นาย ค ซื้อ 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LTF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จำนวน 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100,000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บาท โดยตั้งใจจะถือ 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6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ปี เงินได้นาย ค ยื่นเสียภาษีปี 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56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เท่าใด</a:t>
            </a:r>
          </a:p>
          <a:p>
            <a:pPr marL="342900" indent="-342900">
              <a:spcBef>
                <a:spcPct val="50000"/>
              </a:spcBef>
              <a:buSzPct val="80000"/>
            </a:pPr>
            <a:endParaRPr lang="th-TH" sz="2800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b="1" u="sng" dirty="0" err="1">
                <a:latin typeface="Angsana New" pitchFamily="18" charset="-34"/>
              </a:rPr>
              <a:t>ตย</a:t>
            </a:r>
            <a:r>
              <a:rPr lang="en-US" b="1" u="sng" dirty="0">
                <a:latin typeface="Angsana New" pitchFamily="18" charset="-34"/>
              </a:rPr>
              <a:t>.</a:t>
            </a:r>
            <a:r>
              <a:rPr lang="th-TH" b="1" u="sng" dirty="0">
                <a:latin typeface="Angsana New" pitchFamily="18" charset="-34"/>
              </a:rPr>
              <a:t> </a:t>
            </a:r>
            <a:r>
              <a:rPr lang="en-US" b="1" u="sng" dirty="0">
                <a:latin typeface="Angsana New" pitchFamily="18" charset="-34"/>
              </a:rPr>
              <a:t>2  </a:t>
            </a:r>
            <a:r>
              <a:rPr lang="th-TH" b="1" dirty="0">
                <a:latin typeface="Angsana New" pitchFamily="18" charset="-34"/>
              </a:rPr>
              <a:t>ในปี </a:t>
            </a:r>
            <a:r>
              <a:rPr lang="en-US" b="1" dirty="0">
                <a:latin typeface="Angsana New" pitchFamily="18" charset="-34"/>
              </a:rPr>
              <a:t>57 </a:t>
            </a:r>
            <a:r>
              <a:rPr lang="th-TH" b="1" dirty="0">
                <a:latin typeface="Angsana New" pitchFamily="18" charset="-34"/>
              </a:rPr>
              <a:t>นาย ง  มีเงินได้พึงประเมิน </a:t>
            </a:r>
            <a:r>
              <a:rPr lang="en-US" b="1" dirty="0">
                <a:latin typeface="Angsana New" pitchFamily="18" charset="-34"/>
              </a:rPr>
              <a:t>1,500,000 </a:t>
            </a:r>
            <a:r>
              <a:rPr lang="th-TH" b="1" dirty="0">
                <a:latin typeface="Angsana New" pitchFamily="18" charset="-34"/>
              </a:rPr>
              <a:t>บาท โดยในปี </a:t>
            </a:r>
            <a:r>
              <a:rPr lang="en-US" b="1" dirty="0">
                <a:latin typeface="Angsana New" pitchFamily="18" charset="-34"/>
              </a:rPr>
              <a:t>57 </a:t>
            </a:r>
            <a:r>
              <a:rPr lang="th-TH" b="1" dirty="0">
                <a:latin typeface="Angsana New" pitchFamily="18" charset="-34"/>
              </a:rPr>
              <a:t>นาย ง ซื้อ </a:t>
            </a:r>
            <a:r>
              <a:rPr lang="en-US" b="1" dirty="0">
                <a:latin typeface="Angsana New" pitchFamily="18" charset="-34"/>
              </a:rPr>
              <a:t>RMF </a:t>
            </a:r>
            <a:r>
              <a:rPr lang="th-TH" b="1" dirty="0">
                <a:latin typeface="Angsana New" pitchFamily="18" charset="-34"/>
              </a:rPr>
              <a:t>จำนวน </a:t>
            </a:r>
            <a:r>
              <a:rPr lang="en-US" b="1" dirty="0">
                <a:latin typeface="Angsana New" pitchFamily="18" charset="-34"/>
              </a:rPr>
              <a:t>200,000 </a:t>
            </a:r>
            <a:r>
              <a:rPr lang="th-TH" b="1" dirty="0">
                <a:latin typeface="Angsana New" pitchFamily="18" charset="-34"/>
              </a:rPr>
              <a:t>บาท ซื้อ </a:t>
            </a:r>
            <a:r>
              <a:rPr lang="en-US" b="1" dirty="0">
                <a:latin typeface="Angsana New" pitchFamily="18" charset="-34"/>
              </a:rPr>
              <a:t>LTF </a:t>
            </a:r>
            <a:r>
              <a:rPr lang="th-TH" b="1" dirty="0">
                <a:latin typeface="Angsana New" pitchFamily="18" charset="-34"/>
              </a:rPr>
              <a:t>จำนวน </a:t>
            </a:r>
            <a:r>
              <a:rPr lang="en-US" b="1" dirty="0">
                <a:latin typeface="Angsana New" pitchFamily="18" charset="-34"/>
              </a:rPr>
              <a:t>250,000 </a:t>
            </a:r>
            <a:r>
              <a:rPr lang="th-TH" b="1" dirty="0">
                <a:latin typeface="Angsana New" pitchFamily="18" charset="-34"/>
              </a:rPr>
              <a:t>บาท โดยเป็นไปตามข้อกำหนดทางภาษี ดังนั้นในปี </a:t>
            </a:r>
            <a:r>
              <a:rPr lang="en-US" b="1" dirty="0">
                <a:latin typeface="Angsana New" pitchFamily="18" charset="-34"/>
              </a:rPr>
              <a:t>57 </a:t>
            </a:r>
            <a:r>
              <a:rPr lang="th-TH" b="1" dirty="0">
                <a:latin typeface="Angsana New" pitchFamily="18" charset="-34"/>
              </a:rPr>
              <a:t>นาย ง มีเงินได้พึงประเมินยื่นเสียภาษีเท่าใด</a:t>
            </a:r>
            <a:endParaRPr lang="th-TH" sz="28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250825" y="115888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400" b="1" dirty="0">
                <a:solidFill>
                  <a:srgbClr val="FF3300"/>
                </a:solidFill>
                <a:latin typeface="Angsana New" pitchFamily="18" charset="-34"/>
              </a:rPr>
              <a:t>ตัวอย่าง </a:t>
            </a:r>
            <a:r>
              <a:rPr lang="en-US" sz="3400" b="1" dirty="0">
                <a:solidFill>
                  <a:srgbClr val="FF3300"/>
                </a:solidFill>
                <a:latin typeface="Angsana New" pitchFamily="18" charset="-34"/>
              </a:rPr>
              <a:t>LTF</a:t>
            </a:r>
            <a:endParaRPr lang="th-TH" sz="3400" b="1" dirty="0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07950" y="1584325"/>
            <a:ext cx="8353425" cy="436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เงินได้เท่าที่ได้จ่ายเป็น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“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ดอกเบี้ยเงินกู้ยืม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”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สำหรับการกู้ยืมเงินเพื่อซื้อเช่าซื้อ หรือสร้างอาคารที่อยู่อาศัยโดยจำนองอาคาร ที่ซื้อหรือสร้างเป็นประกันการกู้ยืมนั้น ซึ่งรวมถึงอาคารพร้อมที่ดินด้วย</a:t>
            </a:r>
            <a:r>
              <a:rPr lang="th-TH" sz="2800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ให้แก่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(17.32, 17.33, 17.38)</a:t>
            </a:r>
            <a:endParaRPr lang="th-TH" sz="2800" b="1" dirty="0">
              <a:latin typeface="Angsana New" pitchFamily="18" charset="-34"/>
              <a:cs typeface="Angsana New" pitchFamily="18" charset="-34"/>
            </a:endParaRPr>
          </a:p>
          <a:p>
            <a:pPr marL="800100" lvl="1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 กองทุนรวมอสังหาริมทรัพย์เพื่อแก้ไขปัญหาในระบบสถาบันการเงิน 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(17.32)</a:t>
            </a:r>
            <a:endParaRPr lang="th-TH" sz="2800" b="1" dirty="0">
              <a:latin typeface="Angsana New" pitchFamily="18" charset="-34"/>
              <a:cs typeface="Angsana New" pitchFamily="18" charset="-34"/>
            </a:endParaRPr>
          </a:p>
          <a:p>
            <a:pPr marL="800100" lvl="1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 กองทุนรวมเพื่อแก้ไขปัญหาในระบบสถาบันการเงิน (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17.32)</a:t>
            </a:r>
            <a:endParaRPr lang="th-TH" sz="2800" b="1" dirty="0">
              <a:latin typeface="Angsana New" pitchFamily="18" charset="-34"/>
              <a:cs typeface="Angsana New" pitchFamily="18" charset="-34"/>
            </a:endParaRPr>
          </a:p>
          <a:p>
            <a:pPr marL="800100" lvl="1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 กองทุนบำเหน็จบำนาญข้าราชการ 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(17.38)</a:t>
            </a:r>
            <a:endParaRPr lang="th-TH" sz="2800" b="1" dirty="0">
              <a:latin typeface="Angsana New" pitchFamily="18" charset="-34"/>
              <a:cs typeface="Angsana New" pitchFamily="18" charset="-34"/>
            </a:endParaRPr>
          </a:p>
          <a:p>
            <a:pPr marL="800100" lvl="1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 ธนาคารหรือสถาบันการเงินอื่น บริษัทประกันชีวิต สหกรณ์ หรือนายจ้างเฉพาะ</a:t>
            </a:r>
            <a:r>
              <a:rPr lang="th-TH" sz="2800" b="1" u="sng" dirty="0">
                <a:latin typeface="Angsana New" pitchFamily="18" charset="-34"/>
                <a:cs typeface="Angsana New" pitchFamily="18" charset="-34"/>
              </a:rPr>
              <a:t>ส่วนที่เกิน 10,000 บาท แต่ไม่เกิน </a:t>
            </a:r>
            <a:r>
              <a:rPr lang="en-US" sz="2800" b="1" u="sng" dirty="0">
                <a:latin typeface="Angsana New" pitchFamily="18" charset="-34"/>
                <a:cs typeface="Angsana New" pitchFamily="18" charset="-34"/>
              </a:rPr>
              <a:t>9</a:t>
            </a:r>
            <a:r>
              <a:rPr lang="th-TH" sz="2800" b="1" u="sng" dirty="0">
                <a:latin typeface="Angsana New" pitchFamily="18" charset="-34"/>
                <a:cs typeface="Angsana New" pitchFamily="18" charset="-34"/>
              </a:rPr>
              <a:t>0,000 บาท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(17.33)</a:t>
            </a:r>
            <a:endParaRPr lang="th-TH" sz="28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250825" y="115888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400" b="1">
                <a:solidFill>
                  <a:srgbClr val="FF3300"/>
                </a:solidFill>
                <a:cs typeface="Angsana New" pitchFamily="18" charset="-34"/>
              </a:rPr>
              <a:t>เงินได้ที่ได้รับ</a:t>
            </a:r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การยกเว้นภาษีเงินได้บุคคลธรรมดา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algn="ctr"/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(กฎกระทรวง ฉบับที่ 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126)</a:t>
            </a:r>
            <a:endParaRPr lang="th-TH" sz="3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5605" name="AutoShape 5"/>
          <p:cNvSpPr>
            <a:spLocks/>
          </p:cNvSpPr>
          <p:nvPr/>
        </p:nvSpPr>
        <p:spPr bwMode="auto">
          <a:xfrm>
            <a:off x="7524750" y="3357563"/>
            <a:ext cx="144463" cy="1366837"/>
          </a:xfrm>
          <a:prstGeom prst="rightBrace">
            <a:avLst>
              <a:gd name="adj1" fmla="val 78846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7632700" y="3573463"/>
            <a:ext cx="14763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000" b="1">
                <a:latin typeface="Angsana New" pitchFamily="18" charset="-34"/>
                <a:cs typeface="Angsana New" pitchFamily="18" charset="-34"/>
              </a:rPr>
              <a:t>ยกเว้นได้ตามที่จ่ายจริง แต่ไม่เกิน </a:t>
            </a:r>
            <a:r>
              <a:rPr lang="en-US" sz="2000" b="1">
                <a:latin typeface="Angsana New" pitchFamily="18" charset="-34"/>
                <a:cs typeface="Angsana New" pitchFamily="18" charset="-34"/>
              </a:rPr>
              <a:t>100,000 </a:t>
            </a:r>
            <a:r>
              <a:rPr lang="th-TH" sz="2000" b="1">
                <a:latin typeface="Angsana New" pitchFamily="18" charset="-34"/>
                <a:cs typeface="Angsana New" pitchFamily="18" charset="-34"/>
              </a:rPr>
              <a:t>บาท</a:t>
            </a:r>
            <a:endParaRPr lang="en-US" sz="2000" b="1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468313" y="1724025"/>
            <a:ext cx="835342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en-US" sz="3200" b="1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3200" b="1">
                <a:latin typeface="Angsana New" pitchFamily="18" charset="-34"/>
                <a:cs typeface="Angsana New" pitchFamily="18" charset="-34"/>
              </a:rPr>
              <a:t>เงินได้ที่ผู้มีเงินได้จ่ายเป็นเบี้ยประกันภัยสำหรับ</a:t>
            </a:r>
            <a:r>
              <a:rPr lang="en-US" sz="3200" b="1">
                <a:latin typeface="Angsana New" pitchFamily="18" charset="-34"/>
                <a:cs typeface="Angsana New" pitchFamily="18" charset="-34"/>
              </a:rPr>
              <a:t> “</a:t>
            </a:r>
            <a:r>
              <a:rPr lang="th-TH" sz="3200" b="1">
                <a:latin typeface="Angsana New" pitchFamily="18" charset="-34"/>
                <a:cs typeface="Angsana New" pitchFamily="18" charset="-34"/>
              </a:rPr>
              <a:t>การประกันชีวิต</a:t>
            </a:r>
            <a:r>
              <a:rPr lang="en-US" sz="3200" b="1">
                <a:latin typeface="Angsana New" pitchFamily="18" charset="-34"/>
                <a:cs typeface="Angsana New" pitchFamily="18" charset="-34"/>
              </a:rPr>
              <a:t>” </a:t>
            </a:r>
            <a:r>
              <a:rPr lang="th-TH" sz="3200" b="1">
                <a:latin typeface="Angsana New" pitchFamily="18" charset="-34"/>
                <a:cs typeface="Angsana New" pitchFamily="18" charset="-34"/>
              </a:rPr>
              <a:t>ของผู้มีเงินได้ตามจำนวนที่จ่ายจริง</a:t>
            </a:r>
            <a:r>
              <a:rPr lang="th-TH" sz="3200" b="1" u="sng">
                <a:latin typeface="Angsana New" pitchFamily="18" charset="-34"/>
                <a:cs typeface="Angsana New" pitchFamily="18" charset="-34"/>
              </a:rPr>
              <a:t>เฉพาะส่วนที่เกิน 10,000 บาท แต่ไม่เกิน </a:t>
            </a:r>
            <a:r>
              <a:rPr lang="en-US" sz="3200" b="1" u="sng">
                <a:latin typeface="Angsana New" pitchFamily="18" charset="-34"/>
                <a:cs typeface="Angsana New" pitchFamily="18" charset="-34"/>
              </a:rPr>
              <a:t>9</a:t>
            </a:r>
            <a:r>
              <a:rPr lang="th-TH" sz="3200" b="1" u="sng">
                <a:latin typeface="Angsana New" pitchFamily="18" charset="-34"/>
                <a:cs typeface="Angsana New" pitchFamily="18" charset="-34"/>
              </a:rPr>
              <a:t>0,000 บาท</a:t>
            </a:r>
            <a:r>
              <a:rPr lang="th-TH" sz="3200" b="1">
                <a:latin typeface="Angsana New" pitchFamily="18" charset="-34"/>
                <a:cs typeface="Angsana New" pitchFamily="18" charset="-34"/>
              </a:rPr>
              <a:t> โดยมีเงื่อนไขคือ</a:t>
            </a:r>
            <a:r>
              <a:rPr lang="en-US" sz="3200" b="1">
                <a:latin typeface="Angsana New" pitchFamily="18" charset="-34"/>
                <a:cs typeface="Angsana New" pitchFamily="18" charset="-34"/>
              </a:rPr>
              <a:t> (17.40)</a:t>
            </a:r>
            <a:endParaRPr lang="th-TH" sz="3200" b="1">
              <a:latin typeface="Angsana New" pitchFamily="18" charset="-34"/>
              <a:cs typeface="Angsana New" pitchFamily="18" charset="-34"/>
            </a:endParaRPr>
          </a:p>
          <a:p>
            <a:pPr marL="1257300" lvl="2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3200" b="1">
                <a:latin typeface="Angsana New" pitchFamily="18" charset="-34"/>
                <a:cs typeface="Angsana New" pitchFamily="18" charset="-34"/>
              </a:rPr>
              <a:t>กรมธรรม์ประกันชีวิตมีกำหนดเวลาตั้งแต่สิบปีขึ้นไป และ</a:t>
            </a:r>
          </a:p>
          <a:p>
            <a:pPr marL="1257300" lvl="2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3200" b="1">
                <a:latin typeface="Angsana New" pitchFamily="18" charset="-34"/>
                <a:cs typeface="Angsana New" pitchFamily="18" charset="-34"/>
              </a:rPr>
              <a:t>การประกันชีวิตนั้นได้เอาประกันไว้กับผู้รับประกันภัยที่ประกอบกิจการประกันชีวิตในราชอาณาจักร (ปี </a:t>
            </a:r>
            <a:r>
              <a:rPr lang="en-US" sz="3200" b="1">
                <a:latin typeface="Angsana New" pitchFamily="18" charset="-34"/>
                <a:cs typeface="Angsana New" pitchFamily="18" charset="-34"/>
              </a:rPr>
              <a:t>2545</a:t>
            </a:r>
            <a:r>
              <a:rPr lang="th-TH" sz="3200" b="1">
                <a:latin typeface="Angsana New" pitchFamily="18" charset="-34"/>
                <a:cs typeface="Angsana New" pitchFamily="18" charset="-34"/>
              </a:rPr>
              <a:t> เป็นต้นไป)</a:t>
            </a:r>
          </a:p>
        </p:txBody>
      </p:sp>
      <p:sp>
        <p:nvSpPr>
          <p:cNvPr id="26628" name="AutoShape 5"/>
          <p:cNvSpPr>
            <a:spLocks noChangeArrowheads="1"/>
          </p:cNvSpPr>
          <p:nvPr/>
        </p:nvSpPr>
        <p:spPr bwMode="auto">
          <a:xfrm>
            <a:off x="250825" y="115888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400" b="1">
                <a:solidFill>
                  <a:srgbClr val="FF3300"/>
                </a:solidFill>
                <a:cs typeface="Angsana New" pitchFamily="18" charset="-34"/>
              </a:rPr>
              <a:t>เงินได้ที่ได้รับ</a:t>
            </a:r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การยกเว้นภาษีเงินได้บุคคลธรรมดา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algn="ctr"/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(กฎกระทรวง ฉบับที่ 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126)</a:t>
            </a:r>
            <a:endParaRPr lang="th-TH" sz="3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468313" y="1724025"/>
            <a:ext cx="8353425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เงินได้ที่ผู้มีเงินได้จ่ายเป็นเบี้ยประกันภัยสำหรับ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3200" b="1" u="sng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“</a:t>
            </a:r>
            <a:r>
              <a:rPr lang="th-TH" sz="3200" b="1" u="sng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การประกันชีวิตแบบบำนาญ</a:t>
            </a:r>
            <a:r>
              <a:rPr lang="en-US" sz="3200" b="1" u="sng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”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ของผู้มีเงินได้ สำหรับเบี้ยประกันที่จ่ายตั้งแต่วันที่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1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มกราคม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2553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เป็นต้นไป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(17.40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วรรค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2)</a:t>
            </a:r>
            <a:endParaRPr lang="th-TH" sz="3200" b="1" dirty="0">
              <a:latin typeface="Angsana New" pitchFamily="18" charset="-34"/>
              <a:cs typeface="Angsana New" pitchFamily="18" charset="-34"/>
            </a:endParaRPr>
          </a:p>
          <a:p>
            <a:pPr marL="742950" lvl="1" indent="-28575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ในอัตราร้อยละ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15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ของเงินได้พึงประเมิน แต่ไม่เกิน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200,000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บาท</a:t>
            </a:r>
          </a:p>
          <a:p>
            <a:pPr marL="742950" lvl="1" indent="-28575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เมื่อรวมกับเงินจ่ายสะสมเข้ากองทุนสำรองเลี้ยงชีพ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+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กองทุนบำเหน็จบำนาญข้าราชการ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+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กองทุนสงเคราะห์โรงเรียนเอกชน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+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RMF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ต้อง</a:t>
            </a:r>
            <a:r>
              <a:rPr lang="th-TH" sz="3200" b="1" u="sng" dirty="0">
                <a:latin typeface="Angsana New" pitchFamily="18" charset="-34"/>
                <a:cs typeface="Angsana New" pitchFamily="18" charset="-34"/>
              </a:rPr>
              <a:t>ไม่เกิน </a:t>
            </a:r>
            <a:r>
              <a:rPr lang="en-US" sz="3200" b="1" u="sng" dirty="0">
                <a:latin typeface="Angsana New" pitchFamily="18" charset="-34"/>
                <a:cs typeface="Angsana New" pitchFamily="18" charset="-34"/>
              </a:rPr>
              <a:t>500,000 </a:t>
            </a:r>
            <a:r>
              <a:rPr lang="th-TH" sz="3200" b="1" u="sng" dirty="0">
                <a:latin typeface="Angsana New" pitchFamily="18" charset="-34"/>
                <a:cs typeface="Angsana New" pitchFamily="18" charset="-34"/>
              </a:rPr>
              <a:t>บาท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ในปีภาษีเดียวกัน </a:t>
            </a:r>
          </a:p>
        </p:txBody>
      </p:sp>
      <p:sp>
        <p:nvSpPr>
          <p:cNvPr id="27652" name="AutoShape 5"/>
          <p:cNvSpPr>
            <a:spLocks noChangeArrowheads="1"/>
          </p:cNvSpPr>
          <p:nvPr/>
        </p:nvSpPr>
        <p:spPr bwMode="auto">
          <a:xfrm>
            <a:off x="250825" y="115888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400" b="1">
                <a:solidFill>
                  <a:srgbClr val="FF3300"/>
                </a:solidFill>
                <a:cs typeface="Angsana New" pitchFamily="18" charset="-34"/>
              </a:rPr>
              <a:t>เงินได้ที่ได้รับ</a:t>
            </a:r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การยกเว้นภาษีเงินได้บุคคลธรรมดา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algn="ctr"/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(กฎกระทรวง ฉบับที่ 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126)</a:t>
            </a:r>
            <a:endParaRPr lang="th-TH" sz="3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468313" y="1435100"/>
            <a:ext cx="8353425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en-US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เบี้ยประกันชีวิตแบบบำนาญจะได้รับยกเว้น เมื่อเป็นไปตามหลักเกณฑ์ดังต่อไปนี้</a:t>
            </a:r>
          </a:p>
          <a:p>
            <a:pPr marL="742950" lvl="1" indent="-28575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 กรมธรรม์ประกันชีวิตแบบบำนาญที่มีกำหนดเวลาตั้งแต่ </a:t>
            </a:r>
            <a:r>
              <a:rPr lang="en-US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10 </a:t>
            </a:r>
            <a:r>
              <a:rPr lang="th-TH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ปีขึ้นไป</a:t>
            </a:r>
          </a:p>
          <a:p>
            <a:pPr marL="742950" lvl="1" indent="-28575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 เอาประกันไว้กับผู้รับประกันภัยที่ประกอบกิจการประกันชีวิตในราชอาณาจักร</a:t>
            </a:r>
          </a:p>
          <a:p>
            <a:pPr marL="742950" lvl="1" indent="-28575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 มีกำหนดจ่ายผลประโยชน์เงินบำนาญเป็นรายงวดอย่างสม่ำเสมอ (ไม่ว่าจะเป็นจำนวนที่เท่ากันหรือเพิ่มขึ้นตามระยะเวลา)</a:t>
            </a:r>
          </a:p>
          <a:p>
            <a:pPr marL="742950" lvl="1" indent="-28575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 กำหนดช่วงอายุการจ่ายผลประโยชน์เงินบำนาญเมื่อผู้มีเงินได้อายุตั้งแต่ </a:t>
            </a:r>
            <a:r>
              <a:rPr lang="en-US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55 </a:t>
            </a:r>
            <a:r>
              <a:rPr lang="th-TH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ปีขึ้นไป ถึงอายุ </a:t>
            </a:r>
            <a:r>
              <a:rPr lang="en-US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85</a:t>
            </a:r>
            <a:r>
              <a:rPr lang="th-TH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 ปี และผู้มีเงินได้ต้องจ่ายเบี้ยครบถ้วนก่อนรับผลประโยชน์</a:t>
            </a:r>
          </a:p>
          <a:p>
            <a:pPr marL="742950" lvl="1" indent="-28575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 กรณีสามีหรือภริยามีเงินได้ฝ่ายเดียว ได้จ่ายเบี้ยแบบบำนาญ ให้ยกเว้นเงินได้เพิ่มอีกในอัตราร้อยละ </a:t>
            </a:r>
            <a:r>
              <a:rPr lang="en-US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15</a:t>
            </a:r>
            <a:r>
              <a:rPr lang="th-TH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 ของเงินได้พึงประเมิน แต่ไม่เกิน </a:t>
            </a:r>
            <a:r>
              <a:rPr lang="en-US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200,000 </a:t>
            </a:r>
            <a:r>
              <a:rPr lang="th-TH" sz="2800" b="1" dirty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บาท</a:t>
            </a:r>
          </a:p>
        </p:txBody>
      </p:sp>
      <p:sp>
        <p:nvSpPr>
          <p:cNvPr id="28676" name="AutoShape 5"/>
          <p:cNvSpPr>
            <a:spLocks noChangeArrowheads="1"/>
          </p:cNvSpPr>
          <p:nvPr/>
        </p:nvSpPr>
        <p:spPr bwMode="auto">
          <a:xfrm>
            <a:off x="250825" y="115888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400" b="1">
                <a:solidFill>
                  <a:srgbClr val="FF3300"/>
                </a:solidFill>
                <a:cs typeface="Angsana New" pitchFamily="18" charset="-34"/>
              </a:rPr>
              <a:t>เงินได้ที่ได้รับ</a:t>
            </a:r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การยกเว้นภาษีเงินได้บุคคลธรรมดา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algn="ctr"/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(กฎกระทรวง ฉบับที่ 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126)</a:t>
            </a:r>
            <a:endParaRPr lang="th-TH" sz="3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468313" y="1772816"/>
            <a:ext cx="83534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</a:pP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นาย ก. มีเงินได้ปีละ 1,280,000 บาท ในระหว่างปี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2555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มีการจ่ายเงินดังนี้</a:t>
            </a:r>
          </a:p>
          <a:p>
            <a:pPr marL="800100" lvl="1" indent="-342900">
              <a:spcBef>
                <a:spcPct val="50000"/>
              </a:spcBef>
              <a:buSzPct val="80000"/>
              <a:buFont typeface="Wingdings" pitchFamily="2" charset="2"/>
              <a:buChar char="q"/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จ่ายค่าเบี้ยประกันชีวิตแบบบำนาญปีละ 143,500 บาท </a:t>
            </a:r>
          </a:p>
          <a:p>
            <a:pPr marL="800100" lvl="1" indent="-342900">
              <a:spcBef>
                <a:spcPct val="50000"/>
              </a:spcBef>
              <a:buSzPct val="80000"/>
              <a:buFont typeface="Wingdings" pitchFamily="2" charset="2"/>
              <a:buChar char="q"/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จ่ายเงินสะสมเข้ากองทุนสำรองเลี้ยงชีพ 128,000 บาท </a:t>
            </a:r>
          </a:p>
          <a:p>
            <a:pPr marL="800100" lvl="1" indent="-342900">
              <a:spcBef>
                <a:spcPct val="50000"/>
              </a:spcBef>
              <a:buSzPct val="80000"/>
              <a:buFont typeface="Wingdings" pitchFamily="2" charset="2"/>
              <a:buChar char="q"/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จ่ายค่าซื้อหน่วยลงทุนในกองทุน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RMF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จำนวน 121,000 บาท </a:t>
            </a:r>
          </a:p>
          <a:p>
            <a:pPr marL="342900" indent="-342900">
              <a:spcBef>
                <a:spcPct val="50000"/>
              </a:spcBef>
              <a:buSzPct val="80000"/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200" b="1" i="1" dirty="0">
                <a:solidFill>
                  <a:srgbClr val="FFFFCC"/>
                </a:solidFill>
                <a:latin typeface="Angsana New" pitchFamily="18" charset="-34"/>
                <a:cs typeface="Angsana New" pitchFamily="18" charset="-34"/>
              </a:rPr>
              <a:t>ดังนั้น นาย ข. สามารถหักค่าลดหย่อนและยกเว้นภาษีได้อย่างไร</a:t>
            </a:r>
            <a:br>
              <a:rPr lang="th-TH" sz="3200" b="1" dirty="0">
                <a:latin typeface="Angsana New" pitchFamily="18" charset="-34"/>
                <a:cs typeface="Angsana New" pitchFamily="18" charset="-34"/>
              </a:rPr>
            </a:br>
            <a:br>
              <a:rPr lang="th-TH" sz="3200" b="1" dirty="0">
                <a:latin typeface="Angsana New" pitchFamily="18" charset="-34"/>
                <a:cs typeface="Angsana New" pitchFamily="18" charset="-34"/>
              </a:rPr>
            </a:br>
            <a:endParaRPr lang="th-TH" sz="32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8676" name="AutoShape 5"/>
          <p:cNvSpPr>
            <a:spLocks noChangeArrowheads="1"/>
          </p:cNvSpPr>
          <p:nvPr/>
        </p:nvSpPr>
        <p:spPr bwMode="auto">
          <a:xfrm>
            <a:off x="250825" y="115888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ตัวอย่างการคำนวณ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1 : </a:t>
            </a:r>
            <a:endParaRPr lang="th-TH" sz="3200" b="1" dirty="0">
              <a:latin typeface="Angsana New" pitchFamily="18" charset="-34"/>
              <a:cs typeface="Angsana New" pitchFamily="18" charset="-34"/>
            </a:endParaRPr>
          </a:p>
          <a:p>
            <a:pPr algn="ctr"/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กรณีมีการจ่ายเบี้ยประกันชีวิตทั้งสองประเภท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179512" y="1196752"/>
            <a:ext cx="8784975" cy="5678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</a:pPr>
            <a:r>
              <a:rPr lang="en-US" sz="2200" b="1" dirty="0">
                <a:latin typeface="Angsana New" pitchFamily="18" charset="-34"/>
                <a:cs typeface="Angsana New" pitchFamily="18" charset="-34"/>
              </a:rPr>
              <a:t>	 </a:t>
            </a:r>
            <a:r>
              <a:rPr lang="th-TH" sz="2200" b="1" dirty="0">
                <a:latin typeface="Angsana New" pitchFamily="18" charset="-34"/>
                <a:cs typeface="Angsana New" pitchFamily="18" charset="-34"/>
              </a:rPr>
              <a:t>นาย ก. มีเงินได้ปีละ 1,280,000 บาท จ่ายค่าเบี้ยประกันชีวิตแบบบำนาญปีละ 143,500 บาท จ่ายเงินสะสมเข้ากองทุนสำรองเลี้ยงชีพ 128,000 บาท และจ่ายค่าซื้อหน่วยลงทุนในกองทุน </a:t>
            </a:r>
            <a:r>
              <a:rPr lang="en-US" sz="2200" b="1" dirty="0">
                <a:latin typeface="Angsana New" pitchFamily="18" charset="-34"/>
                <a:cs typeface="Angsana New" pitchFamily="18" charset="-34"/>
              </a:rPr>
              <a:t>RMF </a:t>
            </a:r>
            <a:r>
              <a:rPr lang="th-TH" sz="2200" b="1" dirty="0">
                <a:latin typeface="Angsana New" pitchFamily="18" charset="-34"/>
                <a:cs typeface="Angsana New" pitchFamily="18" charset="-34"/>
              </a:rPr>
              <a:t>จำนวน 121,000 บาท นาย ก. สามารถหักค่าลดหย่อนและยกเว้นภาษีได้ดังนี้</a:t>
            </a:r>
            <a:br>
              <a:rPr lang="th-TH" sz="2200" b="1" dirty="0">
                <a:latin typeface="Angsana New" pitchFamily="18" charset="-34"/>
                <a:cs typeface="Angsana New" pitchFamily="18" charset="-34"/>
              </a:rPr>
            </a:br>
            <a:br>
              <a:rPr lang="th-TH" sz="2200" b="1" dirty="0">
                <a:latin typeface="Angsana New" pitchFamily="18" charset="-34"/>
                <a:cs typeface="Angsana New" pitchFamily="18" charset="-34"/>
              </a:rPr>
            </a:br>
            <a:r>
              <a:rPr lang="th-TH" sz="2200" b="1" dirty="0">
                <a:latin typeface="Angsana New" pitchFamily="18" charset="-34"/>
                <a:cs typeface="Angsana New" pitchFamily="18" charset="-34"/>
              </a:rPr>
              <a:t>(1) คำนวณยอดการใช้สิทธิหักไม่เกินร้อยละ 15 ของเงินได้ แล้วพักไว้ = 1,280,000 </a:t>
            </a:r>
            <a:r>
              <a:rPr lang="en-US" sz="2200" b="1" dirty="0">
                <a:latin typeface="Angsana New" pitchFamily="18" charset="-34"/>
                <a:cs typeface="Angsana New" pitchFamily="18" charset="-34"/>
              </a:rPr>
              <a:t>x 15 % = 192,000 </a:t>
            </a:r>
          </a:p>
          <a:p>
            <a:pPr marL="342900" indent="-342900">
              <a:spcBef>
                <a:spcPct val="50000"/>
              </a:spcBef>
              <a:buSzPct val="80000"/>
            </a:pPr>
            <a:r>
              <a:rPr lang="en-US" sz="2200" b="1" dirty="0">
                <a:latin typeface="Angsana New" pitchFamily="18" charset="-34"/>
                <a:cs typeface="Angsana New" pitchFamily="18" charset="-34"/>
              </a:rPr>
              <a:t>	(2) </a:t>
            </a:r>
            <a:r>
              <a:rPr lang="th-TH" sz="2200" b="1" dirty="0">
                <a:latin typeface="Angsana New" pitchFamily="18" charset="-34"/>
                <a:cs typeface="Angsana New" pitchFamily="18" charset="-34"/>
              </a:rPr>
              <a:t>นาย ก. จ่ายเบี้ยประกันชีวิตแบบบำนาญ 143,500 บาท ให้ไปใช้สิทธิหักประกันชีวิตปกติก่อน (10,000 + 90,000) = 100,000 บาท ส่วนที่เหลือนำไปใช้สิทธิค่าลดหย่อนประกันชีวิตแบบบำนาญ 43,500 บาท (143,500 - 100,000) </a:t>
            </a:r>
          </a:p>
          <a:p>
            <a:pPr marL="342900" indent="-342900">
              <a:spcBef>
                <a:spcPct val="50000"/>
              </a:spcBef>
              <a:buSzPct val="80000"/>
            </a:pPr>
            <a:r>
              <a:rPr lang="th-TH" sz="2200" b="1" dirty="0">
                <a:latin typeface="Angsana New" pitchFamily="18" charset="-34"/>
                <a:cs typeface="Angsana New" pitchFamily="18" charset="-34"/>
              </a:rPr>
              <a:t>	(3) นำยอดค่าเบี้ยประกันชีวิตแบบบำนาญที่เหลือ 43,500 บาท เทียบกับวงเงินตาม 1. พบว่าไม่เกิน 192,000 บาท (15 % ของเงินได้และไม่เกิน 200,000 บาท)</a:t>
            </a:r>
          </a:p>
          <a:p>
            <a:pPr marL="342900" indent="-342900">
              <a:spcBef>
                <a:spcPct val="50000"/>
              </a:spcBef>
              <a:buSzPct val="80000"/>
            </a:pPr>
            <a:r>
              <a:rPr lang="th-TH" sz="2200" b="1" dirty="0">
                <a:latin typeface="Angsana New" pitchFamily="18" charset="-34"/>
                <a:cs typeface="Angsana New" pitchFamily="18" charset="-34"/>
              </a:rPr>
              <a:t>	(4) นำยอดค่าประกันชีวิตแบบบำนาญที่เหลือ ไปรวมกับเงินสะสมเข้ากองทุนสำรองเลี้ยงชีพ และ เงินค่าซื้อหน่วยลงทุนในกองทุน </a:t>
            </a:r>
            <a:r>
              <a:rPr lang="en-US" sz="2200" b="1" dirty="0">
                <a:latin typeface="Angsana New" pitchFamily="18" charset="-34"/>
                <a:cs typeface="Angsana New" pitchFamily="18" charset="-34"/>
              </a:rPr>
              <a:t>RMF </a:t>
            </a:r>
            <a:r>
              <a:rPr lang="th-TH" sz="2200" b="1" dirty="0">
                <a:latin typeface="Angsana New" pitchFamily="18" charset="-34"/>
                <a:cs typeface="Angsana New" pitchFamily="18" charset="-34"/>
              </a:rPr>
              <a:t>แล้วต้องไม่เกิน 500,000 บาท = 43,500 + 128,000 + 121,000 = 292,500 บาท</a:t>
            </a:r>
            <a:br>
              <a:rPr lang="th-TH" sz="2200" b="1" dirty="0">
                <a:latin typeface="Angsana New" pitchFamily="18" charset="-34"/>
                <a:cs typeface="Angsana New" pitchFamily="18" charset="-34"/>
              </a:rPr>
            </a:br>
            <a:br>
              <a:rPr lang="th-TH" sz="2200" b="1" dirty="0">
                <a:latin typeface="Angsana New" pitchFamily="18" charset="-34"/>
                <a:cs typeface="Angsana New" pitchFamily="18" charset="-34"/>
              </a:rPr>
            </a:br>
            <a:r>
              <a:rPr lang="th-TH" sz="2200" b="1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2200" b="1" i="1" dirty="0">
                <a:solidFill>
                  <a:srgbClr val="0070C0"/>
                </a:solidFill>
                <a:latin typeface="Angsana New" pitchFamily="18" charset="-34"/>
                <a:cs typeface="Angsana New" pitchFamily="18" charset="-34"/>
              </a:rPr>
              <a:t>ดังนั้น นาย ก. สามารถนำเบี้ยประกันชีวิตแบบบำนาญไปหัก เป็นเบี้ยประกันชีวิตแบบปกติ 100,000 บาท และหักเบี้ยประกันชีวิตแบบบำนาญได้อีก 43,500 บาท</a:t>
            </a:r>
          </a:p>
        </p:txBody>
      </p:sp>
      <p:sp>
        <p:nvSpPr>
          <p:cNvPr id="28676" name="AutoShape 5"/>
          <p:cNvSpPr>
            <a:spLocks noChangeArrowheads="1"/>
          </p:cNvSpPr>
          <p:nvPr/>
        </p:nvSpPr>
        <p:spPr bwMode="auto">
          <a:xfrm>
            <a:off x="250825" y="115888"/>
            <a:ext cx="8569325" cy="1080864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4400" b="1" dirty="0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ตัวอย่างการคำนวณ </a:t>
            </a:r>
            <a:r>
              <a:rPr lang="en-US" sz="4400" b="1" dirty="0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1 : </a:t>
            </a:r>
            <a:r>
              <a:rPr lang="th-TH" sz="4400" b="1" dirty="0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เฉลย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468313" y="1568400"/>
            <a:ext cx="8353425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	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นาย ข. มีเงินได้ปีละ 1,350,000 บาท ในระหว่างปี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2555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มีรายการจ่ายเงินดังต่อไปนี้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จ่ายค่าเบี้ยประกันชีวิตแบบตลอดชีพปีละ 120,000 บาท 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จ่ายค่าเบี้ยประกันชีวิตแบบบำนาญปีละ 250,000 บาท 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จ่ายเงินสะสมเข้ากองทุนสำรองเลี้ยงชีพ 135,000 บาท 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จ่ายค่าซื้อหน่วยลงทุนในกองทุน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RMF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จำนวน 100,000 บาท 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th-TH" sz="3200" b="1" i="1" dirty="0">
                <a:latin typeface="Angsana New" pitchFamily="18" charset="-34"/>
                <a:cs typeface="Angsana New" pitchFamily="18" charset="-34"/>
              </a:rPr>
              <a:t>	ดังนั้น นาย ข. สามารถหักค่าลดหย่อนและยกเว้นภาษีได้อย่างไร</a:t>
            </a: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403225" y="117376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ตัวอย่างการคำนวณ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2 : </a:t>
            </a:r>
            <a:endParaRPr lang="th-TH" sz="3200" b="1" dirty="0">
              <a:latin typeface="Angsana New" pitchFamily="18" charset="-34"/>
              <a:cs typeface="Angsana New" pitchFamily="18" charset="-34"/>
            </a:endParaRPr>
          </a:p>
          <a:p>
            <a:pPr algn="ctr"/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กรณีมีการจ่ายเบี้ยประกันชีวิตทั้งสองประเภท (เกินวงเงินสูงสุดของเบี้ยประกัน)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468313" y="1435100"/>
            <a:ext cx="8353425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en-US" sz="2000" b="1" dirty="0">
                <a:latin typeface="Angsana New" pitchFamily="18" charset="-34"/>
                <a:cs typeface="Angsana New" pitchFamily="18" charset="-34"/>
              </a:rPr>
              <a:t>	 </a:t>
            </a:r>
            <a:r>
              <a:rPr lang="th-TH" sz="2000" b="1" dirty="0">
                <a:latin typeface="Angsana New" pitchFamily="18" charset="-34"/>
                <a:cs typeface="Angsana New" pitchFamily="18" charset="-34"/>
              </a:rPr>
              <a:t>	นาย ข. มีเงินได้ปีละ 1,350,000 บาท จ่ายค่าเบี้ยประกันชีวิตแบบตลอดชีพปีละ 120,000 บาท ค่าเบี้ยประกันชีวิตแบบบำนาญปีละ 250,000 บาท จ่ายเงินสะสมเข้ากองทุนสำรองเลี้ยงชีพ 135,000 บาท และจ่ายค่าซื้อหน่วยลงทุนในกองทุน </a:t>
            </a:r>
            <a:r>
              <a:rPr lang="en-US" sz="2000" b="1" dirty="0">
                <a:latin typeface="Angsana New" pitchFamily="18" charset="-34"/>
                <a:cs typeface="Angsana New" pitchFamily="18" charset="-34"/>
              </a:rPr>
              <a:t>RMF </a:t>
            </a:r>
            <a:r>
              <a:rPr lang="th-TH" sz="2000" b="1" dirty="0">
                <a:latin typeface="Angsana New" pitchFamily="18" charset="-34"/>
                <a:cs typeface="Angsana New" pitchFamily="18" charset="-34"/>
              </a:rPr>
              <a:t>จำนวน 100,000 บาท นาย ข. สามารถหักค่าลดหย่อนและยกเว้นภาษีได้ดังนี้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th-TH" sz="2000" b="1" dirty="0">
                <a:latin typeface="Angsana New" pitchFamily="18" charset="-34"/>
                <a:cs typeface="Angsana New" pitchFamily="18" charset="-34"/>
              </a:rPr>
              <a:t>	(1) คำนวณยอดการใช้สิทธิหักไม่เกินร้อยละ 15 ของเงินได้ แล้วพักไว้ = 1,350,000 </a:t>
            </a:r>
            <a:r>
              <a:rPr lang="en-US" sz="2000" b="1" dirty="0">
                <a:latin typeface="Angsana New" pitchFamily="18" charset="-34"/>
                <a:cs typeface="Angsana New" pitchFamily="18" charset="-34"/>
              </a:rPr>
              <a:t>x 15 % = 202,500 </a:t>
            </a:r>
            <a:r>
              <a:rPr lang="th-TH" sz="2000" b="1" dirty="0">
                <a:latin typeface="Angsana New" pitchFamily="18" charset="-34"/>
                <a:cs typeface="Angsana New" pitchFamily="18" charset="-34"/>
              </a:rPr>
              <a:t>บาท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th-TH" sz="2000" b="1" dirty="0">
                <a:latin typeface="Angsana New" pitchFamily="18" charset="-34"/>
                <a:cs typeface="Angsana New" pitchFamily="18" charset="-34"/>
              </a:rPr>
              <a:t>	(2) นาย ข. จ่ายเบี้ยประกันชีวิตแบบตลอดชีพ 120,000 บาท ให้นำเบี้ยประกันชีวิตแบบตลอดชีพไปใช้สิทธิหักเบี้ยประกันแบบปกติก่อน 100,000 บาท ส่วนที่เกิน 100,000 บาท(20,000 บาท) ตัดทิ้งเพราะหักเบี้ยประกันชีวิตแบบปกติครบถ้วนแล้ว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th-TH" sz="2000" b="1" dirty="0">
                <a:latin typeface="Angsana New" pitchFamily="18" charset="-34"/>
                <a:cs typeface="Angsana New" pitchFamily="18" charset="-34"/>
              </a:rPr>
              <a:t>	(3) นำยอดเบี้ยประกันชีวิตแบบบำนาญที่จ่ายจริง 250,000 บาท เทียบกับวงเงินตาม 1. พบว่าเกิน 15% (202,500 บาท) และเกิน 200,000 บาท จึงสามารถใช้สิทธิหักลดหย่อนได้เต็ม 200,000 บาท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th-TH" sz="2000" b="1" dirty="0">
                <a:latin typeface="Angsana New" pitchFamily="18" charset="-34"/>
                <a:cs typeface="Angsana New" pitchFamily="18" charset="-34"/>
              </a:rPr>
              <a:t>	(4) นำยอดค่าเบี้ยประกันภัยแบบบำนาญที่สามารถหักได้ตาม 3. ไปรวมกับเงินสะสมเข้ากองทุนสำรองเลี้ยงชีพและเงินค่าซื้อหน่วยลงทุนในกองทุน </a:t>
            </a:r>
            <a:r>
              <a:rPr lang="en-US" sz="2000" b="1" dirty="0">
                <a:latin typeface="Angsana New" pitchFamily="18" charset="-34"/>
                <a:cs typeface="Angsana New" pitchFamily="18" charset="-34"/>
              </a:rPr>
              <a:t>RMF </a:t>
            </a:r>
            <a:r>
              <a:rPr lang="th-TH" sz="2000" b="1" dirty="0">
                <a:latin typeface="Angsana New" pitchFamily="18" charset="-34"/>
                <a:cs typeface="Angsana New" pitchFamily="18" charset="-34"/>
              </a:rPr>
              <a:t>แล้วต้องไม่เกิน 500,000 บาท = 200,000 + 135,000 + 100,000 = 435,000 บาท พบว่าไม่เกิน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th-TH" sz="2000" b="1" dirty="0">
                <a:latin typeface="Angsana New" pitchFamily="18" charset="-34"/>
                <a:cs typeface="Angsana New" pitchFamily="18" charset="-34"/>
              </a:rPr>
              <a:t>		</a:t>
            </a:r>
            <a:r>
              <a:rPr lang="th-TH" sz="2000" b="1" i="1" dirty="0">
                <a:solidFill>
                  <a:srgbClr val="0070C0"/>
                </a:solidFill>
                <a:latin typeface="Angsana New" pitchFamily="18" charset="-34"/>
                <a:cs typeface="Angsana New" pitchFamily="18" charset="-34"/>
              </a:rPr>
              <a:t>ดังนั้น นาย ข. สามารถหักเบี้ยประกันชีวิตแบบตลอดชีพได้ 100,000 บาท และหักเบี้ยประกันชีวิตแบบบำนาญได้ 200,000 บาท </a:t>
            </a:r>
          </a:p>
        </p:txBody>
      </p:sp>
      <p:sp>
        <p:nvSpPr>
          <p:cNvPr id="28676" name="AutoShape 5"/>
          <p:cNvSpPr>
            <a:spLocks noChangeArrowheads="1"/>
          </p:cNvSpPr>
          <p:nvPr/>
        </p:nvSpPr>
        <p:spPr bwMode="auto">
          <a:xfrm>
            <a:off x="250825" y="115888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4800" b="1" dirty="0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ตัวอย่างการคำนวณ </a:t>
            </a:r>
            <a:r>
              <a:rPr lang="en-US" sz="4800" b="1" dirty="0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2 : </a:t>
            </a:r>
            <a:r>
              <a:rPr lang="th-TH" sz="4800" b="1" dirty="0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เฉลย</a:t>
            </a:r>
            <a:r>
              <a:rPr lang="en-US" sz="4800" b="1" dirty="0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 </a:t>
            </a:r>
            <a:endParaRPr lang="th-TH" sz="4800" b="1" dirty="0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179512" y="1700808"/>
            <a:ext cx="8712967" cy="483209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600"/>
              </a:spcBef>
              <a:buSzPct val="80000"/>
            </a:pP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	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นาย ค. มีเงินได้มีเงินได้ทุกประเภทภาษีรวมทั้งปีเท่ากับ 3,400,000 บาท ในระหว่างปี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2555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มีรายการจ่ายดังต่อไปนี้ 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ซื้อประกันชีวิตแบบสะสมทรัพย์ของตนเองไว้รวมปีละ 60,000 บาท 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ซื้อประกันชีวิตแบบบำนาญไว้ 300,000 บาท 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ซื้อหน่วยลงทุน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RMF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ไว้ 360,000 บาท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  <a:buSzPct val="80000"/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200" b="1" i="1" dirty="0">
                <a:latin typeface="Angsana New" pitchFamily="18" charset="-34"/>
                <a:cs typeface="Angsana New" pitchFamily="18" charset="-34"/>
              </a:rPr>
              <a:t>ดังนั้น นาย ค. สามารถหักลดหย่อนและยกเว้นภาษีได้อย่างไร</a:t>
            </a: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403225" y="117376"/>
            <a:ext cx="8569325" cy="1511424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ตัวอย่างการคำนวณ </a:t>
            </a:r>
            <a:r>
              <a:rPr lang="en-US" sz="3200" b="1" dirty="0">
                <a:latin typeface="TH SarabunPSK" pitchFamily="34" charset="-34"/>
                <a:cs typeface="TH SarabunPSK" pitchFamily="34" charset="-34"/>
              </a:rPr>
              <a:t>3 : </a:t>
            </a:r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  <a:p>
            <a:pPr algn="ctr"/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กรณีมีการจ่ายเบี้ยประกันชีวิตทั้งสองประเภท </a:t>
            </a:r>
          </a:p>
          <a:p>
            <a:pPr algn="ctr"/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(เกินวงเงินสูงสุดของเบี้ยประกันและเกิน </a:t>
            </a:r>
            <a:r>
              <a:rPr lang="en-US" sz="2800" b="1" dirty="0">
                <a:latin typeface="TH SarabunPSK" pitchFamily="34" charset="-34"/>
                <a:cs typeface="TH SarabunPSK" pitchFamily="34" charset="-34"/>
              </a:rPr>
              <a:t>500,000</a:t>
            </a: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)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42888" y="1027113"/>
            <a:ext cx="8713787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69925" indent="-669925" algn="thaiDist" eaLnBrk="0" hangingPunct="0">
              <a:defRPr/>
            </a:pPr>
            <a:r>
              <a:rPr lang="th-TH" sz="3600" b="1" dirty="0">
                <a:solidFill>
                  <a:srgbClr val="FF0066"/>
                </a:solidFill>
                <a:latin typeface="Angsana New" pitchFamily="18" charset="-34"/>
              </a:rPr>
              <a:t>(7) 	ผู้มีเงินได้ที่เป็นกองมรดก</a:t>
            </a:r>
            <a:r>
              <a:rPr lang="th-TH" sz="3600" b="1" dirty="0">
                <a:latin typeface="Angsana New" pitchFamily="18" charset="-34"/>
              </a:rPr>
              <a:t> ให้เป็นหน้าที่ของผู้จัดการมรดก หรือ</a:t>
            </a:r>
          </a:p>
          <a:p>
            <a:pPr marL="669925" indent="-669925" algn="thaiDist" eaLnBrk="0" hangingPunct="0">
              <a:defRPr/>
            </a:pPr>
            <a:r>
              <a:rPr lang="th-TH" sz="3600" b="1" dirty="0">
                <a:latin typeface="Angsana New" pitchFamily="18" charset="-34"/>
              </a:rPr>
              <a:t>         ทายาท หรือผู้ครอบครองทรัพย์มรดก เป็นผู้ยื่นในนามกองมรดก</a:t>
            </a:r>
          </a:p>
          <a:p>
            <a:pPr marL="669925" indent="-669925" algn="thaiDist" eaLnBrk="0" hangingPunct="0">
              <a:defRPr/>
            </a:pPr>
            <a:endParaRPr lang="th-TH" sz="1600" b="1" dirty="0">
              <a:latin typeface="Angsana New" pitchFamily="18" charset="-34"/>
            </a:endParaRPr>
          </a:p>
          <a:p>
            <a:pPr marL="669925" indent="-669925" algn="thaiDist" eaLnBrk="0" hangingPunct="0">
              <a:defRPr/>
            </a:pPr>
            <a:r>
              <a:rPr lang="th-TH" sz="3600" b="1" dirty="0">
                <a:solidFill>
                  <a:srgbClr val="FF0066"/>
                </a:solidFill>
                <a:latin typeface="Angsana New" pitchFamily="18" charset="-34"/>
              </a:rPr>
              <a:t>(8) 	ผู้มีเงินได้ที่เป็นห้างหุ้นส่วนสามัญหรือคณะบุคคลที่มิใช่นิติบุคคล</a:t>
            </a:r>
            <a:r>
              <a:rPr lang="th-TH" sz="3600" b="1" dirty="0">
                <a:latin typeface="Angsana New" pitchFamily="18" charset="-34"/>
              </a:rPr>
              <a:t> </a:t>
            </a:r>
          </a:p>
          <a:p>
            <a:pPr marL="669925" indent="-669925" algn="thaiDist" eaLnBrk="0" hangingPunct="0">
              <a:defRPr/>
            </a:pPr>
            <a:r>
              <a:rPr lang="th-TH" sz="3600" b="1" dirty="0">
                <a:latin typeface="Angsana New" pitchFamily="18" charset="-34"/>
              </a:rPr>
              <a:t>         ให้เป็นหน้าที่ของผู้อำนวยการ หรือผู้จัดการของห้างหุ้นส่วนหรือ</a:t>
            </a:r>
          </a:p>
          <a:p>
            <a:pPr marL="669925" indent="-669925" algn="thaiDist" eaLnBrk="0" hangingPunct="0">
              <a:defRPr/>
            </a:pPr>
            <a:r>
              <a:rPr lang="th-TH" sz="3600" b="1" dirty="0">
                <a:latin typeface="Angsana New" pitchFamily="18" charset="-34"/>
              </a:rPr>
              <a:t>         ของคณะบุคคลนั้น ยื่นรายการใน</a:t>
            </a:r>
            <a:r>
              <a:rPr lang="th-TH" sz="3200" b="1" dirty="0">
                <a:latin typeface="Angsana New" pitchFamily="18" charset="-34"/>
              </a:rPr>
              <a:t>นามห้างหุ้นส่วนหรือคณะบุคคลนั้น</a:t>
            </a: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-201613" y="273050"/>
            <a:ext cx="86407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4000" b="1">
                <a:solidFill>
                  <a:srgbClr val="0000FF"/>
                </a:solidFill>
                <a:latin typeface="Angsana New" pitchFamily="18" charset="-34"/>
              </a:rPr>
              <a:t>8.2   ผู้มีหน้าที่รับผิดชอบในการยื่นแบบแสดงรายการ</a:t>
            </a:r>
            <a:r>
              <a:rPr lang="th-TH" b="1">
                <a:solidFill>
                  <a:srgbClr val="0000FF"/>
                </a:solidFill>
                <a:latin typeface="Angsana New" pitchFamily="18" charset="-34"/>
              </a:rPr>
              <a:t>(ต่อ)</a:t>
            </a:r>
          </a:p>
        </p:txBody>
      </p:sp>
      <p:pic>
        <p:nvPicPr>
          <p:cNvPr id="9220" name="Picture 5" descr="PE00802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9788" y="115888"/>
            <a:ext cx="454025" cy="96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uild="p" autoUpdateAnimBg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251521" y="1268760"/>
            <a:ext cx="8570218" cy="544764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en-US" b="1" dirty="0">
                <a:latin typeface="Angsana New" pitchFamily="18" charset="-34"/>
                <a:cs typeface="Angsana New" pitchFamily="18" charset="-34"/>
              </a:rPr>
              <a:t>	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	นาย ค. มีเงินได้มีเงินได้ทุกประเภทภาษีรวมทั้งปีเท่ากับ 3,400,000 บาท ได้ซื้อประกันชีวิตแบบสะสมทรัพย์ของตนเองไว้รวมปีละ 60,000 บาท ได้ซื้อประกันชีวิตแบบบำนาญไว้ 300,000 บาท และซื้อหน่วยลงทุน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RMF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ไว้ในปีเดียวกันถึง 360,000 บาท นาย ค. สามารถหักลดหย่อนเบี้ยประกันชีวิตแบบบำนาญได้ดังนี้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th-TH" b="1" dirty="0">
                <a:latin typeface="Angsana New" pitchFamily="18" charset="-34"/>
                <a:cs typeface="Angsana New" pitchFamily="18" charset="-34"/>
              </a:rPr>
              <a:t>	(1) คำนวณยอดการใช้สิทธิหักไม่เกินร้อยละ 15 ของเงินได้ แล้วพักไว้มีเงินได้ทั้งปี 3,400,000 บาท ไม่เกินร้อยละ 15 มีเพดานสูงสุดเท่ากับ = 3,400,000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X 15% =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ไม่เกิน 510,000 บาท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th-TH" b="1" dirty="0">
                <a:latin typeface="Angsana New" pitchFamily="18" charset="-34"/>
                <a:cs typeface="Angsana New" pitchFamily="18" charset="-34"/>
              </a:rPr>
              <a:t>	(2) นาย ค. จ่ายเบี้ยประกันชีวิตแบบสะสมทรัพย์ 60,000 บาท ให้นำเบี้ยประกันไปใช้สิทธิหักเบี้ยประกันชีวิตปกติก่อน 60,000 บาท คงเหลืออีก 40,000 บาท (100,000 - 60,000 = 40,000 ) จึงนำเบี้ยประกันชีวิตแบบบำนาญมาใช้สิทธิให้ครบ 100,000 บาท 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th-TH" b="1" dirty="0">
                <a:latin typeface="Angsana New" pitchFamily="18" charset="-34"/>
                <a:cs typeface="Angsana New" pitchFamily="18" charset="-34"/>
              </a:rPr>
              <a:t>	(3) นาย ค. จ่ายเบี้ยประกันชีวิตแบบบำนาญ 300,000 บาท คงเหลืออีก 260,000 บาท (300,000 - 40,000) นำมาเปรียบเทียบกับตาม 1. พบว่าไม่เกิน จึงสามารถใช้สิทธิหักเบี้ยประกันชีวิตแบบบำนาญได้เต็ม 200,000 บาท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th-TH" b="1" dirty="0">
                <a:latin typeface="Angsana New" pitchFamily="18" charset="-34"/>
                <a:cs typeface="Angsana New" pitchFamily="18" charset="-34"/>
              </a:rPr>
              <a:t>	(4) นำเบี้ยประกันชีวิตแบบบำนาญ 200,000 บาท ไปรวมกับเงินค่าซื้อหน่วยลงทุน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RMF 360,000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บาท = 560,000 (200,000 + 360,000) ต้องไม่เกิน 500,000 บาท พบว่า เกินวงเงินที่สามารถหักได้รวม 60,000 บาท (560,000 - 500,000 = 60,000) 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th-TH" b="1" dirty="0">
                <a:latin typeface="Angsana New" pitchFamily="18" charset="-34"/>
                <a:cs typeface="Angsana New" pitchFamily="18" charset="-34"/>
              </a:rPr>
              <a:t>	(5) นำสิทธิที่สามารถหักเบี้ยประกันแบบบำนาญตาม 3. (200,000 บาท) มาหักกับวงเงินที่เกินสิทธิหักได้ 60,000 บาท คงเหลือสิทธิที่หักได้จริง 140,000 บาท (200,000 – 60,000 = 140,000 บาท 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th-TH" b="1" dirty="0">
                <a:latin typeface="Angsana New" pitchFamily="18" charset="-34"/>
                <a:cs typeface="Angsana New" pitchFamily="18" charset="-34"/>
              </a:rPr>
              <a:t>		</a:t>
            </a:r>
            <a:r>
              <a:rPr lang="th-TH" b="1" i="1" dirty="0">
                <a:solidFill>
                  <a:srgbClr val="0070C0"/>
                </a:solidFill>
                <a:latin typeface="Angsana New" pitchFamily="18" charset="-34"/>
                <a:cs typeface="Angsana New" pitchFamily="18" charset="-34"/>
              </a:rPr>
              <a:t>ดังนั้น นาย ค. สามารถหักลดหย่อนเบี้ยประกันชีวิตแบบบำนาญได้ 180,000 บาท โดยนำไปหักลดหย่อนในส่วนของเงินประกันชีวิตปกติ 40,000 บาท รวมกับเบี้ยประกันชีวิตแบบสะสมทรัพย์ 60,000 บาท รวมเป็นเบี้ยประกันชีวิตปกติ 100,000 บาท และในส่วนของเบี้ยประกันชีวิตแบบบำนาญอีก 140,000 บาท</a:t>
            </a: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250825" y="115888"/>
            <a:ext cx="8569325" cy="1080864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4800" b="1" dirty="0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ตัวอย่างการคำนวณ </a:t>
            </a:r>
            <a:r>
              <a:rPr lang="en-US" sz="4800" b="1" dirty="0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3 : </a:t>
            </a:r>
            <a:r>
              <a:rPr lang="th-TH" sz="4800" b="1" dirty="0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เฉลย</a:t>
            </a:r>
            <a:r>
              <a:rPr lang="en-US" sz="4800" b="1" dirty="0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 </a:t>
            </a:r>
            <a:endParaRPr lang="th-TH" sz="4800" b="1" dirty="0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ransition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468313" y="1557338"/>
            <a:ext cx="8353425" cy="518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เงินได้ที่ผู้มีเงินได้จ่ายเป็นเบี้ยประกันภัยสำหรับ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“</a:t>
            </a:r>
            <a:r>
              <a:rPr lang="th-TH" sz="2800" b="1" u="sng" dirty="0">
                <a:latin typeface="Angsana New" pitchFamily="18" charset="-34"/>
                <a:cs typeface="Angsana New" pitchFamily="18" charset="-34"/>
              </a:rPr>
              <a:t>การประกันสุขภาพ</a:t>
            </a:r>
            <a:r>
              <a:rPr lang="en-US" sz="2800" b="1" u="sng" dirty="0">
                <a:latin typeface="Angsana New" pitchFamily="18" charset="-34"/>
                <a:cs typeface="Angsana New" pitchFamily="18" charset="-34"/>
              </a:rPr>
              <a:t>” </a:t>
            </a:r>
            <a:r>
              <a:rPr lang="th-TH" sz="2800" b="1" u="sng" dirty="0">
                <a:latin typeface="Angsana New" pitchFamily="18" charset="-34"/>
                <a:cs typeface="Angsana New" pitchFamily="18" charset="-34"/>
              </a:rPr>
              <a:t>ของบิดา มารดาของผู้มีเงินได้ บิดา มารดาของคู่สมรสที่มีรายได้ไม่เพียงพอแก่การยังชีพ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 ตาม</a:t>
            </a:r>
            <a:r>
              <a:rPr lang="th-TH" sz="2800" b="1" u="sng" dirty="0">
                <a:latin typeface="Angsana New" pitchFamily="18" charset="-34"/>
                <a:cs typeface="Angsana New" pitchFamily="18" charset="-34"/>
              </a:rPr>
              <a:t>จำนวนที่จ่ายจริงแต่ไม่เกิน </a:t>
            </a:r>
            <a:r>
              <a:rPr lang="en-US" sz="2800" b="1" u="sng" dirty="0">
                <a:latin typeface="Angsana New" pitchFamily="18" charset="-34"/>
                <a:cs typeface="Angsana New" pitchFamily="18" charset="-34"/>
              </a:rPr>
              <a:t>15,000 </a:t>
            </a:r>
            <a:r>
              <a:rPr lang="th-TH" sz="2800" b="1" u="sng" dirty="0">
                <a:latin typeface="Angsana New" pitchFamily="18" charset="-34"/>
                <a:cs typeface="Angsana New" pitchFamily="18" charset="-34"/>
              </a:rPr>
              <a:t>บาท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 โดยได้เอาประกันไว้กับบริษัทประกันชีวิตหรือบริษัทประกันวินาศภัยที่ประกอบกิจการในราชอาณาจักร (ปี 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2549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เป็นต้นไป)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(17.57)</a:t>
            </a:r>
            <a:endParaRPr lang="th-TH" sz="2800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เงินได้ที่นายจ้างจ่ายเป็นเบี้ยประกันภัยให้แก่บริษัทประกันชีวิตหรือบริษัทประกันวินาศภัยที่ประกอบกิจการในราชอาณาจักร สำหรับ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“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กรมธรรม์ประกันภัยกลุ่ม กำหนดเวลา ไม่เกิน 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1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ปี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”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เฉพาะส่วนที่คุ้มครองค่ารักษาพยาบาลสำหรับ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 (17.58)</a:t>
            </a:r>
            <a:endParaRPr lang="th-TH" sz="2800" b="1" dirty="0">
              <a:latin typeface="Angsana New" pitchFamily="18" charset="-34"/>
              <a:cs typeface="Angsana New" pitchFamily="18" charset="-34"/>
            </a:endParaRPr>
          </a:p>
          <a:p>
            <a:pPr marL="1257300" lvl="2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ลูกจ้าง สามี ภริยา บุพการี หรือผู้สืบสันดาน (เฉพาะรักษาในประเทศไทย)</a:t>
            </a:r>
          </a:p>
          <a:p>
            <a:pPr marL="1257300" lvl="2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ลูกจ้าง ในกรณีที่ต้องได้รับการรักษาในต่างประเทศขณะที่ทำงานในต่างประเทศเป็นครั้งคราว (ปี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2549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เป็นต้นไป)</a:t>
            </a:r>
            <a:endParaRPr lang="en-US" sz="24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250825" y="115888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400" b="1">
                <a:solidFill>
                  <a:srgbClr val="FF3300"/>
                </a:solidFill>
                <a:cs typeface="Angsana New" pitchFamily="18" charset="-34"/>
              </a:rPr>
              <a:t>เงินได้ที่ได้รับ</a:t>
            </a:r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การยกเว้นภาษีเงินได้บุคคลธรรมดา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algn="ctr"/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(กฎกระทรวง ฉบับที่ 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126)</a:t>
            </a:r>
            <a:endParaRPr lang="th-TH" sz="3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468313" y="1647825"/>
            <a:ext cx="8353425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 ดอกเบี้ยและรางวัลสลากออมทรัพย์ของธนาคารเพื่อการเกษตรและสหกรณ์การเกษตร สำหรับสลากที่ออกจำหน่ายปี </a:t>
            </a: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2545 </a:t>
            </a: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เป็นต้นไป</a:t>
            </a: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 (17.39)</a:t>
            </a: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 ดอกเบี้ยเงินฝากประจำที่มีระยะเวลาการฝาก </a:t>
            </a: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1</a:t>
            </a: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 ปีขึ้นปี แต่เมื่อรวมกับดอกเบี้ยเงินฝากประจำทุกประเภทแล้ว ต้องไม่เกิน </a:t>
            </a: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30,000 </a:t>
            </a: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บาท สำหรับเงินได้ที่ได้รับตั้งแต่ </a:t>
            </a: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1 </a:t>
            </a: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มกราคม </a:t>
            </a: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2548 </a:t>
            </a: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เป็นต้นไป โดยมีเงื่อนไขคือ</a:t>
            </a: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 (17.48)</a:t>
            </a:r>
            <a:endParaRPr lang="th-TH" sz="3000" b="1" dirty="0">
              <a:latin typeface="Angsana New" pitchFamily="18" charset="-34"/>
              <a:cs typeface="Angsana New" pitchFamily="18" charset="-34"/>
            </a:endParaRPr>
          </a:p>
          <a:p>
            <a:pPr marL="1257300" lvl="2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ผู้มีเงินได้ได้รับดอกเบี้ยเงินฝากเมื่อมีอายุไม่ต่ำกว่า </a:t>
            </a: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55 </a:t>
            </a: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ปี</a:t>
            </a: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 </a:t>
            </a:r>
            <a:endParaRPr lang="en-US" sz="3000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ผู้มีเงินได้เป็น “ผู้อยู่ในประเทศไทย” และ “อายุไม่ต่ำกว่า </a:t>
            </a: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65 </a:t>
            </a: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ปี” </a:t>
            </a:r>
            <a:r>
              <a:rPr lang="th-TH" sz="3000" b="1" u="sng" dirty="0">
                <a:latin typeface="Angsana New" pitchFamily="18" charset="-34"/>
                <a:cs typeface="Angsana New" pitchFamily="18" charset="-34"/>
              </a:rPr>
              <a:t>ได้รับยกเว้นเงินได้ส่วนที่ไม่เกิน </a:t>
            </a:r>
            <a:r>
              <a:rPr lang="en-US" sz="3000" b="1" u="sng" dirty="0">
                <a:latin typeface="Angsana New" pitchFamily="18" charset="-34"/>
                <a:cs typeface="Angsana New" pitchFamily="18" charset="-34"/>
              </a:rPr>
              <a:t>190,000 </a:t>
            </a:r>
            <a:r>
              <a:rPr lang="th-TH" sz="3000" b="1" u="sng" dirty="0">
                <a:latin typeface="Angsana New" pitchFamily="18" charset="-34"/>
                <a:cs typeface="Angsana New" pitchFamily="18" charset="-34"/>
              </a:rPr>
              <a:t>บาท</a:t>
            </a: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 สำหรับเงินได้ที่ได้รับตั้งแต่ </a:t>
            </a: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1 </a:t>
            </a: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มกราคม </a:t>
            </a: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2548 </a:t>
            </a: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เป็นต้นไป </a:t>
            </a: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(17.53)</a:t>
            </a:r>
            <a:endParaRPr lang="th-TH" sz="30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>
            <a:off x="250825" y="115888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400" b="1">
                <a:solidFill>
                  <a:srgbClr val="FF3300"/>
                </a:solidFill>
                <a:cs typeface="Angsana New" pitchFamily="18" charset="-34"/>
              </a:rPr>
              <a:t>เงินได้ที่ได้รับ</a:t>
            </a:r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การยกเว้นภาษีเงินได้บุคคลธรรมดา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algn="ctr"/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(กฎกระทรวง ฉบับที่ 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126)</a:t>
            </a:r>
            <a:endParaRPr lang="th-TH" sz="3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468313" y="1647825"/>
            <a:ext cx="8353425" cy="39782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 เงินได้ที่ผู้มีเงินได้เป็นคนพิการ (มีบัตรประจำตัวคนพิการ) </a:t>
            </a:r>
            <a:r>
              <a:rPr lang="th-TH" sz="3000" b="1" u="sng" dirty="0">
                <a:latin typeface="Angsana New" pitchFamily="18" charset="-34"/>
                <a:cs typeface="Angsana New" pitchFamily="18" charset="-34"/>
              </a:rPr>
              <a:t>ได้รับยกเว้นเงินได้ส่วนที่ไม่เกิน </a:t>
            </a:r>
            <a:r>
              <a:rPr lang="en-US" sz="3000" b="1" u="sng" dirty="0">
                <a:latin typeface="Angsana New" pitchFamily="18" charset="-34"/>
                <a:cs typeface="Angsana New" pitchFamily="18" charset="-34"/>
              </a:rPr>
              <a:t>190,000 </a:t>
            </a:r>
            <a:r>
              <a:rPr lang="th-TH" sz="3000" b="1" u="sng" dirty="0">
                <a:latin typeface="Angsana New" pitchFamily="18" charset="-34"/>
                <a:cs typeface="Angsana New" pitchFamily="18" charset="-34"/>
              </a:rPr>
              <a:t>บาท</a:t>
            </a: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 สำหรับเงินได้ที่ได้รับตั้งแต่ </a:t>
            </a: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1 </a:t>
            </a: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มกราคม </a:t>
            </a: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2553 </a:t>
            </a: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เป็นต้นไป </a:t>
            </a: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(17.63)</a:t>
            </a:r>
            <a:endParaRPr lang="th-TH" sz="3000" b="1" dirty="0">
              <a:latin typeface="Angsana New" pitchFamily="18" charset="-34"/>
              <a:cs typeface="Angsana New" pitchFamily="18" charset="-34"/>
            </a:endParaRPr>
          </a:p>
          <a:p>
            <a:pPr marL="742950" lvl="1" indent="-28575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 เป็นผู้อยู่ในประเทศไทย และ </a:t>
            </a:r>
          </a:p>
          <a:p>
            <a:pPr marL="742950" lvl="1" indent="-28575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 อายุไม่เกิน </a:t>
            </a: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65 </a:t>
            </a: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ปี</a:t>
            </a:r>
            <a:endParaRPr lang="en-US" sz="3000" b="1" dirty="0">
              <a:latin typeface="Angsana New" pitchFamily="18" charset="-34"/>
              <a:cs typeface="Angsana New" pitchFamily="18" charset="-34"/>
            </a:endParaRPr>
          </a:p>
          <a:p>
            <a:pPr marL="742950" lvl="1" indent="-28575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หากผู้มีเงินได้มีอายุครบ </a:t>
            </a: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65</a:t>
            </a: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 ปีบริบูรณ์ในปีภาษีใด และได้ใช้สิทธิยกเว้นตามข้อ </a:t>
            </a: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17.53 </a:t>
            </a: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แล้ว</a:t>
            </a: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000" b="1" dirty="0">
                <a:latin typeface="Angsana New" pitchFamily="18" charset="-34"/>
                <a:cs typeface="Angsana New" pitchFamily="18" charset="-34"/>
              </a:rPr>
              <a:t>ต้องไม่ใช้สิทธิยกเว้นตามข้อนี้อีก</a:t>
            </a:r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250825" y="115888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400" b="1">
                <a:solidFill>
                  <a:srgbClr val="FF3300"/>
                </a:solidFill>
                <a:cs typeface="Angsana New" pitchFamily="18" charset="-34"/>
              </a:rPr>
              <a:t>เงินได้ที่ได้รับ</a:t>
            </a:r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การยกเว้นภาษีเงินได้บุคคลธรรมดา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algn="ctr"/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(กฎกระทรวง ฉบับที่ 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126)</a:t>
            </a:r>
            <a:endParaRPr lang="th-TH" sz="3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ransition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468313" y="1557338"/>
            <a:ext cx="8353425" cy="350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en-US" sz="2800" b="1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เงินได้จากการโอนกรรมสิทธิ์หรือสิทธิครอบครองใน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 “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อสังหาริมทรัพย์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” 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ให้แก่บุตรโดยชอบด้วยกฎหมายของตนโดยไม่มีค่าตอบแทน 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(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ไม่รวมถึงบุตรบุญธรรม)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 (17.15)</a:t>
            </a:r>
            <a:endParaRPr lang="th-TH" sz="2800" b="1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en-US" sz="2800" b="1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เงินได้จากการโอนกรรมสิทธิ์หรือสิทธิครองครองใน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 “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ที่ดิน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” 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โดยไม่มีค่าตอบแทนให้แก่วัด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โบสถ์ หรือมัสยิด ไม่เกิน 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50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 ไร่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 (17.30)</a:t>
            </a: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en-US" sz="2800" b="1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เงินได้จากการโอนกรรมสิทธิ์หรือสิทธิครอบครองใน “อสังหาริมทรัพย์” โดยไม่มีค่าตอบแทนให้แก่สภากาชาดไทย 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(17.52)</a:t>
            </a:r>
            <a:endParaRPr lang="th-TH" sz="2800" b="1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250825" y="115888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400" b="1">
                <a:solidFill>
                  <a:srgbClr val="FF3300"/>
                </a:solidFill>
                <a:cs typeface="Angsana New" pitchFamily="18" charset="-34"/>
              </a:rPr>
              <a:t>เงินได้ที่ได้รับ</a:t>
            </a:r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การยกเว้นภาษีเงินได้บุคคลธรรมดา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algn="ctr"/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(กฎกระทรวง ฉบับที่ 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126)</a:t>
            </a:r>
            <a:endParaRPr lang="th-TH" sz="3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466725" y="5300663"/>
            <a:ext cx="8353425" cy="1189037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th-TH" sz="2800" b="1">
                <a:latin typeface="Angsana New" pitchFamily="18" charset="-34"/>
                <a:cs typeface="Angsana New" pitchFamily="18" charset="-34"/>
              </a:rPr>
              <a:t>กรณีโอนกรรมสิทธิ์หรือสิทธิครอบครองในอสังหาริมทรัพย์โดยไม่มีค่าตอบแทน </a:t>
            </a:r>
          </a:p>
          <a:p>
            <a:pPr marL="342900" indent="-342900" algn="ctr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th-TH" sz="2800" b="1">
                <a:latin typeface="Angsana New" pitchFamily="18" charset="-34"/>
                <a:cs typeface="Angsana New" pitchFamily="18" charset="-34"/>
              </a:rPr>
              <a:t>มาตรา 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41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ทวิ ถือว่า ผู้โอนเป็นผู้มีเงินได้และต้องเสียภาษีเงินได้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ext Box 4"/>
          <p:cNvSpPr txBox="1">
            <a:spLocks noChangeArrowheads="1"/>
          </p:cNvSpPr>
          <p:nvPr/>
        </p:nvSpPr>
        <p:spPr bwMode="auto">
          <a:xfrm>
            <a:off x="468313" y="1449388"/>
            <a:ext cx="8353425" cy="53340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en-US" sz="2800" b="1" dirty="0" err="1">
                <a:latin typeface="Angsana New" pitchFamily="18" charset="-34"/>
                <a:cs typeface="Angsana New" pitchFamily="18" charset="-34"/>
              </a:rPr>
              <a:t>เงินได้จากการขาย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“</a:t>
            </a:r>
            <a:r>
              <a:rPr lang="en-US" sz="2800" b="1" dirty="0" err="1">
                <a:latin typeface="Angsana New" pitchFamily="18" charset="-34"/>
                <a:cs typeface="Angsana New" pitchFamily="18" charset="-34"/>
              </a:rPr>
              <a:t>อสังหาริมทรัพย์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” </a:t>
            </a:r>
            <a:r>
              <a:rPr lang="en-US" sz="2800" b="1" dirty="0" err="1">
                <a:latin typeface="Angsana New" pitchFamily="18" charset="-34"/>
                <a:cs typeface="Angsana New" pitchFamily="18" charset="-34"/>
              </a:rPr>
              <a:t>ดังต่อไปนี้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(17.41)          </a:t>
            </a: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		</a:t>
            </a:r>
            <a:r>
              <a:rPr lang="en-US" sz="2600" b="1" dirty="0">
                <a:latin typeface="Angsana New" pitchFamily="18" charset="-34"/>
                <a:cs typeface="Angsana New" pitchFamily="18" charset="-34"/>
              </a:rPr>
              <a:t>(ก) </a:t>
            </a:r>
            <a:r>
              <a:rPr lang="en-US" sz="2600" b="1" dirty="0" err="1">
                <a:latin typeface="Angsana New" pitchFamily="18" charset="-34"/>
                <a:cs typeface="Angsana New" pitchFamily="18" charset="-34"/>
              </a:rPr>
              <a:t>บ้าน</a:t>
            </a:r>
            <a:r>
              <a:rPr lang="en-US" sz="26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600" b="1" dirty="0" err="1">
                <a:latin typeface="Angsana New" pitchFamily="18" charset="-34"/>
                <a:cs typeface="Angsana New" pitchFamily="18" charset="-34"/>
              </a:rPr>
              <a:t>โรงเรือน</a:t>
            </a:r>
            <a:r>
              <a:rPr lang="en-US" sz="2600" b="1" dirty="0">
                <a:latin typeface="Angsana New" pitchFamily="18" charset="-34"/>
                <a:cs typeface="Angsana New" pitchFamily="18" charset="-34"/>
              </a:rPr>
              <a:t> หรือสิ่งปลูกสร้างอื่นซึ่งโดยปกติใช้ประโยชน์เพื่อเป็นที่อยู่อาศัย</a:t>
            </a:r>
            <a:br>
              <a:rPr lang="en-US" sz="2600" b="1" dirty="0">
                <a:latin typeface="Angsana New" pitchFamily="18" charset="-34"/>
                <a:cs typeface="Angsana New" pitchFamily="18" charset="-34"/>
              </a:rPr>
            </a:br>
            <a:r>
              <a:rPr lang="en-US" sz="2600" b="1" dirty="0">
                <a:latin typeface="Angsana New" pitchFamily="18" charset="-34"/>
                <a:cs typeface="Angsana New" pitchFamily="18" charset="-34"/>
              </a:rPr>
              <a:t>          (ข) </a:t>
            </a:r>
            <a:r>
              <a:rPr lang="en-US" sz="2600" b="1" dirty="0" err="1">
                <a:latin typeface="Angsana New" pitchFamily="18" charset="-34"/>
                <a:cs typeface="Angsana New" pitchFamily="18" charset="-34"/>
              </a:rPr>
              <a:t>อสังหาริมทรัพย์</a:t>
            </a: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ตาม</a:t>
            </a:r>
            <a:r>
              <a:rPr lang="en-US" sz="2600" b="1" dirty="0">
                <a:latin typeface="Angsana New" pitchFamily="18" charset="-34"/>
                <a:cs typeface="Angsana New" pitchFamily="18" charset="-34"/>
              </a:rPr>
              <a:t> (ก) </a:t>
            </a:r>
            <a:r>
              <a:rPr lang="en-US" sz="2600" b="1" dirty="0" err="1">
                <a:latin typeface="Angsana New" pitchFamily="18" charset="-34"/>
                <a:cs typeface="Angsana New" pitchFamily="18" charset="-34"/>
              </a:rPr>
              <a:t>พร้อมที่ดิน</a:t>
            </a:r>
            <a:br>
              <a:rPr lang="en-US" sz="2600" b="1" dirty="0">
                <a:latin typeface="Angsana New" pitchFamily="18" charset="-34"/>
                <a:cs typeface="Angsana New" pitchFamily="18" charset="-34"/>
              </a:rPr>
            </a:br>
            <a:r>
              <a:rPr lang="en-US" sz="2600" b="1" dirty="0">
                <a:latin typeface="Angsana New" pitchFamily="18" charset="-34"/>
                <a:cs typeface="Angsana New" pitchFamily="18" charset="-34"/>
              </a:rPr>
              <a:t>          (ค) </a:t>
            </a:r>
            <a:r>
              <a:rPr lang="en-US" sz="2600" b="1" dirty="0" err="1">
                <a:latin typeface="Angsana New" pitchFamily="18" charset="-34"/>
                <a:cs typeface="Angsana New" pitchFamily="18" charset="-34"/>
              </a:rPr>
              <a:t>ห้องชุดสำหรับการอยู่อาศัยในอาคารชุดตามกฎหมายว่าด้วยอาคารชุด</a:t>
            </a:r>
            <a:endParaRPr lang="en-US" sz="2600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en-US" sz="2600" b="1" dirty="0">
                <a:latin typeface="Angsana New" pitchFamily="18" charset="-34"/>
                <a:cs typeface="Angsana New" pitchFamily="18" charset="-34"/>
              </a:rPr>
              <a:t>	 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โดยมีเงื่อนไขคือ</a:t>
            </a:r>
          </a:p>
          <a:p>
            <a:pPr marL="1257300" lvl="2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ต้องเป็นอ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สังหาริมทรัพย์ซึ่งผู้มีเงินได้ใช้เป็นที่อยู่อาศัยอันเป็นแหล่งสำคัญ 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(ดูจาก</a:t>
            </a:r>
            <a:r>
              <a:rPr lang="en-US" sz="2400" b="1" dirty="0" err="1">
                <a:latin typeface="Angsana New" pitchFamily="18" charset="-34"/>
                <a:cs typeface="Angsana New" pitchFamily="18" charset="-34"/>
              </a:rPr>
              <a:t>มีชื่ออยู่ในทะเบียนบ้านไม่น้อยกว่าหนึ่งปี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400" b="1" dirty="0" err="1">
                <a:latin typeface="Angsana New" pitchFamily="18" charset="-34"/>
                <a:cs typeface="Angsana New" pitchFamily="18" charset="-34"/>
              </a:rPr>
              <a:t>นับแต่วันที่ได้มาซึ่งกรรมสิทธิ์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)</a:t>
            </a:r>
          </a:p>
          <a:p>
            <a:pPr marL="1257300" lvl="2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ภายใน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1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 ปีก่อน หรือนับแต่วันที่ทำสัญญาซื้อขาย ผู้มีเงินได้ต้องทำสัญญาซื้อขายอสังหาริมทรัพย์แห่งใหม่ตาม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(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ก) (ข) (ค) เพื่อใช้เป็นที่อยู่อาศัย</a:t>
            </a:r>
          </a:p>
          <a:p>
            <a:pPr marL="1257300" lvl="2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ได้รับยกเว้นเท่ากับ</a:t>
            </a:r>
            <a:r>
              <a:rPr lang="th-TH" sz="2400" b="1" u="sng" dirty="0">
                <a:latin typeface="Angsana New" pitchFamily="18" charset="-34"/>
                <a:cs typeface="Angsana New" pitchFamily="18" charset="-34"/>
              </a:rPr>
              <a:t>ราคาประเมินทุนทรัพย์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ของอสังหาริมทรัพย์เก่า แต่ไม่เกินมูลค่าของอสังหาริมทรัพย์แห่งใหม่</a:t>
            </a:r>
            <a:endParaRPr lang="en-US" sz="28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3796" name="AutoShape 6"/>
          <p:cNvSpPr>
            <a:spLocks noChangeArrowheads="1"/>
          </p:cNvSpPr>
          <p:nvPr/>
        </p:nvSpPr>
        <p:spPr bwMode="auto">
          <a:xfrm>
            <a:off x="250825" y="115888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400" b="1">
                <a:solidFill>
                  <a:srgbClr val="FF3300"/>
                </a:solidFill>
                <a:cs typeface="Angsana New" pitchFamily="18" charset="-34"/>
              </a:rPr>
              <a:t>เงินได้ที่ได้รับ</a:t>
            </a:r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การยกเว้นภาษีเงินได้บุคคลธรรมดา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algn="ctr"/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(กฎกระทรวง ฉบับที่ 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126)</a:t>
            </a:r>
            <a:endParaRPr lang="th-TH" sz="3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ransition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468313" y="1449388"/>
            <a:ext cx="8353425" cy="52673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  เงินที่จ่ายเป็นค่าซื้อ “อาคาร” “อาคารพร้อมที่ดิน” “ห้องชุด” เพื่อเป็นที่อยู่อาศัย โดยมีเงื่อนไข ดังต่อไปนี้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(29)</a:t>
            </a:r>
            <a:endParaRPr lang="th-TH" sz="2800" b="1" dirty="0">
              <a:latin typeface="Angsana New" pitchFamily="18" charset="-34"/>
              <a:cs typeface="Angsana New" pitchFamily="18" charset="-34"/>
            </a:endParaRPr>
          </a:p>
          <a:p>
            <a:pPr marL="1257300" lvl="2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700" b="1" dirty="0">
                <a:latin typeface="Angsana New" pitchFamily="18" charset="-34"/>
                <a:cs typeface="Angsana New" pitchFamily="18" charset="-34"/>
              </a:rPr>
              <a:t>เป็นจำนวนที่จ่ายจริง แต่</a:t>
            </a:r>
            <a:r>
              <a:rPr lang="th-TH" sz="2700" b="1" u="sng" dirty="0">
                <a:latin typeface="Angsana New" pitchFamily="18" charset="-34"/>
                <a:cs typeface="Angsana New" pitchFamily="18" charset="-34"/>
              </a:rPr>
              <a:t>ไม่เกิน </a:t>
            </a:r>
            <a:r>
              <a:rPr lang="en-US" sz="2700" b="1" u="sng" dirty="0">
                <a:latin typeface="Angsana New" pitchFamily="18" charset="-34"/>
                <a:cs typeface="Angsana New" pitchFamily="18" charset="-34"/>
              </a:rPr>
              <a:t>300,000 </a:t>
            </a:r>
            <a:r>
              <a:rPr lang="th-TH" sz="2700" b="1" u="sng" dirty="0">
                <a:latin typeface="Angsana New" pitchFamily="18" charset="-34"/>
                <a:cs typeface="Angsana New" pitchFamily="18" charset="-34"/>
              </a:rPr>
              <a:t>บาท</a:t>
            </a:r>
            <a:r>
              <a:rPr lang="th-TH" sz="2700" b="1" dirty="0"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marL="1257300" lvl="2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7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จ่ายไประหว่างวันที่ </a:t>
            </a:r>
            <a:r>
              <a:rPr lang="en-US" sz="27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1 </a:t>
            </a:r>
            <a:r>
              <a:rPr lang="th-TH" sz="27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มกราคม </a:t>
            </a:r>
            <a:r>
              <a:rPr lang="en-US" sz="27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2552</a:t>
            </a:r>
            <a:r>
              <a:rPr lang="th-TH" sz="27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 ถึงวันที่ </a:t>
            </a:r>
            <a:r>
              <a:rPr lang="en-US" sz="27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31 </a:t>
            </a:r>
            <a:r>
              <a:rPr lang="th-TH" sz="27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ธันวาคม </a:t>
            </a:r>
            <a:r>
              <a:rPr lang="en-US" sz="27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2552</a:t>
            </a:r>
            <a:r>
              <a:rPr lang="th-TH" sz="27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 (เฉพาะปี </a:t>
            </a:r>
            <a:r>
              <a:rPr lang="en-US" sz="27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2552)</a:t>
            </a:r>
            <a:endParaRPr lang="th-TH" sz="2700" b="1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  <a:p>
            <a:pPr marL="1257300" lvl="2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700" b="1" dirty="0">
                <a:latin typeface="Angsana New" pitchFamily="18" charset="-34"/>
                <a:cs typeface="Angsana New" pitchFamily="18" charset="-34"/>
              </a:rPr>
              <a:t>จดทะเบียนโอนกรรมสิทธิ์ในอสังหาริมทรัพย์นั้น ให้เสร็จภายในวันที่ </a:t>
            </a:r>
            <a:r>
              <a:rPr lang="en-US" sz="2700" b="1" dirty="0">
                <a:latin typeface="Angsana New" pitchFamily="18" charset="-34"/>
                <a:cs typeface="Angsana New" pitchFamily="18" charset="-34"/>
              </a:rPr>
              <a:t>1 </a:t>
            </a:r>
            <a:r>
              <a:rPr lang="th-TH" sz="2700" b="1" dirty="0">
                <a:latin typeface="Angsana New" pitchFamily="18" charset="-34"/>
                <a:cs typeface="Angsana New" pitchFamily="18" charset="-34"/>
              </a:rPr>
              <a:t>มกราคม </a:t>
            </a:r>
            <a:r>
              <a:rPr lang="en-US" sz="2700" b="1" dirty="0">
                <a:latin typeface="Angsana New" pitchFamily="18" charset="-34"/>
                <a:cs typeface="Angsana New" pitchFamily="18" charset="-34"/>
              </a:rPr>
              <a:t>2552</a:t>
            </a:r>
            <a:r>
              <a:rPr lang="th-TH" sz="2700" b="1" dirty="0">
                <a:latin typeface="Angsana New" pitchFamily="18" charset="-34"/>
                <a:cs typeface="Angsana New" pitchFamily="18" charset="-34"/>
              </a:rPr>
              <a:t> ถึงวันที่ </a:t>
            </a:r>
            <a:r>
              <a:rPr lang="en-US" sz="2700" b="1" dirty="0">
                <a:latin typeface="Angsana New" pitchFamily="18" charset="-34"/>
                <a:cs typeface="Angsana New" pitchFamily="18" charset="-34"/>
              </a:rPr>
              <a:t>31 </a:t>
            </a:r>
            <a:r>
              <a:rPr lang="th-TH" sz="2700" b="1" dirty="0">
                <a:latin typeface="Angsana New" pitchFamily="18" charset="-34"/>
                <a:cs typeface="Angsana New" pitchFamily="18" charset="-34"/>
              </a:rPr>
              <a:t>ธันวาคม </a:t>
            </a:r>
            <a:r>
              <a:rPr lang="en-US" sz="2700" b="1" dirty="0">
                <a:latin typeface="Angsana New" pitchFamily="18" charset="-34"/>
                <a:cs typeface="Angsana New" pitchFamily="18" charset="-34"/>
              </a:rPr>
              <a:t>2552</a:t>
            </a:r>
            <a:r>
              <a:rPr lang="th-TH" sz="2700" b="1" dirty="0"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marL="1257300" lvl="2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700" b="1" dirty="0">
                <a:latin typeface="Angsana New" pitchFamily="18" charset="-34"/>
                <a:cs typeface="Angsana New" pitchFamily="18" charset="-34"/>
              </a:rPr>
              <a:t>ผู้มีเงินได้มีชื่อเป็นเจ้าของกรรมสิทธิ์เป็นเวลาติดต่อกัน</a:t>
            </a:r>
            <a:r>
              <a:rPr lang="th-TH" sz="2700" b="1" u="sng" dirty="0">
                <a:latin typeface="Angsana New" pitchFamily="18" charset="-34"/>
                <a:cs typeface="Angsana New" pitchFamily="18" charset="-34"/>
              </a:rPr>
              <a:t>ไม่น้อยกว่า </a:t>
            </a:r>
            <a:r>
              <a:rPr lang="en-US" sz="2700" b="1" u="sng" dirty="0">
                <a:latin typeface="Angsana New" pitchFamily="18" charset="-34"/>
                <a:cs typeface="Angsana New" pitchFamily="18" charset="-34"/>
              </a:rPr>
              <a:t>3</a:t>
            </a:r>
            <a:r>
              <a:rPr lang="th-TH" sz="2700" b="1" u="sng" dirty="0">
                <a:latin typeface="Angsana New" pitchFamily="18" charset="-34"/>
                <a:cs typeface="Angsana New" pitchFamily="18" charset="-34"/>
              </a:rPr>
              <a:t> ปี</a:t>
            </a:r>
            <a:r>
              <a:rPr lang="th-TH" sz="2700" b="1" dirty="0">
                <a:latin typeface="Angsana New" pitchFamily="18" charset="-34"/>
                <a:cs typeface="Angsana New" pitchFamily="18" charset="-34"/>
              </a:rPr>
              <a:t>นับแต่วันที่จดทะเบียนโอนกรรมสิทธิ์</a:t>
            </a:r>
          </a:p>
          <a:p>
            <a:pPr marL="1257300" lvl="2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700" b="1" dirty="0">
                <a:latin typeface="Angsana New" pitchFamily="18" charset="-34"/>
                <a:cs typeface="Angsana New" pitchFamily="18" charset="-34"/>
              </a:rPr>
              <a:t>อสังหาริมทรัพย์นั้นต้องไม่เคยผ่านการจดทะเบียนโอนกรรมสิทธิ์มาก่อน</a:t>
            </a:r>
            <a:endParaRPr lang="en-US" sz="27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4820" name="AutoShape 4"/>
          <p:cNvSpPr>
            <a:spLocks noChangeArrowheads="1"/>
          </p:cNvSpPr>
          <p:nvPr/>
        </p:nvSpPr>
        <p:spPr bwMode="auto">
          <a:xfrm>
            <a:off x="250825" y="115888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400" b="1">
                <a:solidFill>
                  <a:srgbClr val="FF3300"/>
                </a:solidFill>
                <a:cs typeface="Angsana New" pitchFamily="18" charset="-34"/>
              </a:rPr>
              <a:t>เงินได้ที่ได้รับ</a:t>
            </a:r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การยกเว้นภาษีเงินได้บุคคลธรรมดา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algn="ctr"/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(กฎกระทรวง ฉบับที่ 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126)</a:t>
            </a:r>
            <a:endParaRPr lang="th-TH" sz="3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ransition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79512" y="1471131"/>
            <a:ext cx="8784975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  เงินบริจาคเพื่อการกีฬา ให้แก่ “การกีฬาแห่งประเทศไทยเพื่อส่งเสริมการกีฬา” “คณะกรรมการกีฬาจังหวัด” “สำนักงานพัฒนาการกีฬาและนันทนาการเพื่อการจัดการแข่งขันกีฬานักเรียน” “สมาคมกีฬาสมัครเล่น” สามารถหักได้ตามที่</a:t>
            </a:r>
            <a:r>
              <a:rPr lang="th-TH" sz="2600" b="1" u="sng" dirty="0">
                <a:latin typeface="Angsana New" pitchFamily="18" charset="-34"/>
                <a:cs typeface="Angsana New" pitchFamily="18" charset="-34"/>
              </a:rPr>
              <a:t>จ่ายจริงแต่เมื่อรวมกับเงินบริจาคอื่น ๆ แล้วต้องไม่เกิน ร้อยละ </a:t>
            </a:r>
            <a:r>
              <a:rPr lang="en-US" sz="2600" b="1" u="sng" dirty="0">
                <a:latin typeface="Angsana New" pitchFamily="18" charset="-34"/>
                <a:cs typeface="Angsana New" pitchFamily="18" charset="-34"/>
              </a:rPr>
              <a:t>10</a:t>
            </a:r>
            <a:r>
              <a:rPr lang="th-TH" sz="2600" b="1" u="sng" dirty="0">
                <a:latin typeface="Angsana New" pitchFamily="18" charset="-34"/>
                <a:cs typeface="Angsana New" pitchFamily="18" charset="-34"/>
              </a:rPr>
              <a:t> ของเงินได้พึงประเมินหลังหักค่าใช้จ่ายและค่าลดหย่อน</a:t>
            </a: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600" b="1" dirty="0">
                <a:latin typeface="Angsana New" pitchFamily="18" charset="-34"/>
                <a:cs typeface="Angsana New" pitchFamily="18" charset="-34"/>
              </a:rPr>
              <a:t>(17.47)</a:t>
            </a: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en-US" sz="2600" b="1" dirty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เงินบริจาคแก่ “นิติบุคคล” เพื่อช่วยเหลือผู้ได้รับความเสียหายจากธรณีพิบัติ (</a:t>
            </a:r>
            <a:r>
              <a:rPr lang="th-TH" sz="2600" b="1" dirty="0" err="1">
                <a:latin typeface="Angsana New" pitchFamily="18" charset="-34"/>
                <a:cs typeface="Angsana New" pitchFamily="18" charset="-34"/>
              </a:rPr>
              <a:t>สึ</a:t>
            </a: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นามิ) ใน</a:t>
            </a:r>
            <a:r>
              <a:rPr lang="th-TH" sz="2600" b="1" u="sng" dirty="0">
                <a:latin typeface="Angsana New" pitchFamily="18" charset="-34"/>
                <a:cs typeface="Angsana New" pitchFamily="18" charset="-34"/>
              </a:rPr>
              <a:t>จังหวัดกระบี่ ตรัง พังงา ภูเก็ต ระนอง และสตูล </a:t>
            </a:r>
            <a:r>
              <a:rPr lang="en-US" sz="2600" b="1" u="sng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สามารถ</a:t>
            </a:r>
            <a:r>
              <a:rPr lang="th-TH" sz="2600" b="1" u="sng" dirty="0">
                <a:latin typeface="Angsana New" pitchFamily="18" charset="-34"/>
                <a:cs typeface="Angsana New" pitchFamily="18" charset="-34"/>
              </a:rPr>
              <a:t>หักได้ตามที่จ่ายจริงแต่เมื่อรวมกับเงินบริจาคอื่น ๆ แล้วต้องไม่เกิน ร้อยละ </a:t>
            </a:r>
            <a:r>
              <a:rPr lang="en-US" sz="2600" b="1" u="sng" dirty="0">
                <a:latin typeface="Angsana New" pitchFamily="18" charset="-34"/>
                <a:cs typeface="Angsana New" pitchFamily="18" charset="-34"/>
              </a:rPr>
              <a:t>10</a:t>
            </a: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 ของเงินได้พึงประเมินหลังหักค่าใช้จ่ายและค่าลดหย่อน </a:t>
            </a:r>
            <a:r>
              <a:rPr lang="en-US" sz="2600" b="1" dirty="0">
                <a:latin typeface="Angsana New" pitchFamily="18" charset="-34"/>
                <a:cs typeface="Angsana New" pitchFamily="18" charset="-34"/>
              </a:rPr>
              <a:t>(17.51)</a:t>
            </a: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 เงินได้ตามมาตรา </a:t>
            </a:r>
            <a:r>
              <a:rPr lang="en-US" sz="2600" b="1" dirty="0">
                <a:latin typeface="Angsana New" pitchFamily="18" charset="-34"/>
                <a:cs typeface="Angsana New" pitchFamily="18" charset="-34"/>
              </a:rPr>
              <a:t>40 (5) (6) (7) </a:t>
            </a: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หรือ </a:t>
            </a:r>
            <a:r>
              <a:rPr lang="en-US" sz="2600" b="1" dirty="0">
                <a:latin typeface="Angsana New" pitchFamily="18" charset="-34"/>
                <a:cs typeface="Angsana New" pitchFamily="18" charset="-34"/>
              </a:rPr>
              <a:t>(8)</a:t>
            </a: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 ที่</a:t>
            </a:r>
            <a:r>
              <a:rPr lang="th-TH" sz="2600" b="1" u="sng" dirty="0">
                <a:latin typeface="Angsana New" pitchFamily="18" charset="-34"/>
                <a:cs typeface="Angsana New" pitchFamily="18" charset="-34"/>
              </a:rPr>
              <a:t>ผู้ประสบอุทกภัย </a:t>
            </a:r>
            <a:r>
              <a:rPr lang="th-TH" sz="2600" b="1" u="sng" dirty="0" err="1">
                <a:latin typeface="Angsana New" pitchFamily="18" charset="-34"/>
                <a:cs typeface="Angsana New" pitchFamily="18" charset="-34"/>
              </a:rPr>
              <a:t>วาต</a:t>
            </a:r>
            <a:r>
              <a:rPr lang="th-TH" sz="2600" b="1" u="sng" dirty="0">
                <a:latin typeface="Angsana New" pitchFamily="18" charset="-34"/>
                <a:cs typeface="Angsana New" pitchFamily="18" charset="-34"/>
              </a:rPr>
              <a:t>ภัย อัคคีภัย หรือภัยธรรมชาติอื่น ที่เกิดขึ้นตั้งแต่วันที่ </a:t>
            </a:r>
            <a:r>
              <a:rPr lang="en-US" sz="2600" b="1" u="sng" dirty="0">
                <a:latin typeface="Angsana New" pitchFamily="18" charset="-34"/>
                <a:cs typeface="Angsana New" pitchFamily="18" charset="-34"/>
              </a:rPr>
              <a:t>1 </a:t>
            </a:r>
            <a:r>
              <a:rPr lang="th-TH" sz="2600" b="1" u="sng" dirty="0">
                <a:latin typeface="Angsana New" pitchFamily="18" charset="-34"/>
                <a:cs typeface="Angsana New" pitchFamily="18" charset="-34"/>
              </a:rPr>
              <a:t>มกราคม </a:t>
            </a:r>
            <a:r>
              <a:rPr lang="en-US" sz="2600" b="1" u="sng" dirty="0">
                <a:latin typeface="Angsana New" pitchFamily="18" charset="-34"/>
                <a:cs typeface="Angsana New" pitchFamily="18" charset="-34"/>
              </a:rPr>
              <a:t>2554 </a:t>
            </a:r>
            <a:r>
              <a:rPr lang="th-TH" sz="2600" b="1" u="sng" dirty="0">
                <a:latin typeface="Angsana New" pitchFamily="18" charset="-34"/>
                <a:cs typeface="Angsana New" pitchFamily="18" charset="-34"/>
              </a:rPr>
              <a:t>เป็นต้นไป</a:t>
            </a: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 ซึ่งลงทะเบียนไว้กับศูนย์หรือหน่วยงานให้ความช่วยเหลือของทางราชการ </a:t>
            </a:r>
            <a:r>
              <a:rPr lang="en-US" sz="2600" b="1" dirty="0">
                <a:latin typeface="Angsana New" pitchFamily="18" charset="-34"/>
                <a:cs typeface="Angsana New" pitchFamily="18" charset="-34"/>
                <a:sym typeface="Wingdings" pitchFamily="2" charset="2"/>
              </a:rPr>
              <a:t> </a:t>
            </a:r>
            <a:r>
              <a:rPr lang="th-TH" sz="2600" b="1" dirty="0">
                <a:latin typeface="Angsana New" pitchFamily="18" charset="-34"/>
                <a:cs typeface="Angsana New" pitchFamily="18" charset="-34"/>
                <a:sym typeface="Wingdings" pitchFamily="2" charset="2"/>
              </a:rPr>
              <a:t>ได้รับเฉพาะ</a:t>
            </a:r>
            <a:r>
              <a:rPr lang="th-TH" sz="2600" b="1" u="sng" dirty="0">
                <a:latin typeface="Angsana New" pitchFamily="18" charset="-34"/>
                <a:cs typeface="Angsana New" pitchFamily="18" charset="-34"/>
                <a:sym typeface="Wingdings" pitchFamily="2" charset="2"/>
              </a:rPr>
              <a:t>ส่วนที่เท่ากับจำนวนค่าความเสียหายที่เกิดขึ้น</a:t>
            </a:r>
            <a:r>
              <a:rPr lang="th-TH" sz="2600" b="1" u="sng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600" b="1" dirty="0">
                <a:latin typeface="Angsana New" pitchFamily="18" charset="-34"/>
                <a:cs typeface="Angsana New" pitchFamily="18" charset="-34"/>
              </a:rPr>
              <a:t>(17.64)</a:t>
            </a:r>
          </a:p>
        </p:txBody>
      </p:sp>
      <p:sp>
        <p:nvSpPr>
          <p:cNvPr id="35844" name="AutoShape 4"/>
          <p:cNvSpPr>
            <a:spLocks noChangeArrowheads="1"/>
          </p:cNvSpPr>
          <p:nvPr/>
        </p:nvSpPr>
        <p:spPr bwMode="auto">
          <a:xfrm>
            <a:off x="250825" y="44450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400" b="1">
                <a:solidFill>
                  <a:srgbClr val="FF3300"/>
                </a:solidFill>
                <a:cs typeface="Angsana New" pitchFamily="18" charset="-34"/>
              </a:rPr>
              <a:t>เงินได้ที่ได้รับ</a:t>
            </a:r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การยกเว้นภาษีเงินได้บุคคลธรรมดา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algn="ctr"/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(กฎกระทรวง ฉบับที่ 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126)</a:t>
            </a:r>
            <a:endParaRPr lang="th-TH" sz="3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468313" y="1465263"/>
            <a:ext cx="8353425" cy="457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>
                <a:latin typeface="Angsana New" pitchFamily="18" charset="-34"/>
                <a:cs typeface="Angsana New" pitchFamily="18" charset="-34"/>
              </a:rPr>
              <a:t>  เงินบริจาคเป็นค่าใช้จ่ายเพื่อสนับสนุนการศึกษา ให้แก่ “สถานศึกษาทางราชการ” “สถานศึกษาขององค์การของรัฐบาล” “โรงเรียนเอกชน” “สถาบันอุดมศึกษาเอกชน” สามารถ</a:t>
            </a:r>
            <a:r>
              <a:rPr lang="th-TH" sz="2800" b="1" u="sng">
                <a:latin typeface="Angsana New" pitchFamily="18" charset="-34"/>
                <a:cs typeface="Angsana New" pitchFamily="18" charset="-34"/>
              </a:rPr>
              <a:t>หักได้ “</a:t>
            </a:r>
            <a:r>
              <a:rPr lang="en-US" sz="2800" b="1" u="sng">
                <a:latin typeface="Angsana New" pitchFamily="18" charset="-34"/>
                <a:cs typeface="Angsana New" pitchFamily="18" charset="-34"/>
              </a:rPr>
              <a:t>2 </a:t>
            </a:r>
            <a:r>
              <a:rPr lang="th-TH" sz="2800" b="1" u="sng">
                <a:latin typeface="Angsana New" pitchFamily="18" charset="-34"/>
                <a:cs typeface="Angsana New" pitchFamily="18" charset="-34"/>
              </a:rPr>
              <a:t>เท่า” แต่ไม่เกิน ร้อยละ </a:t>
            </a:r>
            <a:r>
              <a:rPr lang="en-US" sz="2800" b="1" u="sng">
                <a:latin typeface="Angsana New" pitchFamily="18" charset="-34"/>
                <a:cs typeface="Angsana New" pitchFamily="18" charset="-34"/>
              </a:rPr>
              <a:t>10</a:t>
            </a:r>
            <a:r>
              <a:rPr lang="th-TH" sz="2800" b="1" u="sng">
                <a:latin typeface="Angsana New" pitchFamily="18" charset="-34"/>
                <a:cs typeface="Angsana New" pitchFamily="18" charset="-34"/>
              </a:rPr>
              <a:t> ของเงินได้พึงประเมินหลังหักค่าใช้จ่ายและค่าลดหย่อน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800" b="1">
                <a:latin typeface="Angsana New" pitchFamily="18" charset="-34"/>
                <a:cs typeface="Angsana New" pitchFamily="18" charset="-34"/>
              </a:rPr>
              <a:t>(25)</a:t>
            </a:r>
          </a:p>
          <a:p>
            <a:pPr marL="742950" lvl="1" indent="-28575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en-US" sz="2800" b="1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800" b="1">
                <a:latin typeface="Angsana New" pitchFamily="18" charset="-34"/>
                <a:cs typeface="Angsana New" pitchFamily="18" charset="-34"/>
              </a:rPr>
              <a:t>เป็นค่าใช้จ่ายสำหรับการจัดหา/จัดสร้างอาคาร อาคารพร้อมที่ดิน หรือที่ดินให้สถานศึกษา</a:t>
            </a:r>
          </a:p>
          <a:p>
            <a:pPr marL="742950" lvl="1" indent="-28575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>
                <a:latin typeface="Angsana New" pitchFamily="18" charset="-34"/>
                <a:cs typeface="Angsana New" pitchFamily="18" charset="-34"/>
              </a:rPr>
              <a:t> เป็นค่าใช้จ่ายสำหรับจัดหาวัสดุอุปกรณ์เพื่อการศึกษา แบบเรียน ตำรา หนังสือ สื่อ เทคโนโลยี ตลอดจนวัสดุอุปกรณ์อื่น ๆ ที่เกี่ยวข้องกับการศึกษา</a:t>
            </a:r>
          </a:p>
          <a:p>
            <a:pPr marL="742950" lvl="1" indent="-28575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>
                <a:latin typeface="Angsana New" pitchFamily="18" charset="-34"/>
                <a:cs typeface="Angsana New" pitchFamily="18" charset="-34"/>
              </a:rPr>
              <a:t> เป็นค่าใช้จ่ายสำหรับจัดหาครู อาจารย์หรือผู้ทรงคุณวุฒิทางการศึกษา</a:t>
            </a:r>
            <a:endParaRPr lang="en-US" sz="2800" b="1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250825" y="44450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400" b="1">
                <a:solidFill>
                  <a:srgbClr val="FF3300"/>
                </a:solidFill>
                <a:cs typeface="Angsana New" pitchFamily="18" charset="-34"/>
              </a:rPr>
              <a:t>เงินได้ที่ได้รับ</a:t>
            </a:r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การยกเว้นภาษีเงินได้บุคคลธรรมดา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251521" y="1412776"/>
            <a:ext cx="8570218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เงินบริจาคเป็นค่าใช้จ่ายเพื่อสนับสนุนการศึกษา ให้แก่ “สถานศึกษาทางราชการ” “สถานศึกษาขององค์การของรัฐบาล” “โรงเรียนเอกชน” “สถาบันอุดมศึกษาเอกชน” เพื่อ</a:t>
            </a:r>
            <a:r>
              <a:rPr lang="th-TH" sz="2800" b="1" u="sng" dirty="0">
                <a:latin typeface="Angsana New" pitchFamily="18" charset="-34"/>
                <a:cs typeface="Angsana New" pitchFamily="18" charset="-34"/>
              </a:rPr>
              <a:t>ใช้ในการจัดหาหนังสือ/สื่ออิเล็กทรอนิกส์เพื่อส่งเสริมการอ่าน</a:t>
            </a:r>
          </a:p>
          <a:p>
            <a:pPr marL="742950" lvl="1" indent="-28575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 สามารถ</a:t>
            </a:r>
            <a:r>
              <a:rPr lang="th-TH" sz="2800" b="1" u="sng" dirty="0">
                <a:latin typeface="Angsana New" pitchFamily="18" charset="-34"/>
                <a:cs typeface="Angsana New" pitchFamily="18" charset="-34"/>
              </a:rPr>
              <a:t>หักได้ “</a:t>
            </a:r>
            <a:r>
              <a:rPr lang="en-US" sz="2800" b="1" u="sng" dirty="0">
                <a:latin typeface="Angsana New" pitchFamily="18" charset="-34"/>
                <a:cs typeface="Angsana New" pitchFamily="18" charset="-34"/>
              </a:rPr>
              <a:t>2 </a:t>
            </a:r>
            <a:r>
              <a:rPr lang="th-TH" sz="2800" b="1" u="sng" dirty="0">
                <a:latin typeface="Angsana New" pitchFamily="18" charset="-34"/>
                <a:cs typeface="Angsana New" pitchFamily="18" charset="-34"/>
              </a:rPr>
              <a:t>เท่า” แต่เมื่อรวมกับรายจ่ายที่จ่ายเป็นรายจ่ายสนับสนุนการศึกษาแล้ว ต้องไม่เกิน ร้อยละ </a:t>
            </a:r>
            <a:r>
              <a:rPr lang="en-US" sz="2800" b="1" u="sng" dirty="0">
                <a:latin typeface="Angsana New" pitchFamily="18" charset="-34"/>
                <a:cs typeface="Angsana New" pitchFamily="18" charset="-34"/>
              </a:rPr>
              <a:t>10</a:t>
            </a:r>
            <a:r>
              <a:rPr lang="th-TH" sz="2800" b="1" u="sng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ของเงินได้พึงประเมินหลังหักค่าใช้จ่ายและค่าลดหย่อน 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(31)</a:t>
            </a:r>
          </a:p>
          <a:p>
            <a:pPr marL="285750" indent="-28575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เงินบริจาคเป็นค่าใช้จ่ายในการจัดให้คนพิการได้รับสิทธิเข้าถึงและใช้ประโยชน์จากสิ่งอำนวยความสะดวกอันเป็นสาธารณะ</a:t>
            </a:r>
          </a:p>
          <a:p>
            <a:pPr marL="742950" lvl="1" indent="-28575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 สามารถ</a:t>
            </a:r>
            <a:r>
              <a:rPr lang="th-TH" sz="2800" b="1" u="sng" dirty="0">
                <a:latin typeface="Angsana New" pitchFamily="18" charset="-34"/>
                <a:cs typeface="Angsana New" pitchFamily="18" charset="-34"/>
              </a:rPr>
              <a:t>หักได้ “ร้อยละ </a:t>
            </a:r>
            <a:r>
              <a:rPr lang="en-US" sz="2800" b="1" u="sng" dirty="0">
                <a:latin typeface="Angsana New" pitchFamily="18" charset="-34"/>
                <a:cs typeface="Angsana New" pitchFamily="18" charset="-34"/>
              </a:rPr>
              <a:t>100</a:t>
            </a:r>
            <a:r>
              <a:rPr lang="th-TH" sz="2800" b="1" u="sng" dirty="0">
                <a:latin typeface="Angsana New" pitchFamily="18" charset="-34"/>
                <a:cs typeface="Angsana New" pitchFamily="18" charset="-34"/>
              </a:rPr>
              <a:t> ของเงินที่จ่าย” แต่เมื่อรวมกับรายจ่ายที่จ่ายเป็นรายจ่ายสนับสนุนการศึกษาแล้ว ต้องไม่เกิน ร้อยละ </a:t>
            </a:r>
            <a:r>
              <a:rPr lang="en-US" sz="2800" b="1" u="sng" dirty="0">
                <a:latin typeface="Angsana New" pitchFamily="18" charset="-34"/>
                <a:cs typeface="Angsana New" pitchFamily="18" charset="-34"/>
              </a:rPr>
              <a:t>10</a:t>
            </a:r>
            <a:r>
              <a:rPr lang="th-TH" sz="2800" b="1" u="sng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ของเงินได้พึงประเมินหลังหักค่าใช้จ่ายและค่าลดหย่อน 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(32)</a:t>
            </a:r>
            <a:endParaRPr lang="th-TH" sz="28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250825" y="44450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400" b="1">
                <a:solidFill>
                  <a:srgbClr val="FF3300"/>
                </a:solidFill>
                <a:cs typeface="Angsana New" pitchFamily="18" charset="-34"/>
              </a:rPr>
              <a:t>เงินได้ที่ได้รับ</a:t>
            </a:r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การยกเว้นภาษีเงินได้บุคคลธรรมดา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836613"/>
            <a:ext cx="8351837" cy="4752975"/>
          </a:xfrm>
        </p:spPr>
        <p:txBody>
          <a:bodyPr>
            <a:normAutofit fontScale="92500"/>
          </a:bodyPr>
          <a:lstStyle/>
          <a:p>
            <a:pPr algn="thaiDist" eaLnBrk="1" hangingPunct="1">
              <a:buFontTx/>
              <a:buNone/>
            </a:pPr>
            <a:r>
              <a:rPr lang="th-TH" sz="3600" b="1" dirty="0">
                <a:solidFill>
                  <a:srgbClr val="0000FF"/>
                </a:solidFill>
              </a:rPr>
              <a:t>	คนไร้ความสามารถ</a:t>
            </a:r>
            <a:r>
              <a:rPr lang="th-TH" sz="3600" b="1" dirty="0"/>
              <a:t> คือบุคคลที่ไม่สามารถกระทำนิติกรรมใด ๆ ได้ อาจเป็นเพราะความสามารถในเรื่องอายุไม่ถึง เช่น ผู้เยาว์</a:t>
            </a:r>
          </a:p>
          <a:p>
            <a:pPr algn="thaiDist" eaLnBrk="1" hangingPunct="1">
              <a:buFontTx/>
              <a:buNone/>
            </a:pPr>
            <a:r>
              <a:rPr lang="th-TH" sz="3600" b="1" dirty="0"/>
              <a:t>    หรือโดยร่างกายที่พิการจนช่วยเหลือตนเองไม่ได้</a:t>
            </a:r>
          </a:p>
          <a:p>
            <a:pPr algn="thaiDist" eaLnBrk="1" hangingPunct="1">
              <a:buFontTx/>
              <a:buNone/>
            </a:pPr>
            <a:endParaRPr lang="th-TH" sz="2000" b="1" dirty="0"/>
          </a:p>
          <a:p>
            <a:pPr algn="thaiDist" eaLnBrk="1" hangingPunct="1">
              <a:buFontTx/>
              <a:buNone/>
            </a:pPr>
            <a:r>
              <a:rPr lang="th-TH" sz="3600" b="1" dirty="0">
                <a:solidFill>
                  <a:srgbClr val="0000FF"/>
                </a:solidFill>
              </a:rPr>
              <a:t>	คนเสมือนไร้ความสามารถ</a:t>
            </a:r>
            <a:r>
              <a:rPr lang="th-TH" sz="3600" b="1" dirty="0"/>
              <a:t> คือบุคคลที่มีร่างกายพิการ มีจิตฟั่นเฟือน ไม่สมประกอบ หรือบุคคลที่มีพฤติกรรมสุรุ่ยสุร่ายเสเพลเป็นอาจิณ หรือติดสุรายาเมา หรือมีเหตุอื่นในทำนองเดียวกัน จนไม่สามารถจะจัดทำการงานของตนเองได้ หรือจัดการไปในทางที่เสื่อมเสียแก่ตนเองและครอบครัว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19088" y="879475"/>
            <a:ext cx="1008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sz="3200" b="1">
                <a:solidFill>
                  <a:srgbClr val="C4FF89"/>
                </a:solidFill>
                <a:latin typeface="Angsana New" pitchFamily="18" charset="-34"/>
              </a:rPr>
              <a:t>.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14282" y="2857496"/>
            <a:ext cx="1008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sz="3200" b="1" dirty="0">
                <a:solidFill>
                  <a:srgbClr val="C4FF89"/>
                </a:solidFill>
                <a:latin typeface="Angsana New" pitchFamily="18" charset="-34"/>
              </a:rPr>
              <a:t>.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51520" y="1268760"/>
            <a:ext cx="8640959" cy="529375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เงินบริจาคแก่ “กองทุนสวัสดิการที่ตั้งขึ้นตามระเบียบสำนักนายกรัฐมนตรี ว่าด้วยการจัดสวัสดิการภายในส่วนราชการ” สามารถ</a:t>
            </a:r>
            <a:r>
              <a:rPr lang="th-TH" sz="2600" b="1" u="sng" dirty="0">
                <a:latin typeface="Angsana New" pitchFamily="18" charset="-34"/>
                <a:cs typeface="Angsana New" pitchFamily="18" charset="-34"/>
              </a:rPr>
              <a:t>หักได้ตามที่จ่ายจริงแต่เมื่อรวมกับเงินบริจาคอื่น ๆ แล้วต้องไม่เกิน ร้อยละ </a:t>
            </a:r>
            <a:r>
              <a:rPr lang="en-US" sz="2600" b="1" u="sng" dirty="0">
                <a:latin typeface="Angsana New" pitchFamily="18" charset="-34"/>
                <a:cs typeface="Angsana New" pitchFamily="18" charset="-34"/>
              </a:rPr>
              <a:t>10</a:t>
            </a:r>
            <a:r>
              <a:rPr lang="th-TH" sz="2600" b="1" u="sng" dirty="0">
                <a:latin typeface="Angsana New" pitchFamily="18" charset="-34"/>
                <a:cs typeface="Angsana New" pitchFamily="18" charset="-34"/>
              </a:rPr>
              <a:t> ของเงินได้พึงประเมินหลังหักค่าใช้จ่ายและค่าลดหย่อน</a:t>
            </a: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600" b="1" dirty="0">
                <a:latin typeface="Angsana New" pitchFamily="18" charset="-34"/>
                <a:cs typeface="Angsana New" pitchFamily="18" charset="-34"/>
              </a:rPr>
              <a:t>(26)</a:t>
            </a: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เงินบริจาคแก่ “กองทุนฟื้นฟูสมรรถภาพคนพิการ” “กองทุนส่งเสริมการจัดสวัสดิการสังคม” “กองทุนคุ้มครองเด็ก” “กองทุนพัฒนากีฬาแห่งชาติ” สามารถ</a:t>
            </a:r>
            <a:r>
              <a:rPr lang="th-TH" sz="2600" b="1" u="sng" dirty="0">
                <a:latin typeface="Angsana New" pitchFamily="18" charset="-34"/>
                <a:cs typeface="Angsana New" pitchFamily="18" charset="-34"/>
              </a:rPr>
              <a:t>หักได้ตามที่จ่ายจริง</a:t>
            </a: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แต่เมื่อรวมกับเงินบริจาคอื่น ๆ แล้วต้อง</a:t>
            </a:r>
            <a:r>
              <a:rPr lang="th-TH" sz="2600" b="1" u="sng" dirty="0">
                <a:latin typeface="Angsana New" pitchFamily="18" charset="-34"/>
                <a:cs typeface="Angsana New" pitchFamily="18" charset="-34"/>
              </a:rPr>
              <a:t>ไม่เกิน ร้อยละ </a:t>
            </a:r>
            <a:r>
              <a:rPr lang="en-US" sz="2600" b="1" u="sng" dirty="0">
                <a:latin typeface="Angsana New" pitchFamily="18" charset="-34"/>
                <a:cs typeface="Angsana New" pitchFamily="18" charset="-34"/>
              </a:rPr>
              <a:t>10</a:t>
            </a:r>
            <a:r>
              <a:rPr lang="th-TH" sz="2600" b="1" u="sng" dirty="0">
                <a:latin typeface="Angsana New" pitchFamily="18" charset="-34"/>
                <a:cs typeface="Angsana New" pitchFamily="18" charset="-34"/>
              </a:rPr>
              <a:t> ของเงินได้พึงประเมินหลังหักค่าใช้จ่ายและค่าลดหย่อน</a:t>
            </a: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600" b="1" dirty="0">
                <a:latin typeface="Angsana New" pitchFamily="18" charset="-34"/>
                <a:cs typeface="Angsana New" pitchFamily="18" charset="-34"/>
              </a:rPr>
              <a:t>(27)</a:t>
            </a: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ยกเว้นภาษีเงินได้สำหรับการบริจาคเงินให้แก่</a:t>
            </a:r>
            <a:r>
              <a:rPr lang="th-TH" sz="2600" b="1" u="sng" dirty="0">
                <a:latin typeface="Angsana New" pitchFamily="18" charset="-34"/>
                <a:cs typeface="Angsana New" pitchFamily="18" charset="-34"/>
              </a:rPr>
              <a:t>กองทุนพัฒนาครู คณาจารย์และบุคลากรทางการศึกษา</a:t>
            </a: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ที่กระทรวงศึกษาธิการจัดตั้งขึ้น </a:t>
            </a:r>
            <a:r>
              <a:rPr lang="en-US" sz="2600" b="1" dirty="0">
                <a:latin typeface="Angsana New" pitchFamily="18" charset="-34"/>
                <a:cs typeface="Angsana New" pitchFamily="18" charset="-34"/>
                <a:sym typeface="Wingdings" pitchFamily="2" charset="2"/>
              </a:rPr>
              <a:t></a:t>
            </a: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 โดยได้รับ</a:t>
            </a:r>
            <a:r>
              <a:rPr lang="th-TH" sz="2600" b="1" u="sng" dirty="0">
                <a:latin typeface="Angsana New" pitchFamily="18" charset="-34"/>
                <a:cs typeface="Angsana New" pitchFamily="18" charset="-34"/>
              </a:rPr>
              <a:t>ยกเว้นเป็นจำนวน </a:t>
            </a:r>
            <a:r>
              <a:rPr lang="en-US" sz="2600" b="1" u="sng" dirty="0">
                <a:latin typeface="Angsana New" pitchFamily="18" charset="-34"/>
                <a:cs typeface="Angsana New" pitchFamily="18" charset="-34"/>
              </a:rPr>
              <a:t>2</a:t>
            </a:r>
            <a:r>
              <a:rPr lang="th-TH" sz="2600" b="1" u="sng" dirty="0">
                <a:latin typeface="Angsana New" pitchFamily="18" charset="-34"/>
                <a:cs typeface="Angsana New" pitchFamily="18" charset="-34"/>
              </a:rPr>
              <a:t> เท่า</a:t>
            </a: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ของจำนวนเงินที่บริจาค </a:t>
            </a:r>
            <a:r>
              <a:rPr lang="th-TH" sz="2600" b="1" u="sng" dirty="0">
                <a:latin typeface="Angsana New" pitchFamily="18" charset="-34"/>
                <a:cs typeface="Angsana New" pitchFamily="18" charset="-34"/>
              </a:rPr>
              <a:t>แต่เมื่อรวมกับรายจ่ายเพื่อสนับสนุนการศึกษา</a:t>
            </a: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สำหรับโครงการที่กระทรวง ศึกษาธิการให้ความเห็นชอบแล้ว ต้อง</a:t>
            </a:r>
            <a:r>
              <a:rPr lang="th-TH" sz="2600" b="1" u="sng" dirty="0">
                <a:latin typeface="Angsana New" pitchFamily="18" charset="-34"/>
                <a:cs typeface="Angsana New" pitchFamily="18" charset="-34"/>
              </a:rPr>
              <a:t>ไม่เกินร้อยละ </a:t>
            </a:r>
            <a:r>
              <a:rPr lang="en-US" sz="2600" b="1" u="sng" dirty="0">
                <a:latin typeface="Angsana New" pitchFamily="18" charset="-34"/>
                <a:cs typeface="Angsana New" pitchFamily="18" charset="-34"/>
              </a:rPr>
              <a:t>10 </a:t>
            </a: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ของเงินได้พึงประเมินหลังหักค่าใช้จ่ายและหักลดหย่อน </a:t>
            </a:r>
            <a:r>
              <a:rPr lang="en-US" sz="2600" b="1" dirty="0">
                <a:latin typeface="Angsana New" pitchFamily="18" charset="-34"/>
                <a:cs typeface="Angsana New" pitchFamily="18" charset="-34"/>
              </a:rPr>
              <a:t>(33)</a:t>
            </a:r>
          </a:p>
        </p:txBody>
      </p:sp>
      <p:sp>
        <p:nvSpPr>
          <p:cNvPr id="38916" name="AutoShape 4"/>
          <p:cNvSpPr>
            <a:spLocks noChangeArrowheads="1"/>
          </p:cNvSpPr>
          <p:nvPr/>
        </p:nvSpPr>
        <p:spPr bwMode="auto">
          <a:xfrm>
            <a:off x="250825" y="44450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400" b="1">
                <a:solidFill>
                  <a:srgbClr val="FF3300"/>
                </a:solidFill>
                <a:cs typeface="Angsana New" pitchFamily="18" charset="-34"/>
              </a:rPr>
              <a:t>เงินได้ที่ได้รับ</a:t>
            </a:r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การยกเว้นภาษีเงินได้บุคคลธรรมดา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</p:txBody>
      </p:sp>
    </p:spTree>
  </p:cSld>
  <p:clrMapOvr>
    <a:masterClrMapping/>
  </p:clrMapOvr>
  <p:transition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179512" y="1332632"/>
            <a:ext cx="8784975" cy="3893374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ยกเว้นภาษีเงินได้สำหรับการบริจาคเงินให้แก่องค์กรปกครองส่วนท้องถิ่นในการจัดตั้งศูนย์พัฒนาเด็กเล็ก </a:t>
            </a:r>
            <a:r>
              <a:rPr lang="en-US" sz="2600" b="1" dirty="0">
                <a:latin typeface="Angsana New" pitchFamily="18" charset="-34"/>
                <a:cs typeface="Angsana New" pitchFamily="18" charset="-34"/>
                <a:sym typeface="Wingdings" pitchFamily="2" charset="2"/>
              </a:rPr>
              <a:t></a:t>
            </a: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 โดยได้รับ</a:t>
            </a:r>
            <a:r>
              <a:rPr lang="th-TH" sz="2600" b="1" u="sng" dirty="0">
                <a:latin typeface="Angsana New" pitchFamily="18" charset="-34"/>
                <a:cs typeface="Angsana New" pitchFamily="18" charset="-34"/>
              </a:rPr>
              <a:t>ยกเว้นเป็นจำนวน </a:t>
            </a:r>
            <a:r>
              <a:rPr lang="en-US" sz="2600" b="1" u="sng" dirty="0">
                <a:latin typeface="Angsana New" pitchFamily="18" charset="-34"/>
                <a:cs typeface="Angsana New" pitchFamily="18" charset="-34"/>
              </a:rPr>
              <a:t>2</a:t>
            </a:r>
            <a:r>
              <a:rPr lang="th-TH" sz="2600" b="1" u="sng" dirty="0">
                <a:latin typeface="Angsana New" pitchFamily="18" charset="-34"/>
                <a:cs typeface="Angsana New" pitchFamily="18" charset="-34"/>
              </a:rPr>
              <a:t> เท่า</a:t>
            </a: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ของจำนวนเงินที่บริจาค </a:t>
            </a:r>
            <a:r>
              <a:rPr lang="th-TH" sz="2600" b="1" u="sng" dirty="0">
                <a:latin typeface="Angsana New" pitchFamily="18" charset="-34"/>
                <a:cs typeface="Angsana New" pitchFamily="18" charset="-34"/>
              </a:rPr>
              <a:t>แต่เมื่อรวมกับรายจ่ายเพื่อสนับสนุนการศึกษา</a:t>
            </a: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สำหรับโครงการที่กระทรวงศึกษาธิการให้ความเห็นชอบแล้ว ต้อง</a:t>
            </a:r>
            <a:r>
              <a:rPr lang="th-TH" sz="2600" b="1" u="sng" dirty="0">
                <a:latin typeface="Angsana New" pitchFamily="18" charset="-34"/>
                <a:cs typeface="Angsana New" pitchFamily="18" charset="-34"/>
              </a:rPr>
              <a:t>ไม่เกินร้อยละ </a:t>
            </a:r>
            <a:r>
              <a:rPr lang="en-US" sz="2600" b="1" u="sng" dirty="0">
                <a:latin typeface="Angsana New" pitchFamily="18" charset="-34"/>
                <a:cs typeface="Angsana New" pitchFamily="18" charset="-34"/>
              </a:rPr>
              <a:t>10 </a:t>
            </a: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ของเงินได้พึงประเมินหลังหักค่าใช้จ่ายและหักลดหย่อน </a:t>
            </a:r>
            <a:r>
              <a:rPr lang="en-US" sz="2600" b="1" dirty="0">
                <a:latin typeface="Angsana New" pitchFamily="18" charset="-34"/>
                <a:cs typeface="Angsana New" pitchFamily="18" charset="-34"/>
              </a:rPr>
              <a:t>(34)</a:t>
            </a: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ยกเว้นภาษีเงินได้สำหรับ</a:t>
            </a:r>
            <a:r>
              <a:rPr lang="th-TH" sz="2600" b="1" u="sng" dirty="0">
                <a:latin typeface="Angsana New" pitchFamily="18" charset="-34"/>
                <a:cs typeface="Angsana New" pitchFamily="18" charset="-34"/>
              </a:rPr>
              <a:t>การบริจาคเพื่อช่วยเหลือผู้ประสบอุทกภัยตั้งแต่ </a:t>
            </a:r>
            <a:r>
              <a:rPr lang="en-US" sz="2600" b="1" u="sng" dirty="0">
                <a:latin typeface="Angsana New" pitchFamily="18" charset="-34"/>
                <a:cs typeface="Angsana New" pitchFamily="18" charset="-34"/>
              </a:rPr>
              <a:t>1 </a:t>
            </a:r>
            <a:r>
              <a:rPr lang="th-TH" sz="2600" b="1" u="sng" dirty="0">
                <a:latin typeface="Angsana New" pitchFamily="18" charset="-34"/>
                <a:cs typeface="Angsana New" pitchFamily="18" charset="-34"/>
              </a:rPr>
              <a:t>มกราคม </a:t>
            </a:r>
            <a:r>
              <a:rPr lang="en-US" sz="2600" b="1" u="sng" dirty="0">
                <a:latin typeface="Angsana New" pitchFamily="18" charset="-34"/>
                <a:cs typeface="Angsana New" pitchFamily="18" charset="-34"/>
              </a:rPr>
              <a:t>2554 </a:t>
            </a:r>
            <a:r>
              <a:rPr lang="th-TH" sz="2600" b="1" u="sng" dirty="0">
                <a:latin typeface="Angsana New" pitchFamily="18" charset="-34"/>
                <a:cs typeface="Angsana New" pitchFamily="18" charset="-34"/>
              </a:rPr>
              <a:t>เป็นต้นไป</a:t>
            </a: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 โดยมีบริษัทหรือห้างหุ้นส่วนนิติบุคคลหรือนิติบุคคลอื่นเป็นตัวแทนรับเงินหรือทรัพย์สินที่บริจาคเพื่อนำไปช่วยเหลือผู้ประสบอุทกภัยนั้น โดยได้รับยกเว้นเท่าจำนวนเงินที่บริจาค </a:t>
            </a:r>
            <a:r>
              <a:rPr lang="th-TH" sz="2600" b="1" u="sng" dirty="0">
                <a:latin typeface="Angsana New" pitchFamily="18" charset="-34"/>
                <a:cs typeface="Angsana New" pitchFamily="18" charset="-34"/>
              </a:rPr>
              <a:t>แต่เมื่อรวมกับเงินบริจาคอื่น ๆ แล้วต้องไม่เกินร้อยละ </a:t>
            </a:r>
            <a:r>
              <a:rPr lang="en-US" sz="2600" b="1" u="sng" dirty="0">
                <a:latin typeface="Angsana New" pitchFamily="18" charset="-34"/>
                <a:cs typeface="Angsana New" pitchFamily="18" charset="-34"/>
              </a:rPr>
              <a:t>10 </a:t>
            </a:r>
            <a:r>
              <a:rPr lang="th-TH" sz="2600" b="1" dirty="0">
                <a:latin typeface="Angsana New" pitchFamily="18" charset="-34"/>
                <a:cs typeface="Angsana New" pitchFamily="18" charset="-34"/>
              </a:rPr>
              <a:t>ของเงินได้พึงประเมินหลังหักค่าใช้จ่ายและค่าลดหย่อนนั้น </a:t>
            </a:r>
            <a:r>
              <a:rPr lang="en-US" sz="2600" b="1" dirty="0">
                <a:latin typeface="Angsana New" pitchFamily="18" charset="-34"/>
                <a:cs typeface="Angsana New" pitchFamily="18" charset="-34"/>
              </a:rPr>
              <a:t>(35.2)</a:t>
            </a:r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250825" y="44450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400" b="1">
                <a:solidFill>
                  <a:srgbClr val="FF3300"/>
                </a:solidFill>
                <a:cs typeface="Angsana New" pitchFamily="18" charset="-34"/>
              </a:rPr>
              <a:t>เงินได้ที่ได้รับ</a:t>
            </a:r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การยกเว้นภาษีเงินได้บุคคลธรรมดา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66725" y="5417393"/>
            <a:ext cx="8353425" cy="1323975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  <a:buSzPct val="80000"/>
              <a:buFont typeface="Wingdings" pitchFamily="2" charset="2"/>
              <a:buNone/>
            </a:pPr>
            <a:r>
              <a:rPr lang="th-TH" sz="4000" b="1" dirty="0">
                <a:latin typeface="Angsana New" pitchFamily="18" charset="-34"/>
                <a:cs typeface="Angsana New" pitchFamily="18" charset="-34"/>
              </a:rPr>
              <a:t>การบริจาค จะได้รับยกเว้นก็ต่อเมื่อบริจาคเป็น </a:t>
            </a:r>
            <a:r>
              <a:rPr lang="th-TH" sz="4000" b="1" u="sng" dirty="0">
                <a:latin typeface="Angsana New" pitchFamily="18" charset="-34"/>
                <a:cs typeface="Angsana New" pitchFamily="18" charset="-34"/>
              </a:rPr>
              <a:t>“เงินสด” </a:t>
            </a:r>
            <a:r>
              <a:rPr lang="th-TH" sz="4000" b="1" dirty="0">
                <a:latin typeface="Angsana New" pitchFamily="18" charset="-34"/>
                <a:cs typeface="Angsana New" pitchFamily="18" charset="-34"/>
              </a:rPr>
              <a:t>เท่านั้น </a:t>
            </a:r>
          </a:p>
        </p:txBody>
      </p:sp>
    </p:spTree>
  </p:cSld>
  <p:clrMapOvr>
    <a:masterClrMapping/>
  </p:clrMapOvr>
  <p:transition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468313" y="1484784"/>
            <a:ext cx="8353425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  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ยกเว้นภาษีเงินได้บุคคลธรรมดาสำหรับเงินได้สุทธิจากการคำนวณภาษีเงินได้ตาม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3200" b="1" u="sng" dirty="0">
                <a:latin typeface="Angsana New" pitchFamily="18" charset="-34"/>
                <a:cs typeface="Angsana New" pitchFamily="18" charset="-34"/>
              </a:rPr>
              <a:t>“</a:t>
            </a:r>
            <a:r>
              <a:rPr lang="th-TH" sz="3200" b="1" u="sng" dirty="0">
                <a:latin typeface="Angsana New" pitchFamily="18" charset="-34"/>
                <a:cs typeface="Angsana New" pitchFamily="18" charset="-34"/>
              </a:rPr>
              <a:t>มาตรา </a:t>
            </a:r>
            <a:r>
              <a:rPr lang="en-US" sz="3200" b="1" u="sng" dirty="0">
                <a:latin typeface="Angsana New" pitchFamily="18" charset="-34"/>
                <a:cs typeface="Angsana New" pitchFamily="18" charset="-34"/>
              </a:rPr>
              <a:t>48(1)”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เฉพาะส่วนที่</a:t>
            </a:r>
            <a:r>
              <a:rPr lang="th-TH" sz="3200" b="1" u="sng" dirty="0">
                <a:latin typeface="Angsana New" pitchFamily="18" charset="-34"/>
                <a:cs typeface="Angsana New" pitchFamily="18" charset="-34"/>
              </a:rPr>
              <a:t>ไม่เกิน </a:t>
            </a:r>
            <a:r>
              <a:rPr lang="en-US" sz="3200" b="1" u="sng" dirty="0">
                <a:latin typeface="Angsana New" pitchFamily="18" charset="-34"/>
                <a:cs typeface="Angsana New" pitchFamily="18" charset="-34"/>
              </a:rPr>
              <a:t>150,000</a:t>
            </a:r>
            <a:r>
              <a:rPr lang="th-TH" sz="3200" b="1" u="sng" dirty="0">
                <a:latin typeface="Angsana New" pitchFamily="18" charset="-34"/>
                <a:cs typeface="Angsana New" pitchFamily="18" charset="-34"/>
              </a:rPr>
              <a:t> บาทแรก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(28)</a:t>
            </a: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ยกเว้นภาษีเงินได้บุคคลธรรมดาสำหรับ</a:t>
            </a:r>
            <a:r>
              <a:rPr lang="th-TH" sz="3200" b="1" u="sng" dirty="0">
                <a:latin typeface="Angsana New" pitchFamily="18" charset="-34"/>
                <a:cs typeface="Angsana New" pitchFamily="18" charset="-34"/>
              </a:rPr>
              <a:t>ภาษีที่ต้องเสียตามมาตรา </a:t>
            </a:r>
            <a:r>
              <a:rPr lang="en-US" sz="3200" b="1" u="sng" dirty="0">
                <a:latin typeface="Angsana New" pitchFamily="18" charset="-34"/>
                <a:cs typeface="Angsana New" pitchFamily="18" charset="-34"/>
              </a:rPr>
              <a:t>48 (2)</a:t>
            </a:r>
            <a:r>
              <a:rPr lang="th-TH" sz="3200" b="1" u="sng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หรือการคำนวณภาษีวิธีที่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2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เฉพาะผู้มีเงินได้มีภาษีที่ต้องทั้งสิ้น จำนวน</a:t>
            </a:r>
            <a:r>
              <a:rPr lang="th-TH" sz="3200" b="1" u="sng" dirty="0">
                <a:latin typeface="Angsana New" pitchFamily="18" charset="-34"/>
                <a:cs typeface="Angsana New" pitchFamily="18" charset="-34"/>
              </a:rPr>
              <a:t>ไม่เกิน </a:t>
            </a:r>
            <a:r>
              <a:rPr lang="en-US" sz="3200" b="1" u="sng" dirty="0">
                <a:latin typeface="Angsana New" pitchFamily="18" charset="-34"/>
                <a:cs typeface="Angsana New" pitchFamily="18" charset="-34"/>
              </a:rPr>
              <a:t>5,000 </a:t>
            </a:r>
            <a:r>
              <a:rPr lang="th-TH" sz="3200" b="1" u="sng" dirty="0">
                <a:latin typeface="Angsana New" pitchFamily="18" charset="-34"/>
                <a:cs typeface="Angsana New" pitchFamily="18" charset="-34"/>
              </a:rPr>
              <a:t>บาท </a:t>
            </a:r>
          </a:p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Char char="Ë"/>
            </a:pPr>
            <a:r>
              <a:rPr lang="th-TH" sz="3200" b="1" u="sng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ยกเว้นภาษีเงินได้ให้แก่บุคคลธรรมดาที่ซื้อ</a:t>
            </a:r>
            <a:r>
              <a:rPr lang="th-TH" sz="3200" b="1" u="sng" dirty="0">
                <a:latin typeface="Angsana New" pitchFamily="18" charset="-34"/>
                <a:cs typeface="Angsana New" pitchFamily="18" charset="-34"/>
              </a:rPr>
              <a:t>อสังหาริมทรัพย์ มูลค่า </a:t>
            </a:r>
            <a:r>
              <a:rPr lang="en-US" sz="3200" b="1" u="sng" dirty="0">
                <a:latin typeface="Times New Roman"/>
                <a:cs typeface="Times New Roman"/>
              </a:rPr>
              <a:t>≤ </a:t>
            </a:r>
            <a:r>
              <a:rPr lang="en-US" sz="3200" b="1" u="sng" dirty="0">
                <a:latin typeface="Angsana New" pitchFamily="18" charset="-34"/>
                <a:cs typeface="Angsana New" pitchFamily="18" charset="-34"/>
              </a:rPr>
              <a:t>5,000,000 </a:t>
            </a:r>
            <a:r>
              <a:rPr lang="th-TH" sz="3200" b="1" u="sng" dirty="0">
                <a:latin typeface="Angsana New" pitchFamily="18" charset="-34"/>
                <a:cs typeface="Angsana New" pitchFamily="18" charset="-34"/>
              </a:rPr>
              <a:t>บาท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เพื่อใช้เป็นที่อยู่อาศัยของตน </a:t>
            </a:r>
            <a:r>
              <a:rPr lang="en-US" sz="3200" b="1" dirty="0">
                <a:latin typeface="Angsana New" pitchFamily="18" charset="-34"/>
                <a:cs typeface="Angsana New" pitchFamily="18" charset="-34"/>
                <a:sym typeface="Wingdings" pitchFamily="2" charset="2"/>
              </a:rPr>
              <a:t></a:t>
            </a:r>
            <a:r>
              <a:rPr lang="th-TH" sz="3200" b="1" dirty="0">
                <a:latin typeface="Angsana New" pitchFamily="18" charset="-34"/>
                <a:cs typeface="Angsana New" pitchFamily="18" charset="-34"/>
                <a:sym typeface="Wingdings" pitchFamily="2" charset="2"/>
              </a:rPr>
              <a:t> ได้รับยกเว้น </a:t>
            </a:r>
            <a:r>
              <a:rPr lang="th-TH" sz="3200" b="1" u="sng" dirty="0">
                <a:latin typeface="Angsana New" pitchFamily="18" charset="-34"/>
                <a:cs typeface="Angsana New" pitchFamily="18" charset="-34"/>
                <a:sym typeface="Wingdings" pitchFamily="2" charset="2"/>
              </a:rPr>
              <a:t>เท่ากับภาษีเงินได้ที่คำนวณจากเงินได้สุทธิ</a:t>
            </a:r>
            <a:r>
              <a:rPr lang="th-TH" sz="3200" b="1" dirty="0">
                <a:latin typeface="Angsana New" pitchFamily="18" charset="-34"/>
                <a:cs typeface="Angsana New" pitchFamily="18" charset="-34"/>
                <a:sym typeface="Wingdings" pitchFamily="2" charset="2"/>
              </a:rPr>
              <a:t> หรือที่ต้องชำระก่อนการคำนวณเครดิตภาษี แต่ </a:t>
            </a:r>
            <a:r>
              <a:rPr lang="th-TH" sz="3200" b="1" u="sng" dirty="0">
                <a:latin typeface="Angsana New" pitchFamily="18" charset="-34"/>
                <a:cs typeface="Angsana New" pitchFamily="18" charset="-34"/>
                <a:sym typeface="Wingdings" pitchFamily="2" charset="2"/>
              </a:rPr>
              <a:t>ไม่เกิน ร้อยละ </a:t>
            </a:r>
            <a:r>
              <a:rPr lang="en-US" sz="3200" b="1" u="sng" dirty="0">
                <a:latin typeface="Angsana New" pitchFamily="18" charset="-34"/>
                <a:cs typeface="Angsana New" pitchFamily="18" charset="-34"/>
                <a:sym typeface="Wingdings" pitchFamily="2" charset="2"/>
              </a:rPr>
              <a:t>10</a:t>
            </a:r>
            <a:r>
              <a:rPr lang="th-TH" sz="3200" b="1" u="sng" dirty="0">
                <a:latin typeface="Angsana New" pitchFamily="18" charset="-34"/>
                <a:cs typeface="Angsana New" pitchFamily="18" charset="-34"/>
                <a:sym typeface="Wingdings" pitchFamily="2" charset="2"/>
              </a:rPr>
              <a:t> ของมูลค่าของอสังหาริมทรัพย์</a:t>
            </a:r>
            <a:r>
              <a:rPr lang="th-TH" sz="3200" b="1" dirty="0">
                <a:latin typeface="Angsana New" pitchFamily="18" charset="-34"/>
                <a:cs typeface="Angsana New" pitchFamily="18" charset="-34"/>
                <a:sym typeface="Wingdings" pitchFamily="2" charset="2"/>
              </a:rPr>
              <a:t>นั้น</a:t>
            </a:r>
            <a:endParaRPr lang="en-US" sz="32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9940" name="AutoShape 4"/>
          <p:cNvSpPr>
            <a:spLocks noChangeArrowheads="1"/>
          </p:cNvSpPr>
          <p:nvPr/>
        </p:nvSpPr>
        <p:spPr bwMode="auto">
          <a:xfrm>
            <a:off x="250825" y="44450"/>
            <a:ext cx="8569325" cy="12954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400" b="1">
                <a:solidFill>
                  <a:srgbClr val="FF3300"/>
                </a:solidFill>
                <a:cs typeface="Angsana New" pitchFamily="18" charset="-34"/>
              </a:rPr>
              <a:t>เงินได้ที่ได้รับ</a:t>
            </a:r>
            <a:r>
              <a:rPr lang="th-TH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การยกเว้นภาษีเงินได้บุคคลธรรมดา</a:t>
            </a:r>
            <a:r>
              <a:rPr lang="en-US" sz="34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214282" y="1196975"/>
            <a:ext cx="8929717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AutoNum type="alphaLcParenR"/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นายเขียวมีเงินได้หลังหักค่าใช้จ่ายและค่าลดหย่อนต่าง ๆ นอกจากเงินบริจาค เป็นจำนวน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760,000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บาท นายเขียวได้บริจาคเงินสนับสนุนการศึกษาให้แก่โรงเรียนเอกชนที่กระทรวงศึกษาธิการเห็นชอบ จำนวน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100,000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บาท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ให้คำนวณเงินบริจาคทั้งสิ้นที่นายเขียวสามารถนำมาหักลดหย่อนได้</a:t>
            </a:r>
            <a:endParaRPr lang="en-US" sz="32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250825" y="44450"/>
            <a:ext cx="8569325" cy="1081088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4000" b="1">
                <a:solidFill>
                  <a:srgbClr val="FF3300"/>
                </a:solidFill>
                <a:cs typeface="Angsana New" pitchFamily="18" charset="-34"/>
              </a:rPr>
              <a:t>ตัวอย่างการคำนวณเงินบริจาค</a:t>
            </a:r>
            <a:r>
              <a:rPr lang="en-US" sz="40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3429000"/>
            <a:ext cx="8892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</a:pPr>
            <a:r>
              <a:rPr lang="th-TH" sz="3200" b="1" u="sng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คำนวณ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       เงินได้หลังหัก คชจและลดหย่อน                               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760,000  </a:t>
            </a:r>
            <a:endParaRPr lang="th-TH" sz="3200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  <a:buSzPct val="80000"/>
            </a:pPr>
            <a:r>
              <a:rPr lang="th-TH" sz="3200" b="1" dirty="0">
                <a:latin typeface="Angsana New" pitchFamily="18" charset="-34"/>
              </a:rPr>
              <a:t>                     </a:t>
            </a:r>
            <a:r>
              <a:rPr lang="th-TH" sz="3200" b="1" u="sng" dirty="0">
                <a:solidFill>
                  <a:srgbClr val="FF0000"/>
                </a:solidFill>
                <a:latin typeface="Angsana New" pitchFamily="18" charset="-34"/>
              </a:rPr>
              <a:t>หัก</a:t>
            </a:r>
            <a:r>
              <a:rPr lang="th-TH" sz="3200" b="1" dirty="0">
                <a:latin typeface="Angsana New" pitchFamily="18" charset="-34"/>
              </a:rPr>
              <a:t> เงินบริจาคสนับสนุนการศึกษา(</a:t>
            </a:r>
            <a:r>
              <a:rPr lang="en-US" sz="3200" b="1" dirty="0">
                <a:latin typeface="Angsana New" pitchFamily="18" charset="-34"/>
              </a:rPr>
              <a:t>2</a:t>
            </a:r>
            <a:r>
              <a:rPr lang="th-TH" sz="3200" b="1" dirty="0">
                <a:latin typeface="Angsana New" pitchFamily="18" charset="-34"/>
              </a:rPr>
              <a:t>เท่า)                    </a:t>
            </a:r>
            <a:r>
              <a:rPr lang="en-US" sz="3200" b="1" dirty="0">
                <a:latin typeface="Angsana New" pitchFamily="18" charset="-34"/>
              </a:rPr>
              <a:t>76,000</a:t>
            </a:r>
            <a:endParaRPr lang="th-TH" sz="3200" b="1" dirty="0">
              <a:latin typeface="Angsana New" pitchFamily="18" charset="-34"/>
            </a:endParaRPr>
          </a:p>
          <a:p>
            <a:pPr marL="342900" indent="-342900">
              <a:spcBef>
                <a:spcPct val="50000"/>
              </a:spcBef>
              <a:buSzPct val="80000"/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                           เงินบริจาคทั่วไป(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1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เท่า) (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660,00*10%)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               </a:t>
            </a:r>
            <a:r>
              <a:rPr lang="en-US" sz="3200" b="1" u="sng" dirty="0">
                <a:latin typeface="Angsana New" pitchFamily="18" charset="-34"/>
                <a:cs typeface="Angsana New" pitchFamily="18" charset="-34"/>
              </a:rPr>
              <a:t>66,000</a:t>
            </a:r>
          </a:p>
          <a:p>
            <a:pPr marL="342900" indent="-342900">
              <a:spcBef>
                <a:spcPct val="50000"/>
              </a:spcBef>
              <a:buSzPct val="80000"/>
            </a:pPr>
            <a:r>
              <a:rPr lang="en-US" sz="3200" b="1" dirty="0">
                <a:latin typeface="Angsana New" pitchFamily="18" charset="-34"/>
              </a:rPr>
              <a:t>                       </a:t>
            </a:r>
            <a:r>
              <a:rPr lang="th-TH" sz="3200" b="1" dirty="0">
                <a:latin typeface="Angsana New" pitchFamily="18" charset="-34"/>
              </a:rPr>
              <a:t>เงินได้สุทธิ                                                                  </a:t>
            </a:r>
            <a:r>
              <a:rPr lang="en-US" sz="3200" b="1" u="sng">
                <a:latin typeface="Angsana New" pitchFamily="18" charset="-34"/>
              </a:rPr>
              <a:t>618,000</a:t>
            </a:r>
            <a:endParaRPr lang="en-US" sz="3200" b="1" u="sng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468313" y="1196975"/>
            <a:ext cx="8353425" cy="3046988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SzPct val="80000"/>
              <a:buFont typeface="Wingdings" pitchFamily="2" charset="2"/>
              <a:buAutoNum type="alphaLcParenR"/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นางแดงมีเงินได้หลังหักค่าใช้จ่ายและค่าลดหย่อนต่าง ๆนอกจากเงินบริจาค เป็นจำนวน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630,000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บาท นางแดงได้บริจาคเงินสนับสนุนการศึกษาจำนวน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150,000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บาท ให้แก่มหาวิทยาลัยธรรมศาสตร์ และบริจาคเงินให้กองทุนพัฒนาครู อาจารย์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50,000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บาท ให้คำนวณเงินบริจาคทั้งสิ้นที่นางแดงสามารถนำมาหักลดหย่อนได้ และเงินได้สุทธิหลังหักเงินบริจาคแล้ว</a:t>
            </a:r>
            <a:endParaRPr lang="en-US" sz="32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250825" y="44450"/>
            <a:ext cx="8569325" cy="1081088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4000" b="1">
                <a:solidFill>
                  <a:srgbClr val="FF3300"/>
                </a:solidFill>
                <a:cs typeface="Angsana New" pitchFamily="18" charset="-34"/>
              </a:rPr>
              <a:t>ตัวอย่างการคำนวณเงินบริจาค</a:t>
            </a:r>
            <a:r>
              <a:rPr lang="en-US" sz="4000" b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</p:txBody>
      </p:sp>
    </p:spTree>
  </p:cSld>
  <p:clrMapOvr>
    <a:masterClrMapping/>
  </p:clrMapOvr>
  <p:transition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Disneym44"/>
          <p:cNvPicPr>
            <a:picLocks noChangeAspect="1" noChangeArrowheads="1"/>
          </p:cNvPicPr>
          <p:nvPr/>
        </p:nvPicPr>
        <p:blipFill>
          <a:blip r:embed="rId2" cstate="print">
            <a:lum bright="50000" contrast="-6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7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FF3300"/>
                </a:solidFill>
                <a:cs typeface="Angsana New" pitchFamily="18" charset="-34"/>
              </a:rPr>
              <a:t>CASE STUDY</a:t>
            </a:r>
            <a:r>
              <a:rPr lang="th-TH" sz="4400" b="1">
                <a:solidFill>
                  <a:srgbClr val="FF3300"/>
                </a:solidFill>
                <a:cs typeface="Angsana New" pitchFamily="18" charset="-34"/>
              </a:rPr>
              <a:t>1</a:t>
            </a:r>
            <a:endParaRPr lang="en-US" sz="4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71438" y="1712913"/>
            <a:ext cx="8821737" cy="37861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มหาวิทยาลัย ก. ซึ่งเป็นมหาวิทยาลัยของรัฐบาล ได้ออกระเบียบว่าด้วย</a:t>
            </a:r>
            <a:r>
              <a:rPr lang="th-TH" sz="3200" b="1" u="sng" dirty="0">
                <a:latin typeface="Angsana New" pitchFamily="18" charset="-34"/>
                <a:cs typeface="Angsana New" pitchFamily="18" charset="-34"/>
              </a:rPr>
              <a:t>กองทุนเงินสะสมสมทบสำหรับพนักงานและลูกจ้าง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เพื่อส่งเสริมให้เกิดการสะสมทรัพย์ สร้างความมั่นคงในการดำรงชีวิตและครอบครัว สร้างขวัญและกำลังใจในการปฏิบัติงาน โดยมหาวิทยาลัยฯ จะหักเงินเดือนของพนักงานและลูกจ้างทุกครั้งที่จ่ายในอัตราร้อยละ 4 ของเงินเดือน เพื่อนำส่งเข้ากองทุน </a:t>
            </a:r>
          </a:p>
          <a:p>
            <a:pPr marL="342900" indent="-342900">
              <a:spcBef>
                <a:spcPct val="50000"/>
              </a:spcBef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	ดังนั้น </a:t>
            </a:r>
            <a:r>
              <a:rPr lang="th-TH" sz="3200" b="1" u="sng" dirty="0">
                <a:latin typeface="Angsana New" pitchFamily="18" charset="-34"/>
                <a:cs typeface="Angsana New" pitchFamily="18" charset="-34"/>
              </a:rPr>
              <a:t>พนักงานสามารถนำเงินสะสมที่มหาวิทยาลัยหักไว้ไปถือเป็นเงินได้ที่ได้รับยกเว้นในการคำนวณภาษีเงินได้ประจำปี ได้หรือไม่ อย่างไร</a:t>
            </a:r>
          </a:p>
        </p:txBody>
      </p:sp>
    </p:spTree>
  </p:cSld>
  <p:clrMapOvr>
    <a:masterClrMapping/>
  </p:clrMapOvr>
  <p:transition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Disneym44"/>
          <p:cNvPicPr>
            <a:picLocks noChangeAspect="1" noChangeArrowheads="1"/>
          </p:cNvPicPr>
          <p:nvPr/>
        </p:nvPicPr>
        <p:blipFill>
          <a:blip r:embed="rId2" cstate="print">
            <a:lum bright="50000" contrast="-6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1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FF3300"/>
                </a:solidFill>
                <a:cs typeface="Angsana New" pitchFamily="18" charset="-34"/>
              </a:rPr>
              <a:t>CASE STUDY</a:t>
            </a:r>
            <a:r>
              <a:rPr lang="th-TH" sz="4400" b="1">
                <a:solidFill>
                  <a:srgbClr val="FF3300"/>
                </a:solidFill>
                <a:cs typeface="Angsana New" pitchFamily="18" charset="-34"/>
              </a:rPr>
              <a:t>2</a:t>
            </a:r>
            <a:endParaRPr lang="en-US" sz="44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71438" y="1712913"/>
            <a:ext cx="8821737" cy="31400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th-TH" sz="4000" b="1" dirty="0">
                <a:latin typeface="Angsana New" pitchFamily="18" charset="-34"/>
                <a:cs typeface="Angsana New" pitchFamily="18" charset="-34"/>
              </a:rPr>
              <a:t>	บริษัทฯ ได้จัดโครงการตลาดนัดคนเคยรวย เพื่อช่วยเหลือบุคคล</a:t>
            </a:r>
            <a:r>
              <a:rPr lang="th-TH" sz="4000" b="1" u="sng" dirty="0">
                <a:latin typeface="Angsana New" pitchFamily="18" charset="-34"/>
                <a:cs typeface="Angsana New" pitchFamily="18" charset="-34"/>
              </a:rPr>
              <a:t>ให้นำทรัพย์สินของใช้ส่วนตัวมาขายในราคาถูก</a:t>
            </a:r>
            <a:r>
              <a:rPr lang="th-TH" sz="4000" b="1" dirty="0">
                <a:latin typeface="Angsana New" pitchFamily="18" charset="-34"/>
                <a:cs typeface="Angsana New" pitchFamily="18" charset="-34"/>
              </a:rPr>
              <a:t> ซึ่งมีผู้ ให้ความสนใจมาขายและซื้อเป็นจำนวนมากโดยบริษัทฯ มิได้คิดค่าใช้จ่ายใด ๆ ทั้งสิ้น ซึ่งการขายสินค้าดังกล่าวผู้ขายจะต้องมีภาระภาษีเงินได้บุคคลธรรมดาอย่างไร</a:t>
            </a:r>
            <a:r>
              <a:rPr lang="th-TH" sz="4000" dirty="0">
                <a:latin typeface="Angsana New" pitchFamily="18" charset="-34"/>
                <a:cs typeface="Angsana New" pitchFamily="18" charset="-34"/>
              </a:rPr>
              <a:t> </a:t>
            </a:r>
          </a:p>
        </p:txBody>
      </p:sp>
    </p:spTree>
  </p:cSld>
  <p:clrMapOvr>
    <a:masterClrMapping/>
  </p:clrMapOvr>
  <p:transition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Disneym44"/>
          <p:cNvPicPr>
            <a:picLocks noChangeAspect="1" noChangeArrowheads="1"/>
          </p:cNvPicPr>
          <p:nvPr/>
        </p:nvPicPr>
        <p:blipFill>
          <a:blip r:embed="rId2" cstate="print">
            <a:lum bright="50000" contrast="-6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5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FF3300"/>
                </a:solidFill>
                <a:cs typeface="Angsana New" pitchFamily="18" charset="-34"/>
              </a:rPr>
              <a:t>CASE STUDY</a:t>
            </a:r>
            <a:endParaRPr lang="en-US" sz="4400" b="1" dirty="0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71438" y="1712913"/>
            <a:ext cx="8821737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		</a:t>
            </a:r>
            <a:r>
              <a:rPr lang="th-TH" sz="3600" b="1" dirty="0">
                <a:latin typeface="Angsana New" pitchFamily="18" charset="-34"/>
              </a:rPr>
              <a:t>นายขาวมีเงินได้หลังหักค่าใช้จ่ายและค่าลดหย่อนต่าง ๆ นอกจากเงินบริจาค เป็นจำนวน </a:t>
            </a:r>
            <a:r>
              <a:rPr lang="en-US" sz="3600" b="1" dirty="0">
                <a:latin typeface="Angsana New" pitchFamily="18" charset="-34"/>
              </a:rPr>
              <a:t>630,000 </a:t>
            </a:r>
            <a:r>
              <a:rPr lang="th-TH" sz="3600" b="1" dirty="0">
                <a:latin typeface="Angsana New" pitchFamily="18" charset="-34"/>
              </a:rPr>
              <a:t>บาท นายขาวได้บริจาคเงินสนับสนุนการศึกษาให้แก่โรงเรียนเอกชนที่กระทรวงศึกษาธิการเห็นชอบ จำนวน </a:t>
            </a:r>
            <a:r>
              <a:rPr lang="en-US" sz="3600" b="1" dirty="0">
                <a:latin typeface="Angsana New" pitchFamily="18" charset="-34"/>
              </a:rPr>
              <a:t>90,000 </a:t>
            </a:r>
            <a:r>
              <a:rPr lang="th-TH" sz="3600" b="1" dirty="0">
                <a:latin typeface="Angsana New" pitchFamily="18" charset="-34"/>
              </a:rPr>
              <a:t>บาท </a:t>
            </a:r>
            <a:r>
              <a:rPr lang="en-US" sz="3600" b="1" dirty="0">
                <a:latin typeface="Angsana New" pitchFamily="18" charset="-34"/>
              </a:rPr>
              <a:t> </a:t>
            </a:r>
            <a:r>
              <a:rPr lang="th-TH" sz="3600" b="1" dirty="0">
                <a:latin typeface="Angsana New" pitchFamily="18" charset="-34"/>
              </a:rPr>
              <a:t>บริจาคเงินให้ รพ.มหาสารคาม </a:t>
            </a:r>
            <a:r>
              <a:rPr lang="en-US" sz="3600" b="1" dirty="0">
                <a:latin typeface="Angsana New" pitchFamily="18" charset="-34"/>
              </a:rPr>
              <a:t>20,000 </a:t>
            </a:r>
            <a:r>
              <a:rPr lang="th-TH" sz="3600" b="1" dirty="0">
                <a:latin typeface="Angsana New" pitchFamily="18" charset="-34"/>
              </a:rPr>
              <a:t>บาทให้คำนวณเงินบริจาคทั้งสิ้นที่นายเขียวสามารถนำมาหักลดหย่อนได้</a:t>
            </a:r>
            <a:endParaRPr lang="th-TH" sz="3600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</a:pP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		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Disneym44"/>
          <p:cNvPicPr>
            <a:picLocks noChangeAspect="1" noChangeArrowheads="1"/>
          </p:cNvPicPr>
          <p:nvPr/>
        </p:nvPicPr>
        <p:blipFill>
          <a:blip r:embed="rId2" cstate="print">
            <a:lum bright="50000" contrast="-6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5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FF3300"/>
                </a:solidFill>
                <a:cs typeface="Angsana New" pitchFamily="18" charset="-34"/>
              </a:rPr>
              <a:t>CASE STUDY</a:t>
            </a:r>
            <a:endParaRPr lang="en-US" sz="4400" b="1" dirty="0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71438" y="1712913"/>
            <a:ext cx="8821737" cy="369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		นาย ก มีเงินได้พึงประเมินหลังหักค่าใช้จ่ายและค่าลดหย่อน 1,000,000 บาท มีการบริจาคเงินให้แก่ รพ ร้อยเอ็ด จำนวน 100,000 บาท บริจาคเงินให้มูลนิธิสายใจไทย 30,000 บาท และบริจาคสนับสนุนการศึกษา 200,000 บาท </a:t>
            </a:r>
          </a:p>
          <a:p>
            <a:pPr marL="342900" indent="-342900">
              <a:spcBef>
                <a:spcPct val="50000"/>
              </a:spcBef>
            </a:pP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		นาย ก สามารถนำเงินบริจาคมาใช้ในการคำนวณภาษีเงินได้บุคคลธรรมดา เป็นจำนวนทั้งสิ้นเท่าใด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E03840_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0911" y="3218876"/>
            <a:ext cx="4602178" cy="1288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1016000" y="1473200"/>
            <a:ext cx="7924800" cy="4606925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h-TH" sz="4100" dirty="0">
                <a:latin typeface="Angsana New" pitchFamily="18" charset="-34"/>
              </a:rPr>
              <a:t>บุคคลธรรมดา </a:t>
            </a:r>
            <a:r>
              <a:rPr lang="th-TH" sz="4100" dirty="0">
                <a:solidFill>
                  <a:srgbClr val="CC3300"/>
                </a:solidFill>
                <a:latin typeface="Angsana New" pitchFamily="18" charset="-34"/>
              </a:rPr>
              <a:t>(ที่ยังมีชีวิต) 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h-TH" sz="4100" dirty="0">
                <a:latin typeface="Angsana New" pitchFamily="18" charset="-34"/>
              </a:rPr>
              <a:t>ผู้ถึงแก่ความตาย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h-TH" sz="4100" dirty="0">
                <a:latin typeface="Angsana New" pitchFamily="18" charset="-34"/>
              </a:rPr>
              <a:t>กองมรดก </a:t>
            </a:r>
            <a:r>
              <a:rPr lang="th-TH" sz="4100" dirty="0">
                <a:solidFill>
                  <a:srgbClr val="CC3300"/>
                </a:solidFill>
                <a:latin typeface="Angsana New" pitchFamily="18" charset="-34"/>
              </a:rPr>
              <a:t>(ถัดจากปีที่ตาย)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h-TH" sz="4100" dirty="0">
                <a:latin typeface="Angsana New" pitchFamily="18" charset="-34"/>
              </a:rPr>
              <a:t>ห้างหุ้นส่วนสามัญที่มิใช่นิติบุคคล</a:t>
            </a:r>
            <a:r>
              <a:rPr lang="en-US" sz="4100" dirty="0">
                <a:latin typeface="Angsana New" pitchFamily="18" charset="-34"/>
              </a:rPr>
              <a:t>/</a:t>
            </a:r>
            <a:r>
              <a:rPr lang="th-TH" sz="4100" dirty="0">
                <a:latin typeface="Angsana New" pitchFamily="18" charset="-34"/>
              </a:rPr>
              <a:t>คณะบุคคลที่มิใช่นิติบุคคล</a:t>
            </a:r>
          </a:p>
          <a:p>
            <a:pPr marL="571500" indent="-571500" eaLnBrk="1" hangingPunct="1">
              <a:lnSpc>
                <a:spcPct val="90000"/>
              </a:lnSpc>
              <a:buNone/>
            </a:pPr>
            <a:r>
              <a:rPr lang="th-TH" sz="3100" dirty="0">
                <a:solidFill>
                  <a:srgbClr val="0000FF"/>
                </a:solidFill>
                <a:latin typeface="Angsana New" pitchFamily="18" charset="-34"/>
              </a:rPr>
              <a:t>		  หน่วยภาษีที่ </a:t>
            </a:r>
            <a:r>
              <a:rPr lang="en-US" sz="3100" dirty="0">
                <a:solidFill>
                  <a:srgbClr val="0000FF"/>
                </a:solidFill>
                <a:latin typeface="Angsana New" pitchFamily="18" charset="-34"/>
              </a:rPr>
              <a:t>1-3 </a:t>
            </a:r>
            <a:r>
              <a:rPr lang="th-TH" sz="3100" dirty="0">
                <a:solidFill>
                  <a:srgbClr val="0000FF"/>
                </a:solidFill>
                <a:latin typeface="Angsana New" pitchFamily="18" charset="-34"/>
              </a:rPr>
              <a:t>เป็นบุคคล </a:t>
            </a:r>
            <a:r>
              <a:rPr lang="en-US" sz="3100" dirty="0">
                <a:solidFill>
                  <a:srgbClr val="0000FF"/>
                </a:solidFill>
                <a:latin typeface="Angsana New" pitchFamily="18" charset="-34"/>
              </a:rPr>
              <a:t>1 </a:t>
            </a:r>
            <a:r>
              <a:rPr lang="th-TH" sz="3100" dirty="0">
                <a:solidFill>
                  <a:srgbClr val="0000FF"/>
                </a:solidFill>
                <a:latin typeface="Angsana New" pitchFamily="18" charset="-34"/>
              </a:rPr>
              <a:t>คน</a:t>
            </a:r>
          </a:p>
          <a:p>
            <a:pPr marL="1131888" lvl="2" indent="-438150" eaLnBrk="1" hangingPunct="1">
              <a:lnSpc>
                <a:spcPct val="90000"/>
              </a:lnSpc>
              <a:buFontTx/>
              <a:buNone/>
            </a:pPr>
            <a:r>
              <a:rPr lang="th-TH" sz="3100" dirty="0">
                <a:solidFill>
                  <a:srgbClr val="0000FF"/>
                </a:solidFill>
                <a:latin typeface="Angsana New" pitchFamily="18" charset="-34"/>
              </a:rPr>
              <a:t>     หน่วยภาษีที่ </a:t>
            </a:r>
            <a:r>
              <a:rPr lang="en-US" sz="3100" dirty="0">
                <a:solidFill>
                  <a:srgbClr val="0000FF"/>
                </a:solidFill>
                <a:latin typeface="Angsana New" pitchFamily="18" charset="-34"/>
              </a:rPr>
              <a:t>4 </a:t>
            </a:r>
            <a:r>
              <a:rPr lang="th-TH" sz="3100" dirty="0">
                <a:solidFill>
                  <a:srgbClr val="0000FF"/>
                </a:solidFill>
                <a:latin typeface="Angsana New" pitchFamily="18" charset="-34"/>
              </a:rPr>
              <a:t>เป็นบุคคล ตั้งแต่ </a:t>
            </a:r>
            <a:r>
              <a:rPr lang="en-US" sz="3100" dirty="0">
                <a:solidFill>
                  <a:srgbClr val="0000FF"/>
                </a:solidFill>
                <a:latin typeface="Angsana New" pitchFamily="18" charset="-34"/>
              </a:rPr>
              <a:t>2 </a:t>
            </a:r>
            <a:r>
              <a:rPr lang="th-TH" sz="3100" dirty="0">
                <a:solidFill>
                  <a:srgbClr val="0000FF"/>
                </a:solidFill>
                <a:latin typeface="Angsana New" pitchFamily="18" charset="-34"/>
              </a:rPr>
              <a:t>คนขึ้นไปกระทำร่วมกัน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endParaRPr lang="th-TH" sz="3700" dirty="0">
              <a:latin typeface="Angsana New" pitchFamily="18" charset="-34"/>
            </a:endParaRPr>
          </a:p>
        </p:txBody>
      </p:sp>
      <p:pic>
        <p:nvPicPr>
          <p:cNvPr id="11267" name="Picture 4" descr="PE06903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2700"/>
            <a:ext cx="1403350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AutoShape 5"/>
          <p:cNvSpPr>
            <a:spLocks noChangeArrowheads="1"/>
          </p:cNvSpPr>
          <p:nvPr/>
        </p:nvSpPr>
        <p:spPr bwMode="auto">
          <a:xfrm>
            <a:off x="1692275" y="152400"/>
            <a:ext cx="7127875" cy="1044575"/>
          </a:xfrm>
          <a:prstGeom prst="wedgeRectCallout">
            <a:avLst>
              <a:gd name="adj1" fmla="val -60356"/>
              <a:gd name="adj2" fmla="val 18389"/>
            </a:avLst>
          </a:prstGeom>
          <a:solidFill>
            <a:srgbClr val="FFFF99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th-TH" sz="4000" b="1">
                <a:solidFill>
                  <a:srgbClr val="0000FF"/>
                </a:solidFill>
              </a:rPr>
              <a:t>ผู้มีหน้าที่เสียภาษีเงินได้บุคคลธรรมดา</a:t>
            </a:r>
            <a:r>
              <a:rPr lang="th-TH" sz="4000" b="1">
                <a:solidFill>
                  <a:srgbClr val="00CC00"/>
                </a:solidFill>
              </a:rPr>
              <a:t>(หน่วยภาษี)</a:t>
            </a:r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1746250" y="4949825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>
              <a:buFontTx/>
              <a:buBlip>
                <a:blip r:embed="rId4"/>
              </a:buBlip>
              <a:tabLst>
                <a:tab pos="8793163" algn="l"/>
              </a:tabLst>
            </a:pPr>
            <a:r>
              <a:rPr lang="th-TH" sz="2400" b="1">
                <a:solidFill>
                  <a:srgbClr val="C4FF89"/>
                </a:solidFill>
                <a:latin typeface="Angsana New" pitchFamily="18" charset="-34"/>
              </a:rPr>
              <a:t>.</a:t>
            </a:r>
          </a:p>
        </p:txBody>
      </p:sp>
      <p:sp>
        <p:nvSpPr>
          <p:cNvPr id="11270" name="Text Box 7"/>
          <p:cNvSpPr txBox="1">
            <a:spLocks noChangeArrowheads="1"/>
          </p:cNvSpPr>
          <p:nvPr/>
        </p:nvSpPr>
        <p:spPr bwMode="auto">
          <a:xfrm>
            <a:off x="1751013" y="5456238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>
              <a:buFontTx/>
              <a:buBlip>
                <a:blip r:embed="rId4"/>
              </a:buBlip>
              <a:tabLst>
                <a:tab pos="8793163" algn="l"/>
              </a:tabLst>
            </a:pPr>
            <a:r>
              <a:rPr lang="th-TH" sz="2400" b="1">
                <a:solidFill>
                  <a:srgbClr val="C4FF89"/>
                </a:solidFill>
                <a:latin typeface="Angsana New" pitchFamily="18" charset="-34"/>
              </a:rPr>
              <a:t>.</a:t>
            </a:r>
          </a:p>
        </p:txBody>
      </p:sp>
    </p:spTree>
  </p:cSld>
  <p:clrMapOvr>
    <a:masterClrMapping/>
  </p:clrMapOvr>
  <p:transition/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AutoShape 2"/>
          <p:cNvSpPr>
            <a:spLocks noChangeArrowheads="1"/>
          </p:cNvSpPr>
          <p:nvPr/>
        </p:nvSpPr>
        <p:spPr bwMode="auto">
          <a:xfrm>
            <a:off x="476250" y="150813"/>
            <a:ext cx="8304213" cy="98742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9050">
            <a:solidFill>
              <a:schemeClr val="folHlink"/>
            </a:solidFill>
            <a:round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th-TH" sz="4400" b="1">
                <a:latin typeface="FreesiaUPC" pitchFamily="34" charset="-34"/>
              </a:rPr>
              <a:t>ประเภทของเงินได้พึงประเมินและการหักค่าใช้จ่าย</a:t>
            </a:r>
          </a:p>
        </p:txBody>
      </p:sp>
      <p:sp>
        <p:nvSpPr>
          <p:cNvPr id="107523" name="Text Box 3"/>
          <p:cNvSpPr txBox="1">
            <a:spLocks noChangeArrowheads="1"/>
          </p:cNvSpPr>
          <p:nvPr/>
        </p:nvSpPr>
        <p:spPr bwMode="auto">
          <a:xfrm>
            <a:off x="609600" y="1470025"/>
            <a:ext cx="8153400" cy="432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65150" indent="-565150" eaLnBrk="0" hangingPunct="0">
              <a:lnSpc>
                <a:spcPct val="110000"/>
              </a:lnSpc>
            </a:pPr>
            <a:r>
              <a:rPr lang="th-TH" sz="3600" b="1">
                <a:solidFill>
                  <a:srgbClr val="0000FF"/>
                </a:solidFill>
                <a:latin typeface="Angsana New" pitchFamily="18" charset="-34"/>
              </a:rPr>
              <a:t>เงินได้พึงประเมินแบ่งออกได้ 8 ประเภท</a:t>
            </a:r>
          </a:p>
          <a:p>
            <a:pPr marL="565150" indent="-565150" eaLnBrk="0" hangingPunct="0">
              <a:lnSpc>
                <a:spcPct val="110000"/>
              </a:lnSpc>
            </a:pPr>
            <a:r>
              <a:rPr lang="th-TH" sz="3600" b="1" u="sng">
                <a:solidFill>
                  <a:srgbClr val="FF0000"/>
                </a:solidFill>
                <a:latin typeface="Angsana New" pitchFamily="18" charset="-34"/>
              </a:rPr>
              <a:t>ข้อสังเกต</a:t>
            </a:r>
          </a:p>
          <a:p>
            <a:pPr marL="565150" indent="-565150" eaLnBrk="0" hangingPunct="0">
              <a:lnSpc>
                <a:spcPct val="110000"/>
              </a:lnSpc>
            </a:pPr>
            <a:r>
              <a:rPr lang="th-TH" sz="3600" b="1">
                <a:solidFill>
                  <a:srgbClr val="0000FF"/>
                </a:solidFill>
                <a:latin typeface="Angsana New" pitchFamily="18" charset="-34"/>
              </a:rPr>
              <a:t>1. เพื่อคำนวณหักค่าใช้จ่ายว่า จะหักค่าใช้จ่ายเป็นจำนวนเท่าไร</a:t>
            </a:r>
          </a:p>
          <a:p>
            <a:pPr marL="565150" indent="-565150" eaLnBrk="0" hangingPunct="0">
              <a:lnSpc>
                <a:spcPct val="110000"/>
              </a:lnSpc>
            </a:pPr>
            <a:r>
              <a:rPr lang="th-TH" sz="3600" b="1">
                <a:solidFill>
                  <a:srgbClr val="0000FF"/>
                </a:solidFill>
                <a:latin typeface="Angsana New" pitchFamily="18" charset="-34"/>
              </a:rPr>
              <a:t>2. เพื่อกำหนดวิธีการคำนวณภาษี จะต้องคำนวณภาษีตามวิธีที่ 1 หรือวิธีที่ 2</a:t>
            </a:r>
          </a:p>
          <a:p>
            <a:pPr marL="565150" indent="-565150" eaLnBrk="0" hangingPunct="0">
              <a:lnSpc>
                <a:spcPct val="110000"/>
              </a:lnSpc>
            </a:pPr>
            <a:r>
              <a:rPr lang="th-TH" sz="3600" b="1">
                <a:solidFill>
                  <a:srgbClr val="0000FF"/>
                </a:solidFill>
                <a:latin typeface="Angsana New" pitchFamily="18" charset="-34"/>
              </a:rPr>
              <a:t>	- เงินได้พึงประเมินทุกประเภทจะต้องคำนวณวิธีที่ 1</a:t>
            </a:r>
          </a:p>
          <a:p>
            <a:pPr marL="565150" indent="-565150" eaLnBrk="0" hangingPunct="0">
              <a:lnSpc>
                <a:spcPct val="110000"/>
              </a:lnSpc>
            </a:pPr>
            <a:r>
              <a:rPr lang="th-TH" sz="3600" b="1">
                <a:solidFill>
                  <a:srgbClr val="0000FF"/>
                </a:solidFill>
                <a:latin typeface="Angsana New" pitchFamily="18" charset="-34"/>
              </a:rPr>
              <a:t>	- เงินได้พึงประเมินประเภทที่ 2-8 ต้องคำนวณวิธีที่ 2</a:t>
            </a:r>
            <a:endParaRPr lang="th-TH" sz="3600" b="1">
              <a:solidFill>
                <a:srgbClr val="0000FF"/>
              </a:solidFill>
              <a:latin typeface="FreesiaUPC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3" dur="500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8" dur="500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3" dur="500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8" dur="500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3" dur="500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8" dur="500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 animBg="1" autoUpdateAnimBg="0"/>
      <p:bldP spid="107523" grpId="0" build="p" autoUpdateAnimBg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6"/>
          <p:cNvSpPr>
            <a:spLocks noChangeArrowheads="1"/>
          </p:cNvSpPr>
          <p:nvPr/>
        </p:nvSpPr>
        <p:spPr bwMode="auto">
          <a:xfrm>
            <a:off x="217488" y="150813"/>
            <a:ext cx="8785225" cy="651827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905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th-TH">
              <a:solidFill>
                <a:srgbClr val="0000FF"/>
              </a:solidFill>
            </a:endParaRPr>
          </a:p>
        </p:txBody>
      </p:sp>
      <p:sp>
        <p:nvSpPr>
          <p:cNvPr id="109570" name="Text Box 2"/>
          <p:cNvSpPr txBox="1">
            <a:spLocks noChangeArrowheads="1"/>
          </p:cNvSpPr>
          <p:nvPr/>
        </p:nvSpPr>
        <p:spPr bwMode="auto">
          <a:xfrm>
            <a:off x="266700" y="5549900"/>
            <a:ext cx="8839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7350" indent="-387350" eaLnBrk="0" hangingPunct="0"/>
            <a:r>
              <a:rPr lang="th-TH" sz="3600" b="1">
                <a:latin typeface="Angsana New" pitchFamily="18" charset="-34"/>
              </a:rPr>
              <a:t>	</a:t>
            </a:r>
            <a:r>
              <a:rPr lang="th-TH" sz="3600" b="1">
                <a:solidFill>
                  <a:srgbClr val="0000FF"/>
                </a:solidFill>
                <a:latin typeface="Angsana New" pitchFamily="18" charset="-34"/>
              </a:rPr>
              <a:t>-   ถ้ามีเงินได้พึงประเมินประเภทที่ 1 ประเภทเดียว ยื่นแบบ ภงด. 91</a:t>
            </a:r>
          </a:p>
          <a:p>
            <a:pPr marL="387350" indent="-387350" eaLnBrk="0" hangingPunct="0"/>
            <a:r>
              <a:rPr lang="th-TH" sz="3600" b="1">
                <a:solidFill>
                  <a:srgbClr val="0000FF"/>
                </a:solidFill>
                <a:latin typeface="Angsana New" pitchFamily="18" charset="-34"/>
              </a:rPr>
              <a:t>	-  ถ้ามีเงินได้ประเภทที่ 1 และประเภทอื่นด้วย ยื่นแบบ ภงด. 90</a:t>
            </a:r>
            <a:endParaRPr lang="th-TH" sz="3600" b="1">
              <a:latin typeface="Angsana New" pitchFamily="18" charset="-34"/>
            </a:endParaRPr>
          </a:p>
        </p:txBody>
      </p:sp>
      <p:sp>
        <p:nvSpPr>
          <p:cNvPr id="109571" name="Text Box 3"/>
          <p:cNvSpPr txBox="1">
            <a:spLocks noChangeArrowheads="1"/>
          </p:cNvSpPr>
          <p:nvPr/>
        </p:nvSpPr>
        <p:spPr bwMode="auto">
          <a:xfrm>
            <a:off x="368300" y="1971675"/>
            <a:ext cx="8534400" cy="372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7350" indent="-387350" algn="thaiDist" eaLnBrk="0" hangingPunct="0">
              <a:lnSpc>
                <a:spcPct val="110000"/>
              </a:lnSpc>
            </a:pPr>
            <a:r>
              <a:rPr lang="th-TH" sz="3600" b="1">
                <a:solidFill>
                  <a:srgbClr val="0000FF"/>
                </a:solidFill>
                <a:latin typeface="Angsana New" pitchFamily="18" charset="-34"/>
              </a:rPr>
              <a:t>3. หากมีเงินได้พึงประเมินประเภทที่ 5-8 ต้องคำนวณภาษีครึ่งปี</a:t>
            </a:r>
          </a:p>
          <a:p>
            <a:pPr marL="387350" indent="-387350" algn="thaiDist" eaLnBrk="0" hangingPunct="0">
              <a:lnSpc>
                <a:spcPct val="110000"/>
              </a:lnSpc>
            </a:pPr>
            <a:r>
              <a:rPr lang="th-TH" sz="3600" b="1">
                <a:solidFill>
                  <a:srgbClr val="0000FF"/>
                </a:solidFill>
                <a:latin typeface="Angsana New" pitchFamily="18" charset="-34"/>
              </a:rPr>
              <a:t>4. เพื่อการคำนวณภาษีและกำหนดหน้าที่ในการเสียภาษี</a:t>
            </a:r>
            <a:r>
              <a:rPr lang="th-TH" sz="3600" b="1">
                <a:solidFill>
                  <a:srgbClr val="0000FF"/>
                </a:solidFill>
              </a:rPr>
              <a:t>ของ</a:t>
            </a:r>
            <a:r>
              <a:rPr lang="th-TH" sz="3600" b="1"/>
              <a:t>ผู้มีเงินได้ที่มีคู่สมรส กรณีสามีและภริยาที่อยู่ร่วมกันตลอดปีภาษี และต่างฝ่ายต่างมีเงินได้ หากภริยามีความประสงค์แยกการคำนวณ สามารถนำเงินได้พึงประเมินทุกประเภท ไปแยกยื่นภาษี</a:t>
            </a:r>
          </a:p>
          <a:p>
            <a:pPr marL="387350" indent="-387350" algn="thaiDist" eaLnBrk="0" hangingPunct="0">
              <a:lnSpc>
                <a:spcPct val="110000"/>
              </a:lnSpc>
            </a:pPr>
            <a:r>
              <a:rPr lang="th-TH" sz="3600" b="1">
                <a:solidFill>
                  <a:srgbClr val="0000FF"/>
                </a:solidFill>
                <a:latin typeface="Angsana New" pitchFamily="18" charset="-34"/>
              </a:rPr>
              <a:t>5. เพื่อกำหนดแบบแสดงรายการที่ใช้ยื่น</a:t>
            </a:r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381000" y="146050"/>
            <a:ext cx="8229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th-TH" sz="4400" b="1">
                <a:solidFill>
                  <a:srgbClr val="0000FF"/>
                </a:solidFill>
                <a:latin typeface="Angsana New" pitchFamily="18" charset="-34"/>
              </a:rPr>
              <a:t>  </a:t>
            </a:r>
            <a:r>
              <a:rPr lang="th-TH" sz="4400" b="1" u="sng">
                <a:solidFill>
                  <a:srgbClr val="0000FF"/>
                </a:solidFill>
                <a:latin typeface="Angsana New" pitchFamily="18" charset="-34"/>
              </a:rPr>
              <a:t>การคำนวณวิธีที่</a:t>
            </a:r>
            <a:r>
              <a:rPr lang="th-TH" sz="4400" b="1">
                <a:solidFill>
                  <a:srgbClr val="0000FF"/>
                </a:solidFill>
                <a:latin typeface="Angsana New" pitchFamily="18" charset="-34"/>
              </a:rPr>
              <a:t> 2</a:t>
            </a:r>
          </a:p>
          <a:p>
            <a:pPr eaLnBrk="0" hangingPunct="0"/>
            <a:r>
              <a:rPr lang="th-TH" sz="4400" b="1">
                <a:solidFill>
                  <a:srgbClr val="0000FF"/>
                </a:solidFill>
                <a:latin typeface="FreesiaUPC" pitchFamily="34" charset="-34"/>
              </a:rPr>
              <a:t>	</a:t>
            </a:r>
            <a:r>
              <a:rPr lang="th-TH" sz="3600" b="1">
                <a:solidFill>
                  <a:srgbClr val="0000FF"/>
                </a:solidFill>
                <a:latin typeface="Angsana New" pitchFamily="18" charset="-34"/>
              </a:rPr>
              <a:t>เงินได้พึงประเมิน  </a:t>
            </a:r>
            <a:r>
              <a:rPr lang="en-US" sz="3600" b="1">
                <a:solidFill>
                  <a:srgbClr val="0000FF"/>
                </a:solidFill>
                <a:latin typeface="Angsana New" pitchFamily="18" charset="-34"/>
              </a:rPr>
              <a:t>x    </a:t>
            </a:r>
            <a:r>
              <a:rPr lang="th-TH" sz="3600" b="1">
                <a:solidFill>
                  <a:srgbClr val="0000FF"/>
                </a:solidFill>
                <a:latin typeface="Angsana New" pitchFamily="18" charset="-34"/>
              </a:rPr>
              <a:t>5 </a:t>
            </a:r>
          </a:p>
          <a:p>
            <a:pPr eaLnBrk="0" hangingPunct="0"/>
            <a:r>
              <a:rPr lang="th-TH" sz="3600" b="1">
                <a:solidFill>
                  <a:srgbClr val="0000FF"/>
                </a:solidFill>
                <a:latin typeface="Angsana New" pitchFamily="18" charset="-34"/>
              </a:rPr>
              <a:t>			         1,000</a:t>
            </a:r>
            <a:endParaRPr lang="th-TH" sz="4400" b="1">
              <a:solidFill>
                <a:srgbClr val="0000FF"/>
              </a:solidFill>
              <a:latin typeface="Angsana New" pitchFamily="18" charset="-34"/>
            </a:endParaRPr>
          </a:p>
        </p:txBody>
      </p:sp>
      <p:sp>
        <p:nvSpPr>
          <p:cNvPr id="51206" name="Line 5"/>
          <p:cNvSpPr>
            <a:spLocks noChangeShapeType="1"/>
          </p:cNvSpPr>
          <p:nvPr/>
        </p:nvSpPr>
        <p:spPr bwMode="auto">
          <a:xfrm>
            <a:off x="3962400" y="1527175"/>
            <a:ext cx="609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9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9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95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95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 build="p" autoUpdateAnimBg="0"/>
      <p:bldP spid="109571" grpId="0" build="p" autoUpdateAnimBg="0"/>
      <p:bldP spid="109572" grpId="0" autoUpdateAnimBg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250825" y="188913"/>
            <a:ext cx="8569325" cy="1079500"/>
          </a:xfrm>
          <a:prstGeom prst="ribbon">
            <a:avLst>
              <a:gd name="adj1" fmla="val 17500"/>
              <a:gd name="adj2" fmla="val 75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600" b="1">
                <a:solidFill>
                  <a:srgbClr val="FF3300"/>
                </a:solidFill>
                <a:cs typeface="Angsana New" pitchFamily="18" charset="-34"/>
              </a:rPr>
              <a:t>ประเภทของเงินได้พึงประเมินและการหักค่าใช้จ่าย</a:t>
            </a:r>
            <a:endParaRPr lang="th-TH" sz="3600" b="1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5060" name="Rectangle 5"/>
          <p:cNvSpPr>
            <a:spLocks noChangeArrowheads="1"/>
          </p:cNvSpPr>
          <p:nvPr/>
        </p:nvSpPr>
        <p:spPr bwMode="auto">
          <a:xfrm>
            <a:off x="323850" y="2636838"/>
            <a:ext cx="8496300" cy="4149725"/>
          </a:xfrm>
          <a:prstGeom prst="rect">
            <a:avLst/>
          </a:prstGeom>
          <a:solidFill>
            <a:srgbClr val="FFFFCC"/>
          </a:solidFill>
          <a:ln w="5715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45061" name="Text Box 4"/>
          <p:cNvSpPr txBox="1">
            <a:spLocks noChangeArrowheads="1"/>
          </p:cNvSpPr>
          <p:nvPr/>
        </p:nvSpPr>
        <p:spPr bwMode="auto">
          <a:xfrm>
            <a:off x="468313" y="1341438"/>
            <a:ext cx="8532843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th-TH" sz="2800" b="1" dirty="0">
                <a:solidFill>
                  <a:srgbClr val="3366FF"/>
                </a:solidFill>
                <a:highlight>
                  <a:srgbClr val="FFFF00"/>
                </a:highlight>
                <a:latin typeface="Angsana New" pitchFamily="18" charset="-34"/>
                <a:cs typeface="Angsana New" pitchFamily="18" charset="-34"/>
              </a:rPr>
              <a:t>เงินได้พึงประเมิน </a:t>
            </a:r>
            <a:r>
              <a:rPr lang="en-US" sz="2800" b="1" dirty="0">
                <a:solidFill>
                  <a:srgbClr val="3366FF"/>
                </a:solidFill>
                <a:highlight>
                  <a:srgbClr val="FFFF00"/>
                </a:highlight>
                <a:latin typeface="Angsana New" pitchFamily="18" charset="-34"/>
                <a:cs typeface="Angsana New" pitchFamily="18" charset="-34"/>
              </a:rPr>
              <a:t>40(1)</a:t>
            </a:r>
            <a:r>
              <a:rPr lang="th-TH" b="1" dirty="0">
                <a:highlight>
                  <a:srgbClr val="FFFF00"/>
                </a:highlight>
                <a:latin typeface="Angsana New" pitchFamily="18" charset="-34"/>
              </a:rPr>
              <a:t>   </a:t>
            </a:r>
            <a:r>
              <a:rPr lang="th-TH" sz="2800" b="1" dirty="0">
                <a:highlight>
                  <a:srgbClr val="FFFF00"/>
                </a:highlight>
                <a:latin typeface="Angsana New" pitchFamily="18" charset="-34"/>
                <a:cs typeface="Angsana New" pitchFamily="18" charset="-34"/>
              </a:rPr>
              <a:t>เงินได้เนื่องจากการจ้างแรงงาน เช่น เงินเดือน โบนัส เบี้ยเลี้ยง</a:t>
            </a:r>
          </a:p>
          <a:p>
            <a:pPr marL="342900" indent="-342900">
              <a:spcBef>
                <a:spcPct val="50000"/>
              </a:spcBef>
            </a:pPr>
            <a:r>
              <a:rPr lang="th-TH" sz="2800" b="1" dirty="0">
                <a:solidFill>
                  <a:srgbClr val="3366FF"/>
                </a:solidFill>
                <a:highlight>
                  <a:srgbClr val="FFFF00"/>
                </a:highlight>
                <a:latin typeface="Angsana New" pitchFamily="18" charset="-34"/>
                <a:cs typeface="Angsana New" pitchFamily="18" charset="-34"/>
              </a:rPr>
              <a:t>เงินได้พึงประเมิน</a:t>
            </a:r>
            <a:r>
              <a:rPr lang="en-US" sz="2800" b="1" dirty="0">
                <a:solidFill>
                  <a:srgbClr val="3366FF"/>
                </a:solidFill>
                <a:highlight>
                  <a:srgbClr val="FFFF00"/>
                </a:highlight>
                <a:latin typeface="Angsana New" pitchFamily="18" charset="-34"/>
                <a:cs typeface="Angsana New" pitchFamily="18" charset="-34"/>
              </a:rPr>
              <a:t> 40(2)</a:t>
            </a:r>
            <a:r>
              <a:rPr lang="th-TH" b="1" dirty="0">
                <a:highlight>
                  <a:srgbClr val="FFFF00"/>
                </a:highlight>
                <a:latin typeface="Angsana New" pitchFamily="18" charset="-34"/>
              </a:rPr>
              <a:t>   </a:t>
            </a:r>
            <a:r>
              <a:rPr lang="th-TH" sz="2800" b="1" dirty="0">
                <a:highlight>
                  <a:srgbClr val="FFFF00"/>
                </a:highlight>
                <a:latin typeface="Angsana New" pitchFamily="18" charset="-34"/>
                <a:cs typeface="Angsana New" pitchFamily="18" charset="-34"/>
              </a:rPr>
              <a:t>เงินได้เนื่องจากหน้าที่หรือตำแหน่งงานที่ทำ เช่น ค่านายหน้า </a:t>
            </a:r>
          </a:p>
          <a:p>
            <a:pPr marL="342900" indent="-342900">
              <a:spcBef>
                <a:spcPct val="50000"/>
              </a:spcBef>
            </a:pPr>
            <a:r>
              <a:rPr lang="th-TH" sz="2400" b="1" dirty="0">
                <a:solidFill>
                  <a:srgbClr val="FF3300"/>
                </a:solidFill>
                <a:highlight>
                  <a:srgbClr val="FFFF00"/>
                </a:highlight>
                <a:latin typeface="Angsana New" pitchFamily="18" charset="-34"/>
                <a:cs typeface="Angsana New" pitchFamily="18" charset="-34"/>
              </a:rPr>
              <a:t>การหักค่าใช้จ่าย 	</a:t>
            </a:r>
            <a:r>
              <a:rPr lang="th-TH" sz="2400" b="1" dirty="0">
                <a:highlight>
                  <a:srgbClr val="FFFF00"/>
                </a:highlight>
                <a:latin typeface="Angsana New" pitchFamily="18" charset="-34"/>
                <a:cs typeface="Angsana New" pitchFamily="18" charset="-34"/>
              </a:rPr>
              <a:t>		</a:t>
            </a:r>
          </a:p>
          <a:p>
            <a:pPr marL="342900" indent="-342900">
              <a:spcBef>
                <a:spcPct val="50000"/>
              </a:spcBef>
            </a:pP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		-เงินได้พึงประเมินทั้ง 2 ประเภทรวมกันหักค่าใช้จ่ายเป็นการเหมาได้ร้อยละ </a:t>
            </a:r>
            <a:r>
              <a:rPr lang="en-US" sz="2400" b="1" dirty="0">
                <a:latin typeface="Angsana New" pitchFamily="18" charset="-34"/>
              </a:rPr>
              <a:t>5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0 ไม่เกิน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10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0,000 บาท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400" b="1" u="sng" dirty="0">
                <a:latin typeface="Angsana New" pitchFamily="18" charset="-34"/>
                <a:cs typeface="Angsana New" pitchFamily="18" charset="-34"/>
              </a:rPr>
              <a:t>(TIP: </a:t>
            </a:r>
            <a:r>
              <a:rPr lang="th-TH" sz="2400" b="1" u="sng" dirty="0">
                <a:latin typeface="Angsana New" pitchFamily="18" charset="-34"/>
                <a:cs typeface="Angsana New" pitchFamily="18" charset="-34"/>
              </a:rPr>
              <a:t>ถ้าเงินได้เกิน </a:t>
            </a:r>
            <a:r>
              <a:rPr lang="en-US" sz="2400" b="1" u="sng" dirty="0">
                <a:latin typeface="Angsana New" pitchFamily="18" charset="-34"/>
                <a:cs typeface="Angsana New" pitchFamily="18" charset="-34"/>
              </a:rPr>
              <a:t>150,000 </a:t>
            </a:r>
            <a:r>
              <a:rPr lang="th-TH" sz="2400" b="1" u="sng" dirty="0">
                <a:latin typeface="Angsana New" pitchFamily="18" charset="-34"/>
                <a:cs typeface="Angsana New" pitchFamily="18" charset="-34"/>
              </a:rPr>
              <a:t>บาท ก็ไม่ต้องคำนวณ เอา </a:t>
            </a:r>
            <a:r>
              <a:rPr lang="en-US" sz="2400" b="1" u="sng" dirty="0">
                <a:latin typeface="Angsana New" pitchFamily="18" charset="-34"/>
              </a:rPr>
              <a:t>10</a:t>
            </a:r>
            <a:r>
              <a:rPr lang="en-US" sz="2400" b="1" u="sng" dirty="0">
                <a:latin typeface="Angsana New" pitchFamily="18" charset="-34"/>
                <a:cs typeface="Angsana New" pitchFamily="18" charset="-34"/>
              </a:rPr>
              <a:t>0,000 </a:t>
            </a:r>
            <a:r>
              <a:rPr lang="th-TH" sz="2400" b="1" u="sng" dirty="0">
                <a:latin typeface="Angsana New" pitchFamily="18" charset="-34"/>
                <a:cs typeface="Angsana New" pitchFamily="18" charset="-34"/>
              </a:rPr>
              <a:t>มาหักได้เลย)</a:t>
            </a:r>
          </a:p>
          <a:p>
            <a:pPr marL="342900" indent="-342900">
              <a:spcBef>
                <a:spcPct val="50000"/>
              </a:spcBef>
            </a:pP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		-กรณีมีคู่สมรส (ความเป็นสามีภรรยามีอยู่ตลอดปีภาษีและต่างฝ่ายต่างมีเงินได้) ต่างฝ่ายต่างหักค่าใช้จ่ายได้ร้อยละ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5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0 ไม่เกินฝ่ายละ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10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0,000 บาท</a:t>
            </a:r>
            <a:endParaRPr lang="en-US" sz="2400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		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-กรณีมีคู่สมรส (ความเป็นสามีภรรยามีอยู่ตลอดปีภาษีและต่างฝ่ายต่างมีเงินได้) ถือว่า เงินได้ของภริยาเป็นเงินได้ของสามี (เฉพาะเงินได้ 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40(2)-(8)</a:t>
            </a:r>
            <a:endParaRPr lang="th-TH" sz="2400" b="1" dirty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</a:pP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		-กรณีภรรยามีเงินได้ทั้งประเภทที่ 1 และ 2 เฉพาะประเภทที่ 1 ที่แยกคำนวณภาษี แต่ประเภทที่ 2 ต้องรวมคำนวณกับสามี ดังนั้น </a:t>
            </a:r>
            <a:r>
              <a:rPr lang="th-TH" sz="2400" b="1" u="sng" dirty="0">
                <a:latin typeface="Angsana New" pitchFamily="18" charset="-34"/>
                <a:cs typeface="Angsana New" pitchFamily="18" charset="-34"/>
              </a:rPr>
              <a:t>การหักค่าใช้จ่ายต้องเฉลี่ยตามสัดส่วนของเงินได้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Text Box 2"/>
          <p:cNvSpPr txBox="1">
            <a:spLocks noChangeArrowheads="1"/>
          </p:cNvSpPr>
          <p:nvPr/>
        </p:nvSpPr>
        <p:spPr bwMode="auto">
          <a:xfrm>
            <a:off x="827088" y="765175"/>
            <a:ext cx="7467600" cy="366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th-TH" sz="3600" b="1" u="sng">
                <a:solidFill>
                  <a:srgbClr val="0000FF"/>
                </a:solidFill>
                <a:latin typeface="FreesiaUPC" pitchFamily="34" charset="-34"/>
              </a:rPr>
              <a:t>หน้าที่หรือตำแหน่งงานที่ทำ</a:t>
            </a:r>
            <a:r>
              <a:rPr lang="th-TH" sz="3600" b="1">
                <a:latin typeface="FreesiaUPC" pitchFamily="34" charset="-34"/>
              </a:rPr>
              <a:t> เช่น เป็นกรรมการบริษัท</a:t>
            </a:r>
          </a:p>
          <a:p>
            <a:pPr eaLnBrk="0" hangingPunct="0">
              <a:lnSpc>
                <a:spcPct val="130000"/>
              </a:lnSpc>
            </a:pPr>
            <a:r>
              <a:rPr lang="th-TH" sz="3600" b="1" u="sng">
                <a:solidFill>
                  <a:srgbClr val="0000FF"/>
                </a:solidFill>
                <a:latin typeface="FreesiaUPC" pitchFamily="34" charset="-34"/>
              </a:rPr>
              <a:t>การรับทำงานให้</a:t>
            </a:r>
            <a:r>
              <a:rPr lang="th-TH" sz="3600" b="1">
                <a:latin typeface="FreesiaUPC" pitchFamily="34" charset="-34"/>
              </a:rPr>
              <a:t> เช่น การรับทำการเป็นนายหน้า</a:t>
            </a:r>
          </a:p>
          <a:p>
            <a:pPr algn="thaiDist" eaLnBrk="0" hangingPunct="0">
              <a:lnSpc>
                <a:spcPct val="130000"/>
              </a:lnSpc>
            </a:pPr>
            <a:r>
              <a:rPr lang="th-TH" sz="3600" b="1" u="sng">
                <a:solidFill>
                  <a:srgbClr val="0000FF"/>
                </a:solidFill>
                <a:latin typeface="FreesiaUPC" pitchFamily="34" charset="-34"/>
              </a:rPr>
              <a:t>ค่าธรรมเนียม</a:t>
            </a:r>
            <a:r>
              <a:rPr lang="th-TH" sz="3600" b="1">
                <a:latin typeface="FreesiaUPC" pitchFamily="34" charset="-34"/>
              </a:rPr>
              <a:t> คือ เงินค่าตอบแทนที่ได้เนื่องจากการทำการอย่างใดอย่างหนึ่งให้ตามที่ร้องขอ เช่น ค่าธรรมเนียมในการตรวจรับรองคุณภาพสินค้าเพื่อส่งไปขายต่างประเทศ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37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37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spTgt spid="137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8" grpId="0" build="p" autoUpdateAnimBg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Text Box 2"/>
          <p:cNvSpPr txBox="1">
            <a:spLocks noChangeArrowheads="1"/>
          </p:cNvSpPr>
          <p:nvPr/>
        </p:nvSpPr>
        <p:spPr bwMode="auto">
          <a:xfrm>
            <a:off x="611188" y="692150"/>
            <a:ext cx="8137525" cy="437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thaiDist" eaLnBrk="0" hangingPunct="0">
              <a:lnSpc>
                <a:spcPct val="130000"/>
              </a:lnSpc>
            </a:pPr>
            <a:r>
              <a:rPr lang="th-TH" sz="3600" b="1" u="sng">
                <a:solidFill>
                  <a:srgbClr val="0000FF"/>
                </a:solidFill>
                <a:latin typeface="Angsana New" pitchFamily="18" charset="-34"/>
              </a:rPr>
              <a:t>ค่านายหน้า</a:t>
            </a:r>
            <a:r>
              <a:rPr lang="th-TH" sz="3600" b="1">
                <a:latin typeface="Angsana New" pitchFamily="18" charset="-34"/>
              </a:rPr>
              <a:t> คือ เงินที่ได้รับเนื่องจากการกระทำเป็นสื่อชี้ช่อง </a:t>
            </a:r>
          </a:p>
          <a:p>
            <a:pPr algn="thaiDist" eaLnBrk="0" hangingPunct="0">
              <a:lnSpc>
                <a:spcPct val="130000"/>
              </a:lnSpc>
            </a:pPr>
            <a:r>
              <a:rPr lang="th-TH" sz="3600" b="1">
                <a:latin typeface="Angsana New" pitchFamily="18" charset="-34"/>
              </a:rPr>
              <a:t>เป็นเหตุให้คู่สัญญาได้เข้าทำสัญญาระหว่างกันเสร็จ</a:t>
            </a:r>
          </a:p>
          <a:p>
            <a:pPr algn="thaiDist" eaLnBrk="0" hangingPunct="0">
              <a:lnSpc>
                <a:spcPct val="130000"/>
              </a:lnSpc>
            </a:pPr>
            <a:r>
              <a:rPr lang="th-TH" sz="3600" b="1" u="sng">
                <a:solidFill>
                  <a:srgbClr val="0000FF"/>
                </a:solidFill>
                <a:latin typeface="Angsana New" pitchFamily="18" charset="-34"/>
              </a:rPr>
              <a:t>ค่าส่วนลด</a:t>
            </a:r>
            <a:r>
              <a:rPr lang="th-TH" sz="3600" b="1">
                <a:latin typeface="Angsana New" pitchFamily="18" charset="-34"/>
              </a:rPr>
              <a:t> คือ เงินที่บุคคลถูกเรียกให้ชำระน้อยลง</a:t>
            </a:r>
          </a:p>
          <a:p>
            <a:pPr algn="thaiDist" eaLnBrk="0" hangingPunct="0">
              <a:lnSpc>
                <a:spcPct val="130000"/>
              </a:lnSpc>
            </a:pPr>
            <a:r>
              <a:rPr lang="th-TH" sz="3600" b="1" u="sng">
                <a:solidFill>
                  <a:srgbClr val="0000FF"/>
                </a:solidFill>
                <a:latin typeface="Angsana New" pitchFamily="18" charset="-34"/>
              </a:rPr>
              <a:t>เงินอุดหนุนในงานที่ทำ</a:t>
            </a:r>
            <a:r>
              <a:rPr lang="th-TH" sz="3600" b="1">
                <a:latin typeface="Angsana New" pitchFamily="18" charset="-34"/>
              </a:rPr>
              <a:t> เช่น เงินที่สำนักงานกองทุนสงเคราะห์การทำสวนยางจ่ายแก่เจ้าของสวนยาง เพื่อประโยชน์ในการปลูกยางพันธ์ดีแทนต้นยางเก่าทั้งหมดหรือบางส่วน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43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43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spTgt spid="143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500"/>
                                        <p:tgtEl>
                                          <p:spTgt spid="143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 build="p" autoUpdateAnimBg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ext Box 2"/>
          <p:cNvSpPr txBox="1">
            <a:spLocks noChangeArrowheads="1"/>
          </p:cNvSpPr>
          <p:nvPr/>
        </p:nvSpPr>
        <p:spPr bwMode="auto">
          <a:xfrm>
            <a:off x="438150" y="730250"/>
            <a:ext cx="8388350" cy="366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th-TH" sz="3600" b="1" u="sng">
                <a:solidFill>
                  <a:srgbClr val="0000FF"/>
                </a:solidFill>
                <a:latin typeface="FreesiaUPC" pitchFamily="34" charset="-34"/>
              </a:rPr>
              <a:t>เบี้ยประชุม</a:t>
            </a:r>
            <a:r>
              <a:rPr lang="th-TH" sz="3600" b="1">
                <a:latin typeface="FreesiaUPC" pitchFamily="34" charset="-34"/>
              </a:rPr>
              <a:t> คือ เงินที่ผู้เข้าประชุมได้รับคิดตามรายครั้ง ที่เข้าประชุม</a:t>
            </a:r>
          </a:p>
          <a:p>
            <a:pPr eaLnBrk="0" hangingPunct="0">
              <a:lnSpc>
                <a:spcPct val="130000"/>
              </a:lnSpc>
            </a:pPr>
            <a:r>
              <a:rPr lang="th-TH" sz="3600" b="1" u="sng">
                <a:solidFill>
                  <a:srgbClr val="0000FF"/>
                </a:solidFill>
                <a:latin typeface="FreesiaUPC" pitchFamily="34" charset="-34"/>
              </a:rPr>
              <a:t>บำเหน็จ</a:t>
            </a:r>
            <a:r>
              <a:rPr lang="th-TH" sz="3600" b="1">
                <a:latin typeface="FreesiaUPC" pitchFamily="34" charset="-34"/>
              </a:rPr>
              <a:t> เช่น บำเหน็จกรรมการที่จ่ายเมื่อกรรมการได้ดำรงตำแหน่งมาครบรอบที่จะต้องเลือกตั้งกันใหม่</a:t>
            </a:r>
          </a:p>
          <a:p>
            <a:pPr eaLnBrk="0" hangingPunct="0">
              <a:lnSpc>
                <a:spcPct val="130000"/>
              </a:lnSpc>
            </a:pPr>
            <a:r>
              <a:rPr lang="th-TH" sz="3600" b="1" u="sng">
                <a:solidFill>
                  <a:srgbClr val="0000FF"/>
                </a:solidFill>
                <a:latin typeface="FreesiaUPC" pitchFamily="34" charset="-34"/>
              </a:rPr>
              <a:t>โบนัส</a:t>
            </a:r>
            <a:r>
              <a:rPr lang="th-TH" sz="3600" b="1">
                <a:solidFill>
                  <a:srgbClr val="0000FF"/>
                </a:solidFill>
                <a:latin typeface="FreesiaUPC" pitchFamily="34" charset="-34"/>
              </a:rPr>
              <a:t> </a:t>
            </a:r>
            <a:r>
              <a:rPr lang="th-TH" sz="3600" b="1">
                <a:latin typeface="FreesiaUPC" pitchFamily="34" charset="-34"/>
              </a:rPr>
              <a:t> เป็นเงินรางวัลที่จ่ายให้เป็นพิเศษเมื่อกิจการที่กระทำได้รับผลดีสมความคาดหมาย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45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45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spTgt spid="145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0" grpId="0" build="p" autoUpdateAnimBg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Text Box 3"/>
          <p:cNvSpPr txBox="1">
            <a:spLocks noChangeArrowheads="1"/>
          </p:cNvSpPr>
          <p:nvPr/>
        </p:nvSpPr>
        <p:spPr bwMode="auto">
          <a:xfrm>
            <a:off x="1219200" y="1268413"/>
            <a:ext cx="6934200" cy="272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7350" indent="-387350" eaLnBrk="0" hangingPunct="0">
              <a:lnSpc>
                <a:spcPct val="120000"/>
              </a:lnSpc>
            </a:pPr>
            <a:r>
              <a:rPr lang="th-TH" sz="3600" b="1">
                <a:latin typeface="Angsana New" pitchFamily="18" charset="-34"/>
              </a:rPr>
              <a:t>1. ผลสำเร็จของงาน</a:t>
            </a:r>
          </a:p>
          <a:p>
            <a:pPr marL="387350" indent="-387350" eaLnBrk="0" hangingPunct="0">
              <a:lnSpc>
                <a:spcPct val="120000"/>
              </a:lnSpc>
            </a:pPr>
            <a:r>
              <a:rPr lang="th-TH" sz="3600" b="1">
                <a:latin typeface="Angsana New" pitchFamily="18" charset="-34"/>
              </a:rPr>
              <a:t>	</a:t>
            </a:r>
            <a:r>
              <a:rPr lang="th-TH" sz="3600" b="1">
                <a:solidFill>
                  <a:srgbClr val="0000FF"/>
                </a:solidFill>
                <a:latin typeface="Angsana New" pitchFamily="18" charset="-34"/>
              </a:rPr>
              <a:t>40 (1) ใช้แรงงานตามกำหนดเวลาจ้าง</a:t>
            </a:r>
          </a:p>
          <a:p>
            <a:pPr marL="387350" indent="-387350" eaLnBrk="0" hangingPunct="0">
              <a:lnSpc>
                <a:spcPct val="120000"/>
              </a:lnSpc>
            </a:pPr>
            <a:r>
              <a:rPr lang="th-TH" sz="3600" b="1">
                <a:solidFill>
                  <a:srgbClr val="0000FF"/>
                </a:solidFill>
                <a:latin typeface="Angsana New" pitchFamily="18" charset="-34"/>
              </a:rPr>
              <a:t>	40 (2) ต้องการผลสำเร็จของงาน</a:t>
            </a:r>
          </a:p>
          <a:p>
            <a:pPr marL="387350" indent="-387350" eaLnBrk="0" hangingPunct="0">
              <a:lnSpc>
                <a:spcPct val="120000"/>
              </a:lnSpc>
            </a:pPr>
            <a:r>
              <a:rPr lang="th-TH" sz="3600" b="1">
                <a:latin typeface="Angsana New" pitchFamily="18" charset="-34"/>
              </a:rPr>
              <a:t>2. ค่าจ้างหรือสินจ้าง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600200" y="3881438"/>
            <a:ext cx="75438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6175" indent="-1146175" eaLnBrk="0" hangingPunct="0">
              <a:lnSpc>
                <a:spcPct val="120000"/>
              </a:lnSpc>
            </a:pPr>
            <a:r>
              <a:rPr lang="th-TH" sz="3600" b="1">
                <a:solidFill>
                  <a:srgbClr val="0000FF"/>
                </a:solidFill>
                <a:latin typeface="Angsana New" pitchFamily="18" charset="-34"/>
              </a:rPr>
              <a:t>40 (1) การจ้างแรงงานไม่เสร็จ ลูกจ้างมีสิทธิ์ได้รับค่าจ้าง</a:t>
            </a:r>
          </a:p>
          <a:p>
            <a:pPr marL="1146175" indent="-1146175" eaLnBrk="0" hangingPunct="0">
              <a:lnSpc>
                <a:spcPct val="120000"/>
              </a:lnSpc>
            </a:pPr>
            <a:r>
              <a:rPr lang="th-TH" sz="3600" b="1">
                <a:solidFill>
                  <a:srgbClr val="0000FF"/>
                </a:solidFill>
                <a:latin typeface="Angsana New" pitchFamily="18" charset="-34"/>
              </a:rPr>
              <a:t>40 (2) งานต้องเสร็จ จึงได้รับค่าจ้าง</a:t>
            </a:r>
          </a:p>
        </p:txBody>
      </p:sp>
      <p:pic>
        <p:nvPicPr>
          <p:cNvPr id="60420" name="Picture 5" descr="PE06903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2700"/>
            <a:ext cx="1512888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1" name="AutoShape 6"/>
          <p:cNvSpPr>
            <a:spLocks noChangeArrowheads="1"/>
          </p:cNvSpPr>
          <p:nvPr/>
        </p:nvSpPr>
        <p:spPr bwMode="auto">
          <a:xfrm>
            <a:off x="1763713" y="138113"/>
            <a:ext cx="6769100" cy="1046162"/>
          </a:xfrm>
          <a:prstGeom prst="wedgeRectCallout">
            <a:avLst>
              <a:gd name="adj1" fmla="val -62218"/>
              <a:gd name="adj2" fmla="val 22384"/>
            </a:avLst>
          </a:prstGeom>
          <a:solidFill>
            <a:srgbClr val="FFFF99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th-TH" sz="4000" b="1">
                <a:solidFill>
                  <a:srgbClr val="FF6600"/>
                </a:solidFill>
              </a:rPr>
              <a:t>ความแตกต่างระหว่างเงินได้ 40 (1) และ 40 (2)</a:t>
            </a:r>
            <a:endParaRPr lang="th-TH" sz="6600" b="1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4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4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build="p" autoUpdateAnimBg="0"/>
      <p:bldP spid="114692" grpId="0" build="p" autoUpdateAnimBg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Text Box 3"/>
          <p:cNvSpPr txBox="1">
            <a:spLocks noChangeArrowheads="1"/>
          </p:cNvSpPr>
          <p:nvPr/>
        </p:nvSpPr>
        <p:spPr bwMode="auto">
          <a:xfrm>
            <a:off x="1219200" y="633413"/>
            <a:ext cx="693420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7350" indent="-387350" eaLnBrk="0" hangingPunct="0">
              <a:lnSpc>
                <a:spcPct val="120000"/>
              </a:lnSpc>
            </a:pPr>
            <a:r>
              <a:rPr lang="th-TH" sz="4000" b="1">
                <a:latin typeface="Angsana New" pitchFamily="18" charset="-34"/>
              </a:rPr>
              <a:t>3. ความเป็นอิสระ</a:t>
            </a:r>
          </a:p>
          <a:p>
            <a:pPr marL="387350" indent="-387350" eaLnBrk="0" hangingPunct="0">
              <a:lnSpc>
                <a:spcPct val="120000"/>
              </a:lnSpc>
            </a:pPr>
            <a:r>
              <a:rPr lang="th-TH" sz="4000" b="1">
                <a:solidFill>
                  <a:srgbClr val="0000FF"/>
                </a:solidFill>
                <a:latin typeface="Angsana New" pitchFamily="18" charset="-34"/>
              </a:rPr>
              <a:t>	 40 (1) ไม่เป็นอิสระ อยู่ในบังคับของนายจ้าง</a:t>
            </a:r>
          </a:p>
          <a:p>
            <a:pPr marL="387350" indent="-387350" eaLnBrk="0" hangingPunct="0">
              <a:lnSpc>
                <a:spcPct val="120000"/>
              </a:lnSpc>
            </a:pPr>
            <a:r>
              <a:rPr lang="th-TH" sz="4000" b="1">
                <a:solidFill>
                  <a:srgbClr val="0000FF"/>
                </a:solidFill>
                <a:latin typeface="Angsana New" pitchFamily="18" charset="-34"/>
              </a:rPr>
              <a:t>	 40 (2) มีอิสระ</a:t>
            </a:r>
          </a:p>
          <a:p>
            <a:pPr marL="387350" indent="-387350" eaLnBrk="0" hangingPunct="0">
              <a:lnSpc>
                <a:spcPct val="120000"/>
              </a:lnSpc>
            </a:pPr>
            <a:r>
              <a:rPr lang="th-TH" sz="4000" b="1">
                <a:latin typeface="Angsana New" pitchFamily="18" charset="-34"/>
              </a:rPr>
              <a:t>4. ความรับผิดในผลละเมิด</a:t>
            </a:r>
          </a:p>
          <a:p>
            <a:pPr marL="387350" indent="-387350" eaLnBrk="0" hangingPunct="0">
              <a:lnSpc>
                <a:spcPct val="120000"/>
              </a:lnSpc>
            </a:pPr>
            <a:r>
              <a:rPr lang="th-TH" sz="4000" b="1">
                <a:solidFill>
                  <a:srgbClr val="0000FF"/>
                </a:solidFill>
                <a:latin typeface="Angsana New" pitchFamily="18" charset="-34"/>
              </a:rPr>
              <a:t>	 40 (1) นายจ้างร่วมรับผิด</a:t>
            </a:r>
          </a:p>
          <a:p>
            <a:pPr marL="387350" indent="-387350" eaLnBrk="0" hangingPunct="0">
              <a:lnSpc>
                <a:spcPct val="120000"/>
              </a:lnSpc>
            </a:pPr>
            <a:r>
              <a:rPr lang="th-TH" sz="4000" b="1">
                <a:solidFill>
                  <a:srgbClr val="0000FF"/>
                </a:solidFill>
                <a:latin typeface="Angsana New" pitchFamily="18" charset="-34"/>
              </a:rPr>
              <a:t>	 40 (2) ไม่ต้องร่วมรับผิด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2" dur="500"/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 autoUpdateAnimBg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PE06903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5400" y="-25400"/>
            <a:ext cx="161925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491" name="Oval 3"/>
          <p:cNvSpPr>
            <a:spLocks noChangeArrowheads="1"/>
          </p:cNvSpPr>
          <p:nvPr/>
        </p:nvSpPr>
        <p:spPr bwMode="auto">
          <a:xfrm>
            <a:off x="0" y="6354763"/>
            <a:ext cx="611188" cy="503237"/>
          </a:xfrm>
          <a:prstGeom prst="ellipse">
            <a:avLst/>
          </a:prstGeom>
          <a:solidFill>
            <a:srgbClr val="9933FF"/>
          </a:solidFill>
          <a:ln w="9525">
            <a:solidFill>
              <a:srgbClr val="FFFFCC"/>
            </a:solidFill>
            <a:round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ngsana New" pitchFamily="18" charset="-34"/>
              </a:rPr>
              <a:t>4</a:t>
            </a:r>
            <a:endParaRPr lang="th-TH">
              <a:solidFill>
                <a:schemeClr val="bg1"/>
              </a:solidFill>
              <a:latin typeface="Angsana New" pitchFamily="18" charset="-34"/>
            </a:endParaRPr>
          </a:p>
        </p:txBody>
      </p:sp>
      <p:sp>
        <p:nvSpPr>
          <p:cNvPr id="63492" name="AutoShape 4"/>
          <p:cNvSpPr>
            <a:spLocks noChangeArrowheads="1"/>
          </p:cNvSpPr>
          <p:nvPr/>
        </p:nvSpPr>
        <p:spPr bwMode="auto">
          <a:xfrm>
            <a:off x="1403350" y="57150"/>
            <a:ext cx="7740650" cy="1274763"/>
          </a:xfrm>
          <a:prstGeom prst="wedgeRoundRectCallout">
            <a:avLst>
              <a:gd name="adj1" fmla="val -55435"/>
              <a:gd name="adj2" fmla="val 19491"/>
              <a:gd name="adj3" fmla="val 16667"/>
            </a:avLst>
          </a:prstGeom>
          <a:solidFill>
            <a:srgbClr val="F1F6AA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thaiDist">
              <a:spcBef>
                <a:spcPct val="50000"/>
              </a:spcBef>
            </a:pPr>
            <a:r>
              <a:rPr lang="th-TH" sz="4000" b="1">
                <a:solidFill>
                  <a:srgbClr val="0000FF"/>
                </a:solidFill>
                <a:latin typeface="Angsana New" pitchFamily="18" charset="-34"/>
              </a:rPr>
              <a:t>ตัวอย่าง </a:t>
            </a:r>
            <a:r>
              <a:rPr lang="en-US" sz="4000" b="1">
                <a:solidFill>
                  <a:srgbClr val="0000FF"/>
                </a:solidFill>
                <a:latin typeface="Angsana New" pitchFamily="18" charset="-34"/>
              </a:rPr>
              <a:t>: </a:t>
            </a:r>
            <a:r>
              <a:rPr lang="th-TH" sz="4000" b="1">
                <a:solidFill>
                  <a:srgbClr val="0000FF"/>
                </a:solidFill>
                <a:latin typeface="Angsana New" pitchFamily="18" charset="-34"/>
              </a:rPr>
              <a:t>การหักค่าใช้จ่ายเงินได้ </a:t>
            </a:r>
            <a:r>
              <a:rPr lang="en-US" sz="4000" b="1">
                <a:solidFill>
                  <a:srgbClr val="0000FF"/>
                </a:solidFill>
                <a:latin typeface="Angsana New" pitchFamily="18" charset="-34"/>
              </a:rPr>
              <a:t>40(1)</a:t>
            </a:r>
            <a:r>
              <a:rPr lang="th-TH" sz="4000" b="1">
                <a:solidFill>
                  <a:srgbClr val="0000FF"/>
                </a:solidFill>
                <a:latin typeface="Angsana New" pitchFamily="18" charset="-34"/>
              </a:rPr>
              <a:t>และ </a:t>
            </a:r>
            <a:r>
              <a:rPr lang="en-US" sz="4000" b="1">
                <a:solidFill>
                  <a:srgbClr val="0000FF"/>
                </a:solidFill>
                <a:latin typeface="Angsana New" pitchFamily="18" charset="-34"/>
              </a:rPr>
              <a:t>40(2)</a:t>
            </a:r>
            <a:endParaRPr lang="th-TH" sz="4000" b="1">
              <a:solidFill>
                <a:srgbClr val="0000FF"/>
              </a:solidFill>
              <a:latin typeface="Angsana New" pitchFamily="18" charset="-34"/>
            </a:endParaRPr>
          </a:p>
        </p:txBody>
      </p:sp>
      <p:sp>
        <p:nvSpPr>
          <p:cNvPr id="63493" name="AutoShape 5"/>
          <p:cNvSpPr>
            <a:spLocks noChangeArrowheads="1"/>
          </p:cNvSpPr>
          <p:nvPr/>
        </p:nvSpPr>
        <p:spPr bwMode="auto">
          <a:xfrm>
            <a:off x="490538" y="1778000"/>
            <a:ext cx="8261350" cy="3470275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thaiDist">
              <a:spcBef>
                <a:spcPct val="50000"/>
              </a:spcBef>
            </a:pPr>
            <a:r>
              <a:rPr lang="th-TH" sz="4000" b="1" dirty="0">
                <a:latin typeface="Angsana New" pitchFamily="18" charset="-34"/>
              </a:rPr>
              <a:t>กรณีคนโสดมีเงินได้ </a:t>
            </a:r>
            <a:r>
              <a:rPr lang="en-US" sz="4000" b="1" dirty="0">
                <a:latin typeface="Angsana New" pitchFamily="18" charset="-34"/>
              </a:rPr>
              <a:t>40(1) + 40(2)</a:t>
            </a:r>
            <a:r>
              <a:rPr lang="en-US" sz="3600" b="1" dirty="0">
                <a:latin typeface="Angsana New" pitchFamily="18" charset="-34"/>
              </a:rPr>
              <a:t>   ≥  </a:t>
            </a:r>
            <a:r>
              <a:rPr lang="en-US" sz="4000" b="1" dirty="0">
                <a:latin typeface="Angsana New" pitchFamily="18" charset="-34"/>
              </a:rPr>
              <a:t>150,000 </a:t>
            </a:r>
            <a:r>
              <a:rPr lang="th-TH" sz="4000" b="1" dirty="0">
                <a:latin typeface="Angsana New" pitchFamily="18" charset="-34"/>
              </a:rPr>
              <a:t>บาท</a:t>
            </a:r>
            <a:r>
              <a:rPr lang="th-TH" sz="3600" b="1" dirty="0">
                <a:latin typeface="Angsana New" pitchFamily="18" charset="-34"/>
              </a:rPr>
              <a:t>    </a:t>
            </a:r>
            <a:r>
              <a:rPr lang="th-TH" sz="4000" b="1" dirty="0">
                <a:solidFill>
                  <a:srgbClr val="0000FF"/>
                </a:solidFill>
                <a:latin typeface="Angsana New" pitchFamily="18" charset="-34"/>
              </a:rPr>
              <a:t>หัก  ค่าใช้จ่ายได้เต็มที่ </a:t>
            </a:r>
            <a:r>
              <a:rPr lang="en-US" sz="4000" b="1" dirty="0">
                <a:solidFill>
                  <a:srgbClr val="0000FF"/>
                </a:solidFill>
                <a:latin typeface="Angsana New" pitchFamily="18" charset="-34"/>
              </a:rPr>
              <a:t>60,000 </a:t>
            </a:r>
            <a:r>
              <a:rPr lang="th-TH" sz="4000" b="1" dirty="0">
                <a:solidFill>
                  <a:srgbClr val="0000FF"/>
                </a:solidFill>
                <a:latin typeface="Angsana New" pitchFamily="18" charset="-34"/>
              </a:rPr>
              <a:t>บาท</a:t>
            </a:r>
          </a:p>
          <a:p>
            <a:pPr algn="thaiDist">
              <a:spcBef>
                <a:spcPct val="50000"/>
              </a:spcBef>
            </a:pPr>
            <a:r>
              <a:rPr lang="th-TH" sz="4000" b="1" dirty="0">
                <a:latin typeface="Angsana New" pitchFamily="18" charset="-34"/>
              </a:rPr>
              <a:t>     มี </a:t>
            </a:r>
            <a:r>
              <a:rPr lang="en-US" sz="4000" b="1" dirty="0">
                <a:latin typeface="Angsana New" pitchFamily="18" charset="-34"/>
              </a:rPr>
              <a:t>40(1) + (2)     =     90,000 + 60,000  =   150,000</a:t>
            </a:r>
          </a:p>
          <a:p>
            <a:pPr algn="thaiDist">
              <a:spcBef>
                <a:spcPct val="50000"/>
              </a:spcBef>
            </a:pPr>
            <a:r>
              <a:rPr lang="en-US" sz="4000" b="1" dirty="0">
                <a:latin typeface="Angsana New" pitchFamily="18" charset="-34"/>
              </a:rPr>
              <a:t>     </a:t>
            </a:r>
            <a:r>
              <a:rPr lang="th-TH" sz="4000" b="1" u="sng" dirty="0">
                <a:latin typeface="Angsana New" pitchFamily="18" charset="-34"/>
              </a:rPr>
              <a:t>หัก</a:t>
            </a:r>
            <a:r>
              <a:rPr lang="th-TH" sz="4000" b="1" dirty="0">
                <a:latin typeface="Angsana New" pitchFamily="18" charset="-34"/>
              </a:rPr>
              <a:t> คชจ. </a:t>
            </a:r>
            <a:r>
              <a:rPr lang="en-US" sz="4000" b="1" dirty="0">
                <a:latin typeface="Angsana New" pitchFamily="18" charset="-34"/>
              </a:rPr>
              <a:t>40% </a:t>
            </a:r>
            <a:r>
              <a:rPr lang="th-TH" sz="4000" b="1" dirty="0">
                <a:latin typeface="Angsana New" pitchFamily="18" charset="-34"/>
              </a:rPr>
              <a:t>แต่ไม่เกิน </a:t>
            </a:r>
            <a:r>
              <a:rPr lang="en-US" sz="4000" b="1" dirty="0">
                <a:latin typeface="Angsana New" pitchFamily="18" charset="-34"/>
              </a:rPr>
              <a:t>60,000	 =    </a:t>
            </a:r>
            <a:r>
              <a:rPr lang="en-US" sz="4000" b="1" u="sng" dirty="0">
                <a:latin typeface="Angsana New" pitchFamily="18" charset="-34"/>
              </a:rPr>
              <a:t>(60,000)</a:t>
            </a: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-625475" y="1120775"/>
            <a:ext cx="1985963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sz="4000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4"/>
              </a:buBlip>
              <a:tabLst>
                <a:tab pos="8793163" algn="l"/>
              </a:tabLst>
            </a:pPr>
            <a:r>
              <a:rPr lang="th-TH" sz="3600" b="1">
                <a:solidFill>
                  <a:srgbClr val="FFFFCC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sz="4400" b="1">
              <a:solidFill>
                <a:srgbClr val="FFFFCC"/>
              </a:solidFill>
              <a:latin typeface="Angsana New" pitchFamily="18" charset="-34"/>
            </a:endParaRPr>
          </a:p>
        </p:txBody>
      </p:sp>
      <p:sp>
        <p:nvSpPr>
          <p:cNvPr id="63495" name="Oval 7"/>
          <p:cNvSpPr>
            <a:spLocks noChangeArrowheads="1"/>
          </p:cNvSpPr>
          <p:nvPr/>
        </p:nvSpPr>
        <p:spPr bwMode="auto">
          <a:xfrm>
            <a:off x="3957638" y="6367463"/>
            <a:ext cx="611187" cy="503237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en-US">
                <a:latin typeface="Angsana New" pitchFamily="18" charset="-34"/>
              </a:rPr>
              <a:t>38</a:t>
            </a:r>
            <a:endParaRPr lang="th-TH">
              <a:latin typeface="Angsana New" pitchFamily="18" charset="-34"/>
            </a:endParaRPr>
          </a:p>
        </p:txBody>
      </p:sp>
      <p:sp>
        <p:nvSpPr>
          <p:cNvPr id="63496" name="Text Box 14"/>
          <p:cNvSpPr txBox="1">
            <a:spLocks noChangeArrowheads="1"/>
          </p:cNvSpPr>
          <p:nvPr/>
        </p:nvSpPr>
        <p:spPr bwMode="auto">
          <a:xfrm>
            <a:off x="666750" y="3644900"/>
            <a:ext cx="577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buFontTx/>
              <a:buBlip>
                <a:blip r:embed="rId5"/>
              </a:buBlip>
              <a:tabLst>
                <a:tab pos="8793163" algn="l"/>
              </a:tabLst>
            </a:pPr>
            <a:r>
              <a:rPr lang="th-TH" sz="2000" b="1">
                <a:solidFill>
                  <a:srgbClr val="CCFF66"/>
                </a:solidFill>
                <a:latin typeface="Angsana New" pitchFamily="18" charset="-34"/>
              </a:rPr>
              <a:t>.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4"/>
          <p:cNvSpPr>
            <a:spLocks noChangeArrowheads="1"/>
          </p:cNvSpPr>
          <p:nvPr/>
        </p:nvSpPr>
        <p:spPr bwMode="auto">
          <a:xfrm>
            <a:off x="468313" y="841375"/>
            <a:ext cx="8137525" cy="179546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r>
              <a:rPr lang="th-TH" sz="4000" b="1">
                <a:latin typeface="Angsana New" pitchFamily="18" charset="-34"/>
              </a:rPr>
              <a:t>มี </a:t>
            </a:r>
            <a:r>
              <a:rPr lang="en-US" sz="4000" b="1">
                <a:latin typeface="Angsana New" pitchFamily="18" charset="-34"/>
              </a:rPr>
              <a:t>40(1) + (2)     =     100,000 + 80,000 	 =   180,000</a:t>
            </a:r>
          </a:p>
          <a:p>
            <a:r>
              <a:rPr lang="th-TH" sz="4000" b="1" u="sng">
                <a:latin typeface="Angsana New" pitchFamily="18" charset="-34"/>
              </a:rPr>
              <a:t>หัก</a:t>
            </a:r>
            <a:r>
              <a:rPr lang="th-TH" sz="4000" b="1">
                <a:latin typeface="Angsana New" pitchFamily="18" charset="-34"/>
              </a:rPr>
              <a:t>   คชจ. </a:t>
            </a:r>
            <a:r>
              <a:rPr lang="en-US" sz="4000" b="1">
                <a:latin typeface="Angsana New" pitchFamily="18" charset="-34"/>
              </a:rPr>
              <a:t>40% </a:t>
            </a:r>
            <a:r>
              <a:rPr lang="th-TH" sz="4000" b="1">
                <a:latin typeface="Angsana New" pitchFamily="18" charset="-34"/>
              </a:rPr>
              <a:t>แต่ไม่เกิน </a:t>
            </a:r>
            <a:r>
              <a:rPr lang="en-US" sz="4000" b="1">
                <a:latin typeface="Angsana New" pitchFamily="18" charset="-34"/>
              </a:rPr>
              <a:t>60,000		 =</a:t>
            </a:r>
            <a:endParaRPr lang="en-US" sz="4000" b="1" u="sng">
              <a:latin typeface="Angsana New" pitchFamily="18" charset="-34"/>
            </a:endParaRPr>
          </a:p>
        </p:txBody>
      </p:sp>
      <p:sp>
        <p:nvSpPr>
          <p:cNvPr id="64515" name="Rectangle 5"/>
          <p:cNvSpPr>
            <a:spLocks noChangeArrowheads="1"/>
          </p:cNvSpPr>
          <p:nvPr/>
        </p:nvSpPr>
        <p:spPr bwMode="auto">
          <a:xfrm>
            <a:off x="506413" y="3355975"/>
            <a:ext cx="8137525" cy="18732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r>
              <a:rPr lang="th-TH" sz="4000" b="1">
                <a:latin typeface="Angsana New" pitchFamily="18" charset="-34"/>
              </a:rPr>
              <a:t>มี </a:t>
            </a:r>
            <a:r>
              <a:rPr lang="en-US" sz="4000" b="1">
                <a:latin typeface="Angsana New" pitchFamily="18" charset="-34"/>
              </a:rPr>
              <a:t>40(1) + (2)     =     50,000 + 90,000 	 =   140,000</a:t>
            </a:r>
          </a:p>
          <a:p>
            <a:r>
              <a:rPr lang="th-TH" sz="4000" b="1" u="sng">
                <a:latin typeface="Angsana New" pitchFamily="18" charset="-34"/>
              </a:rPr>
              <a:t>หัก</a:t>
            </a:r>
            <a:r>
              <a:rPr lang="th-TH" sz="4000" b="1">
                <a:latin typeface="Angsana New" pitchFamily="18" charset="-34"/>
              </a:rPr>
              <a:t>   คชจ. </a:t>
            </a:r>
            <a:r>
              <a:rPr lang="en-US" sz="4000" b="1">
                <a:latin typeface="Angsana New" pitchFamily="18" charset="-34"/>
              </a:rPr>
              <a:t>40% </a:t>
            </a:r>
            <a:r>
              <a:rPr lang="th-TH" sz="4000" b="1">
                <a:latin typeface="Angsana New" pitchFamily="18" charset="-34"/>
              </a:rPr>
              <a:t>แต่ไม่เกิน </a:t>
            </a:r>
            <a:r>
              <a:rPr lang="en-US" sz="4000" b="1">
                <a:latin typeface="Angsana New" pitchFamily="18" charset="-34"/>
              </a:rPr>
              <a:t>60,000		 =</a:t>
            </a:r>
            <a:endParaRPr lang="en-US" sz="4000" b="1" u="sng">
              <a:latin typeface="Angsana New" pitchFamily="18" charset="-34"/>
            </a:endParaRPr>
          </a:p>
        </p:txBody>
      </p:sp>
      <p:sp>
        <p:nvSpPr>
          <p:cNvPr id="131079" name="Text Box 7"/>
          <p:cNvSpPr txBox="1">
            <a:spLocks noChangeArrowheads="1"/>
          </p:cNvSpPr>
          <p:nvPr/>
        </p:nvSpPr>
        <p:spPr bwMode="auto">
          <a:xfrm>
            <a:off x="6889750" y="1608138"/>
            <a:ext cx="2520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u="sng" dirty="0">
                <a:latin typeface="Angsana New" pitchFamily="18" charset="-34"/>
              </a:rPr>
              <a:t>(60,000)</a:t>
            </a:r>
            <a:endParaRPr lang="th-TH" sz="4000" b="1" u="sng" dirty="0">
              <a:latin typeface="Angsana New" pitchFamily="18" charset="-34"/>
            </a:endParaRPr>
          </a:p>
        </p:txBody>
      </p:sp>
      <p:sp>
        <p:nvSpPr>
          <p:cNvPr id="131080" name="Text Box 8"/>
          <p:cNvSpPr txBox="1">
            <a:spLocks noChangeArrowheads="1"/>
          </p:cNvSpPr>
          <p:nvPr/>
        </p:nvSpPr>
        <p:spPr bwMode="auto">
          <a:xfrm>
            <a:off x="6935788" y="4178300"/>
            <a:ext cx="2520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u="sng">
                <a:latin typeface="Angsana New" pitchFamily="18" charset="-34"/>
              </a:rPr>
              <a:t>(56,000)</a:t>
            </a:r>
            <a:endParaRPr lang="th-TH" sz="4000" b="1" u="sng">
              <a:latin typeface="Angsana New" pitchFamily="18" charset="-34"/>
            </a:endParaRPr>
          </a:p>
        </p:txBody>
      </p:sp>
      <p:sp>
        <p:nvSpPr>
          <p:cNvPr id="64518" name="Text Box 9"/>
          <p:cNvSpPr txBox="1">
            <a:spLocks noChangeArrowheads="1"/>
          </p:cNvSpPr>
          <p:nvPr/>
        </p:nvSpPr>
        <p:spPr bwMode="auto">
          <a:xfrm>
            <a:off x="493713" y="1277938"/>
            <a:ext cx="577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sz="2000" b="1">
                <a:solidFill>
                  <a:srgbClr val="CCFF66"/>
                </a:solidFill>
                <a:latin typeface="Angsana New" pitchFamily="18" charset="-34"/>
              </a:rPr>
              <a:t>.</a:t>
            </a:r>
          </a:p>
        </p:txBody>
      </p:sp>
      <p:sp>
        <p:nvSpPr>
          <p:cNvPr id="64519" name="Text Box 10"/>
          <p:cNvSpPr txBox="1">
            <a:spLocks noChangeArrowheads="1"/>
          </p:cNvSpPr>
          <p:nvPr/>
        </p:nvSpPr>
        <p:spPr bwMode="auto">
          <a:xfrm>
            <a:off x="527050" y="3822700"/>
            <a:ext cx="577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sz="2000" b="1">
                <a:solidFill>
                  <a:srgbClr val="CCFF66"/>
                </a:solidFill>
                <a:latin typeface="Angsana New" pitchFamily="18" charset="-34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9" grpId="0"/>
      <p:bldP spid="13108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2166</TotalTime>
  <Words>16436</Words>
  <Application>Microsoft Macintosh PowerPoint</Application>
  <PresentationFormat>On-screen Show (4:3)</PresentationFormat>
  <Paragraphs>1163</Paragraphs>
  <Slides>160</Slides>
  <Notes>66</Notes>
  <HiddenSlides>11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160</vt:i4>
      </vt:variant>
    </vt:vector>
  </HeadingPairs>
  <TitlesOfParts>
    <vt:vector size="172" baseType="lpstr">
      <vt:lpstr>Adobe Caslon Pro Bold</vt:lpstr>
      <vt:lpstr>Angsana New</vt:lpstr>
      <vt:lpstr>AngsanaUPC</vt:lpstr>
      <vt:lpstr>Arial</vt:lpstr>
      <vt:lpstr>Calibri</vt:lpstr>
      <vt:lpstr>CordiaUPC</vt:lpstr>
      <vt:lpstr>FreesiaUPC</vt:lpstr>
      <vt:lpstr>sarabunlight</vt:lpstr>
      <vt:lpstr>TH SarabunPSK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“ผู้มีหน้าที่เสียภาษีเงินได้บุคคลธรรมดา”  ต่างจากคำว่า  “ผู้มีหน้าที่รับผิดชอบในการยื่นแบบแสดงรายการ” และต่างจากคำว่า “ผู้ต้องรับผิดเสียภาษีอากร”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บุคคลธรรมดา (ยังมีชีวิต)</vt:lpstr>
      <vt:lpstr>PowerPoint Presentation</vt:lpstr>
      <vt:lpstr>PowerPoint Presentation</vt:lpstr>
      <vt:lpstr>ตัวอย่าง : ผู้มีหน้าที่เสียภาษี 3 หน่วยแรก</vt:lpstr>
      <vt:lpstr>ปี 2556 : เสียภาษีในนามของนายเสือผู้ถึงแก่ความตาย     ระหว่างปีภาษี</vt:lpstr>
      <vt:lpstr>ปี 2557 : เสียภาษีในนามของกองมรดกที่ยังไม่ได้แบ่ง</vt:lpstr>
      <vt:lpstr>ปี 2558 : แบ่งมรดกในวันที่ 1 ต.ค. 2548</vt:lpstr>
      <vt:lpstr>ห้างหุ้นส่วนสามัญ / คณะบุคคลที่มิใช่นิติบุคคล</vt:lpstr>
      <vt:lpstr>1.1 ห้างหุ้นส่วนสามัญที่มิใช่นิติบุคคล</vt:lpstr>
      <vt:lpstr>1.2 คณะบุคคลที่มิใช่นิติบุคคล</vt:lpstr>
      <vt:lpstr>♥ หลัก</vt:lpstr>
      <vt:lpstr>2. นิติบุคคล ต้องจดทะเบียนกับรัฐ</vt:lpstr>
      <vt:lpstr>☼ ข้อสังเกต</vt:lpstr>
      <vt:lpstr>PowerPoint Presentation</vt:lpstr>
      <vt:lpstr>PowerPoint Presentation</vt:lpstr>
      <vt:lpstr>ตัวอย่าง : ช. และ ญ. เป็นสามีภริยาที่ชอบด้วย กม.      มี บ. เป็นบุตรผู้เยาว์ แต่ละคนมีเงินได้ ดังนี้</vt:lpstr>
      <vt:lpstr>ตัวอย่าง</vt:lpstr>
      <vt:lpstr>บุคคลที่ได้รับยกเว้นภาษีเงินได้ภาษีเงินได้</vt:lpstr>
      <vt:lpstr>บุคคลที่ได้รับยกเว้นภาษีเงินได้ภาษีเงินได้ (ต่อ)</vt:lpstr>
      <vt:lpstr>PowerPoint Presentation</vt:lpstr>
      <vt:lpstr>เงินได้พึงประเมินและแหล่งเงินได้</vt:lpstr>
      <vt:lpstr>PowerPoint Presentation</vt:lpstr>
      <vt:lpstr>PowerPoint Presentation</vt:lpstr>
      <vt:lpstr>ตัวอย่าง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แบบฝึกหัด</vt:lpstr>
      <vt:lpstr>แบบฝึกหัด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อัตราการหักค่าใช้จ่าย มีการเปลี่ยนแปลง *ปี 2563ปัจจุบัน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ตัวอย่างคำนวณภาษีครึ่งปี</vt:lpstr>
      <vt:lpstr>ตัวอย่างคำนวณภาษีครึ่งปี</vt:lpstr>
      <vt:lpstr>PowerPoint Presentation</vt:lpstr>
      <vt:lpstr>PowerPoint Presentation</vt:lpstr>
      <vt:lpstr>แบบฝึกหัด</vt:lpstr>
      <vt:lpstr>แบบฝึกหัด (ต่อ)</vt:lpstr>
      <vt:lpstr>แบบฝึกหัด(ต่อ)</vt:lpstr>
      <vt:lpstr>แบบฝึกหัด(ต่อ)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DarkUser</dc:creator>
  <cp:lastModifiedBy>Narumon c.</cp:lastModifiedBy>
  <cp:revision>60</cp:revision>
  <cp:lastPrinted>2016-05-18T05:43:36Z</cp:lastPrinted>
  <dcterms:created xsi:type="dcterms:W3CDTF">2013-10-28T09:34:10Z</dcterms:created>
  <dcterms:modified xsi:type="dcterms:W3CDTF">2021-05-08T06:28:06Z</dcterms:modified>
</cp:coreProperties>
</file>