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62"/>
  </p:notesMasterIdLst>
  <p:handoutMasterIdLst>
    <p:handoutMasterId r:id="rId16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00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69" r:id="rId24"/>
    <p:sldId id="370" r:id="rId25"/>
    <p:sldId id="279" r:id="rId26"/>
    <p:sldId id="280" r:id="rId27"/>
    <p:sldId id="281" r:id="rId28"/>
    <p:sldId id="282" r:id="rId29"/>
    <p:sldId id="283" r:id="rId30"/>
    <p:sldId id="284" r:id="rId31"/>
    <p:sldId id="371" r:id="rId32"/>
    <p:sldId id="372" r:id="rId33"/>
    <p:sldId id="468" r:id="rId34"/>
    <p:sldId id="373" r:id="rId35"/>
    <p:sldId id="288" r:id="rId36"/>
    <p:sldId id="291" r:id="rId37"/>
    <p:sldId id="289" r:id="rId38"/>
    <p:sldId id="290" r:id="rId39"/>
    <p:sldId id="293" r:id="rId40"/>
    <p:sldId id="296" r:id="rId41"/>
    <p:sldId id="297" r:id="rId42"/>
    <p:sldId id="298" r:id="rId43"/>
    <p:sldId id="365" r:id="rId44"/>
    <p:sldId id="366" r:id="rId45"/>
    <p:sldId id="299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461" r:id="rId58"/>
    <p:sldId id="385" r:id="rId59"/>
    <p:sldId id="386" r:id="rId60"/>
    <p:sldId id="462" r:id="rId61"/>
    <p:sldId id="387" r:id="rId62"/>
    <p:sldId id="388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  <p:sldId id="397" r:id="rId72"/>
    <p:sldId id="398" r:id="rId73"/>
    <p:sldId id="399" r:id="rId74"/>
    <p:sldId id="400" r:id="rId75"/>
    <p:sldId id="401" r:id="rId76"/>
    <p:sldId id="402" r:id="rId77"/>
    <p:sldId id="403" r:id="rId78"/>
    <p:sldId id="404" r:id="rId79"/>
    <p:sldId id="405" r:id="rId80"/>
    <p:sldId id="406" r:id="rId81"/>
    <p:sldId id="407" r:id="rId82"/>
    <p:sldId id="408" r:id="rId83"/>
    <p:sldId id="466" r:id="rId84"/>
    <p:sldId id="467" r:id="rId85"/>
    <p:sldId id="410" r:id="rId86"/>
    <p:sldId id="411" r:id="rId87"/>
    <p:sldId id="412" r:id="rId88"/>
    <p:sldId id="470" r:id="rId89"/>
    <p:sldId id="469" r:id="rId90"/>
    <p:sldId id="424" r:id="rId91"/>
    <p:sldId id="425" r:id="rId92"/>
    <p:sldId id="413" r:id="rId93"/>
    <p:sldId id="426" r:id="rId94"/>
    <p:sldId id="427" r:id="rId95"/>
    <p:sldId id="428" r:id="rId96"/>
    <p:sldId id="429" r:id="rId97"/>
    <p:sldId id="430" r:id="rId98"/>
    <p:sldId id="431" r:id="rId99"/>
    <p:sldId id="432" r:id="rId100"/>
    <p:sldId id="414" r:id="rId101"/>
    <p:sldId id="474" r:id="rId102"/>
    <p:sldId id="475" r:id="rId103"/>
    <p:sldId id="415" r:id="rId104"/>
    <p:sldId id="433" r:id="rId105"/>
    <p:sldId id="416" r:id="rId106"/>
    <p:sldId id="417" r:id="rId107"/>
    <p:sldId id="434" r:id="rId108"/>
    <p:sldId id="435" r:id="rId109"/>
    <p:sldId id="436" r:id="rId110"/>
    <p:sldId id="418" r:id="rId111"/>
    <p:sldId id="419" r:id="rId112"/>
    <p:sldId id="420" r:id="rId113"/>
    <p:sldId id="421" r:id="rId114"/>
    <p:sldId id="422" r:id="rId115"/>
    <p:sldId id="423" r:id="rId116"/>
    <p:sldId id="341" r:id="rId117"/>
    <p:sldId id="342" r:id="rId118"/>
    <p:sldId id="343" r:id="rId119"/>
    <p:sldId id="344" r:id="rId120"/>
    <p:sldId id="345" r:id="rId121"/>
    <p:sldId id="346" r:id="rId122"/>
    <p:sldId id="347" r:id="rId123"/>
    <p:sldId id="348" r:id="rId124"/>
    <p:sldId id="349" r:id="rId125"/>
    <p:sldId id="350" r:id="rId126"/>
    <p:sldId id="463" r:id="rId127"/>
    <p:sldId id="464" r:id="rId128"/>
    <p:sldId id="476" r:id="rId129"/>
    <p:sldId id="479" r:id="rId130"/>
    <p:sldId id="480" r:id="rId131"/>
    <p:sldId id="481" r:id="rId132"/>
    <p:sldId id="482" r:id="rId133"/>
    <p:sldId id="483" r:id="rId134"/>
    <p:sldId id="472" r:id="rId135"/>
    <p:sldId id="437" r:id="rId136"/>
    <p:sldId id="438" r:id="rId137"/>
    <p:sldId id="439" r:id="rId138"/>
    <p:sldId id="454" r:id="rId139"/>
    <p:sldId id="455" r:id="rId140"/>
    <p:sldId id="440" r:id="rId141"/>
    <p:sldId id="441" r:id="rId142"/>
    <p:sldId id="442" r:id="rId143"/>
    <p:sldId id="443" r:id="rId144"/>
    <p:sldId id="444" r:id="rId145"/>
    <p:sldId id="445" r:id="rId146"/>
    <p:sldId id="446" r:id="rId147"/>
    <p:sldId id="447" r:id="rId148"/>
    <p:sldId id="448" r:id="rId149"/>
    <p:sldId id="449" r:id="rId150"/>
    <p:sldId id="450" r:id="rId151"/>
    <p:sldId id="456" r:id="rId152"/>
    <p:sldId id="473" r:id="rId153"/>
    <p:sldId id="451" r:id="rId154"/>
    <p:sldId id="452" r:id="rId155"/>
    <p:sldId id="457" r:id="rId156"/>
    <p:sldId id="458" r:id="rId157"/>
    <p:sldId id="459" r:id="rId158"/>
    <p:sldId id="460" r:id="rId159"/>
    <p:sldId id="453" r:id="rId160"/>
    <p:sldId id="465" r:id="rId161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FF6600"/>
    <a:srgbClr val="FFFFCC"/>
    <a:srgbClr val="FFFF99"/>
    <a:srgbClr val="E6FCB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32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0314-9D6B-4C6A-B715-D50550B41952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DE4CD-219D-409D-92B5-D651AA9D356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20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3AE8AE8-0EBF-434D-AE63-BFA24330701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427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4578-0E81-4D40-80FA-B38126231160}" type="slidenum">
              <a:rPr lang="en-US" smtClean="0">
                <a:latin typeface="Arial" charset="0"/>
              </a:rPr>
              <a:pPr/>
              <a:t>1</a:t>
            </a:fld>
            <a:endParaRPr lang="th-TH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759E5-57BC-4712-A48D-396B03B3554B}" type="slidenum">
              <a:rPr lang="en-US" smtClean="0">
                <a:latin typeface="Arial" charset="0"/>
              </a:rPr>
              <a:pPr/>
              <a:t>10</a:t>
            </a:fld>
            <a:endParaRPr lang="th-TH"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0DAC3-5233-4B4F-AE85-B47B720CE290}" type="slidenum">
              <a:rPr lang="en-US" smtClean="0">
                <a:latin typeface="Arial" charset="0"/>
              </a:rPr>
              <a:pPr/>
              <a:t>11</a:t>
            </a:fld>
            <a:endParaRPr lang="th-TH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7C97B-C399-4D86-A5C3-201195DDADE2}" type="slidenum">
              <a:rPr lang="en-US" smtClean="0">
                <a:latin typeface="Arial" charset="0"/>
              </a:rPr>
              <a:pPr/>
              <a:t>12</a:t>
            </a:fld>
            <a:endParaRPr lang="th-TH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B45B0-284D-4B1B-91A0-E754A6DEBD4D}" type="slidenum">
              <a:rPr lang="en-US" smtClean="0">
                <a:latin typeface="Arial" charset="0"/>
              </a:rPr>
              <a:pPr/>
              <a:t>13</a:t>
            </a:fld>
            <a:endParaRPr lang="th-TH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1D50B-C289-435B-AFA5-184461001B4E}" type="slidenum">
              <a:rPr lang="en-US" smtClean="0">
                <a:latin typeface="Arial" charset="0"/>
              </a:rPr>
              <a:pPr/>
              <a:t>14</a:t>
            </a:fld>
            <a:endParaRPr lang="th-TH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74697-5E52-4071-B376-45806706D26C}" type="slidenum">
              <a:rPr lang="en-US" smtClean="0">
                <a:latin typeface="Arial" charset="0"/>
              </a:rPr>
              <a:pPr/>
              <a:t>15</a:t>
            </a:fld>
            <a:endParaRPr lang="th-TH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48946-EBF4-44C0-9EDE-BD2EF2C59D49}" type="slidenum">
              <a:rPr lang="en-US" smtClean="0">
                <a:latin typeface="Arial" charset="0"/>
              </a:rPr>
              <a:pPr/>
              <a:t>16</a:t>
            </a:fld>
            <a:endParaRPr lang="th-TH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03747-A7F7-45B8-B075-295F07882B9B}" type="slidenum">
              <a:rPr lang="en-US" smtClean="0">
                <a:latin typeface="Arial" charset="0"/>
              </a:rPr>
              <a:pPr/>
              <a:t>17</a:t>
            </a:fld>
            <a:endParaRPr lang="th-TH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9D20E-9848-4892-917E-ED55CCD267CD}" type="slidenum">
              <a:rPr lang="en-US" smtClean="0">
                <a:latin typeface="Arial" charset="0"/>
              </a:rPr>
              <a:pPr/>
              <a:t>18</a:t>
            </a:fld>
            <a:endParaRPr lang="th-TH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59115-37FF-4723-B992-E1C2FCE0DCF2}" type="slidenum">
              <a:rPr lang="en-US" smtClean="0">
                <a:latin typeface="Arial" charset="0"/>
              </a:rPr>
              <a:pPr/>
              <a:t>19</a:t>
            </a:fld>
            <a:endParaRPr lang="th-TH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79FD9-41C4-4236-9031-96AB2C95F723}" type="slidenum">
              <a:rPr lang="en-US" smtClean="0">
                <a:latin typeface="Arial" charset="0"/>
              </a:rPr>
              <a:pPr/>
              <a:t>2</a:t>
            </a:fld>
            <a:endParaRPr lang="th-TH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7B657-5CFE-42EA-B23D-684C565E2280}" type="slidenum">
              <a:rPr lang="en-US" smtClean="0">
                <a:latin typeface="Arial" charset="0"/>
              </a:rPr>
              <a:pPr/>
              <a:t>20</a:t>
            </a:fld>
            <a:endParaRPr lang="th-TH">
              <a:latin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CB288-C48C-445B-9AA8-4B162AD3C412}" type="slidenum">
              <a:rPr lang="en-US" smtClean="0">
                <a:latin typeface="Arial" charset="0"/>
              </a:rPr>
              <a:pPr/>
              <a:t>21</a:t>
            </a:fld>
            <a:endParaRPr lang="th-TH">
              <a:latin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8336B-7F2E-4F60-B106-8D591EE03248}" type="slidenum">
              <a:rPr lang="en-US" smtClean="0">
                <a:latin typeface="Arial" charset="0"/>
              </a:rPr>
              <a:pPr/>
              <a:t>22</a:t>
            </a:fld>
            <a:endParaRPr lang="th-TH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>
              <a:latin typeface="Arial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016C35-0A10-47A1-A788-46AE34C0CAC8}" type="slidenum">
              <a:rPr lang="en-US" smtClean="0">
                <a:latin typeface="Arial" charset="0"/>
              </a:rPr>
              <a:pPr/>
              <a:t>23</a:t>
            </a:fld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9F15B-91B4-4D18-906C-96C8EA4E4CC8}" type="slidenum">
              <a:rPr lang="en-US" smtClean="0">
                <a:latin typeface="Arial" charset="0"/>
              </a:rPr>
              <a:pPr/>
              <a:t>24</a:t>
            </a:fld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D23BF-EC29-4CAD-956D-8CB170971B8C}" type="slidenum">
              <a:rPr lang="en-US" smtClean="0">
                <a:latin typeface="Arial" charset="0"/>
              </a:rPr>
              <a:pPr/>
              <a:t>25</a:t>
            </a:fld>
            <a:endParaRPr lang="th-TH">
              <a:latin typeface="Arial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09052-64CD-45B1-9270-621DA14B67CF}" type="slidenum">
              <a:rPr lang="en-US" smtClean="0">
                <a:latin typeface="Arial" charset="0"/>
              </a:rPr>
              <a:pPr/>
              <a:t>26</a:t>
            </a:fld>
            <a:endParaRPr lang="th-TH">
              <a:latin typeface="Arial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D8359-536C-44BE-94A6-F51063CD84F5}" type="slidenum">
              <a:rPr lang="en-US" smtClean="0">
                <a:latin typeface="Arial" charset="0"/>
              </a:rPr>
              <a:pPr/>
              <a:t>27</a:t>
            </a:fld>
            <a:endParaRPr lang="th-TH">
              <a:latin typeface="Arial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1F7FB-11AF-4DBB-8AB4-D74BE4069D9D}" type="slidenum">
              <a:rPr lang="en-US" smtClean="0">
                <a:latin typeface="Arial" charset="0"/>
              </a:rPr>
              <a:pPr/>
              <a:t>28</a:t>
            </a:fld>
            <a:endParaRPr lang="th-TH">
              <a:latin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C0431-4908-4318-BA39-C3C2E8D96376}" type="slidenum">
              <a:rPr lang="en-US" smtClean="0">
                <a:latin typeface="Arial" charset="0"/>
              </a:rPr>
              <a:pPr/>
              <a:t>29</a:t>
            </a:fld>
            <a:endParaRPr lang="th-TH">
              <a:latin typeface="Arial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26010-0668-43D2-94A3-5E5A402C4B33}" type="slidenum">
              <a:rPr lang="en-US" smtClean="0">
                <a:latin typeface="Arial" charset="0"/>
              </a:rPr>
              <a:pPr/>
              <a:t>3</a:t>
            </a:fld>
            <a:endParaRPr lang="th-TH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28FDC-1999-47A5-9A0A-104A847AC945}" type="slidenum">
              <a:rPr lang="en-US" smtClean="0">
                <a:latin typeface="Arial" charset="0"/>
              </a:rPr>
              <a:pPr/>
              <a:t>30</a:t>
            </a:fld>
            <a:endParaRPr lang="th-TH">
              <a:latin typeface="Arial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2E83F-EF1E-4822-A264-CFB65CF450FA}" type="slidenum">
              <a:rPr lang="en-US" smtClean="0">
                <a:latin typeface="Arial" charset="0"/>
              </a:rPr>
              <a:pPr/>
              <a:t>35</a:t>
            </a:fld>
            <a:endParaRPr lang="th-TH"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AC7AA-BE60-4DA1-AB21-F26A314D56B6}" type="slidenum">
              <a:rPr lang="en-US" smtClean="0">
                <a:latin typeface="Arial" charset="0"/>
              </a:rPr>
              <a:pPr/>
              <a:t>36</a:t>
            </a:fld>
            <a:endParaRPr lang="th-TH">
              <a:latin typeface="Arial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96C23-98A6-4FFB-A343-8511285B783B}" type="slidenum">
              <a:rPr lang="en-US" smtClean="0">
                <a:latin typeface="Arial" charset="0"/>
              </a:rPr>
              <a:pPr/>
              <a:t>37</a:t>
            </a:fld>
            <a:endParaRPr lang="th-TH">
              <a:latin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BDB8D-65B1-46AD-BB59-7911D7A8D04F}" type="slidenum">
              <a:rPr lang="en-US" smtClean="0">
                <a:latin typeface="Arial" charset="0"/>
              </a:rPr>
              <a:pPr/>
              <a:t>38</a:t>
            </a:fld>
            <a:endParaRPr lang="th-TH"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8F221-0DB0-4ED9-A70E-44A16C40CAB2}" type="slidenum">
              <a:rPr lang="en-US" smtClean="0">
                <a:latin typeface="Arial" charset="0"/>
              </a:rPr>
              <a:pPr/>
              <a:t>39</a:t>
            </a:fld>
            <a:endParaRPr lang="th-TH">
              <a:latin typeface="Arial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58090-A428-43F8-8CA5-1FC6B87E360F}" type="slidenum">
              <a:rPr lang="en-US" smtClean="0">
                <a:latin typeface="Arial" charset="0"/>
              </a:rPr>
              <a:pPr/>
              <a:t>40</a:t>
            </a:fld>
            <a:endParaRPr lang="th-TH">
              <a:latin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F1ADF-8A95-4EE9-BDAD-C70BA9E089D2}" type="slidenum">
              <a:rPr lang="en-US" smtClean="0">
                <a:latin typeface="Arial" charset="0"/>
              </a:rPr>
              <a:pPr/>
              <a:t>41</a:t>
            </a:fld>
            <a:endParaRPr lang="th-TH">
              <a:latin typeface="Arial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CF826-7260-4B40-8922-B8F04CF40CDA}" type="slidenum">
              <a:rPr lang="en-US" smtClean="0">
                <a:latin typeface="Arial" charset="0"/>
              </a:rPr>
              <a:pPr/>
              <a:t>42</a:t>
            </a:fld>
            <a:endParaRPr lang="th-TH">
              <a:latin typeface="Arial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AACBF-6AD1-40E7-AC07-425462168D3A}" type="slidenum">
              <a:rPr lang="en-US" smtClean="0">
                <a:latin typeface="Arial" charset="0"/>
              </a:rPr>
              <a:pPr/>
              <a:t>43</a:t>
            </a:fld>
            <a:endParaRPr lang="th-TH">
              <a:latin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EB3A3-507A-4C11-9488-1CDB72BD7CE6}" type="slidenum">
              <a:rPr lang="en-US" smtClean="0">
                <a:latin typeface="Arial" charset="0"/>
              </a:rPr>
              <a:pPr/>
              <a:t>4</a:t>
            </a:fld>
            <a:endParaRPr lang="th-TH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C43-3EF1-4E68-A9D0-572024856D15}" type="slidenum">
              <a:rPr lang="en-US" smtClean="0">
                <a:latin typeface="Arial" charset="0"/>
              </a:rPr>
              <a:pPr/>
              <a:t>44</a:t>
            </a:fld>
            <a:endParaRPr lang="th-TH">
              <a:latin typeface="Arial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7EED4-E25F-4B19-8229-EB58E3EE90B7}" type="slidenum">
              <a:rPr lang="en-US" smtClean="0">
                <a:latin typeface="Arial" charset="0"/>
              </a:rPr>
              <a:pPr/>
              <a:t>45</a:t>
            </a:fld>
            <a:endParaRPr lang="th-TH">
              <a:latin typeface="Arial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D3C63-979C-4A7F-9BDB-19C61868FDFC}" type="slidenum">
              <a:rPr lang="en-US" smtClean="0">
                <a:latin typeface="Arial" charset="0"/>
              </a:rPr>
              <a:pPr/>
              <a:t>90</a:t>
            </a:fld>
            <a:endParaRPr lang="th-TH">
              <a:latin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087F5-3872-494E-84EE-B571D5EF8171}" type="slidenum">
              <a:rPr lang="en-US" smtClean="0">
                <a:latin typeface="Arial" charset="0"/>
              </a:rPr>
              <a:pPr/>
              <a:t>91</a:t>
            </a:fld>
            <a:endParaRPr lang="th-TH">
              <a:latin typeface="Arial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7C74F-8019-4D6F-AE23-8F362773B137}" type="slidenum">
              <a:rPr lang="en-US" smtClean="0">
                <a:latin typeface="Arial" charset="0"/>
              </a:rPr>
              <a:pPr/>
              <a:t>93</a:t>
            </a:fld>
            <a:endParaRPr lang="th-TH"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CB724-FA49-4FE7-908B-D638B479693E}" type="slidenum">
              <a:rPr lang="en-US" smtClean="0">
                <a:latin typeface="Arial" charset="0"/>
              </a:rPr>
              <a:pPr/>
              <a:t>94</a:t>
            </a:fld>
            <a:endParaRPr lang="th-TH"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3B90D-155A-455D-9259-DFB82336E8D8}" type="slidenum">
              <a:rPr lang="en-US" smtClean="0">
                <a:latin typeface="Arial" charset="0"/>
              </a:rPr>
              <a:pPr/>
              <a:t>95</a:t>
            </a:fld>
            <a:endParaRPr lang="th-TH"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D9D8A-A155-4A6E-85ED-C9A05824C09F}" type="slidenum">
              <a:rPr lang="en-US" smtClean="0">
                <a:latin typeface="Arial" charset="0"/>
              </a:rPr>
              <a:pPr/>
              <a:t>96</a:t>
            </a:fld>
            <a:endParaRPr lang="th-TH"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33EBB-C416-4576-AB39-49301E6DE1CF}" type="slidenum">
              <a:rPr lang="en-US" smtClean="0">
                <a:latin typeface="Arial" charset="0"/>
              </a:rPr>
              <a:pPr/>
              <a:t>97</a:t>
            </a:fld>
            <a:endParaRPr lang="th-TH">
              <a:latin typeface="Arial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52647-2A61-4C82-8ADF-6CA4BFE0A1B5}" type="slidenum">
              <a:rPr lang="en-US" smtClean="0">
                <a:latin typeface="Arial" charset="0"/>
              </a:rPr>
              <a:pPr/>
              <a:t>98</a:t>
            </a:fld>
            <a:endParaRPr lang="th-TH">
              <a:latin typeface="Arial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6F58B-9327-4652-905B-FFA2EA36B958}" type="slidenum">
              <a:rPr lang="en-US" smtClean="0">
                <a:latin typeface="Arial" charset="0"/>
              </a:rPr>
              <a:pPr/>
              <a:t>5</a:t>
            </a:fld>
            <a:endParaRPr lang="th-TH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19FD8-907D-48C4-8E68-27324F6D50A5}" type="slidenum">
              <a:rPr lang="en-US" smtClean="0">
                <a:latin typeface="Arial" charset="0"/>
              </a:rPr>
              <a:pPr/>
              <a:t>99</a:t>
            </a:fld>
            <a:endParaRPr lang="th-TH"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68A16-A57D-4743-A99D-8A13E0694FF2}" type="slidenum">
              <a:rPr lang="en-US" smtClean="0">
                <a:latin typeface="Arial" charset="0"/>
              </a:rPr>
              <a:pPr/>
              <a:t>104</a:t>
            </a:fld>
            <a:endParaRPr lang="th-TH">
              <a:latin typeface="Arial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A7DF5-777F-4AB3-8A03-24FA01F97CC7}" type="slidenum">
              <a:rPr lang="en-US" smtClean="0">
                <a:latin typeface="Arial" charset="0"/>
              </a:rPr>
              <a:pPr/>
              <a:t>107</a:t>
            </a:fld>
            <a:endParaRPr lang="th-TH">
              <a:latin typeface="Arial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03319-BB03-4788-8FC4-EFE3AD2C9C2F}" type="slidenum">
              <a:rPr lang="en-US" smtClean="0">
                <a:latin typeface="Arial" charset="0"/>
              </a:rPr>
              <a:pPr/>
              <a:t>108</a:t>
            </a:fld>
            <a:endParaRPr lang="th-TH">
              <a:latin typeface="Arial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28F12-7368-40B5-86F6-15DE4C8E5D8E}" type="slidenum">
              <a:rPr lang="en-US" smtClean="0">
                <a:latin typeface="Arial" charset="0"/>
              </a:rPr>
              <a:pPr/>
              <a:t>109</a:t>
            </a:fld>
            <a:endParaRPr lang="th-TH">
              <a:latin typeface="Arial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222DA-A2B2-4C35-BF5C-625E3EB30DA0}" type="slidenum">
              <a:rPr lang="en-US" smtClean="0">
                <a:latin typeface="Arial" charset="0"/>
              </a:rPr>
              <a:pPr/>
              <a:t>116</a:t>
            </a:fld>
            <a:endParaRPr lang="th-TH">
              <a:latin typeface="Arial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214FB-9415-4F80-9B89-3EC9B898671C}" type="slidenum">
              <a:rPr lang="en-US" smtClean="0">
                <a:latin typeface="Arial" charset="0"/>
              </a:rPr>
              <a:pPr/>
              <a:t>117</a:t>
            </a:fld>
            <a:endParaRPr lang="th-TH">
              <a:latin typeface="Arial" charset="0"/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D8B60-13A8-4D3E-9E5A-8E523A096640}" type="slidenum">
              <a:rPr lang="en-US" smtClean="0">
                <a:latin typeface="Arial" charset="0"/>
              </a:rPr>
              <a:pPr/>
              <a:t>118</a:t>
            </a:fld>
            <a:endParaRPr lang="th-TH">
              <a:latin typeface="Arial" charset="0"/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D36DC-446B-4325-8950-40CED176846D}" type="slidenum">
              <a:rPr lang="en-US" smtClean="0">
                <a:latin typeface="Arial" charset="0"/>
              </a:rPr>
              <a:pPr/>
              <a:t>119</a:t>
            </a:fld>
            <a:endParaRPr lang="th-TH">
              <a:latin typeface="Arial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0235C-0014-4AC2-B33C-4400683BD7C1}" type="slidenum">
              <a:rPr lang="en-US" smtClean="0">
                <a:latin typeface="Arial" charset="0"/>
              </a:rPr>
              <a:pPr/>
              <a:t>120</a:t>
            </a:fld>
            <a:endParaRPr lang="th-TH">
              <a:latin typeface="Arial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4D41F-5219-4823-A5B4-6258176907B3}" type="slidenum">
              <a:rPr lang="en-US" smtClean="0">
                <a:latin typeface="Arial" charset="0"/>
              </a:rPr>
              <a:pPr/>
              <a:t>6</a:t>
            </a:fld>
            <a:endParaRPr lang="th-TH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0FB99-9CDC-4351-8B66-855336B9D0B8}" type="slidenum">
              <a:rPr lang="en-US" smtClean="0">
                <a:latin typeface="Arial" charset="0"/>
              </a:rPr>
              <a:pPr/>
              <a:t>121</a:t>
            </a:fld>
            <a:endParaRPr lang="th-TH">
              <a:latin typeface="Arial" charset="0"/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523C6-3D95-4F9A-A300-644941D8D75D}" type="slidenum">
              <a:rPr lang="en-US" smtClean="0">
                <a:latin typeface="Arial" charset="0"/>
              </a:rPr>
              <a:pPr/>
              <a:t>122</a:t>
            </a:fld>
            <a:endParaRPr lang="th-TH">
              <a:latin typeface="Arial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14493-B203-4B0C-927D-0233CC633577}" type="slidenum">
              <a:rPr lang="en-US" smtClean="0">
                <a:latin typeface="Arial" charset="0"/>
              </a:rPr>
              <a:pPr/>
              <a:t>123</a:t>
            </a:fld>
            <a:endParaRPr lang="th-TH">
              <a:latin typeface="Arial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A41CD-D7B2-4A0E-9707-935F23FB5B5A}" type="slidenum">
              <a:rPr lang="en-US" smtClean="0">
                <a:latin typeface="Arial" charset="0"/>
              </a:rPr>
              <a:pPr/>
              <a:t>124</a:t>
            </a:fld>
            <a:endParaRPr lang="th-TH">
              <a:latin typeface="Arial" charset="0"/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F01A1-B029-4515-BDE5-52AFC4C30509}" type="slidenum">
              <a:rPr lang="en-US" smtClean="0">
                <a:latin typeface="Arial" charset="0"/>
              </a:rPr>
              <a:pPr/>
              <a:t>125</a:t>
            </a:fld>
            <a:endParaRPr lang="th-TH">
              <a:latin typeface="Arial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EAF041-7A21-4680-ACA2-2DDE8D6787C5}" type="slidenum">
              <a:rPr lang="en-US" smtClean="0">
                <a:latin typeface="Arial" charset="0"/>
              </a:rPr>
              <a:pPr/>
              <a:t>138</a:t>
            </a:fld>
            <a:endParaRPr lang="th-TH">
              <a:latin typeface="Arial" charset="0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6FE3F-491C-43D4-87F3-DB2924C5893B}" type="slidenum">
              <a:rPr lang="en-US" smtClean="0">
                <a:latin typeface="Arial" charset="0"/>
              </a:rPr>
              <a:pPr/>
              <a:t>139</a:t>
            </a:fld>
            <a:endParaRPr lang="th-TH">
              <a:latin typeface="Arial" charset="0"/>
            </a:endParaRPr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023B9-0EEF-492B-B0CA-8FE833DA372F}" type="slidenum">
              <a:rPr lang="en-US" smtClean="0">
                <a:latin typeface="Arial" charset="0"/>
              </a:rPr>
              <a:pPr/>
              <a:t>7</a:t>
            </a:fld>
            <a:endParaRPr lang="th-TH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38012-D965-4D30-9520-8B69A2951C8B}" type="slidenum">
              <a:rPr lang="en-US" smtClean="0">
                <a:latin typeface="Arial" charset="0"/>
              </a:rPr>
              <a:pPr/>
              <a:t>8</a:t>
            </a:fld>
            <a:endParaRPr lang="th-TH"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D3297-ECDE-45BA-978B-D4E11A2BBFBE}" type="slidenum">
              <a:rPr lang="en-US" smtClean="0">
                <a:latin typeface="Arial" charset="0"/>
              </a:rPr>
              <a:pPr/>
              <a:t>9</a:t>
            </a:fld>
            <a:endParaRPr lang="th-TH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47B9F-3ED2-4927-918E-BC3C34EDB585}" type="datetimeFigureOut">
              <a:rPr lang="th-TH" smtClean="0"/>
              <a:pPr/>
              <a:t>08/05/64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43E6-C6B7-41D9-9D2D-0F53FE0DF7D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d.go.th/publish/6063.0.html" TargetMode="Externa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899592" y="260648"/>
            <a:ext cx="7072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ภาษีเงินได้บุคคลธรรมดา</a:t>
            </a:r>
          </a:p>
        </p:txBody>
      </p:sp>
      <p:pic>
        <p:nvPicPr>
          <p:cNvPr id="224260" name="Picture 4" descr="http://www.bunchamarketing.com/wp-content/uploads/2015/12/1.1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71612"/>
            <a:ext cx="7643866" cy="4429156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43504" y="5643578"/>
            <a:ext cx="3714776" cy="78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3200" dirty="0">
                <a:latin typeface="Adobe Caslon Pro Bold" pitchFamily="18" charset="0"/>
                <a:cs typeface="+mj-cs"/>
              </a:rPr>
              <a:t>อ. </a:t>
            </a:r>
            <a:r>
              <a:rPr lang="th-TH" sz="3200" dirty="0" err="1">
                <a:latin typeface="Adobe Caslon Pro Bold" pitchFamily="18" charset="0"/>
                <a:cs typeface="+mj-cs"/>
              </a:rPr>
              <a:t>นฤ</a:t>
            </a:r>
            <a:r>
              <a:rPr lang="th-TH" sz="3200" dirty="0">
                <a:latin typeface="Adobe Caslon Pro Bold" pitchFamily="18" charset="0"/>
                <a:cs typeface="+mj-cs"/>
              </a:rPr>
              <a:t>มล  ชมโฉม</a:t>
            </a:r>
            <a:endParaRPr lang="th-TH" sz="3200" dirty="0">
              <a:latin typeface="Angsana New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8"/>
            <a:ext cx="8229600" cy="1143000"/>
          </a:xfrm>
        </p:spPr>
        <p:txBody>
          <a:bodyPr/>
          <a:lstStyle/>
          <a:p>
            <a:pPr eaLnBrk="1" hangingPunct="1"/>
            <a:r>
              <a:rPr lang="th-TH" sz="5200">
                <a:solidFill>
                  <a:srgbClr val="0066FF"/>
                </a:solidFill>
              </a:rPr>
              <a:t>บุคคลธรรมดา</a:t>
            </a:r>
            <a:r>
              <a:rPr lang="th-TH" sz="5200"/>
              <a:t> </a:t>
            </a:r>
            <a:r>
              <a:rPr lang="th-TH" sz="5200">
                <a:solidFill>
                  <a:srgbClr val="CC3300"/>
                </a:solidFill>
              </a:rPr>
              <a:t>(ยังมีชีวิต)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8750" y="1117600"/>
            <a:ext cx="9036050" cy="159067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th-TH" sz="3900">
                <a:latin typeface="Angsana New" pitchFamily="18" charset="-34"/>
              </a:rPr>
              <a:t>	</a:t>
            </a:r>
            <a:r>
              <a:rPr lang="th-TH" sz="3900" b="1">
                <a:latin typeface="Angsana New" pitchFamily="18" charset="-34"/>
              </a:rPr>
              <a:t>ไม่จำกัดเพศ วัย ที่อยู่ สัญชาติ ความสามารถ ฐานะทางสังคม  หากไม่มีกฎหมายยกเว้น มีหน้าที่ต้องเสียภาษีทุกคน</a:t>
            </a:r>
            <a:r>
              <a:rPr lang="th-TH" sz="3900">
                <a:latin typeface="Angsana New" pitchFamily="18" charset="-34"/>
              </a:rPr>
              <a:t> </a:t>
            </a:r>
            <a:r>
              <a:rPr lang="th-TH" sz="3900" b="1">
                <a:solidFill>
                  <a:srgbClr val="CC00CC"/>
                </a:solidFill>
                <a:latin typeface="Angsana New" pitchFamily="18" charset="-34"/>
              </a:rPr>
              <a:t>เช่น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77771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1188" y="3141663"/>
            <a:ext cx="6624637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-714375" y="2484438"/>
            <a:ext cx="975677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3"/>
            <a:r>
              <a:rPr lang="th-TH" sz="3200">
                <a:latin typeface="Angsana New" pitchFamily="18" charset="-34"/>
              </a:rPr>
              <a:t>	พระภิกษุ มีเงินได้จากการขายที่ดิน</a:t>
            </a:r>
          </a:p>
          <a:p>
            <a:pPr lvl="3"/>
            <a:endParaRPr lang="th-TH" sz="1400">
              <a:latin typeface="Angsana New" pitchFamily="18" charset="-34"/>
            </a:endParaRPr>
          </a:p>
          <a:p>
            <a:pPr lvl="3"/>
            <a:r>
              <a:rPr lang="th-TH" sz="3200">
                <a:latin typeface="Angsana New" pitchFamily="18" charset="-34"/>
              </a:rPr>
              <a:t>	ด.ช. </a:t>
            </a:r>
            <a:r>
              <a:rPr lang="en-US" sz="3200">
                <a:latin typeface="Angsana New" pitchFamily="18" charset="-34"/>
              </a:rPr>
              <a:t>A </a:t>
            </a:r>
            <a:r>
              <a:rPr lang="th-TH" sz="3200">
                <a:latin typeface="Angsana New" pitchFamily="18" charset="-34"/>
              </a:rPr>
              <a:t>เกิดได้ </a:t>
            </a:r>
            <a:r>
              <a:rPr lang="en-US" sz="3200">
                <a:latin typeface="Angsana New" pitchFamily="18" charset="-34"/>
              </a:rPr>
              <a:t>1 </a:t>
            </a:r>
            <a:r>
              <a:rPr lang="th-TH" sz="3200">
                <a:latin typeface="Angsana New" pitchFamily="18" charset="-34"/>
              </a:rPr>
              <a:t>วัน บิดา-มารดา เสียชีวิต มีตึกเป็นมรดกได้ค่าเช่าปีนั้น</a:t>
            </a:r>
            <a:r>
              <a:rPr lang="en-US" sz="3200">
                <a:latin typeface="Angsana New" pitchFamily="18" charset="-34"/>
              </a:rPr>
              <a:t> </a:t>
            </a:r>
          </a:p>
          <a:p>
            <a:pPr lvl="3"/>
            <a:r>
              <a:rPr lang="en-US" sz="3200">
                <a:latin typeface="Angsana New" pitchFamily="18" charset="-34"/>
              </a:rPr>
              <a:t>	1</a:t>
            </a:r>
            <a:r>
              <a:rPr lang="th-TH" sz="3200">
                <a:latin typeface="Angsana New" pitchFamily="18" charset="-34"/>
              </a:rPr>
              <a:t> ล้านบาท  (ยื่นแบบเสียภาษีในนาม ด.ช. </a:t>
            </a:r>
            <a:r>
              <a:rPr lang="en-US" sz="3200">
                <a:latin typeface="Angsana New" pitchFamily="18" charset="-34"/>
              </a:rPr>
              <a:t>A </a:t>
            </a:r>
            <a:r>
              <a:rPr lang="th-TH" sz="3200">
                <a:latin typeface="Angsana New" pitchFamily="18" charset="-34"/>
              </a:rPr>
              <a:t>โดยผู้แทนโดยชอบธรรม)</a:t>
            </a:r>
          </a:p>
          <a:p>
            <a:pPr lvl="3"/>
            <a:endParaRPr lang="th-TH" sz="1400">
              <a:latin typeface="Angsana New" pitchFamily="18" charset="-34"/>
            </a:endParaRPr>
          </a:p>
          <a:p>
            <a:pPr lvl="3"/>
            <a:r>
              <a:rPr lang="th-TH" sz="3200">
                <a:latin typeface="Angsana New" pitchFamily="18" charset="-34"/>
              </a:rPr>
              <a:t>	นายเป๋อ ศาลสั่งให้เป็นคนไร้ความสามารถได้รับดอกเบี้ย</a:t>
            </a:r>
          </a:p>
          <a:p>
            <a:pPr lvl="3"/>
            <a:endParaRPr lang="th-TH" sz="1400">
              <a:latin typeface="Angsana New" pitchFamily="18" charset="-34"/>
            </a:endParaRPr>
          </a:p>
          <a:p>
            <a:pPr lvl="3"/>
            <a:r>
              <a:rPr lang="en-US" sz="3200">
                <a:latin typeface="Angsana New" pitchFamily="18" charset="-34"/>
              </a:rPr>
              <a:t>	Mr.</a:t>
            </a:r>
            <a:r>
              <a:rPr lang="th-TH" sz="3200">
                <a:latin typeface="Angsana New" pitchFamily="18" charset="-34"/>
              </a:rPr>
              <a:t>คิม ชาวฝรั่งเศสไม่เคยมาประเทศไทยเลย มีบ้านให้เช่าในประเทศ   	ไทยมีเงินได้ค่าเช่า</a:t>
            </a:r>
          </a:p>
          <a:p>
            <a:pPr>
              <a:spcBef>
                <a:spcPct val="50000"/>
              </a:spcBef>
            </a:pPr>
            <a:endParaRPr lang="th-TH" sz="3200">
              <a:latin typeface="Angsana New" pitchFamily="18" charset="-34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-252413" y="2159000"/>
            <a:ext cx="1295401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-254000" y="28527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-228600" y="40465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-215900" y="4745038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FF3300"/>
                </a:solidFill>
                <a:cs typeface="Angsana New" pitchFamily="18" charset="-34"/>
              </a:rPr>
              <a:t>แบบฝึกหัด</a:t>
            </a:r>
            <a:endParaRPr lang="th-TH" sz="36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353425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AutoNum type="alphaLcParenR"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นายต้นไม้กับนางดอกไม้เป็นสามีภริยาชอบด้วยกฎหมาย นายต้นไม้มีเงินเดือน ๆ ละ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21,000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 ส่วนนางดอกไม้มีเงินเดือน ๆ ละ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10,000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 นอกจากนี้นางดอกไม้ยังมีรายได้ค่านายหน้า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60,000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-ให้แสดงการเฉลี่ยค่าใช้จ่ายของนางดอกไม้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-ให้คำนวณเงินได้หลังหักค่าใช้จ่ายของนายต้นไม้และนางดอกไม้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2400" b="1">
                <a:latin typeface="Angsana New" pitchFamily="18" charset="-34"/>
                <a:cs typeface="Angsana New" pitchFamily="18" charset="-34"/>
              </a:rPr>
              <a:t>b)  	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นายกอไก่เป็นพนักงานบริษัทแห่งหนึ่งได้รับเงินเดือน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300,000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บาทต่อปี และนางขอไข่ซึ่งเป็นภรรยาได้รับเงินเดือน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บาทต่อปี นอกจากนี้ทั้งสองคนยังประกอบอาชีพเป็นนายหน้าขายที่ดินอีกด้วย โดยนายกอไก่ได้รับค่านายหน้าตลอดทั้งปี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 นางขอไข่ได้รับค่านายหน้าตลอดทั้งปีเป็นจำนวน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20,000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บาท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-ให้แสดงการเฉลี่ยค่าใช้จ่ายของนางขอไข่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-ให้คำนวณเงินได้หลังหักค่าใช้จ่ายของนายกอไก่และนางขอไข่</a:t>
            </a:r>
            <a:endParaRPr lang="en-US" sz="2400" b="1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FF3300"/>
                </a:solidFill>
              </a:rPr>
              <a:t>เฉลย </a:t>
            </a:r>
            <a:r>
              <a:rPr lang="th-TH" sz="3600" b="1" dirty="0">
                <a:solidFill>
                  <a:srgbClr val="FF3300"/>
                </a:solidFill>
                <a:cs typeface="Angsana New" pitchFamily="18" charset="-34"/>
              </a:rPr>
              <a:t>แบบฝึกหัด</a:t>
            </a:r>
            <a:endParaRPr lang="th-TH" sz="36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466725" y="1412776"/>
            <a:ext cx="83534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AutoNum type="alphaLcParenR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นายต้นไม้กับนางดอกไม้เป็นสามีภริยาชอบด้วยกฎหมาย นายต้นไม้มีเงินเดือน ๆ 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21,000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ส่วนนางดอกไม้มีเงินเดือน ๆ 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นอกจากนี้นางดอกไม้ยังมีรายได้ค่านายหน้า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60,000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-ให้แสดงการเฉลี่ยค่าใช้จ่ายของนางดอกไม้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.  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60,000</a:t>
            </a:r>
            <a:endParaRPr lang="th-TH" sz="2400" b="1" dirty="0">
              <a:highlight>
                <a:srgbClr val="FFFF00"/>
              </a:highlight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-ให้คำนวณเงินได้หลังหักค่าใช้จ่ายของนายต้นไม้และนางดอกไม้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ต้นไม้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192,000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ดอกไม้ 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120,000</a:t>
            </a:r>
            <a:endParaRPr lang="th-TH" sz="2400" b="1" dirty="0">
              <a:highlight>
                <a:srgbClr val="FFFF00"/>
              </a:highlight>
              <a:latin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เฉลย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</a:rPr>
              <a:t>ต้นไม้ (</a:t>
            </a:r>
            <a:r>
              <a:rPr lang="en-US" sz="2400" b="1" dirty="0">
                <a:latin typeface="Angsana New" pitchFamily="18" charset="-34"/>
              </a:rPr>
              <a:t>21,000*12) = 252,000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</a:rPr>
              <a:t>หัก คชจ. </a:t>
            </a:r>
            <a:r>
              <a:rPr lang="en-US" sz="2400" b="1" dirty="0">
                <a:latin typeface="Angsana New" pitchFamily="18" charset="-34"/>
              </a:rPr>
              <a:t>40% = 60,000 </a:t>
            </a:r>
            <a:r>
              <a:rPr lang="th-TH" sz="2400" b="1" dirty="0">
                <a:latin typeface="Angsana New" pitchFamily="18" charset="-34"/>
              </a:rPr>
              <a:t> คงเหลือเงินได้ </a:t>
            </a:r>
            <a:r>
              <a:rPr lang="en-US" sz="2400" b="1" dirty="0">
                <a:latin typeface="Angsana New" pitchFamily="18" charset="-34"/>
              </a:rPr>
              <a:t>= 192,000 </a:t>
            </a:r>
            <a:r>
              <a:rPr lang="th-TH" sz="2400" b="1" dirty="0">
                <a:latin typeface="Angsana New" pitchFamily="18" charset="-34"/>
              </a:rPr>
              <a:t>บาท</a:t>
            </a:r>
            <a:endParaRPr lang="en-US" sz="2400" b="1" dirty="0">
              <a:latin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</a:rPr>
              <a:t>ดอกไม้ (</a:t>
            </a:r>
            <a:r>
              <a:rPr lang="en-US" sz="2400" b="1" dirty="0">
                <a:latin typeface="Angsana New" pitchFamily="18" charset="-34"/>
              </a:rPr>
              <a:t>10,000*12) = 120,000 + 60,000 = 180,000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</a:rPr>
              <a:t>หัก คชจ.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</a:rPr>
              <a:t>40% = 60,000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</a:rPr>
              <a:t>  </a:t>
            </a:r>
            <a:r>
              <a:rPr lang="th-TH" sz="2400" b="1" dirty="0">
                <a:latin typeface="Angsana New" pitchFamily="18" charset="-34"/>
              </a:rPr>
              <a:t>	ดอกไม้เหลือ </a:t>
            </a:r>
            <a:r>
              <a:rPr lang="en-US" sz="2400" b="1" dirty="0">
                <a:latin typeface="Angsana New" pitchFamily="18" charset="-34"/>
              </a:rPr>
              <a:t>120,000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93096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252413" y="5807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FF3300"/>
                </a:solidFill>
              </a:rPr>
              <a:t>เฉลย </a:t>
            </a:r>
            <a:r>
              <a:rPr lang="en-US" sz="3600" b="1" dirty="0">
                <a:solidFill>
                  <a:srgbClr val="FF3300"/>
                </a:solidFill>
              </a:rPr>
              <a:t>-</a:t>
            </a:r>
            <a:r>
              <a:rPr lang="th-TH" sz="3600" b="1" dirty="0">
                <a:solidFill>
                  <a:srgbClr val="FF3300"/>
                </a:solidFill>
                <a:cs typeface="Angsana New" pitchFamily="18" charset="-34"/>
              </a:rPr>
              <a:t>แบบฝึกหัด</a:t>
            </a:r>
            <a:endParaRPr lang="th-TH" sz="36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35342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b)  	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นายกอไก่เป็นพนักงานบริษัทแห่งหนึ่งได้รับเงินเดือน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300,000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บาทต่อปี และนางขอไข่ซึ่งเป็นภรรยาได้รับเงินเดือน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บาทต่อปี นอกจากนี้ทั้งสองคนยังประกอบอาชีพเป็นนายหน้าขายที่ดินอีกด้วย โดยนายกอไก่ได้รับค่านายหน้า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ตลอดทั้ง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นางขอไข่ได้รับค่านายหน้า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ตลอดทั้ง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ปีเป็นจำนวน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</a:p>
          <a:p>
            <a:pPr marL="800100" lvl="1" indent="-342900">
              <a:spcBef>
                <a:spcPct val="50000"/>
              </a:spcBef>
              <a:buSzPct val="80000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-ให้แสดงการเฉลี่ยค่าใช้จ่ายของนางขอ</a:t>
            </a:r>
            <a:r>
              <a:rPr lang="th-TH" sz="2400" b="1" dirty="0">
                <a:latin typeface="Angsana New" pitchFamily="18" charset="-34"/>
              </a:rPr>
              <a:t>ไข่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</a:rPr>
              <a:t>เงินได้ ไม่ถึง 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</a:rPr>
              <a:t>150,000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</a:rPr>
              <a:t>ไม่ต้องเสียภาษี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-ให้คำนวณเงินได้หลังหักค่าใช้จ่ายของนายกอไก่และนางขอไข่ 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ก.</a:t>
            </a:r>
            <a:r>
              <a:rPr lang="en-US" sz="2400" b="1" dirty="0">
                <a:highlight>
                  <a:srgbClr val="FFFF00"/>
                </a:highlight>
                <a:latin typeface="Angsana New" pitchFamily="18" charset="-34"/>
              </a:rPr>
              <a:t> 340,000</a:t>
            </a:r>
            <a:endParaRPr lang="en-US" sz="2400" b="1" dirty="0">
              <a:highlight>
                <a:srgbClr val="FFFF00"/>
              </a:highlight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เฉลย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</a:rPr>
              <a:t>นาย กอไก่</a:t>
            </a:r>
            <a:r>
              <a:rPr lang="en-US" sz="2400" b="1" dirty="0">
                <a:latin typeface="Angsana New" pitchFamily="18" charset="-34"/>
              </a:rPr>
              <a:t> 300,000 + 100,000 = 400,000 </a:t>
            </a:r>
            <a:r>
              <a:rPr lang="th-TH" sz="2400" b="1" dirty="0">
                <a:latin typeface="Angsana New" pitchFamily="18" charset="-34"/>
              </a:rPr>
              <a:t>บาท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หัก 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คจช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2400" b="1" dirty="0">
                <a:latin typeface="Angsana New" pitchFamily="18" charset="-34"/>
              </a:rPr>
              <a:t>40% </a:t>
            </a:r>
            <a:r>
              <a:rPr lang="th-TH" sz="2400" b="1" dirty="0">
                <a:latin typeface="Angsana New" pitchFamily="18" charset="-34"/>
              </a:rPr>
              <a:t>ไม่เกิน </a:t>
            </a:r>
            <a:r>
              <a:rPr lang="en-US" sz="2400" b="1" dirty="0">
                <a:latin typeface="Angsana New" pitchFamily="18" charset="-34"/>
              </a:rPr>
              <a:t>60,000	= 60,000		340,000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</a:rPr>
              <a:t>นาง ขอไข่  </a:t>
            </a:r>
            <a:r>
              <a:rPr lang="en-US" sz="2400" b="1" dirty="0">
                <a:latin typeface="Angsana New" pitchFamily="18" charset="-34"/>
              </a:rPr>
              <a:t>100,000 + 20,000 </a:t>
            </a:r>
            <a:r>
              <a:rPr lang="th-TH" sz="2400" b="1" dirty="0">
                <a:latin typeface="Angsana New" pitchFamily="18" charset="-34"/>
              </a:rPr>
              <a:t>	</a:t>
            </a:r>
            <a:r>
              <a:rPr lang="en-US" sz="2400" b="1" dirty="0">
                <a:latin typeface="Angsana New" pitchFamily="18" charset="-34"/>
              </a:rPr>
              <a:t>= 120,000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เงินได้ ไม่</a:t>
            </a:r>
            <a:r>
              <a:rPr lang="th-TH" sz="2400" b="1" dirty="0">
                <a:latin typeface="Angsana New" pitchFamily="18" charset="-34"/>
              </a:rPr>
              <a:t>ถึง </a:t>
            </a:r>
            <a:r>
              <a:rPr lang="en-US" sz="2400" b="1" dirty="0">
                <a:latin typeface="Angsana New" pitchFamily="18" charset="-34"/>
              </a:rPr>
              <a:t>150,000 </a:t>
            </a:r>
            <a:r>
              <a:rPr lang="th-TH" sz="2400" b="1" dirty="0">
                <a:latin typeface="Angsana New" pitchFamily="18" charset="-34"/>
              </a:rPr>
              <a:t>ไม่ต้องเสียภาษี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484310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23850" y="2565400"/>
            <a:ext cx="8496300" cy="3887788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8313" y="1444625"/>
            <a:ext cx="83534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</a:t>
            </a:r>
            <a:r>
              <a:rPr lang="en-US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 40(3)</a:t>
            </a:r>
            <a:r>
              <a:rPr lang="th-TH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กู๊ดวิลล์ ลิขสิทธิ์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เงินรายปีอันได้จากพินัยกรรม นิติ			กรรมอื่น เป็นต้น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40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-เฉพาะลิขสิทธิ์ หักเหมาได้ร้อยละ 40 ไม่เกิน 60,000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		-เงินได้อย่างอื่นไม่มีสิทธิหักค่าใช้จ่าย</a:t>
            </a:r>
          </a:p>
          <a:p>
            <a:pPr marL="342900" indent="-342900">
              <a:spcBef>
                <a:spcPct val="50000"/>
              </a:spcBef>
            </a:pP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		-กรณีมีคู่สมรส (ความเป็นสามีภรรยามีอยู่ตลอดปีภาษีและต่างฝ่ายต่างมีเงินได้)</a:t>
            </a:r>
            <a:r>
              <a:rPr lang="th-TH" dirty="0"/>
              <a:t> </a:t>
            </a: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ต่างฝ่ายต่างหักได้ร้อยละ 40 ไม่เกิน 60,000 บาท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615950" y="1052513"/>
            <a:ext cx="80518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กู๊ดวิลล์</a:t>
            </a:r>
            <a:r>
              <a:rPr lang="th-TH" sz="3600" b="1">
                <a:latin typeface="FreesiaUPC" pitchFamily="34" charset="-34"/>
              </a:rPr>
              <a:t> ความนิยมประชาชนมีต่อชื่อ หรือเครื่องหมายของการค้าหรือสินค้า เช่น โค๊ก โตโยต้า ไอซีไอ  เชลส์ชวนชิม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ค่าแห่งลิขสิทธิ์</a:t>
            </a:r>
            <a:r>
              <a:rPr lang="th-TH" sz="3600" b="1">
                <a:latin typeface="FreesiaUPC" pitchFamily="34" charset="-34"/>
              </a:rPr>
              <a:t> เช่น สิทธิในการเช่า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เงินปี</a:t>
            </a:r>
            <a:r>
              <a:rPr lang="th-TH" sz="3600" b="1">
                <a:latin typeface="FreesiaUPC" pitchFamily="34" charset="-34"/>
              </a:rPr>
              <a:t>  เงินที่มีกำหนดจ่ายเป็นรายปี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build="p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23850" y="4681538"/>
            <a:ext cx="8496300" cy="2060575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3534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 </a:t>
            </a:r>
            <a:r>
              <a:rPr lang="en-US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40(4)</a:t>
            </a:r>
            <a:r>
              <a:rPr lang="th-TH" sz="32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ก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) ดอกเบี้ย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ทุกประเภท เช่น ดอกเบี้ยเงินฝาก ดอกเบี้ยเงินกู้ หุ้นกู้ เป็นต้น)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ข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) เงินปันผล เงินส่วนแบ่งกำไรที่ได้จากบริษัท ห้างหุ้นส่วนนิติบุคคล หรือกองทุนรวม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ค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) โบนัสที่จ่ายให้ผู้ถือหุ้นหรือผู้เป็นหุ้นส่วน</a:t>
            </a:r>
            <a:endParaRPr lang="th-TH" sz="30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30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20000"/>
              </a:spcBef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-ไม่ยอมให้หักค่าใช้จ่าย</a:t>
            </a:r>
          </a:p>
          <a:p>
            <a:pPr marL="342900" indent="-342900">
              <a:spcBef>
                <a:spcPct val="25000"/>
              </a:spcBef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		-สำหรับ มาตรา 40 (4) (</a:t>
            </a:r>
            <a:r>
              <a:rPr lang="th-TH" sz="2800" b="1" dirty="0" err="1">
                <a:latin typeface="Angsana New" pitchFamily="18" charset="-34"/>
                <a:cs typeface="Angsana New" pitchFamily="18" charset="-34"/>
              </a:rPr>
              <a:t>ข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) ให้คำนวณเครดิตภาษีเงินปันผล (อัตราภาษี/100-อัตราภาษี)</a:t>
            </a:r>
            <a:endParaRPr lang="th-TH" sz="2800" b="1" u="sng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3850" y="1484313"/>
            <a:ext cx="8496300" cy="5184775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3534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400" b="1" u="sng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หมายเหตุกรณีเงินปันผล</a:t>
            </a:r>
            <a:endParaRPr lang="th-TH" sz="2400" b="1" u="sng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-กรณีบุตร (รวมถึงบุตรบุญธรรม) ที่ยัง</a:t>
            </a:r>
            <a:r>
              <a:rPr lang="th-TH" sz="2400" b="1" u="sng">
                <a:latin typeface="Angsana New" pitchFamily="18" charset="-34"/>
                <a:cs typeface="Angsana New" pitchFamily="18" charset="-34"/>
              </a:rPr>
              <a:t>ไม่บรรลุนิติภาวะ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ได้รับเงินปันผล ให้ถือเป็นเงินได้ของบิดา (หากความเป็นสามีภริยามีอยู่ตลอดปีภาษี) ดังนั้น ถือว่า บุตรคนดังกล่าวไม่มีเงินได้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-การเครดิตภาษีเงินปันผลจะใช้ในการคำนวณภาษีเงินได้บุคคลธรรมดาตอนสิ้นปีเท่านั้น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-กรณีนิติบุคคลผู้จ่ายเงินปันผลมีการเสียภาษีหลายอัตรา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	-ถ้าสามารถระบุได้ว่าจ่ายจากเงินกำไรหลังเสียภาษีในอัตราใด ก็คำนวณจาก		อัตรานั้น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	-ถ้าไม่สามารถระบุได้ ให้เฉลี่ยเงินปันผลตามสัดส่วนของกำไรหลังเสียภาษีใน		แต่ละอัตราภาษี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	-เงินได้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40(4) 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กฎหมายให้สิทธิเลือกเสียภาษีโดยวิธีหักภาษี ณ ที่จ่ายแทนการรวมคำนวณกับเงินได้อื่น ก็ได้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25400"/>
            <a:ext cx="1619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1763713" y="107950"/>
            <a:ext cx="2016125" cy="1274763"/>
          </a:xfrm>
          <a:prstGeom prst="wedgeRoundRectCallout">
            <a:avLst>
              <a:gd name="adj1" fmla="val -76065"/>
              <a:gd name="adj2" fmla="val 19491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4800" b="1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147638" y="1557338"/>
            <a:ext cx="8845550" cy="3743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5400" dirty="0">
                <a:solidFill>
                  <a:srgbClr val="0000FF"/>
                </a:solidFill>
                <a:latin typeface="Angsana New" pitchFamily="18" charset="-34"/>
              </a:rPr>
              <a:t>นายชูชัย ได้รับเงินเดือนตลอดปี </a:t>
            </a:r>
            <a:r>
              <a:rPr lang="en-US" sz="5400" dirty="0">
                <a:solidFill>
                  <a:srgbClr val="0000FF"/>
                </a:solidFill>
                <a:latin typeface="Angsana New" pitchFamily="18" charset="-34"/>
              </a:rPr>
              <a:t>200,000 </a:t>
            </a:r>
            <a:r>
              <a:rPr lang="th-TH" sz="5400" dirty="0">
                <a:solidFill>
                  <a:srgbClr val="0000FF"/>
                </a:solidFill>
                <a:latin typeface="Angsana New" pitchFamily="18" charset="-34"/>
              </a:rPr>
              <a:t>บาท ได้รับเงินปันผล </a:t>
            </a:r>
            <a:r>
              <a:rPr lang="en-US" sz="5400" dirty="0">
                <a:solidFill>
                  <a:srgbClr val="0000FF"/>
                </a:solidFill>
                <a:latin typeface="Angsana New" pitchFamily="18" charset="-34"/>
              </a:rPr>
              <a:t>40,000 </a:t>
            </a:r>
            <a:r>
              <a:rPr lang="th-TH" sz="5400" dirty="0">
                <a:solidFill>
                  <a:srgbClr val="0000FF"/>
                </a:solidFill>
                <a:latin typeface="Angsana New" pitchFamily="18" charset="-34"/>
              </a:rPr>
              <a:t>บาท และมีเงินปันผลของบุตรผู้เยาว์อีก </a:t>
            </a:r>
            <a:r>
              <a:rPr lang="en-US" sz="5400" dirty="0">
                <a:solidFill>
                  <a:srgbClr val="0000FF"/>
                </a:solidFill>
                <a:latin typeface="Angsana New" pitchFamily="18" charset="-34"/>
              </a:rPr>
              <a:t>30,000 </a:t>
            </a:r>
            <a:r>
              <a:rPr lang="th-TH" sz="5400" dirty="0">
                <a:solidFill>
                  <a:srgbClr val="0000FF"/>
                </a:solidFill>
                <a:latin typeface="Angsana New" pitchFamily="18" charset="-34"/>
              </a:rPr>
              <a:t>บาท จ่ายจากนิติบุคคลที่เสียภาษี </a:t>
            </a:r>
            <a:r>
              <a:rPr lang="en-US" sz="5400" dirty="0">
                <a:solidFill>
                  <a:srgbClr val="0000FF"/>
                </a:solidFill>
                <a:latin typeface="Angsana New" pitchFamily="18" charset="-34"/>
              </a:rPr>
              <a:t>30%</a:t>
            </a:r>
            <a:endParaRPr lang="th-TH" sz="5400" dirty="0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17500" y="12700"/>
            <a:ext cx="8877300" cy="68453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เงินเดือน  (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200,000 – 60,000</a:t>
            </a: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)	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	  	  =</a:t>
            </a: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140,000</a:t>
            </a:r>
            <a:endParaRPr lang="th-TH" sz="4400">
              <a:solidFill>
                <a:srgbClr val="0000FF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เงินปันผล - นายชูชัย   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40,000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                 </a:t>
            </a: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- บุตร	      </a:t>
            </a:r>
            <a:r>
              <a:rPr lang="en-US" sz="4400" u="sng">
                <a:solidFill>
                  <a:srgbClr val="0000FF"/>
                </a:solidFill>
                <a:latin typeface="Angsana New" pitchFamily="18" charset="-34"/>
              </a:rPr>
              <a:t>30,000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   70,000</a:t>
            </a:r>
          </a:p>
          <a:p>
            <a:pPr>
              <a:spcBef>
                <a:spcPct val="50000"/>
              </a:spcBef>
            </a:pP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เครดิตภาษี (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70,000</a:t>
            </a: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)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 x       	</a:t>
            </a:r>
            <a:r>
              <a:rPr lang="en-US" sz="4400" u="sng">
                <a:solidFill>
                  <a:srgbClr val="0000FF"/>
                </a:solidFill>
                <a:latin typeface="Angsana New" pitchFamily="18" charset="-34"/>
              </a:rPr>
              <a:t>30,000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	=  </a:t>
            </a:r>
            <a:r>
              <a:rPr lang="en-US" sz="4400" u="sng">
                <a:solidFill>
                  <a:srgbClr val="0000FF"/>
                </a:solidFill>
                <a:latin typeface="Angsana New" pitchFamily="18" charset="-34"/>
              </a:rPr>
              <a:t>100,000</a:t>
            </a:r>
            <a:endParaRPr lang="th-TH" sz="4400" u="sng">
              <a:solidFill>
                <a:srgbClr val="0000FF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							      </a:t>
            </a:r>
            <a:r>
              <a:rPr lang="en-US" sz="4400">
                <a:solidFill>
                  <a:srgbClr val="0000FF"/>
                </a:solidFill>
                <a:latin typeface="Angsana New" pitchFamily="18" charset="-34"/>
              </a:rPr>
              <a:t>240,000</a:t>
            </a:r>
          </a:p>
          <a:p>
            <a:pPr>
              <a:spcBef>
                <a:spcPct val="50000"/>
              </a:spcBef>
            </a:pPr>
            <a:r>
              <a:rPr lang="th-TH" sz="4400" u="sng">
                <a:solidFill>
                  <a:srgbClr val="0000FF"/>
                </a:solidFill>
                <a:latin typeface="Angsana New" pitchFamily="18" charset="-34"/>
              </a:rPr>
              <a:t>หัก</a:t>
            </a: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 ลดหย่อน			          	     </a:t>
            </a:r>
            <a:r>
              <a:rPr lang="th-TH" sz="4400" u="sng">
                <a:solidFill>
                  <a:srgbClr val="0000FF"/>
                </a:solidFill>
                <a:latin typeface="Angsana New" pitchFamily="18" charset="-34"/>
              </a:rPr>
              <a:t>(</a:t>
            </a:r>
            <a:r>
              <a:rPr lang="en-US" sz="4400" u="sng">
                <a:solidFill>
                  <a:srgbClr val="0000FF"/>
                </a:solidFill>
                <a:latin typeface="Angsana New" pitchFamily="18" charset="-34"/>
              </a:rPr>
              <a:t>30,000</a:t>
            </a:r>
            <a:r>
              <a:rPr lang="th-TH" sz="4400" u="sng">
                <a:solidFill>
                  <a:srgbClr val="0000FF"/>
                </a:solidFill>
                <a:latin typeface="Angsana New" pitchFamily="18" charset="-34"/>
              </a:rPr>
              <a:t>)</a:t>
            </a:r>
            <a:endParaRPr lang="en-US" sz="4400" u="sng">
              <a:solidFill>
                <a:srgbClr val="0000FF"/>
              </a:solidFill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sz="4400">
                <a:solidFill>
                  <a:srgbClr val="0000FF"/>
                </a:solidFill>
                <a:latin typeface="Angsana New" pitchFamily="18" charset="-34"/>
              </a:rPr>
              <a:t>เงินได้สุทธิ						    </a:t>
            </a:r>
            <a:r>
              <a:rPr lang="th-TH" sz="4400" u="sng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en-US" sz="4400" u="sng">
                <a:solidFill>
                  <a:schemeClr val="tx2"/>
                </a:solidFill>
                <a:latin typeface="Angsana New" pitchFamily="18" charset="-34"/>
              </a:rPr>
              <a:t>210,000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09975" y="2743200"/>
            <a:ext cx="1033463" cy="1485900"/>
            <a:chOff x="3512" y="1501"/>
            <a:chExt cx="651" cy="936"/>
          </a:xfrm>
        </p:grpSpPr>
        <p:sp>
          <p:nvSpPr>
            <p:cNvPr id="78856" name="Text Box 3"/>
            <p:cNvSpPr txBox="1">
              <a:spLocks noChangeArrowheads="1"/>
            </p:cNvSpPr>
            <p:nvPr/>
          </p:nvSpPr>
          <p:spPr bwMode="auto">
            <a:xfrm>
              <a:off x="3528" y="1501"/>
              <a:ext cx="63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Angsana New" pitchFamily="18" charset="-34"/>
                </a:rPr>
                <a:t>3</a:t>
              </a:r>
              <a:endParaRPr lang="th-TH" sz="5400">
                <a:solidFill>
                  <a:srgbClr val="0000FF"/>
                </a:solidFill>
                <a:latin typeface="Angsana New" pitchFamily="18" charset="-34"/>
              </a:endParaRPr>
            </a:p>
          </p:txBody>
        </p:sp>
        <p:sp>
          <p:nvSpPr>
            <p:cNvPr id="78857" name="Text Box 4"/>
            <p:cNvSpPr txBox="1">
              <a:spLocks noChangeArrowheads="1"/>
            </p:cNvSpPr>
            <p:nvPr/>
          </p:nvSpPr>
          <p:spPr bwMode="auto">
            <a:xfrm>
              <a:off x="3512" y="1861"/>
              <a:ext cx="63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Angsana New" pitchFamily="18" charset="-34"/>
                </a:rPr>
                <a:t>7</a:t>
              </a:r>
              <a:endParaRPr lang="th-TH" sz="5400">
                <a:solidFill>
                  <a:srgbClr val="0000FF"/>
                </a:solidFill>
                <a:latin typeface="Angsana New" pitchFamily="18" charset="-34"/>
              </a:endParaRPr>
            </a:p>
          </p:txBody>
        </p:sp>
      </p:grpSp>
      <p:sp>
        <p:nvSpPr>
          <p:cNvPr id="78852" name="Line 5"/>
          <p:cNvSpPr>
            <a:spLocks noChangeShapeType="1"/>
          </p:cNvSpPr>
          <p:nvPr/>
        </p:nvSpPr>
        <p:spPr bwMode="auto">
          <a:xfrm>
            <a:off x="3665538" y="3467100"/>
            <a:ext cx="2873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8853" name="Oval 7"/>
          <p:cNvSpPr>
            <a:spLocks noChangeArrowheads="1"/>
          </p:cNvSpPr>
          <p:nvPr/>
        </p:nvSpPr>
        <p:spPr bwMode="auto">
          <a:xfrm>
            <a:off x="1484313" y="2247900"/>
            <a:ext cx="360362" cy="4318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CCFF99"/>
            </a:solidFill>
            <a:round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2400" b="1">
                <a:latin typeface="Angsana New" pitchFamily="18" charset="-34"/>
              </a:rPr>
              <a:t>1</a:t>
            </a:r>
            <a:endParaRPr lang="th-TH" sz="2400" b="1">
              <a:latin typeface="Angsana New" pitchFamily="18" charset="-34"/>
            </a:endParaRPr>
          </a:p>
        </p:txBody>
      </p:sp>
      <p:sp>
        <p:nvSpPr>
          <p:cNvPr id="78854" name="Oval 8"/>
          <p:cNvSpPr>
            <a:spLocks noChangeArrowheads="1"/>
          </p:cNvSpPr>
          <p:nvPr/>
        </p:nvSpPr>
        <p:spPr bwMode="auto">
          <a:xfrm>
            <a:off x="0" y="3230563"/>
            <a:ext cx="360363" cy="4318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CCFF99"/>
            </a:solidFill>
            <a:round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2400" b="1">
                <a:latin typeface="Angsana New" pitchFamily="18" charset="-34"/>
              </a:rPr>
              <a:t>2</a:t>
            </a:r>
            <a:endParaRPr lang="th-TH" sz="2400" b="1">
              <a:latin typeface="Angsana New" pitchFamily="18" charset="-34"/>
            </a:endParaRPr>
          </a:p>
        </p:txBody>
      </p:sp>
      <p:sp>
        <p:nvSpPr>
          <p:cNvPr id="78855" name="Text Box 9"/>
          <p:cNvSpPr txBox="1">
            <a:spLocks noChangeArrowheads="1"/>
          </p:cNvSpPr>
          <p:nvPr/>
        </p:nvSpPr>
        <p:spPr bwMode="auto">
          <a:xfrm>
            <a:off x="5851525" y="2547938"/>
            <a:ext cx="1008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ngsana New" pitchFamily="18" charset="-34"/>
              </a:rPr>
              <a:t>+</a:t>
            </a:r>
            <a:endParaRPr lang="th-TH" sz="4000" b="1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250825" y="968375"/>
            <a:ext cx="8713788" cy="43322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</a:rPr>
              <a:t>จำนวนภาษีที่ต้องชำระ		</a:t>
            </a:r>
            <a:r>
              <a:rPr lang="en-US" sz="5400" b="1" dirty="0">
                <a:solidFill>
                  <a:srgbClr val="0000FF"/>
                </a:solidFill>
                <a:latin typeface="Angsana New" pitchFamily="18" charset="-34"/>
              </a:rPr>
              <a:t>=	   </a:t>
            </a:r>
            <a:r>
              <a:rPr lang="en-US" sz="5400" b="1" dirty="0">
                <a:solidFill>
                  <a:srgbClr val="FF0000"/>
                </a:solidFill>
                <a:latin typeface="Angsana New" pitchFamily="18" charset="-34"/>
              </a:rPr>
              <a:t>3,000</a:t>
            </a:r>
          </a:p>
          <a:p>
            <a:pPr>
              <a:spcBef>
                <a:spcPct val="50000"/>
              </a:spcBef>
            </a:pPr>
            <a:r>
              <a:rPr lang="th-TH" sz="5400" b="1" u="sng" dirty="0">
                <a:solidFill>
                  <a:srgbClr val="0000FF"/>
                </a:solidFill>
                <a:latin typeface="Angsana New" pitchFamily="18" charset="-34"/>
              </a:rPr>
              <a:t>หัก</a:t>
            </a: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</a:rPr>
              <a:t> เครดิตภาษีเงินปันผล		</a:t>
            </a:r>
            <a:r>
              <a:rPr lang="en-US" sz="5400" b="1" dirty="0">
                <a:solidFill>
                  <a:srgbClr val="0000FF"/>
                </a:solidFill>
                <a:latin typeface="Angsana New" pitchFamily="18" charset="-34"/>
              </a:rPr>
              <a:t>=	</a:t>
            </a:r>
            <a:r>
              <a:rPr lang="en-US" sz="5400" b="1" u="sng" dirty="0">
                <a:solidFill>
                  <a:srgbClr val="0000FF"/>
                </a:solidFill>
                <a:latin typeface="Angsana New" pitchFamily="18" charset="-34"/>
              </a:rPr>
              <a:t>(30,000)</a:t>
            </a:r>
          </a:p>
          <a:p>
            <a:pPr>
              <a:spcBef>
                <a:spcPct val="50000"/>
              </a:spcBef>
            </a:pPr>
            <a:r>
              <a:rPr lang="th-TH" sz="5400" b="1" dirty="0">
                <a:solidFill>
                  <a:srgbClr val="0000FF"/>
                </a:solidFill>
                <a:latin typeface="Angsana New" pitchFamily="18" charset="-34"/>
              </a:rPr>
              <a:t>ภาษีที่ชำระเกิน ขอคืน		</a:t>
            </a:r>
            <a:r>
              <a:rPr lang="en-US" sz="5400" b="1" dirty="0">
                <a:solidFill>
                  <a:srgbClr val="0000FF"/>
                </a:solidFill>
                <a:latin typeface="Angsana New" pitchFamily="18" charset="-34"/>
              </a:rPr>
              <a:t>=	</a:t>
            </a:r>
            <a:r>
              <a:rPr lang="en-US" sz="5400" b="1" u="sng" dirty="0">
                <a:solidFill>
                  <a:srgbClr val="0000FF"/>
                </a:solidFill>
                <a:latin typeface="Angsana New" pitchFamily="18" charset="-34"/>
              </a:rPr>
              <a:t>(27,000)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46700" y="2382838"/>
            <a:ext cx="1008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Angsana New" pitchFamily="18" charset="-34"/>
              </a:rPr>
              <a:t>3</a:t>
            </a:r>
            <a:endParaRPr lang="th-TH" sz="5400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0" y="2954338"/>
            <a:ext cx="1008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Angsana New" pitchFamily="18" charset="-34"/>
              </a:rPr>
              <a:t>7</a:t>
            </a:r>
            <a:endParaRPr lang="th-TH" sz="5400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5407025" y="3132138"/>
            <a:ext cx="2873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212725" y="2924175"/>
            <a:ext cx="360363" cy="4318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CCFF99"/>
            </a:solidFill>
            <a:round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2400" b="1">
                <a:latin typeface="Angsana New" pitchFamily="18" charset="-34"/>
              </a:rPr>
              <a:t>3</a:t>
            </a:r>
            <a:endParaRPr lang="th-TH" sz="2400" b="1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>
              <a:solidFill>
                <a:srgbClr val="CCFFFF"/>
              </a:solidFill>
              <a:latin typeface="Angsana New" pitchFamily="18" charset="-34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8613" y="239713"/>
            <a:ext cx="85328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800" b="1">
                <a:solidFill>
                  <a:srgbClr val="0066FF"/>
                </a:solidFill>
                <a:latin typeface="FreesiaUPC" pitchFamily="34" charset="-34"/>
              </a:rPr>
              <a:t>ผู้ถึงแก่ความตาย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-92075" y="1204913"/>
            <a:ext cx="9434513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3600" b="1">
                <a:latin typeface="Angsana New" pitchFamily="18" charset="-34"/>
              </a:rPr>
              <a:t>  	กรณีถึงแก่ความตายในระหว่างปีภาษี (</a:t>
            </a:r>
            <a:r>
              <a:rPr lang="en-US" sz="3600" b="1">
                <a:latin typeface="Angsana New" pitchFamily="18" charset="-34"/>
              </a:rPr>
              <a:t>1</a:t>
            </a:r>
            <a:r>
              <a:rPr lang="th-TH" sz="3600" b="1">
                <a:latin typeface="Angsana New" pitchFamily="18" charset="-34"/>
              </a:rPr>
              <a:t> ม.ค. – </a:t>
            </a:r>
            <a:r>
              <a:rPr lang="en-US" sz="3600" b="1">
                <a:latin typeface="Angsana New" pitchFamily="18" charset="-34"/>
              </a:rPr>
              <a:t>31</a:t>
            </a:r>
            <a:r>
              <a:rPr lang="th-TH" sz="3600" b="1">
                <a:latin typeface="Angsana New" pitchFamily="18" charset="-34"/>
              </a:rPr>
              <a:t> ธ.ค.) หรือ</a:t>
            </a:r>
          </a:p>
          <a:p>
            <a:pPr eaLnBrk="0" hangingPunct="0"/>
            <a:r>
              <a:rPr lang="th-TH" sz="3600" b="1">
                <a:latin typeface="Angsana New" pitchFamily="18" charset="-34"/>
              </a:rPr>
              <a:t>	 ถึงแก่ความตายก่อนยื่นแบบเสียภาษี</a:t>
            </a:r>
          </a:p>
          <a:p>
            <a:pPr eaLnBrk="0" hangingPunct="0"/>
            <a:endParaRPr lang="th-TH" sz="2000" b="1">
              <a:latin typeface="Angsana New" pitchFamily="18" charset="-34"/>
            </a:endParaRPr>
          </a:p>
          <a:p>
            <a:pPr eaLnBrk="0" hangingPunct="0"/>
            <a:r>
              <a:rPr lang="th-TH" sz="3600" b="1">
                <a:latin typeface="Angsana New" pitchFamily="18" charset="-34"/>
              </a:rPr>
              <a:t>	ได้รับเงินได้ถึงเกณฑ์ขั้นต่ำที่ประมวลรัษฎากรกำหนด </a:t>
            </a:r>
          </a:p>
          <a:p>
            <a:pPr eaLnBrk="0" hangingPunct="0"/>
            <a:r>
              <a:rPr lang="th-TH" sz="3600" b="1">
                <a:latin typeface="Angsana New" pitchFamily="18" charset="-34"/>
              </a:rPr>
              <a:t>  	อยู่ในข่ายต้องเสียภาษีเงินได้บุคคลธรรมดา</a:t>
            </a:r>
          </a:p>
          <a:p>
            <a:pPr eaLnBrk="0" hangingPunct="0"/>
            <a:endParaRPr lang="th-TH" sz="2000" b="1">
              <a:latin typeface="Angsana New" pitchFamily="18" charset="-34"/>
            </a:endParaRPr>
          </a:p>
          <a:p>
            <a:pPr eaLnBrk="0" hangingPunct="0"/>
            <a:r>
              <a:rPr lang="th-TH" sz="3600" b="1">
                <a:latin typeface="FreesiaUPC" pitchFamily="34" charset="-34"/>
              </a:rPr>
              <a:t>	คำนวณภาษีเงินได้ของผู้ที่ถึงแก่ความตายนั้น กฎหมายกำหนดให้</a:t>
            </a:r>
          </a:p>
          <a:p>
            <a:pPr eaLnBrk="0" hangingPunct="0"/>
            <a:r>
              <a:rPr lang="th-TH" sz="3600" b="1">
                <a:latin typeface="FreesiaUPC" pitchFamily="34" charset="-34"/>
              </a:rPr>
              <a:t>	รวมเงินได้พึงประเมินของผู้ตายและของกองมรดกที่ได้รับ</a:t>
            </a:r>
          </a:p>
          <a:p>
            <a:pPr eaLnBrk="0" hangingPunct="0"/>
            <a:r>
              <a:rPr lang="th-TH" sz="3600" b="1">
                <a:latin typeface="FreesiaUPC" pitchFamily="34" charset="-34"/>
              </a:rPr>
              <a:t>	เป็นเงินได้พึงประเมินทั้งสิ้น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50825" y="1331913"/>
            <a:ext cx="57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24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 rot="10800000" flipV="1">
            <a:off x="263525" y="2695575"/>
            <a:ext cx="57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24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247650" y="4152900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24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84978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 </a:t>
            </a:r>
            <a:r>
              <a:rPr lang="en-US" sz="36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40(5)</a:t>
            </a:r>
            <a:r>
              <a:rPr lang="th-TH" sz="36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เงินได้หรือประโยชน์อย่างอื่นที่ได้จาก</a:t>
            </a:r>
          </a:p>
          <a:p>
            <a:pPr marL="800100" lvl="1" indent="-342900">
              <a:spcBef>
                <a:spcPct val="50000"/>
              </a:spcBef>
              <a:buFontTx/>
              <a:buAutoNum type="thaiAlphaParenBoth"/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  การให้เช่าทรัพย์สิน</a:t>
            </a:r>
            <a:endParaRPr lang="en-US" sz="3600" b="1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FontTx/>
              <a:buAutoNum type="thaiAlphaParenBoth"/>
            </a:pPr>
            <a:r>
              <a:rPr lang="en-US" sz="36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การผิดสัญญาเช่าซื้อทรัพย์สิน</a:t>
            </a:r>
            <a:endParaRPr lang="en-US" sz="3600" b="1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FontTx/>
              <a:buAutoNum type="thaiAlphaParenBoth"/>
            </a:pPr>
            <a:r>
              <a:rPr lang="en-US" sz="36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การผิดสัญญาซื้อขายเงินผ่อน ซึ่งผู้ขายได้รับทรัพย์สินคืนโดยไม่ต้องคืนเงิน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23850" y="1412875"/>
            <a:ext cx="8496300" cy="5040313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1444625"/>
            <a:ext cx="835342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การหักค่าใช้จ่ายของเงินได้ </a:t>
            </a:r>
            <a:r>
              <a:rPr lang="en-US" sz="28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40(5)</a:t>
            </a:r>
            <a:r>
              <a:rPr lang="th-TH" sz="28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1.  หักตามความจำเป็นและสมควร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(เฉพาะกรณีเป็นการให้เช่าทรัพย์สิน) หรือ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2.  หักเป็นการเหมา ในอัตราดังนี้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2.1  บ้าน โรงเรือน สิ่งปลูกสร้าง แพ ยานพาหนะ 		หักได้ร้อยละ 30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2.2  ที่ดินใช้ในการเกษตรกรรม 			หักได้ร้อยละ 20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2.3  ที่ดินไม่ใช้ในการเกษตรกรรม 			หักได้ร้อยละ 15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2.4  ทรัพย์สินอย่างอื่น 				หักได้ร้อยละ 10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2.5  การผิดสัญญา (ทั้งเช่าซื้อและซื้อขายเงินผ่อน)	หักได้ร้อยละ 20</a:t>
            </a:r>
            <a:endParaRPr lang="th-TH" sz="2800" b="1" u="sng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23850" y="3284538"/>
            <a:ext cx="8496300" cy="3429000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8313" y="1444625"/>
            <a:ext cx="835342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8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</a:t>
            </a:r>
            <a:r>
              <a:rPr lang="en-US" sz="38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 40(6)</a:t>
            </a:r>
            <a:r>
              <a:rPr lang="th-TH" sz="38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800" b="1">
                <a:latin typeface="Angsana New" pitchFamily="18" charset="-34"/>
                <a:cs typeface="Angsana New" pitchFamily="18" charset="-34"/>
              </a:rPr>
              <a:t>การประกอบวิชาชีพอิสระ เช่น กฎหมาย การบัญชี วิศวกรรม การประกอบโรคศิลป์ วิศวกรรม เป็นต้น</a:t>
            </a:r>
            <a:endParaRPr lang="th-TH" sz="20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30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3000" b="1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000" b="1">
                <a:latin typeface="Angsana New" pitchFamily="18" charset="-34"/>
                <a:cs typeface="Angsana New" pitchFamily="18" charset="-34"/>
              </a:rPr>
              <a:t>หักตามจำเป็นและสมควร หรือ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000" b="1">
                <a:latin typeface="Angsana New" pitchFamily="18" charset="-34"/>
                <a:cs typeface="Angsana New" pitchFamily="18" charset="-34"/>
              </a:rPr>
              <a:t>หักเป็นการเหมา ในอัตราดังนี้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000" b="1">
                <a:latin typeface="Angsana New" pitchFamily="18" charset="-34"/>
                <a:cs typeface="Angsana New" pitchFamily="18" charset="-34"/>
              </a:rPr>
              <a:t>	2.1    ประกอบโรคศิลป์			หักได้ร้อยละ 60</a:t>
            </a:r>
          </a:p>
          <a:p>
            <a:pPr marL="342900" indent="-342900">
              <a:spcBef>
                <a:spcPct val="50000"/>
              </a:spcBef>
            </a:pPr>
            <a:r>
              <a:rPr lang="th-TH" sz="3000" b="1">
                <a:latin typeface="Angsana New" pitchFamily="18" charset="-34"/>
                <a:cs typeface="Angsana New" pitchFamily="18" charset="-34"/>
              </a:rPr>
              <a:t>	2.2	อื่น ๆ 				หักได้ร้อยละ 30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23850" y="3716338"/>
            <a:ext cx="8496300" cy="2952750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8313" y="1444625"/>
            <a:ext cx="8353425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8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</a:t>
            </a:r>
            <a:r>
              <a:rPr lang="en-US" sz="38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 40(7)  	</a:t>
            </a:r>
            <a:r>
              <a:rPr lang="th-TH" sz="3800" b="1">
                <a:latin typeface="Angsana New" pitchFamily="18" charset="-34"/>
                <a:cs typeface="Angsana New" pitchFamily="18" charset="-34"/>
              </a:rPr>
              <a:t>การรับเหมาที่ผู้รับเหมาต้องหา</a:t>
            </a:r>
            <a:r>
              <a:rPr lang="en-US" sz="3800" b="1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800" b="1">
                <a:latin typeface="Angsana New" pitchFamily="18" charset="-34"/>
                <a:cs typeface="Angsana New" pitchFamily="18" charset="-34"/>
              </a:rPr>
              <a:t>สัมภาระในส่วนสำคัญนอกจากเครื่องมือ</a:t>
            </a:r>
          </a:p>
          <a:p>
            <a:pPr marL="342900" indent="-342900">
              <a:spcBef>
                <a:spcPct val="50000"/>
              </a:spcBef>
            </a:pPr>
            <a:endParaRPr lang="th-TH" sz="3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40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4000" b="1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4000" b="1">
                <a:latin typeface="Angsana New" pitchFamily="18" charset="-34"/>
                <a:cs typeface="Angsana New" pitchFamily="18" charset="-34"/>
              </a:rPr>
              <a:t>หักตามจำเป็นและสมควร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4000" b="1">
                <a:latin typeface="Angsana New" pitchFamily="18" charset="-34"/>
                <a:cs typeface="Angsana New" pitchFamily="18" charset="-34"/>
              </a:rPr>
              <a:t>หักเป็นการเหมา ในอัตราร้อยละ 70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3850" y="3355975"/>
            <a:ext cx="8496300" cy="2952750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68313" y="1444625"/>
            <a:ext cx="8353425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8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เงินได้พึงประเมิน </a:t>
            </a:r>
            <a:r>
              <a:rPr lang="en-US" sz="38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40(8)	</a:t>
            </a:r>
            <a:r>
              <a:rPr lang="th-TH" sz="3800" b="1" dirty="0">
                <a:latin typeface="Angsana New" pitchFamily="18" charset="-34"/>
                <a:cs typeface="Angsana New" pitchFamily="18" charset="-34"/>
              </a:rPr>
              <a:t>เงินได้จากธุรกิจ การพาณิชย์ การเกษตร การอุตสาหกรรม การขนส่ง และอื่น ๆ ที่ไม่ได้ระบุไว้ใน </a:t>
            </a:r>
            <a:r>
              <a:rPr lang="en-US" sz="3800" b="1" dirty="0">
                <a:latin typeface="Angsana New" pitchFamily="18" charset="-34"/>
                <a:cs typeface="Angsana New" pitchFamily="18" charset="-34"/>
              </a:rPr>
              <a:t>40(1)-(7)</a:t>
            </a:r>
            <a:endParaRPr lang="th-TH" sz="3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40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หักตามจำเป็นและสมควร หรือ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หักเป็นการเหมา ในอัตราร้อยละตามตารางหน้า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44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การหักตามความจำเป็นและสมควร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465138" y="1371600"/>
            <a:ext cx="857091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600" b="1">
                <a:latin typeface="Angsana New" pitchFamily="18" charset="-34"/>
                <a:cs typeface="Angsana New" pitchFamily="18" charset="-34"/>
              </a:rPr>
              <a:t>หมายถึง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เป็นค่าใช้จ่ายตามปกติ เกี่ยวข้องกับกิจการ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 	3. 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ไม่เป็นรายจ่ายต้องห้าม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	</a:t>
            </a:r>
            <a:endParaRPr lang="th-TH" sz="26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เป็นจำนวนที่สมควรและเหมาะสม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 		4. 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มีหลักฐานการจ่ายเงินพร้อมตรวจสอบ</a:t>
            </a:r>
          </a:p>
        </p:txBody>
      </p:sp>
      <p:sp>
        <p:nvSpPr>
          <p:cNvPr id="55301" name="Text Box 9"/>
          <p:cNvSpPr txBox="1">
            <a:spLocks noChangeArrowheads="1"/>
          </p:cNvSpPr>
          <p:nvPr/>
        </p:nvSpPr>
        <p:spPr bwMode="auto">
          <a:xfrm>
            <a:off x="468313" y="3363913"/>
            <a:ext cx="8353425" cy="32956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-การเลือกหักค่าใช้จ่ายระหว่างการเหมากับตามความจำเป็นและสมควร ไม่จำเป็นต้องปฏิบัติอย่างสม่ำเสมอ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-ในปีภาษีเดียวกัน สามารถเลือกวิธีการหักค่าใช้จ่ายเหมาสำหรับเงินได้ประเภทหนึ่ง และเลือกหักตามความจำเป็นและสมควรสำหรับเงินได้อีกประเภทหนึ่งได้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	-เงินได้ประเภทและชนิดเดียวกัน เมื่อเลือกวิธีใดแล้ว ต้องใช้วิธีเดียวกันสำหรับเงินได้ประเภทนั้นทั้งประเภท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900113" y="65088"/>
            <a:ext cx="73914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400"/>
              <a:t>ตารางแสดงอัตราการหักค่าใช้จ่ายเป็นการเหมา  </a:t>
            </a:r>
            <a:br>
              <a:rPr lang="th-TH" sz="4400"/>
            </a:br>
            <a:r>
              <a:rPr lang="th-TH" sz="4400"/>
              <a:t>สำหรับเงินได้พึงประเมินประเภทที่ 8</a:t>
            </a:r>
            <a:endParaRPr lang="th-TH" sz="440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95300" y="1765300"/>
            <a:ext cx="8199438" cy="4581525"/>
            <a:chOff x="307" y="1141"/>
            <a:chExt cx="5165" cy="2886"/>
          </a:xfrm>
        </p:grpSpPr>
        <p:sp>
          <p:nvSpPr>
            <p:cNvPr id="88068" name="Rectangle 4"/>
            <p:cNvSpPr>
              <a:spLocks noChangeArrowheads="1"/>
            </p:cNvSpPr>
            <p:nvPr/>
          </p:nvSpPr>
          <p:spPr bwMode="auto">
            <a:xfrm>
              <a:off x="4791" y="1492"/>
              <a:ext cx="681" cy="253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65</a:t>
              </a:r>
            </a:p>
            <a:p>
              <a:pPr algn="ctr">
                <a:spcBef>
                  <a:spcPct val="20000"/>
                </a:spcBef>
              </a:pPr>
              <a:endParaRPr lang="th-TH" sz="26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endParaRPr lang="th-TH" sz="2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endParaRPr lang="th-TH" sz="2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</p:txBody>
        </p:sp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4" cy="253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(1)    การเก็บค่าต๋ง หรือค่าเกมจากการพนัน การแข่งขันหรือ การเล่นต่างๆ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(2)    การถ่าย ล้าง อัด หรือขยายรูปภาพยนตร์ รวมทั้งการขายส่วนประกอบ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(3)    การทำกิจกรรมคานเรือ อู่เรือ หรือซ่อมเรือที่มิใช่ซ่อมเครื่องจักรเครื่องกล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(4)    การทำรองเท้า และเครื่องหนังแท้ หรือหนังเทียม รวมทั้งการขายส่วนประกอบ	</a:t>
              </a:r>
              <a:r>
                <a:rPr lang="th-TH" sz="3000"/>
                <a:t> 	 	 </a:t>
              </a:r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4791" y="1141"/>
              <a:ext cx="681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</a:t>
              </a:r>
              <a:r>
                <a:rPr lang="th-TH" sz="3000"/>
                <a:t> </a:t>
              </a:r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4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</a:t>
              </a:r>
              <a:r>
                <a:rPr lang="th-TH" sz="3000"/>
                <a:t> </a:t>
              </a:r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307" y="4027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8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>
              <a:off x="4791" y="1141"/>
              <a:ext cx="0" cy="28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8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084263" y="44450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779588"/>
            <a:ext cx="8199437" cy="4664075"/>
            <a:chOff x="307" y="1141"/>
            <a:chExt cx="5165" cy="2938"/>
          </a:xfrm>
        </p:grpSpPr>
        <p:sp>
          <p:nvSpPr>
            <p:cNvPr id="89092" name="Rectangle 4"/>
            <p:cNvSpPr>
              <a:spLocks noChangeArrowheads="1"/>
            </p:cNvSpPr>
            <p:nvPr/>
          </p:nvSpPr>
          <p:spPr bwMode="auto">
            <a:xfrm>
              <a:off x="4790" y="1486"/>
              <a:ext cx="682" cy="2593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endParaRPr lang="th-TH" sz="26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endParaRPr lang="th-TH" sz="2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endParaRPr lang="th-TH" sz="2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  <a:endParaRPr lang="th-TH" sz="3000" b="1">
                <a:solidFill>
                  <a:schemeClr val="bg1"/>
                </a:solidFill>
              </a:endParaRPr>
            </a:p>
          </p:txBody>
        </p:sp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307" y="1486"/>
              <a:ext cx="4483" cy="2593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(5)  การตัด เย็บ ถัก ปักเสื้อผ้า หรือสิ่งอื่นๆ รวมทั้งการขายส่วนประกอบ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(6)  การทำ ตกแต่ง หรือซ่อมแซม เครื่องเรือน รวมทั้งการขายส่วนประกอบ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(7)  การทำกิจการโรงแรม หรือภัตตาคารหรือการปรุงอาหารหรือเครื่องดื่มจำหน่าย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(8)  การดัด ตัด แต่งผม หรือตกแต่งร่างกาย	</a:t>
              </a:r>
              <a:r>
                <a:rPr lang="th-TH"/>
                <a:t> </a:t>
              </a:r>
              <a:r>
                <a:rPr lang="th-TH" sz="3000"/>
                <a:t> 	 	 </a:t>
              </a: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</a:t>
              </a:r>
              <a:r>
                <a:rPr lang="th-TH" sz="30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>
              <a:off x="307" y="1486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307" y="4079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9099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93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9100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9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89101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93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533400" y="1981200"/>
            <a:ext cx="8199438" cy="4124325"/>
            <a:chOff x="307" y="1141"/>
            <a:chExt cx="5165" cy="2598"/>
          </a:xfrm>
        </p:grpSpPr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4773" y="1492"/>
              <a:ext cx="699" cy="2247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70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75</a:t>
              </a:r>
            </a:p>
            <a:p>
              <a:pPr algn="ctr">
                <a:spcBef>
                  <a:spcPct val="20000"/>
                </a:spcBef>
              </a:pPr>
              <a:endParaRPr lang="th-TH" sz="2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75</a:t>
              </a:r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66" cy="2247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(9) การทำสบู่ แชมพู หรือเครื่องสำอาง	 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(10) การทำวรรณกรรม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(11) การค้าเครื่องเงิน ทอง นาก เพชรพลอย หรืออัญมณีอื่น รวมทั้งการขายส่วนประกอบ 	 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(12) การทำกิจการสถานพยาบาลตามกฎหมายว่าด้วยสถานพยาบาล เฉพาะที่มีเตียงรับผู้ป่วยไว้ค้างคืน รวมทั้งการรักษาพยาบาลและการจำหน่ายยา</a:t>
              </a:r>
              <a:r>
                <a:rPr lang="th-TH"/>
                <a:t> </a:t>
              </a:r>
              <a:r>
                <a:rPr lang="th-TH" sz="3000"/>
                <a:t>	</a:t>
              </a:r>
              <a:r>
                <a:rPr lang="th-TH"/>
                <a:t> </a:t>
              </a:r>
              <a:r>
                <a:rPr lang="th-TH" sz="3000"/>
                <a:t>	 	 	 </a:t>
              </a: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4773" y="1141"/>
              <a:ext cx="699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 </a:t>
              </a: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66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0122" name="Line 10"/>
            <p:cNvSpPr>
              <a:spLocks noChangeShapeType="1"/>
            </p:cNvSpPr>
            <p:nvPr/>
          </p:nvSpPr>
          <p:spPr bwMode="auto">
            <a:xfrm>
              <a:off x="307" y="3739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0123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59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>
              <a:off x="4773" y="1141"/>
              <a:ext cx="0" cy="2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0125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59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084263" y="115888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811338"/>
            <a:ext cx="8199437" cy="4308475"/>
            <a:chOff x="307" y="1141"/>
            <a:chExt cx="5165" cy="2714"/>
          </a:xfrm>
        </p:grpSpPr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4790" y="1492"/>
              <a:ext cx="682" cy="2363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75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endParaRPr lang="th-TH" sz="25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  <a:endParaRPr lang="th-TH" sz="3000" b="1">
                <a:solidFill>
                  <a:schemeClr val="bg1"/>
                </a:solidFill>
              </a:endParaRPr>
            </a:p>
          </p:txBody>
        </p:sp>
        <p:sp>
          <p:nvSpPr>
            <p:cNvPr id="91141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3" cy="2363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(13) การโม่หรือย่อยหิน	 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(14) การทำป่าไม้ สวนยางหรือไม้ยืนต้น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(15) การขนส่ง หรือรับจ้างด้วยยานพาหนะ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(16) การทำบล็อกและตรา การรับพิมพ์หรือเย็บสมุด เอกสาร รวมทั้งการขายส่วนประกอบ</a:t>
              </a:r>
              <a:r>
                <a:rPr lang="th-TH" b="1"/>
                <a:t>	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(17) การทำเหมืองแร่</a:t>
              </a:r>
              <a:r>
                <a:rPr lang="th-TH" sz="3000"/>
                <a:t>	  	 	 	 	</a:t>
              </a:r>
            </a:p>
            <a:p>
              <a:pPr marL="533400" indent="-533400">
                <a:spcBef>
                  <a:spcPct val="20000"/>
                </a:spcBef>
              </a:pPr>
              <a:endParaRPr lang="th-TH" sz="3000"/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</a:t>
              </a:r>
              <a:r>
                <a:rPr lang="th-TH" sz="30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1144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>
              <a:off x="307" y="3855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1147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7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1148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7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1149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7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h-TH">
              <a:solidFill>
                <a:srgbClr val="CCFFFF"/>
              </a:solidFill>
              <a:latin typeface="Angsana New" pitchFamily="18" charset="-34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1313" y="328613"/>
            <a:ext cx="85328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800" b="1">
                <a:solidFill>
                  <a:srgbClr val="0066FF"/>
                </a:solidFill>
                <a:latin typeface="FreesiaUPC" pitchFamily="34" charset="-34"/>
              </a:rPr>
              <a:t>กองมรดกที่ยังไม่ได้แบ่ง</a:t>
            </a:r>
          </a:p>
        </p:txBody>
      </p:sp>
      <p:grpSp>
        <p:nvGrpSpPr>
          <p:cNvPr id="14340" name="Group 10"/>
          <p:cNvGrpSpPr>
            <a:grpSpLocks/>
          </p:cNvGrpSpPr>
          <p:nvPr/>
        </p:nvGrpSpPr>
        <p:grpSpPr bwMode="auto">
          <a:xfrm>
            <a:off x="25400" y="1489075"/>
            <a:ext cx="9434513" cy="3752850"/>
            <a:chOff x="24" y="986"/>
            <a:chExt cx="5943" cy="2364"/>
          </a:xfrm>
        </p:grpSpPr>
        <p:sp>
          <p:nvSpPr>
            <p:cNvPr id="14342" name="Text Box 4"/>
            <p:cNvSpPr txBox="1">
              <a:spLocks noChangeArrowheads="1"/>
            </p:cNvSpPr>
            <p:nvPr/>
          </p:nvSpPr>
          <p:spPr bwMode="auto">
            <a:xfrm>
              <a:off x="24" y="986"/>
              <a:ext cx="5943" cy="2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th-TH" sz="3600" b="1">
                  <a:latin typeface="Angsana New" pitchFamily="18" charset="-34"/>
                </a:rPr>
                <a:t>  	ถัดจากปีที่เจ้ามรดกถึงแก่ความตาย</a:t>
              </a:r>
            </a:p>
            <a:p>
              <a:pPr eaLnBrk="0" hangingPunct="0"/>
              <a:endParaRPr lang="th-TH" sz="2000" b="1">
                <a:latin typeface="Angsana New" pitchFamily="18" charset="-34"/>
              </a:endParaRPr>
            </a:p>
            <a:p>
              <a:pPr eaLnBrk="0" hangingPunct="0"/>
              <a:r>
                <a:rPr lang="th-TH" sz="3600" b="1">
                  <a:latin typeface="Angsana New" pitchFamily="18" charset="-34"/>
                </a:rPr>
                <a:t>	กองมรดกยังไม่ได้แบ่งให้กับทายาทโดยเด็ดขาด</a:t>
              </a:r>
            </a:p>
            <a:p>
              <a:pPr eaLnBrk="0" hangingPunct="0"/>
              <a:endParaRPr lang="th-TH" sz="2000" b="1">
                <a:latin typeface="Angsana New" pitchFamily="18" charset="-34"/>
              </a:endParaRPr>
            </a:p>
            <a:p>
              <a:pPr eaLnBrk="0" hangingPunct="0"/>
              <a:r>
                <a:rPr lang="th-TH" sz="3600" b="1">
                  <a:latin typeface="FreesiaUPC" pitchFamily="34" charset="-34"/>
                </a:rPr>
                <a:t>	กองมรดกก่อให้เกิดเงินได้ถึงเกณฑ์ขั้นต่ำที่กฎหมายกำหนด</a:t>
              </a:r>
            </a:p>
            <a:p>
              <a:pPr eaLnBrk="0" hangingPunct="0"/>
              <a:endParaRPr lang="th-TH" sz="2000" b="1">
                <a:latin typeface="FreesiaUPC" pitchFamily="34" charset="-34"/>
              </a:endParaRPr>
            </a:p>
            <a:p>
              <a:pPr eaLnBrk="0" hangingPunct="0"/>
              <a:r>
                <a:rPr lang="th-TH" sz="3600" b="1">
                  <a:latin typeface="FreesiaUPC" pitchFamily="34" charset="-34"/>
                </a:rPr>
                <a:t>	กฎหมายกำหนดให้กองมรดกเป็นผู้มีหน้าที่เสียภาษีเงินได้บุคคล	ธรรมดา</a:t>
              </a:r>
            </a:p>
          </p:txBody>
        </p:sp>
        <p:sp>
          <p:nvSpPr>
            <p:cNvPr id="14343" name="Text Box 5"/>
            <p:cNvSpPr txBox="1">
              <a:spLocks noChangeArrowheads="1"/>
            </p:cNvSpPr>
            <p:nvPr/>
          </p:nvSpPr>
          <p:spPr bwMode="auto">
            <a:xfrm>
              <a:off x="240" y="1050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buFontTx/>
                <a:buBlip>
                  <a:blip r:embed="rId3"/>
                </a:buBlip>
                <a:tabLst>
                  <a:tab pos="8793163" algn="l"/>
                </a:tabLst>
              </a:pPr>
              <a:r>
                <a:rPr lang="th-TH" sz="2400" b="1">
                  <a:solidFill>
                    <a:srgbClr val="CCFF66"/>
                  </a:solidFill>
                  <a:latin typeface="Angsana New" pitchFamily="18" charset="-34"/>
                </a:rPr>
                <a:t>.</a:t>
              </a: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 rot="10800000" flipV="1">
              <a:off x="232" y="1605"/>
              <a:ext cx="3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buFontTx/>
                <a:buBlip>
                  <a:blip r:embed="rId3"/>
                </a:buBlip>
                <a:tabLst>
                  <a:tab pos="8793163" algn="l"/>
                </a:tabLst>
              </a:pPr>
              <a:r>
                <a:rPr lang="th-TH" sz="2400" b="1">
                  <a:solidFill>
                    <a:srgbClr val="CCFF66"/>
                  </a:solidFill>
                  <a:latin typeface="Angsana New" pitchFamily="18" charset="-34"/>
                </a:rPr>
                <a:t>.</a:t>
              </a:r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238" y="2155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buFontTx/>
                <a:buBlip>
                  <a:blip r:embed="rId3"/>
                </a:buBlip>
                <a:tabLst>
                  <a:tab pos="8793163" algn="l"/>
                </a:tabLst>
              </a:pPr>
              <a:r>
                <a:rPr lang="th-TH" sz="2400" b="1">
                  <a:solidFill>
                    <a:srgbClr val="CCFF66"/>
                  </a:solidFill>
                  <a:latin typeface="Angsana New" pitchFamily="18" charset="-34"/>
                </a:rPr>
                <a:t>.</a:t>
              </a:r>
            </a:p>
          </p:txBody>
        </p:sp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222" y="2667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buFontTx/>
                <a:buBlip>
                  <a:blip r:embed="rId3"/>
                </a:buBlip>
                <a:tabLst>
                  <a:tab pos="8793163" algn="l"/>
                </a:tabLst>
              </a:pPr>
              <a:r>
                <a:rPr lang="th-TH" sz="2400" b="1">
                  <a:solidFill>
                    <a:srgbClr val="CCFF66"/>
                  </a:solidFill>
                  <a:latin typeface="Angsana New" pitchFamily="18" charset="-34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828800"/>
            <a:ext cx="8199437" cy="4206875"/>
            <a:chOff x="307" y="1152"/>
            <a:chExt cx="5165" cy="2650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4790" y="1497"/>
              <a:ext cx="682" cy="230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endParaRPr lang="th-TH" sz="26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80</a:t>
              </a:r>
              <a:endParaRPr lang="th-TH" sz="3000" b="1">
                <a:solidFill>
                  <a:schemeClr val="bg1"/>
                </a:solidFill>
              </a:endParaRP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307" y="1497"/>
              <a:ext cx="4483" cy="230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(18) การทำเครื่องดื่มตามกฎหมายว่าด้วยภาษีเครื่องมือ (ฉบับที่ 16) พ.ศ. 2502</a:t>
              </a:r>
              <a:r>
                <a:rPr lang="th-TH" b="1"/>
                <a:t> </a:t>
              </a:r>
              <a:r>
                <a:rPr lang="th-TH" sz="3000" b="1"/>
                <a:t>	 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(19) การทำเครื่องกระป๋อง เครื่องเคลือบ เครื่องซีเมนต์ หรือดินเผา</a:t>
              </a:r>
              <a:r>
                <a:rPr lang="th-TH" b="1"/>
                <a:t> </a:t>
              </a:r>
              <a:r>
                <a:rPr lang="th-TH" sz="3000" b="1"/>
                <a:t> 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(20) การทำหรือจำหน่ายกระแสไฟฟ้า</a:t>
              </a:r>
              <a:r>
                <a:rPr lang="th-TH" b="1"/>
                <a:t>	 </a:t>
              </a:r>
              <a:r>
                <a:rPr lang="th-TH" sz="3000" b="1"/>
                <a:t>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(21) การทำน้ำแข็ง	 	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(22) การทำกาว แป้งเปียก หรือสิ่งที่มีลักษณะทำนองเดียวกันและการทำแป้งชนิดต่างๆ ที่มิใช่เครื่องสำอาง</a:t>
              </a:r>
              <a:r>
                <a:rPr lang="th-TH" sz="3000"/>
                <a:t>  	 	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4790" y="1152"/>
              <a:ext cx="682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 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307" y="1152"/>
              <a:ext cx="4483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>
              <a:off x="307" y="1152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>
              <a:off x="307" y="1497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>
              <a:off x="307" y="3802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>
              <a:off x="307" y="1152"/>
              <a:ext cx="0" cy="26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>
              <a:off x="4790" y="1152"/>
              <a:ext cx="0" cy="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5472" y="1152"/>
              <a:ext cx="0" cy="26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811338"/>
            <a:ext cx="8199437" cy="4216400"/>
            <a:chOff x="307" y="1141"/>
            <a:chExt cx="5165" cy="2656"/>
          </a:xfrm>
        </p:grpSpPr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4790" y="1492"/>
              <a:ext cx="682" cy="230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80</a:t>
              </a:r>
            </a:p>
            <a:p>
              <a:pPr algn="ctr">
                <a:spcBef>
                  <a:spcPct val="20000"/>
                </a:spcBef>
              </a:pPr>
              <a:endParaRPr lang="th-TH" sz="2600" b="1">
                <a:latin typeface="AngsanaUPC" pitchFamily="18" charset="-34"/>
              </a:endParaRPr>
            </a:p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>
                  <a:solidFill>
                    <a:schemeClr val="accent2"/>
                  </a:solidFill>
                  <a:latin typeface="AngsanaUPC" pitchFamily="18" charset="-34"/>
                </a:rPr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80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85</a:t>
              </a:r>
              <a:endParaRPr lang="th-TH" sz="3000" b="1">
                <a:solidFill>
                  <a:schemeClr val="bg1"/>
                </a:solidFill>
                <a:latin typeface="AngsanaUPC" pitchFamily="18" charset="-34"/>
              </a:endParaRPr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3" cy="230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(23) การทำลูกโป่ง เครื่องแก้ว เครื่องพลาสติกหรือเครื่องยางสำเร็จรูป</a:t>
              </a:r>
              <a:r>
                <a:rPr lang="th-TH" b="1">
                  <a:latin typeface="AngsanaUPC" pitchFamily="18" charset="-34"/>
                </a:rPr>
                <a:t> </a:t>
              </a:r>
              <a:r>
                <a:rPr lang="th-TH" sz="3000" b="1">
                  <a:latin typeface="AngsanaUPC" pitchFamily="18" charset="-34"/>
                </a:rPr>
                <a:t>	 	 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(24) การซักรีด หรือย้อมสี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>
                  <a:solidFill>
                    <a:schemeClr val="accent2"/>
                  </a:solidFill>
                  <a:latin typeface="AngsanaUPC" pitchFamily="18" charset="-34"/>
                </a:rPr>
                <a:t>(25) การขายของนอกจากที่ระบุไว้ในข้ออื่นซึ่งผู้ขายมิได้เป็นผู้ผลิต</a:t>
              </a:r>
              <a:r>
                <a:rPr lang="th-TH" sz="3000" b="1">
                  <a:solidFill>
                    <a:srgbClr val="FF0000"/>
                  </a:solidFill>
                  <a:latin typeface="AngsanaUPC" pitchFamily="18" charset="-34"/>
                </a:rPr>
                <a:t>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(26) รางวัลที่เจ้าของม้าได้จากการส่งม้าเข้าแข่ง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(27) การรับสินไถ่ทรัพย์สินที่ขายฝากหรือการได้กรรมสิทธิ์ในทรัพย์สินโดยเด็ดขาดจากการขายฝาก</a:t>
              </a:r>
              <a:r>
                <a:rPr lang="th-TH">
                  <a:latin typeface="AngsanaUPC" pitchFamily="18" charset="-34"/>
                </a:rPr>
                <a:t> </a:t>
              </a:r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ร้อยละ</a:t>
              </a:r>
              <a:r>
                <a:rPr lang="th-TH" sz="3000" b="1">
                  <a:solidFill>
                    <a:schemeClr val="bg1"/>
                  </a:solidFill>
                  <a:latin typeface="AngsanaUPC" pitchFamily="18" charset="-34"/>
                </a:rPr>
                <a:t> </a:t>
              </a:r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>
                  <a:latin typeface="AngsanaUPC" pitchFamily="18" charset="-34"/>
                </a:rPr>
                <a:t>ประเภทเงินได้พึงประเมิน </a:t>
              </a:r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>
              <a:off x="307" y="3797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6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6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6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57200" y="1981200"/>
            <a:ext cx="8199438" cy="4437063"/>
            <a:chOff x="307" y="1141"/>
            <a:chExt cx="5165" cy="2426"/>
          </a:xfrm>
        </p:grpSpPr>
        <p:sp>
          <p:nvSpPr>
            <p:cNvPr id="94212" name="Rectangle 4"/>
            <p:cNvSpPr>
              <a:spLocks noChangeArrowheads="1"/>
            </p:cNvSpPr>
            <p:nvPr/>
          </p:nvSpPr>
          <p:spPr bwMode="auto">
            <a:xfrm>
              <a:off x="4790" y="1492"/>
              <a:ext cx="682" cy="207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  <a:endParaRPr lang="th-TH" sz="3000" b="1">
                <a:solidFill>
                  <a:schemeClr val="bg1"/>
                </a:solidFill>
              </a:endParaRPr>
            </a:p>
          </p:txBody>
        </p:sp>
        <p:sp>
          <p:nvSpPr>
            <p:cNvPr id="94213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3" cy="207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(28) การรมยาง การทำยางแผ่น หรือยางอย่างอื่นที่มิใช่ยางสำเร็จรูป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(29) การฟอกหนัง	 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(30) การทำน้ำตาล หรือน้ำเหลืองของน้ำตาล</a:t>
              </a:r>
              <a:r>
                <a:rPr lang="th-TH" b="1"/>
                <a:t>	 </a:t>
              </a:r>
              <a:endParaRPr lang="th-TH" sz="3000" b="1"/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(31) การจับสัตว์น้ำ</a:t>
              </a:r>
              <a:r>
                <a:rPr lang="th-TH" b="1"/>
                <a:t>	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(32) การทำกิจการโรงเลื่อย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th-TH" sz="3000" b="1"/>
                <a:t>(33) การกลั่น หรือหีบน้ำมัน</a:t>
              </a:r>
              <a:r>
                <a:rPr lang="th-TH"/>
                <a:t>	 </a:t>
              </a:r>
              <a:r>
                <a:rPr lang="th-TH" sz="3000"/>
                <a:t>	</a:t>
              </a:r>
              <a:r>
                <a:rPr lang="th-TH" sz="300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</a:t>
              </a:r>
              <a:r>
                <a:rPr lang="th-TH" sz="30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4218" name="Line 10"/>
            <p:cNvSpPr>
              <a:spLocks noChangeShapeType="1"/>
            </p:cNvSpPr>
            <p:nvPr/>
          </p:nvSpPr>
          <p:spPr bwMode="auto">
            <a:xfrm>
              <a:off x="307" y="3567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4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4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811338"/>
            <a:ext cx="8199437" cy="4400550"/>
            <a:chOff x="307" y="1141"/>
            <a:chExt cx="5165" cy="2772"/>
          </a:xfrm>
        </p:grpSpPr>
        <p:sp>
          <p:nvSpPr>
            <p:cNvPr id="95236" name="Rectangle 4"/>
            <p:cNvSpPr>
              <a:spLocks noChangeArrowheads="1"/>
            </p:cNvSpPr>
            <p:nvPr/>
          </p:nvSpPr>
          <p:spPr bwMode="auto">
            <a:xfrm>
              <a:off x="4790" y="1492"/>
              <a:ext cx="682" cy="242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endParaRPr lang="th-TH" sz="30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</p:txBody>
        </p:sp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3" cy="242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(34) การให้เช่าซื้อสังหาริมทรัพย์ที่ไม่เข้าลักษณะตามมาตรา 40(5) แห่งประมวลรัษฎากร ซึ่งแก้ไขเพิ่มเติมโดยพระราชบัญญัติแก้ไขเพิ่มเติมประมวลรัษฎากร (ฉบับที่ 16)</a:t>
              </a:r>
              <a:r>
                <a:rPr lang="th-TH" b="1"/>
                <a:t> </a:t>
              </a:r>
              <a:endParaRPr lang="th-TH" sz="3000" b="1"/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(35) การทำกิจการโรงสีข้าว	 	  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(36) การทำเกษตรกรรมประเภท ไม้ล้มลุกและธัญชาติ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(37) การอบหรือบ่มใบยาสูบ	 	</a:t>
              </a:r>
              <a:r>
                <a:rPr lang="th-TH" b="1"/>
                <a:t> 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(38) การเลี้ยงสัตว์ทุกชนิด รวมทั้งการขายวัตถุพลอยได้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(39) การฆ่าสัตว์จำหน่าย รวมทั้งการขายวัตถุพลอยได้	</a:t>
              </a:r>
            </a:p>
          </p:txBody>
        </p:sp>
        <p:sp>
          <p:nvSpPr>
            <p:cNvPr id="95238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</a:t>
              </a:r>
              <a:r>
                <a:rPr lang="th-TH" sz="30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5239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307" y="3913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7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7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7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084263" y="52388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773238"/>
            <a:ext cx="8199437" cy="4724400"/>
            <a:chOff x="307" y="1141"/>
            <a:chExt cx="5165" cy="2921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4790" y="1492"/>
              <a:ext cx="682" cy="2570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85</a:t>
              </a:r>
            </a:p>
            <a:p>
              <a:pPr algn="ctr">
                <a:spcBef>
                  <a:spcPct val="20000"/>
                </a:spcBef>
              </a:pPr>
              <a:endParaRPr lang="th-TH" sz="1400" b="1"/>
            </a:p>
            <a:p>
              <a:pPr algn="ctr">
                <a:spcBef>
                  <a:spcPct val="20000"/>
                </a:spcBef>
              </a:pPr>
              <a:r>
                <a:rPr lang="th-TH" sz="3000" b="1"/>
                <a:t>61</a:t>
              </a:r>
            </a:p>
            <a:p>
              <a:pPr algn="ctr">
                <a:spcBef>
                  <a:spcPct val="20000"/>
                </a:spcBef>
              </a:pPr>
              <a:endParaRPr lang="th-TH" sz="3000" b="1"/>
            </a:p>
            <a:p>
              <a:pPr algn="ctr">
                <a:spcBef>
                  <a:spcPct val="20000"/>
                </a:spcBef>
              </a:pPr>
              <a:endParaRPr lang="th-TH" sz="3000" b="1"/>
            </a:p>
            <a:p>
              <a:pPr algn="ctr">
                <a:lnSpc>
                  <a:spcPct val="60000"/>
                </a:lnSpc>
              </a:pPr>
              <a:endParaRPr lang="th-TH" sz="3000" b="1"/>
            </a:p>
            <a:p>
              <a:pPr algn="ctr">
                <a:lnSpc>
                  <a:spcPct val="60000"/>
                </a:lnSpc>
              </a:pPr>
              <a:r>
                <a:rPr lang="th-TH" sz="3200" b="1"/>
                <a:t>60</a:t>
              </a:r>
            </a:p>
            <a:p>
              <a:pPr algn="ctr"/>
              <a:r>
                <a:rPr lang="th-TH" sz="3200" b="1"/>
                <a:t>40</a:t>
              </a:r>
              <a:endParaRPr lang="th-TH" sz="3000" b="1">
                <a:solidFill>
                  <a:schemeClr val="bg1"/>
                </a:solidFill>
              </a:endParaRPr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307" y="1492"/>
              <a:ext cx="4483" cy="2570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(40) การทำนาเกลือ</a:t>
              </a:r>
              <a:r>
                <a:rPr lang="th-TH" b="1"/>
                <a:t>	 </a:t>
              </a:r>
              <a:endParaRPr lang="th-TH" sz="3000" b="1"/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(41) การขายเรือกำปั่นหรือเรือมีระวาง ตั้งแต่หกตันขึ้นไป เรือกลไฟ หรือเรือยนต์มีระวางตั้งแต่ห้าตันขึ้นไป หรือแพ 	  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(42) การขายที่ดินเงินผ่อนหรือการให้เช่าซื้อที่ดิน</a:t>
              </a:r>
            </a:p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(43) การแสดงของนักแสดงละคร ภาพยนตร์ วิทยุหรือโทรทัศน์ นักร้อง นักดนตรี นักกีฬาอาชีพ หรือนักแสดง เพื่อความบันเทิงใดๆ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     (ก)  สำหรับเงินได้ส่วนที่ไม่เกิน 300,000 บาท</a:t>
              </a:r>
              <a:r>
                <a:rPr lang="th-TH" b="1"/>
                <a:t>	 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     (ข)  สำหรับเงินได้ส่วนที่เกิน 300,000 บาท</a:t>
              </a:r>
              <a:r>
                <a:rPr lang="th-TH" sz="3000"/>
                <a:t>	 	</a:t>
              </a:r>
            </a:p>
          </p:txBody>
        </p:sp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 </a:t>
              </a:r>
            </a:p>
          </p:txBody>
        </p:sp>
        <p:sp>
          <p:nvSpPr>
            <p:cNvPr id="96263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51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6265" name="Line 9"/>
            <p:cNvSpPr>
              <a:spLocks noChangeShapeType="1"/>
            </p:cNvSpPr>
            <p:nvPr/>
          </p:nvSpPr>
          <p:spPr bwMode="auto">
            <a:xfrm>
              <a:off x="307" y="1492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6266" name="Line 10"/>
            <p:cNvSpPr>
              <a:spLocks noChangeShapeType="1"/>
            </p:cNvSpPr>
            <p:nvPr/>
          </p:nvSpPr>
          <p:spPr bwMode="auto">
            <a:xfrm>
              <a:off x="307" y="4062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9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9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9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084263" y="125413"/>
            <a:ext cx="72278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400" b="1">
                <a:latin typeface="Angsana New" pitchFamily="18" charset="-34"/>
              </a:rPr>
              <a:t>ตารางแสดงอัตราการหักค่าใช้จ่ายเป็นการเหมา  </a:t>
            </a:r>
            <a:br>
              <a:rPr lang="th-TH" sz="4400" b="1">
                <a:latin typeface="Angsana New" pitchFamily="18" charset="-34"/>
              </a:rPr>
            </a:br>
            <a:r>
              <a:rPr lang="th-TH" sz="4400" b="1">
                <a:latin typeface="Angsana New" pitchFamily="18" charset="-34"/>
              </a:rPr>
              <a:t>สำหรับเงินได้พึงประเมินประเภทที่ 8</a:t>
            </a:r>
            <a:endParaRPr lang="th-TH" b="1">
              <a:latin typeface="Angsana New" pitchFamily="18" charset="-34"/>
            </a:endParaRP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487363" y="1811338"/>
            <a:ext cx="8199437" cy="4818062"/>
            <a:chOff x="307" y="1141"/>
            <a:chExt cx="5165" cy="2761"/>
          </a:xfrm>
        </p:grpSpPr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4790" y="1486"/>
              <a:ext cx="682" cy="2416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th-TH" sz="3000">
                <a:solidFill>
                  <a:schemeClr val="bg1"/>
                </a:solidFill>
              </a:endParaRPr>
            </a:p>
            <a:p>
              <a:pPr algn="ctr">
                <a:spcBef>
                  <a:spcPct val="20000"/>
                </a:spcBef>
              </a:pPr>
              <a:endParaRPr lang="th-TH" sz="3000" b="1"/>
            </a:p>
            <a:p>
              <a:pPr algn="ctr">
                <a:lnSpc>
                  <a:spcPct val="70000"/>
                </a:lnSpc>
              </a:pPr>
              <a:endParaRPr lang="th-TH" sz="3000" b="1"/>
            </a:p>
            <a:p>
              <a:pPr algn="ctr"/>
              <a:r>
                <a:rPr lang="th-TH" sz="3000" b="1"/>
                <a:t>60</a:t>
              </a:r>
            </a:p>
            <a:p>
              <a:pPr algn="ctr"/>
              <a:r>
                <a:rPr lang="th-TH" sz="3000" b="1"/>
                <a:t>40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th-TH" sz="2000" b="1"/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th-TH" sz="2000"/>
            </a:p>
            <a:p>
              <a:r>
                <a:rPr lang="th-TH" sz="2000" b="1"/>
                <a:t>หักค่าใช้จ่ายตามความจำเป็นและสมควร </a:t>
              </a:r>
              <a:endParaRPr lang="th-TH" sz="2000"/>
            </a:p>
          </p:txBody>
        </p:sp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307" y="1486"/>
              <a:ext cx="4483" cy="2416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33400" indent="-533400">
                <a:lnSpc>
                  <a:spcPct val="90000"/>
                </a:lnSpc>
                <a:spcBef>
                  <a:spcPct val="20000"/>
                </a:spcBef>
              </a:pPr>
              <a:r>
                <a:rPr lang="th-TH" sz="3000" b="1"/>
                <a:t>(43) การแสดงของนักแสดงละคร ภาพยนตร์ วิทยุหรือโทรทัศน์ นักร้อง นักดนตรี นักกีฬาอาชีพ หรือนักแสดง เพื่อความบันเทิงใดๆ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     (ก)  สำหรับเงินได้ส่วนที่ไม่เกิน 300,000 บาท</a:t>
              </a:r>
              <a:r>
                <a:rPr lang="th-TH" b="1"/>
                <a:t>	 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     (ข)  สำหรับเงินได้ส่วนที่เกิน 300,000 บาท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    การหักค่าใช้จ่ายตาม(ก)และ(ข)รวมกันต้องไม่เกิน 60</a:t>
              </a:r>
              <a:r>
                <a:rPr lang="en-US" sz="3000" b="1"/>
                <a:t>,</a:t>
              </a:r>
              <a:r>
                <a:rPr lang="th-TH" sz="3000" b="1"/>
                <a:t>000 บาท	 	</a:t>
              </a:r>
            </a:p>
            <a:p>
              <a:pPr marL="533400" indent="-533400">
                <a:lnSpc>
                  <a:spcPct val="70000"/>
                </a:lnSpc>
                <a:spcBef>
                  <a:spcPct val="20000"/>
                </a:spcBef>
              </a:pPr>
              <a:r>
                <a:rPr lang="th-TH" sz="3000" b="1"/>
                <a:t>(44) เงินได้ที่มิได้ระบุไว้ตั้งแต่ข้อ (1) ถึงข้อ (43)</a:t>
              </a:r>
              <a:r>
                <a:rPr lang="th-TH" sz="3000"/>
                <a:t> 	 	</a:t>
              </a:r>
              <a:endParaRPr lang="th-TH" sz="3000">
                <a:solidFill>
                  <a:schemeClr val="bg1"/>
                </a:solidFill>
              </a:endParaRPr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4790" y="1141"/>
              <a:ext cx="682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ร้อยละ </a:t>
              </a:r>
            </a:p>
          </p:txBody>
        </p:sp>
        <p:sp>
          <p:nvSpPr>
            <p:cNvPr id="97287" name="Rectangle 7"/>
            <p:cNvSpPr>
              <a:spLocks noChangeArrowheads="1"/>
            </p:cNvSpPr>
            <p:nvPr/>
          </p:nvSpPr>
          <p:spPr bwMode="auto">
            <a:xfrm>
              <a:off x="307" y="1141"/>
              <a:ext cx="4483" cy="345"/>
            </a:xfrm>
            <a:prstGeom prst="rect">
              <a:avLst/>
            </a:prstGeom>
            <a:solidFill>
              <a:srgbClr val="FF99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th-TH" sz="3000" b="1"/>
                <a:t>ประเภทเงินได้พึงประเมิน </a:t>
              </a:r>
            </a:p>
          </p:txBody>
        </p:sp>
        <p:sp>
          <p:nvSpPr>
            <p:cNvPr id="97288" name="Line 8"/>
            <p:cNvSpPr>
              <a:spLocks noChangeShapeType="1"/>
            </p:cNvSpPr>
            <p:nvPr/>
          </p:nvSpPr>
          <p:spPr bwMode="auto">
            <a:xfrm>
              <a:off x="307" y="1141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7289" name="Line 9"/>
            <p:cNvSpPr>
              <a:spLocks noChangeShapeType="1"/>
            </p:cNvSpPr>
            <p:nvPr/>
          </p:nvSpPr>
          <p:spPr bwMode="auto">
            <a:xfrm>
              <a:off x="307" y="1486"/>
              <a:ext cx="51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7290" name="Line 10"/>
            <p:cNvSpPr>
              <a:spLocks noChangeShapeType="1"/>
            </p:cNvSpPr>
            <p:nvPr/>
          </p:nvSpPr>
          <p:spPr bwMode="auto">
            <a:xfrm>
              <a:off x="307" y="3902"/>
              <a:ext cx="516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7291" name="Line 11"/>
            <p:cNvSpPr>
              <a:spLocks noChangeShapeType="1"/>
            </p:cNvSpPr>
            <p:nvPr/>
          </p:nvSpPr>
          <p:spPr bwMode="auto">
            <a:xfrm>
              <a:off x="307" y="1141"/>
              <a:ext cx="0" cy="276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7292" name="Line 12"/>
            <p:cNvSpPr>
              <a:spLocks noChangeShapeType="1"/>
            </p:cNvSpPr>
            <p:nvPr/>
          </p:nvSpPr>
          <p:spPr bwMode="auto">
            <a:xfrm>
              <a:off x="4790" y="1141"/>
              <a:ext cx="0" cy="27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>
              <a:off x="5472" y="1141"/>
              <a:ext cx="0" cy="276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56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นาย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มีเงินเดือนละ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10,000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มีรายได้จากค่านายหน้าขายคอนโด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นาย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มีเงินได้หลัง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หักคชจ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?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55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นาย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B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ได้รับดอกเบี้ยเงินฝากธนาคาร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30,000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ได้รับเงินปันผล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36,000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บาทจาก บ.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RS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ซึ่งเสียภาษีเงินได้นิติบุคคลอัตรา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en-US" sz="3600" b="1" dirty="0">
                <a:latin typeface="Angsana New" pitchFamily="18" charset="-34"/>
              </a:rPr>
              <a:t>% </a:t>
            </a:r>
            <a:r>
              <a:rPr lang="th-TH" sz="3600" b="1" dirty="0">
                <a:latin typeface="Angsana New" pitchFamily="18" charset="-34"/>
              </a:rPr>
              <a:t>นาย</a:t>
            </a:r>
            <a:r>
              <a:rPr lang="en-US" sz="3600" b="1" dirty="0">
                <a:latin typeface="Angsana New" pitchFamily="18" charset="-34"/>
              </a:rPr>
              <a:t> B </a:t>
            </a:r>
            <a:r>
              <a:rPr lang="th-TH" sz="3600" b="1" dirty="0">
                <a:latin typeface="Angsana New" pitchFamily="18" charset="-34"/>
              </a:rPr>
              <a:t>มีเงินได้หลังหัก </a:t>
            </a:r>
            <a:r>
              <a:rPr lang="th-TH" sz="3600" b="1" dirty="0" err="1">
                <a:latin typeface="Angsana New" pitchFamily="18" charset="-34"/>
              </a:rPr>
              <a:t>คชจ</a:t>
            </a:r>
            <a:r>
              <a:rPr lang="en-US" sz="3600" b="1" dirty="0">
                <a:latin typeface="Angsana New" pitchFamily="18" charset="-34"/>
              </a:rPr>
              <a:t>?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ในปี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57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นาย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sz="32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รายได้จากค่าลิขสิทธิ์หนังสือนิทาน </a:t>
            </a:r>
            <a:r>
              <a:rPr lang="en-US" sz="32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100,000 </a:t>
            </a:r>
            <a:r>
              <a:rPr lang="th-TH" sz="32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และรายได้จากการให้เช่าคอนโดเดือนละ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และเงินได้จากการให้เช่าเครื่องจักรเดือนละ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15,000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นาย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มีเงินได้หลังหัก 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คชจ.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?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FF3300"/>
                </a:solidFill>
                <a:cs typeface="Angsana New" pitchFamily="18" charset="-34"/>
              </a:rPr>
              <a:t>แบบฝึกหัด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4.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56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นาย </a:t>
            </a:r>
            <a:r>
              <a:rPr lang="th-TH" sz="3600" b="1" dirty="0">
                <a:latin typeface="Angsana New" pitchFamily="18" charset="-34"/>
              </a:rPr>
              <a:t>ฟ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ทำงานเป็นพนักงานบัญชีได้รับเงินเดือนละ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20,000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และรายได้จากการเปิดสำนักงานรับทำบัญชี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นาย </a:t>
            </a:r>
            <a:r>
              <a:rPr lang="th-TH" sz="3600" b="1" dirty="0">
                <a:latin typeface="Angsana New" pitchFamily="18" charset="-34"/>
              </a:rPr>
              <a:t>ฟ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มีเงินได้หลัง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หักคชจ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?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55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นาย ส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มีรายได้จากการรับเหมาก่อสร้างอาคาร โดยเป็นผู้รับผิดชอบสัมภาระที่สำคัญทั้งหมด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และมีรายได้จากการขายอาหาร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100,000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3600" b="1" dirty="0">
                <a:latin typeface="Angsana New" pitchFamily="18" charset="-34"/>
              </a:rPr>
              <a:t>นาย</a:t>
            </a:r>
            <a:r>
              <a:rPr lang="en-US" sz="3600" b="1" dirty="0">
                <a:latin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</a:rPr>
              <a:t>ส</a:t>
            </a:r>
            <a:r>
              <a:rPr lang="en-US" sz="3600" b="1" dirty="0">
                <a:latin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</a:rPr>
              <a:t>มีเงินได้หลังหัก </a:t>
            </a:r>
            <a:r>
              <a:rPr lang="th-TH" sz="3600" b="1" dirty="0" err="1">
                <a:latin typeface="Angsana New" pitchFamily="18" charset="-34"/>
              </a:rPr>
              <a:t>คชจ</a:t>
            </a:r>
            <a:r>
              <a:rPr lang="en-US" sz="3600" b="1" dirty="0">
                <a:latin typeface="Angsana New" pitchFamily="18" charset="-34"/>
              </a:rPr>
              <a:t>?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56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นาย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มีเงินเดือนละ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 10,000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มีรายได้จากค่านายหน้าขายคอนโด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นาย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มีเงินได้หลังหัก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คชจ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?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เฉลย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ภาษีปี </a:t>
            </a:r>
            <a:r>
              <a:rPr lang="en-US" b="1" dirty="0">
                <a:latin typeface="Angsana New" pitchFamily="18" charset="-34"/>
              </a:rPr>
              <a:t>56 40% </a:t>
            </a:r>
            <a:r>
              <a:rPr lang="th-TH" b="1" dirty="0">
                <a:latin typeface="Angsana New" pitchFamily="18" charset="-34"/>
              </a:rPr>
              <a:t>ไม่เกิน </a:t>
            </a:r>
            <a:r>
              <a:rPr lang="en-US" b="1" dirty="0">
                <a:latin typeface="Angsana New" pitchFamily="18" charset="-34"/>
              </a:rPr>
              <a:t>60,000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40(1)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นา</a:t>
            </a:r>
            <a:r>
              <a:rPr lang="th-TH" b="1" dirty="0">
                <a:latin typeface="Angsana New" pitchFamily="18" charset="-34"/>
              </a:rPr>
              <a:t>ย เอ (</a:t>
            </a:r>
            <a:r>
              <a:rPr lang="en-US" b="1" dirty="0">
                <a:latin typeface="Angsana New" pitchFamily="18" charset="-34"/>
              </a:rPr>
              <a:t>10,000*12) = 120,000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40(2) 20,000 </a:t>
            </a:r>
            <a:r>
              <a:rPr lang="th-TH" b="1" dirty="0">
                <a:latin typeface="Angsana New" pitchFamily="18" charset="-34"/>
              </a:rPr>
              <a:t>บาท</a:t>
            </a:r>
            <a:endParaRPr lang="en-US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หัก คชจ. </a:t>
            </a:r>
            <a:r>
              <a:rPr lang="en-US" b="1" dirty="0">
                <a:latin typeface="Angsana New" pitchFamily="18" charset="-34"/>
              </a:rPr>
              <a:t>140,000*40% = 56,000  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เงินได้หลังหักค่าใช้จ่าย </a:t>
            </a:r>
            <a:r>
              <a:rPr lang="en-US" b="1" dirty="0">
                <a:latin typeface="Angsana New" pitchFamily="18" charset="-34"/>
              </a:rPr>
              <a:t>140,000-56,000 = 84,000 </a:t>
            </a:r>
            <a:r>
              <a:rPr lang="th-TH" b="1" dirty="0">
                <a:latin typeface="Angsana New" pitchFamily="18" charset="-34"/>
              </a:rPr>
              <a:t>บาท</a:t>
            </a: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นายเอ มีเงินได้ </a:t>
            </a:r>
            <a:r>
              <a:rPr lang="en-US" b="1" u="sng" dirty="0">
                <a:latin typeface="Angsana New" pitchFamily="18" charset="-34"/>
              </a:rPr>
              <a:t>140,000 </a:t>
            </a:r>
            <a:r>
              <a:rPr lang="th-TH" b="1" u="sng" dirty="0">
                <a:latin typeface="Angsana New" pitchFamily="18" charset="-34"/>
              </a:rPr>
              <a:t>บาท ต้องยื่นภาษี แต่ไม่เสียภาษี เนื่องจากเงินได้ต่ำกว่า </a:t>
            </a:r>
            <a:r>
              <a:rPr lang="en-US" b="1" u="sng" dirty="0">
                <a:latin typeface="Angsana New" pitchFamily="18" charset="-34"/>
              </a:rPr>
              <a:t>150,000 </a:t>
            </a:r>
            <a:r>
              <a:rPr lang="th-TH" b="1" u="sng" dirty="0">
                <a:latin typeface="Angsana New" pitchFamily="18" charset="-34"/>
              </a:rPr>
              <a:t>ไม่ต้องเสียภาษี</a:t>
            </a:r>
            <a:endParaRPr lang="en-US" b="1" u="sng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500675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2.</a:t>
            </a:r>
            <a:r>
              <a:rPr lang="th-TH" b="1" dirty="0">
                <a:latin typeface="Angsana New" pitchFamily="18" charset="-34"/>
              </a:rPr>
              <a:t>ในปี </a:t>
            </a:r>
            <a:r>
              <a:rPr lang="en-US" b="1" dirty="0">
                <a:latin typeface="Angsana New" pitchFamily="18" charset="-34"/>
              </a:rPr>
              <a:t>55 </a:t>
            </a:r>
            <a:r>
              <a:rPr lang="th-TH" b="1" dirty="0">
                <a:latin typeface="Angsana New" pitchFamily="18" charset="-34"/>
              </a:rPr>
              <a:t>นาย </a:t>
            </a:r>
            <a:r>
              <a:rPr lang="en-US" b="1" dirty="0">
                <a:latin typeface="Angsana New" pitchFamily="18" charset="-34"/>
              </a:rPr>
              <a:t>B </a:t>
            </a:r>
            <a:r>
              <a:rPr lang="th-TH" b="1" dirty="0">
                <a:latin typeface="Angsana New" pitchFamily="18" charset="-34"/>
              </a:rPr>
              <a:t>ได้รับดอกเบี้ยเงินฝากธนาคาร </a:t>
            </a:r>
            <a:r>
              <a:rPr lang="en-US" b="1" dirty="0">
                <a:latin typeface="Angsana New" pitchFamily="18" charset="-34"/>
              </a:rPr>
              <a:t>30,000 </a:t>
            </a:r>
            <a:r>
              <a:rPr lang="th-TH" b="1" dirty="0">
                <a:latin typeface="Angsana New" pitchFamily="18" charset="-34"/>
              </a:rPr>
              <a:t>บาท ได้รับเงินปันผล </a:t>
            </a:r>
            <a:r>
              <a:rPr lang="en-US" b="1" dirty="0">
                <a:latin typeface="Angsana New" pitchFamily="18" charset="-34"/>
              </a:rPr>
              <a:t>36,000 </a:t>
            </a:r>
            <a:r>
              <a:rPr lang="th-TH" b="1" dirty="0">
                <a:latin typeface="Angsana New" pitchFamily="18" charset="-34"/>
              </a:rPr>
              <a:t>บาทจาก บ.</a:t>
            </a:r>
            <a:r>
              <a:rPr lang="en-US" b="1" dirty="0">
                <a:latin typeface="Angsana New" pitchFamily="18" charset="-34"/>
              </a:rPr>
              <a:t>RS </a:t>
            </a:r>
            <a:r>
              <a:rPr lang="th-TH" b="1" dirty="0">
                <a:latin typeface="Angsana New" pitchFamily="18" charset="-34"/>
              </a:rPr>
              <a:t>ซึ่งเสียภาษีเงินได้นิติบุคคลอัตรา </a:t>
            </a:r>
            <a:r>
              <a:rPr lang="en-US" b="1" dirty="0">
                <a:latin typeface="Angsana New" pitchFamily="18" charset="-34"/>
              </a:rPr>
              <a:t>20% </a:t>
            </a:r>
            <a:r>
              <a:rPr lang="th-TH" b="1" dirty="0">
                <a:latin typeface="Angsana New" pitchFamily="18" charset="-34"/>
              </a:rPr>
              <a:t>นาย</a:t>
            </a:r>
            <a:r>
              <a:rPr lang="en-US" b="1" dirty="0">
                <a:latin typeface="Angsana New" pitchFamily="18" charset="-34"/>
              </a:rPr>
              <a:t> B </a:t>
            </a:r>
            <a:r>
              <a:rPr lang="th-TH" b="1" dirty="0">
                <a:latin typeface="Angsana New" pitchFamily="18" charset="-34"/>
              </a:rPr>
              <a:t>มีเงินได้หลังหัก </a:t>
            </a:r>
            <a:r>
              <a:rPr lang="th-TH" b="1" dirty="0" err="1">
                <a:latin typeface="Angsana New" pitchFamily="18" charset="-34"/>
              </a:rPr>
              <a:t>คชจ</a:t>
            </a:r>
            <a:r>
              <a:rPr lang="en-US" b="1" dirty="0">
                <a:latin typeface="Angsana New" pitchFamily="18" charset="-34"/>
              </a:rPr>
              <a:t>?</a:t>
            </a:r>
            <a:endParaRPr lang="th-TH" b="1" u="sng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เฉลย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ภาษีปี </a:t>
            </a:r>
            <a:r>
              <a:rPr lang="en-US" b="1" dirty="0">
                <a:latin typeface="Angsana New" pitchFamily="18" charset="-34"/>
              </a:rPr>
              <a:t>55 40% </a:t>
            </a:r>
            <a:r>
              <a:rPr lang="th-TH" b="1" dirty="0">
                <a:latin typeface="Angsana New" pitchFamily="18" charset="-34"/>
              </a:rPr>
              <a:t>ไม่เกิน </a:t>
            </a:r>
            <a:r>
              <a:rPr lang="en-US" b="1" dirty="0">
                <a:latin typeface="Angsana New" pitchFamily="18" charset="-34"/>
              </a:rPr>
              <a:t>60,000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40(4)</a:t>
            </a:r>
            <a:r>
              <a:rPr lang="th-TH" b="1" dirty="0">
                <a:latin typeface="Angsana New" pitchFamily="18" charset="-34"/>
              </a:rPr>
              <a:t>ก. </a:t>
            </a:r>
            <a:r>
              <a:rPr lang="th-TH" b="1" dirty="0" err="1">
                <a:latin typeface="Angsana New" pitchFamily="18" charset="-34"/>
              </a:rPr>
              <a:t>ด</a:t>
            </a:r>
            <a:r>
              <a:rPr lang="th-TH" b="1" dirty="0">
                <a:latin typeface="Angsana New" pitchFamily="18" charset="-34"/>
              </a:rPr>
              <a:t>บ. </a:t>
            </a:r>
            <a:r>
              <a:rPr lang="en-US" b="1" dirty="0">
                <a:latin typeface="Angsana New" pitchFamily="18" charset="-34"/>
              </a:rPr>
              <a:t>30,000 </a:t>
            </a:r>
            <a:r>
              <a:rPr lang="th-TH" b="1" dirty="0">
                <a:latin typeface="Angsana New" pitchFamily="18" charset="-34"/>
              </a:rPr>
              <a:t>ไม่ให้หัก คชจ.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40(4)</a:t>
            </a:r>
            <a:r>
              <a:rPr lang="th-TH" b="1" dirty="0">
                <a:latin typeface="Angsana New" pitchFamily="18" charset="-34"/>
              </a:rPr>
              <a:t>ข. เงินปันผล </a:t>
            </a:r>
            <a:r>
              <a:rPr lang="en-US" b="1" dirty="0">
                <a:latin typeface="Angsana New" pitchFamily="18" charset="-34"/>
              </a:rPr>
              <a:t>36,000 (</a:t>
            </a:r>
            <a:r>
              <a:rPr lang="th-TH" b="1" dirty="0">
                <a:latin typeface="Angsana New" pitchFamily="18" charset="-34"/>
              </a:rPr>
              <a:t>ให้เครดิตภาษี (อัตราภาษี/100-อัตราภาษี)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 = 36,000*20/100-20 = 9,000 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เงินได้ </a:t>
            </a:r>
            <a:r>
              <a:rPr lang="en-US" b="1" dirty="0">
                <a:latin typeface="Angsana New" pitchFamily="18" charset="-34"/>
              </a:rPr>
              <a:t>30,000+36,000+9,000 =  75,000 </a:t>
            </a:r>
            <a:r>
              <a:rPr lang="th-TH" b="1" dirty="0">
                <a:latin typeface="Angsana New" pitchFamily="18" charset="-34"/>
              </a:rPr>
              <a:t>บาท</a:t>
            </a: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นายบี มีเงินได้หลังหักค่าใช้</a:t>
            </a:r>
            <a:r>
              <a:rPr lang="th-TH" b="1" u="sng" dirty="0" err="1">
                <a:latin typeface="Angsana New" pitchFamily="18" charset="-34"/>
              </a:rPr>
              <a:t>จ่ย</a:t>
            </a:r>
            <a:r>
              <a:rPr lang="th-TH" b="1" u="sng" dirty="0">
                <a:latin typeface="Angsana New" pitchFamily="18" charset="-34"/>
              </a:rPr>
              <a:t> </a:t>
            </a:r>
            <a:r>
              <a:rPr lang="en-US" b="1" u="sng" dirty="0">
                <a:latin typeface="Angsana New" pitchFamily="18" charset="-34"/>
              </a:rPr>
              <a:t>75,000 </a:t>
            </a:r>
            <a:r>
              <a:rPr lang="th-TH" b="1" u="sng" dirty="0">
                <a:latin typeface="Angsana New" pitchFamily="18" charset="-34"/>
              </a:rPr>
              <a:t>บาท ต้องยื่นภาษี แต่ไม่เสียภาษี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355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300" u="sng">
                <a:latin typeface="Angsana New" pitchFamily="18" charset="-34"/>
              </a:rPr>
              <a:t>ตัวอย่าง</a:t>
            </a:r>
            <a:r>
              <a:rPr lang="th-TH" sz="5300">
                <a:latin typeface="Angsana New" pitchFamily="18" charset="-34"/>
              </a:rPr>
              <a:t> </a:t>
            </a:r>
            <a:r>
              <a:rPr lang="en-US" sz="5300">
                <a:latin typeface="Angsana New" pitchFamily="18" charset="-34"/>
              </a:rPr>
              <a:t>: </a:t>
            </a:r>
            <a:r>
              <a:rPr lang="th-TH" sz="5300">
                <a:latin typeface="Angsana New" pitchFamily="18" charset="-34"/>
              </a:rPr>
              <a:t>ผู้มีหน้าที่เสียภาษี </a:t>
            </a:r>
            <a:r>
              <a:rPr lang="en-US" sz="5300">
                <a:latin typeface="Angsana New" pitchFamily="18" charset="-34"/>
              </a:rPr>
              <a:t>3 </a:t>
            </a:r>
            <a:r>
              <a:rPr lang="th-TH" sz="5300">
                <a:latin typeface="Angsana New" pitchFamily="18" charset="-34"/>
              </a:rPr>
              <a:t>หน่วยแรก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4788" y="1477963"/>
            <a:ext cx="8785225" cy="4256087"/>
          </a:xfrm>
          <a:solidFill>
            <a:schemeClr val="bg1"/>
          </a:solidFill>
          <a:ln w="38100" cmpd="dbl">
            <a:solidFill>
              <a:srgbClr val="CC00CC"/>
            </a:solidFill>
          </a:ln>
        </p:spPr>
        <p:txBody>
          <a:bodyPr anchor="ctr"/>
          <a:lstStyle/>
          <a:p>
            <a:pPr algn="thaiDist" eaLnBrk="1" hangingPunct="1">
              <a:buFontTx/>
              <a:buNone/>
            </a:pP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	นายเสือได้รับเงินเดือนๆ ละ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10,000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บาท และมีค่าเช่าบ้าน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5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ห้องๆละ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1,000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บาท   ต่อมาในวันที่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ก.ย.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56</a:t>
            </a:r>
          </a:p>
          <a:p>
            <a:pPr algn="thaiDist" eaLnBrk="1" hangingPunct="1">
              <a:buFontTx/>
              <a:buNone/>
            </a:pP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	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นายเสือได้เสียชีวิตโดยมรดกทั้งหมดจะโอนให้</a:t>
            </a:r>
            <a:r>
              <a:rPr lang="th-TH" sz="3700" dirty="0">
                <a:solidFill>
                  <a:srgbClr val="0066FF"/>
                </a:solidFill>
                <a:latin typeface="Angsana New" pitchFamily="18" charset="-34"/>
              </a:rPr>
              <a:t>นายสิงห์</a:t>
            </a:r>
          </a:p>
          <a:p>
            <a:pPr algn="thaiDist" eaLnBrk="1" hangingPunct="1">
              <a:buFontTx/>
              <a:buNone/>
            </a:pP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	ซึ่งเป็นทายาทคนเดียวเมื่อวันที่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ต.ค.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58 </a:t>
            </a:r>
            <a:endParaRPr lang="th-TH" sz="4300" dirty="0">
              <a:solidFill>
                <a:srgbClr val="0066FF"/>
              </a:solidFill>
              <a:latin typeface="Angsana New" pitchFamily="18" charset="-34"/>
            </a:endParaRPr>
          </a:p>
          <a:p>
            <a:pPr algn="thaiDist" eaLnBrk="1" hangingPunct="1">
              <a:buFontTx/>
              <a:buNone/>
            </a:pP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	โดยสมมติว่าในปี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58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นายสิงห์มีเงินเดือน </a:t>
            </a:r>
            <a:r>
              <a:rPr lang="en-US" sz="4300" dirty="0">
                <a:solidFill>
                  <a:srgbClr val="0066FF"/>
                </a:solidFill>
                <a:latin typeface="Angsana New" pitchFamily="18" charset="-34"/>
              </a:rPr>
              <a:t>500,000 </a:t>
            </a:r>
            <a:r>
              <a:rPr lang="th-TH" sz="4300" dirty="0">
                <a:solidFill>
                  <a:srgbClr val="0066FF"/>
                </a:solidFill>
                <a:latin typeface="Angsana New" pitchFamily="18" charset="-34"/>
              </a:rPr>
              <a:t>บาท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3.</a:t>
            </a:r>
            <a:r>
              <a:rPr lang="th-TH" b="1" dirty="0">
                <a:latin typeface="Angsana New" pitchFamily="18" charset="-34"/>
              </a:rPr>
              <a:t>ในปี </a:t>
            </a:r>
            <a:r>
              <a:rPr lang="en-US" b="1" dirty="0">
                <a:latin typeface="Angsana New" pitchFamily="18" charset="-34"/>
              </a:rPr>
              <a:t>57 </a:t>
            </a:r>
            <a:r>
              <a:rPr lang="th-TH" b="1" dirty="0">
                <a:latin typeface="Angsana New" pitchFamily="18" charset="-34"/>
              </a:rPr>
              <a:t>นาย </a:t>
            </a:r>
            <a:r>
              <a:rPr lang="en-US" b="1" dirty="0">
                <a:latin typeface="Angsana New" pitchFamily="18" charset="-34"/>
              </a:rPr>
              <a:t>C </a:t>
            </a:r>
            <a:r>
              <a:rPr lang="th-TH" b="1" dirty="0">
                <a:latin typeface="Angsana New" pitchFamily="18" charset="-34"/>
              </a:rPr>
              <a:t>มี</a:t>
            </a:r>
            <a:r>
              <a:rPr lang="th-TH" b="1" dirty="0">
                <a:highlight>
                  <a:srgbClr val="FFFF00"/>
                </a:highlight>
                <a:latin typeface="Angsana New" pitchFamily="18" charset="-34"/>
              </a:rPr>
              <a:t>รายได้จากค่าลิขสิทธิ์หนังสือนิทาน </a:t>
            </a:r>
            <a:r>
              <a:rPr lang="en-US" b="1" dirty="0">
                <a:highlight>
                  <a:srgbClr val="FFFF00"/>
                </a:highlight>
                <a:latin typeface="Angsana New" pitchFamily="18" charset="-34"/>
              </a:rPr>
              <a:t>100,000 </a:t>
            </a:r>
            <a:r>
              <a:rPr lang="th-TH" b="1" dirty="0">
                <a:highlight>
                  <a:srgbClr val="FFFF00"/>
                </a:highlight>
                <a:latin typeface="Angsana New" pitchFamily="18" charset="-34"/>
              </a:rPr>
              <a:t>บาท </a:t>
            </a:r>
            <a:r>
              <a:rPr lang="th-TH" b="1" dirty="0">
                <a:latin typeface="Angsana New" pitchFamily="18" charset="-34"/>
              </a:rPr>
              <a:t>และรายได้จากการให้เช่าคอนโดเดือนละ </a:t>
            </a:r>
            <a:r>
              <a:rPr lang="en-US" b="1" dirty="0">
                <a:latin typeface="Angsana New" pitchFamily="18" charset="-34"/>
              </a:rPr>
              <a:t>10,000 </a:t>
            </a:r>
            <a:r>
              <a:rPr lang="th-TH" b="1" dirty="0">
                <a:latin typeface="Angsana New" pitchFamily="18" charset="-34"/>
              </a:rPr>
              <a:t>บาท และเงินได้จากการให้เช่าเครื่องจักรเดือนละ </a:t>
            </a:r>
            <a:r>
              <a:rPr lang="en-US" b="1" dirty="0">
                <a:latin typeface="Angsana New" pitchFamily="18" charset="-34"/>
              </a:rPr>
              <a:t>15,000 </a:t>
            </a:r>
            <a:r>
              <a:rPr lang="th-TH" b="1" dirty="0">
                <a:latin typeface="Angsana New" pitchFamily="18" charset="-34"/>
              </a:rPr>
              <a:t>บาท นาย </a:t>
            </a:r>
            <a:r>
              <a:rPr lang="en-US" b="1" dirty="0">
                <a:latin typeface="Angsana New" pitchFamily="18" charset="-34"/>
              </a:rPr>
              <a:t>C </a:t>
            </a:r>
            <a:r>
              <a:rPr lang="th-TH" b="1" dirty="0">
                <a:latin typeface="Angsana New" pitchFamily="18" charset="-34"/>
              </a:rPr>
              <a:t>มีเงินได้หลังหัก คชจ.</a:t>
            </a:r>
            <a:r>
              <a:rPr lang="en-US" b="1" dirty="0">
                <a:latin typeface="Angsana New" pitchFamily="18" charset="-34"/>
              </a:rPr>
              <a:t>? 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sz="2400" b="1" u="sng" dirty="0">
                <a:latin typeface="Angsana New" pitchFamily="18" charset="-34"/>
              </a:rPr>
              <a:t>เฉลย</a:t>
            </a:r>
            <a:r>
              <a:rPr lang="en-US" sz="2400" b="1" dirty="0">
                <a:latin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</a:rPr>
              <a:t>ภาษีปี </a:t>
            </a:r>
            <a:r>
              <a:rPr lang="en-US" sz="2400" b="1" dirty="0">
                <a:latin typeface="Angsana New" pitchFamily="18" charset="-34"/>
              </a:rPr>
              <a:t>57 40(3) </a:t>
            </a:r>
            <a:r>
              <a:rPr lang="th-TH" sz="2400" b="1" dirty="0">
                <a:latin typeface="Angsana New" pitchFamily="18" charset="-34"/>
              </a:rPr>
              <a:t>ลิขสิทธิ์ </a:t>
            </a:r>
            <a:r>
              <a:rPr lang="en-US" sz="2400" b="1" dirty="0">
                <a:latin typeface="Angsana New" pitchFamily="18" charset="-34"/>
              </a:rPr>
              <a:t>100,000 (</a:t>
            </a:r>
            <a:r>
              <a:rPr lang="th-TH" sz="2400" b="1" dirty="0">
                <a:latin typeface="Angsana New" pitchFamily="18" charset="-34"/>
              </a:rPr>
              <a:t>หัก คชจ.</a:t>
            </a:r>
            <a:r>
              <a:rPr lang="en-US" sz="2400" b="1" dirty="0">
                <a:latin typeface="Angsana New" pitchFamily="18" charset="-34"/>
              </a:rPr>
              <a:t> 40% </a:t>
            </a:r>
            <a:r>
              <a:rPr lang="th-TH" sz="2400" b="1" dirty="0">
                <a:latin typeface="Angsana New" pitchFamily="18" charset="-34"/>
              </a:rPr>
              <a:t>ไม่เกิน </a:t>
            </a:r>
            <a:r>
              <a:rPr lang="en-US" sz="2400" b="1" dirty="0">
                <a:latin typeface="Angsana New" pitchFamily="18" charset="-34"/>
              </a:rPr>
              <a:t>60,000</a:t>
            </a:r>
            <a:r>
              <a:rPr lang="th-TH" sz="2400" b="1" dirty="0">
                <a:latin typeface="Angsana New" pitchFamily="18" charset="-34"/>
              </a:rPr>
              <a:t> </a:t>
            </a:r>
            <a:r>
              <a:rPr lang="en-US" sz="2400" b="1" dirty="0">
                <a:latin typeface="Angsana New" pitchFamily="18" charset="-34"/>
              </a:rPr>
              <a:t>=40,000</a:t>
            </a:r>
            <a:r>
              <a:rPr lang="th-TH" sz="2400" b="1" dirty="0">
                <a:latin typeface="Angsana New" pitchFamily="18" charset="-34"/>
              </a:rPr>
              <a:t>) </a:t>
            </a:r>
            <a:r>
              <a:rPr lang="en-US" sz="2400" b="1" dirty="0">
                <a:latin typeface="Angsana New" pitchFamily="18" charset="-34"/>
              </a:rPr>
              <a:t>= 100,000-40,000=60,000)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ngsana New" pitchFamily="18" charset="-34"/>
              </a:rPr>
              <a:t>40(5)  </a:t>
            </a:r>
            <a:r>
              <a:rPr lang="th-TH" sz="2400" b="1" dirty="0">
                <a:latin typeface="Angsana New" pitchFamily="18" charset="-34"/>
              </a:rPr>
              <a:t>รายได้จากการให้เช่าคอนโด </a:t>
            </a:r>
            <a:r>
              <a:rPr lang="en-US" sz="2400" b="1" dirty="0">
                <a:latin typeface="Angsana New" pitchFamily="18" charset="-34"/>
              </a:rPr>
              <a:t>10,000*12 = 120,000  (</a:t>
            </a:r>
            <a:r>
              <a:rPr lang="th-TH" sz="2400" b="1" dirty="0">
                <a:latin typeface="Angsana New" pitchFamily="18" charset="-34"/>
              </a:rPr>
              <a:t>หักคชจ. </a:t>
            </a:r>
            <a:r>
              <a:rPr lang="en-US" sz="2400" b="1" dirty="0">
                <a:latin typeface="Angsana New" pitchFamily="18" charset="-34"/>
              </a:rPr>
              <a:t>30%) = 36,000 (120,000-36,000=84,000)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ngsana New" pitchFamily="18" charset="-34"/>
              </a:rPr>
              <a:t>40(5) </a:t>
            </a:r>
            <a:r>
              <a:rPr lang="th-TH" sz="2400" b="1" dirty="0">
                <a:latin typeface="Angsana New" pitchFamily="18" charset="-34"/>
              </a:rPr>
              <a:t>เงินได้ค่าเช่าเครื่องจักร </a:t>
            </a:r>
            <a:r>
              <a:rPr lang="en-US" sz="2400" b="1" dirty="0">
                <a:latin typeface="Angsana New" pitchFamily="18" charset="-34"/>
              </a:rPr>
              <a:t>15,000*12 = 180,000 (</a:t>
            </a:r>
            <a:r>
              <a:rPr lang="th-TH" sz="2400" b="1" dirty="0">
                <a:latin typeface="Angsana New" pitchFamily="18" charset="-34"/>
              </a:rPr>
              <a:t>หัก</a:t>
            </a:r>
            <a:r>
              <a:rPr lang="th-TH" sz="2400" b="1" dirty="0" err="1">
                <a:latin typeface="Angsana New" pitchFamily="18" charset="-34"/>
              </a:rPr>
              <a:t>คจช</a:t>
            </a:r>
            <a:r>
              <a:rPr lang="th-TH" sz="2400" b="1" dirty="0">
                <a:latin typeface="Angsana New" pitchFamily="18" charset="-34"/>
              </a:rPr>
              <a:t>.</a:t>
            </a:r>
            <a:r>
              <a:rPr lang="en-US" sz="2400" b="1" dirty="0">
                <a:latin typeface="Angsana New" pitchFamily="18" charset="-34"/>
              </a:rPr>
              <a:t>10%) = 18,000 (180,000-18,000 = 162,000)</a:t>
            </a:r>
            <a:endParaRPr lang="th-TH" sz="2400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sz="2400" b="1" dirty="0">
                <a:latin typeface="Angsana New" pitchFamily="18" charset="-34"/>
              </a:rPr>
              <a:t>เงินได้หลังหัก คชจ. </a:t>
            </a:r>
            <a:r>
              <a:rPr lang="en-US" sz="2400" b="1" dirty="0">
                <a:latin typeface="Angsana New" pitchFamily="18" charset="-34"/>
              </a:rPr>
              <a:t>(60,000+84,000+162,000) = 306,000</a:t>
            </a:r>
          </a:p>
          <a:p>
            <a:pPr>
              <a:spcBef>
                <a:spcPct val="50000"/>
              </a:spcBef>
            </a:pPr>
            <a:r>
              <a:rPr lang="th-TH" sz="2400" b="1" u="sng" dirty="0">
                <a:latin typeface="Angsana New" pitchFamily="18" charset="-34"/>
              </a:rPr>
              <a:t>นาย</a:t>
            </a:r>
            <a:r>
              <a:rPr lang="en-US" sz="2400" b="1" u="sng" dirty="0">
                <a:latin typeface="Angsana New" pitchFamily="18" charset="-34"/>
              </a:rPr>
              <a:t> C</a:t>
            </a:r>
            <a:r>
              <a:rPr lang="th-TH" sz="2400" b="1" u="sng" dirty="0">
                <a:latin typeface="Angsana New" pitchFamily="18" charset="-34"/>
              </a:rPr>
              <a:t> มีเงินได้หลังหักค่าใช้จ่าย </a:t>
            </a:r>
            <a:r>
              <a:rPr lang="en-US" sz="2400" b="1" u="sng" dirty="0">
                <a:latin typeface="Angsana New" pitchFamily="18" charset="-34"/>
              </a:rPr>
              <a:t>306,000 </a:t>
            </a:r>
            <a:r>
              <a:rPr lang="th-TH" sz="2400" b="1" u="sng" dirty="0">
                <a:latin typeface="Angsana New" pitchFamily="18" charset="-34"/>
              </a:rPr>
              <a:t>บาท ต้องยื่นภาษี และเสียภาษี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168763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 4. </a:t>
            </a:r>
            <a:r>
              <a:rPr lang="th-TH" b="1" dirty="0">
                <a:latin typeface="Angsana New" pitchFamily="18" charset="-34"/>
              </a:rPr>
              <a:t>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นาย </a:t>
            </a:r>
            <a:r>
              <a:rPr lang="th-TH" b="1" dirty="0" err="1">
                <a:latin typeface="Angsana New" pitchFamily="18" charset="-34"/>
              </a:rPr>
              <a:t>ฟ</a:t>
            </a:r>
            <a:r>
              <a:rPr lang="th-TH" b="1" dirty="0">
                <a:latin typeface="Angsana New" pitchFamily="18" charset="-34"/>
              </a:rPr>
              <a:t> 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ทำงานเป็นพนักงานบัญชีได้รับเงินเดือนละ </a:t>
            </a:r>
            <a:r>
              <a:rPr lang="en-US" b="1" dirty="0">
                <a:latin typeface="Angsana New" pitchFamily="18" charset="-34"/>
              </a:rPr>
              <a:t> 20,000 </a:t>
            </a:r>
            <a:r>
              <a:rPr lang="th-TH" b="1" dirty="0">
                <a:latin typeface="Angsana New" pitchFamily="18" charset="-34"/>
              </a:rPr>
              <a:t>บาท และรายได้จากการเปิดสำนักงานรับทำบัญชี </a:t>
            </a:r>
            <a:r>
              <a:rPr lang="en-US" b="1" dirty="0">
                <a:latin typeface="Angsana New" pitchFamily="18" charset="-34"/>
              </a:rPr>
              <a:t>200,000 </a:t>
            </a:r>
            <a:r>
              <a:rPr lang="th-TH" b="1" dirty="0">
                <a:latin typeface="Angsana New" pitchFamily="18" charset="-34"/>
              </a:rPr>
              <a:t>บาท นาย </a:t>
            </a:r>
            <a:r>
              <a:rPr lang="th-TH" b="1" dirty="0" err="1">
                <a:latin typeface="Angsana New" pitchFamily="18" charset="-34"/>
              </a:rPr>
              <a:t>ฟ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มีเงินได้หลังหัก</a:t>
            </a:r>
            <a:r>
              <a:rPr lang="th-TH" b="1" dirty="0" err="1">
                <a:latin typeface="Angsana New" pitchFamily="18" charset="-34"/>
              </a:rPr>
              <a:t>คชจ</a:t>
            </a:r>
            <a:r>
              <a:rPr lang="th-TH" b="1" dirty="0">
                <a:latin typeface="Angsana New" pitchFamily="18" charset="-34"/>
              </a:rPr>
              <a:t> </a:t>
            </a:r>
            <a:r>
              <a:rPr lang="en-US" b="1" dirty="0">
                <a:latin typeface="Angsana New" pitchFamily="18" charset="-34"/>
              </a:rPr>
              <a:t>?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เฉลย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ภาษีปี </a:t>
            </a:r>
            <a:r>
              <a:rPr lang="en-US" b="1" dirty="0">
                <a:latin typeface="Angsana New" pitchFamily="18" charset="-34"/>
              </a:rPr>
              <a:t>56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40(6) </a:t>
            </a:r>
            <a:r>
              <a:rPr lang="th-TH" b="1" dirty="0">
                <a:latin typeface="Angsana New" pitchFamily="18" charset="-34"/>
              </a:rPr>
              <a:t>พน</a:t>
            </a:r>
            <a:r>
              <a:rPr lang="th-TH" b="1" dirty="0" err="1">
                <a:latin typeface="Angsana New" pitchFamily="18" charset="-34"/>
              </a:rPr>
              <a:t>ง</a:t>
            </a:r>
            <a:r>
              <a:rPr lang="th-TH" b="1" dirty="0">
                <a:latin typeface="Angsana New" pitchFamily="18" charset="-34"/>
              </a:rPr>
              <a:t>.บัญชี </a:t>
            </a:r>
            <a:r>
              <a:rPr lang="en-US" b="1" dirty="0">
                <a:latin typeface="Angsana New" pitchFamily="18" charset="-34"/>
              </a:rPr>
              <a:t>20,000*12 (</a:t>
            </a:r>
            <a:r>
              <a:rPr lang="th-TH" b="1" dirty="0">
                <a:latin typeface="Angsana New" pitchFamily="18" charset="-34"/>
              </a:rPr>
              <a:t>หัก คชจ.</a:t>
            </a:r>
            <a:r>
              <a:rPr lang="en-US" b="1" dirty="0">
                <a:latin typeface="Angsana New" pitchFamily="18" charset="-34"/>
              </a:rPr>
              <a:t> 30% </a:t>
            </a:r>
            <a:r>
              <a:rPr lang="th-TH" b="1" dirty="0">
                <a:latin typeface="Angsana New" pitchFamily="18" charset="-34"/>
              </a:rPr>
              <a:t>) </a:t>
            </a:r>
            <a:r>
              <a:rPr lang="en-US" b="1" dirty="0">
                <a:latin typeface="Angsana New" pitchFamily="18" charset="-34"/>
              </a:rPr>
              <a:t>=240,000*30%=72,000 (240,000-72,000 = 168,000</a:t>
            </a:r>
            <a:r>
              <a:rPr lang="th-TH" b="1" dirty="0">
                <a:latin typeface="Angsana New" pitchFamily="18" charset="-34"/>
              </a:rPr>
              <a:t> )</a:t>
            </a:r>
            <a:endParaRPr lang="en-US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40(6)  </a:t>
            </a:r>
            <a:r>
              <a:rPr lang="th-TH" b="1" dirty="0">
                <a:latin typeface="Angsana New" pitchFamily="18" charset="-34"/>
              </a:rPr>
              <a:t>รายได้เปิดสำนักงานรับทำบัญชี (หักคชจ.</a:t>
            </a:r>
            <a:r>
              <a:rPr lang="en-US" b="1" dirty="0">
                <a:latin typeface="Angsana New" pitchFamily="18" charset="-34"/>
              </a:rPr>
              <a:t>30%) = 200,000*30%= 60,000 (200,000-60,000=140,000 )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นาย </a:t>
            </a:r>
            <a:r>
              <a:rPr lang="th-TH" b="1" dirty="0" err="1">
                <a:latin typeface="Angsana New" pitchFamily="18" charset="-34"/>
              </a:rPr>
              <a:t>ฟ</a:t>
            </a:r>
            <a:r>
              <a:rPr lang="th-TH" b="1" dirty="0">
                <a:latin typeface="Angsana New" pitchFamily="18" charset="-34"/>
              </a:rPr>
              <a:t> มีเงินได้หลังหักคชจ. </a:t>
            </a:r>
            <a:r>
              <a:rPr lang="en-US" b="1" dirty="0">
                <a:latin typeface="Angsana New" pitchFamily="18" charset="-34"/>
              </a:rPr>
              <a:t>168,000+140,000 = 308,000 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 </a:t>
            </a:r>
            <a:r>
              <a:rPr lang="th-TH" b="1" u="sng" dirty="0">
                <a:latin typeface="Angsana New" pitchFamily="18" charset="-34"/>
              </a:rPr>
              <a:t>นาย</a:t>
            </a:r>
            <a:r>
              <a:rPr lang="en-US" b="1" u="sng" dirty="0">
                <a:latin typeface="Angsana New" pitchFamily="18" charset="-34"/>
              </a:rPr>
              <a:t> </a:t>
            </a:r>
            <a:r>
              <a:rPr lang="th-TH" b="1" u="sng" dirty="0">
                <a:latin typeface="Angsana New" pitchFamily="18" charset="-34"/>
              </a:rPr>
              <a:t>ฟ มีเงินได้หลังหักค่าใช้จ่าย </a:t>
            </a:r>
            <a:r>
              <a:rPr lang="en-US" b="1" u="sng" dirty="0">
                <a:latin typeface="Angsana New" pitchFamily="18" charset="-34"/>
              </a:rPr>
              <a:t>308,000 </a:t>
            </a:r>
            <a:r>
              <a:rPr lang="th-TH" b="1" u="sng" dirty="0">
                <a:latin typeface="Angsana New" pitchFamily="18" charset="-34"/>
              </a:rPr>
              <a:t>บาท ต้องยื่นภาษี และเสียภาษี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6140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Exercise</a:t>
            </a:r>
            <a:endParaRPr lang="th-TH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 </a:t>
            </a:r>
            <a:r>
              <a:rPr lang="en-US" b="1" dirty="0">
                <a:latin typeface="Angsana New" pitchFamily="18" charset="-34"/>
              </a:rPr>
              <a:t>5.</a:t>
            </a:r>
            <a:r>
              <a:rPr lang="th-TH" b="1" dirty="0">
                <a:latin typeface="Angsana New" pitchFamily="18" charset="-34"/>
              </a:rPr>
              <a:t>ในปี </a:t>
            </a:r>
            <a:r>
              <a:rPr lang="en-US" b="1" dirty="0">
                <a:latin typeface="Angsana New" pitchFamily="18" charset="-34"/>
              </a:rPr>
              <a:t>55 </a:t>
            </a:r>
            <a:r>
              <a:rPr lang="th-TH" b="1" dirty="0">
                <a:latin typeface="Angsana New" pitchFamily="18" charset="-34"/>
              </a:rPr>
              <a:t>นาย </a:t>
            </a:r>
            <a:r>
              <a:rPr lang="th-TH" b="1" dirty="0" err="1">
                <a:latin typeface="Angsana New" pitchFamily="18" charset="-34"/>
              </a:rPr>
              <a:t>ส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มีรายได้จากการรับเหมาก่อสร้างอาคาร โดยเป็นผู้รับผิดชอบสัมภาระที่สำคัญทั้งหมด </a:t>
            </a:r>
            <a:r>
              <a:rPr lang="en-US" b="1" dirty="0">
                <a:latin typeface="Angsana New" pitchFamily="18" charset="-34"/>
              </a:rPr>
              <a:t>500,000 </a:t>
            </a:r>
            <a:r>
              <a:rPr lang="th-TH" b="1" dirty="0">
                <a:latin typeface="Angsana New" pitchFamily="18" charset="-34"/>
              </a:rPr>
              <a:t>บาท และมีรายได้จากการขายอาหาร </a:t>
            </a:r>
            <a:r>
              <a:rPr lang="en-US" b="1" dirty="0">
                <a:latin typeface="Angsana New" pitchFamily="18" charset="-34"/>
              </a:rPr>
              <a:t>100,000 </a:t>
            </a:r>
            <a:r>
              <a:rPr lang="th-TH" b="1" dirty="0">
                <a:latin typeface="Angsana New" pitchFamily="18" charset="-34"/>
              </a:rPr>
              <a:t>บาท นาย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 err="1">
                <a:latin typeface="Angsana New" pitchFamily="18" charset="-34"/>
              </a:rPr>
              <a:t>ส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มีเงินได้หลังหัก </a:t>
            </a:r>
            <a:r>
              <a:rPr lang="th-TH" b="1" dirty="0" err="1">
                <a:latin typeface="Angsana New" pitchFamily="18" charset="-34"/>
              </a:rPr>
              <a:t>คชจ</a:t>
            </a:r>
            <a:r>
              <a:rPr lang="en-US" b="1" dirty="0">
                <a:latin typeface="Angsana New" pitchFamily="18" charset="-34"/>
              </a:rPr>
              <a:t>? 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th-TH" b="1" u="sng" dirty="0">
                <a:latin typeface="Angsana New" pitchFamily="18" charset="-34"/>
              </a:rPr>
              <a:t>เฉลย</a:t>
            </a:r>
            <a:r>
              <a:rPr lang="en-US" b="1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ภาษีปี </a:t>
            </a:r>
            <a:r>
              <a:rPr lang="en-US" b="1" dirty="0">
                <a:latin typeface="Angsana New" pitchFamily="18" charset="-34"/>
              </a:rPr>
              <a:t>55</a:t>
            </a:r>
            <a:endParaRPr lang="th-TH" b="1" dirty="0">
              <a:latin typeface="Angsana New" pitchFamily="18" charset="-34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40(7) </a:t>
            </a:r>
            <a:r>
              <a:rPr lang="th-TH" b="1" dirty="0">
                <a:latin typeface="Angsana New" pitchFamily="18" charset="-34"/>
              </a:rPr>
              <a:t>รับเหมาก่อสร้าง </a:t>
            </a:r>
            <a:r>
              <a:rPr lang="en-US" b="1" dirty="0">
                <a:latin typeface="Angsana New" pitchFamily="18" charset="-34"/>
              </a:rPr>
              <a:t>(</a:t>
            </a:r>
            <a:r>
              <a:rPr lang="th-TH" b="1" dirty="0">
                <a:latin typeface="Angsana New" pitchFamily="18" charset="-34"/>
              </a:rPr>
              <a:t>หัก คชจ.</a:t>
            </a:r>
            <a:r>
              <a:rPr lang="en-US" b="1" dirty="0">
                <a:latin typeface="Angsana New" pitchFamily="18" charset="-34"/>
              </a:rPr>
              <a:t> 70% </a:t>
            </a:r>
            <a:r>
              <a:rPr lang="th-TH" b="1" dirty="0">
                <a:latin typeface="Angsana New" pitchFamily="18" charset="-34"/>
              </a:rPr>
              <a:t>) </a:t>
            </a:r>
            <a:r>
              <a:rPr lang="en-US" b="1" dirty="0">
                <a:latin typeface="Angsana New" pitchFamily="18" charset="-34"/>
              </a:rPr>
              <a:t>= 500,000*70%= 350,000 (500,000-350,000=150,000 )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40(8) </a:t>
            </a:r>
            <a:r>
              <a:rPr lang="th-TH" b="1" dirty="0">
                <a:latin typeface="Angsana New" pitchFamily="18" charset="-34"/>
              </a:rPr>
              <a:t>(</a:t>
            </a:r>
            <a:r>
              <a:rPr lang="en-US" b="1" dirty="0">
                <a:latin typeface="Angsana New" pitchFamily="18" charset="-34"/>
              </a:rPr>
              <a:t>7)  </a:t>
            </a:r>
            <a:r>
              <a:rPr lang="th-TH" b="1" dirty="0">
                <a:latin typeface="Angsana New" pitchFamily="18" charset="-34"/>
              </a:rPr>
              <a:t>รายได้จากการขายอาหาร (หักคชจ.</a:t>
            </a:r>
            <a:r>
              <a:rPr lang="en-US" b="1" dirty="0">
                <a:latin typeface="Angsana New" pitchFamily="18" charset="-34"/>
              </a:rPr>
              <a:t>70%) = 100,000*70%=70,000 (100,000-70,000 = 30,000)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นาย ส มีเงินได้หลังหักคชจ. </a:t>
            </a:r>
            <a:r>
              <a:rPr lang="en-US" b="1" dirty="0">
                <a:latin typeface="Angsana New" pitchFamily="18" charset="-34"/>
              </a:rPr>
              <a:t>150,000+30,000 = 180,000 </a:t>
            </a:r>
          </a:p>
          <a:p>
            <a:pPr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 </a:t>
            </a:r>
            <a:r>
              <a:rPr lang="th-TH" b="1" u="sng" dirty="0">
                <a:latin typeface="Angsana New" pitchFamily="18" charset="-34"/>
              </a:rPr>
              <a:t>นาย</a:t>
            </a:r>
            <a:r>
              <a:rPr lang="en-US" b="1" u="sng" dirty="0">
                <a:latin typeface="Angsana New" pitchFamily="18" charset="-34"/>
              </a:rPr>
              <a:t> </a:t>
            </a:r>
            <a:r>
              <a:rPr lang="th-TH" b="1" u="sng" dirty="0">
                <a:latin typeface="Angsana New" pitchFamily="18" charset="-34"/>
              </a:rPr>
              <a:t>ส มีเงินได้หลังหักค่าใช้จ่าย </a:t>
            </a:r>
            <a:r>
              <a:rPr lang="en-US" b="1" u="sng" dirty="0">
                <a:latin typeface="Angsana New" pitchFamily="18" charset="-34"/>
              </a:rPr>
              <a:t>180,000 </a:t>
            </a:r>
            <a:r>
              <a:rPr lang="th-TH" b="1" u="sng" dirty="0">
                <a:latin typeface="Angsana New" pitchFamily="18" charset="-34"/>
              </a:rPr>
              <a:t>บาท ต้องยื่นภาษี และเสียภาษี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84655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73E3-5125-D246-8FDA-94833D60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67"/>
            <a:ext cx="9144000" cy="78296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อัตราการหักค่าใช้จ่าย มีการเปลี่ยนแปลง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*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ปี </a:t>
            </a:r>
            <a:r>
              <a:rPr lang="en-US" b="1" dirty="0">
                <a:latin typeface="CordiaUPC" panose="020B0304020202020204" pitchFamily="34" charset="-34"/>
                <a:cs typeface="CordiaUPC" panose="020B0304020202020204" pitchFamily="34" charset="-34"/>
              </a:rPr>
              <a:t>2563</a:t>
            </a:r>
            <a:r>
              <a:rPr lang="th-TH" b="1" dirty="0">
                <a:latin typeface="CordiaUPC" panose="020B0304020202020204" pitchFamily="34" charset="-34"/>
                <a:cs typeface="CordiaUPC" panose="020B0304020202020204" pitchFamily="34" charset="-34"/>
              </a:rPr>
              <a:t>ปัจจุบัน</a:t>
            </a:r>
            <a:endParaRPr lang="en-TH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B9B261-EDC6-FF43-9706-6833282A1F8C}"/>
              </a:ext>
            </a:extLst>
          </p:cNvPr>
          <p:cNvSpPr/>
          <p:nvPr/>
        </p:nvSpPr>
        <p:spPr>
          <a:xfrm>
            <a:off x="6084168" y="6484498"/>
            <a:ext cx="2880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rgbClr val="222222"/>
                </a:solidFill>
                <a:latin typeface="sarabunlight"/>
              </a:rPr>
              <a:t>* ตามพระราชกฤษฎีกา (ฉบับที่ 629) พ.ศ.2560</a:t>
            </a:r>
            <a:endParaRPr lang="en-TH" sz="1600" dirty="0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7586DA10-FCA4-9642-8114-8B099ED82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80" y="800618"/>
            <a:ext cx="7749839" cy="56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2795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E03840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911" y="3218876"/>
            <a:ext cx="4602178" cy="12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ผู้มีเงินได้ 						30,000 บาท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คู่สมรสผู้มีเงินได้ ไม่ได้ประกอบอาชีพ		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สมรสระหว่างปีก็สามารถหักลดหย่อนได้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บุตร ได้คนละ 					</a:t>
            </a:r>
            <a:r>
              <a:rPr lang="en-US" sz="3600" b="1" dirty="0">
                <a:latin typeface="Angsana New" pitchFamily="18" charset="-34"/>
              </a:rPr>
              <a:t>30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โดยมีเงื่อนไขในการหักลดหย่อน ดังนี้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3.1  การนับจำนวนบุตร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  เกิดก่อน 2522 หักได้ทั้งหมด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			-  เกิดหลัง 2522 หักได้ไม่เกิน 3 คน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3.2  เงื่อนไขอื่น ๆ ประกอบ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	- ผู้เยาว์ไม่จำเป็นต้องศึกษา สามารถหักลดหย่อนได้</a:t>
            </a:r>
          </a:p>
          <a:p>
            <a:pPr marL="342900" indent="-342900">
              <a:spcBef>
                <a:spcPct val="50000"/>
              </a:spcBef>
            </a:pPr>
            <a:r>
              <a:rPr lang="th-TH" b="1">
                <a:cs typeface="Angsana New" pitchFamily="18" charset="-34"/>
              </a:rPr>
              <a:t>		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- แต่ถ้าบรรลุนิติภาวะแล้ว อายุต้อง </a:t>
            </a: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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25 ปี และต้องศึกษาในระดับมหาวิทยาลัยหรืออุดมศึกษา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	- คนไร้ความสามารถ คนเสมือนไร้ความสามารถ ไม่ว่าจะอายุเท่าใดสามารถหักลดหย่อนได้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	- ห้ามมีเงินได้ </a:t>
            </a: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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 15,000 บาท (ยกเว้นเป็นเงินได้ที่ได้รับยกเว้น หรือเงินปันผลซึ่งถือเป็นเงินได้ของบิดา)		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เบี้ยประกันชีวิต 	</a:t>
            </a:r>
            <a:r>
              <a:rPr lang="th-TH" sz="32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ตามจำนวนที่จ่ายจริง 	ไม่เกิน </a:t>
            </a:r>
            <a:r>
              <a:rPr lang="en-US" sz="32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32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เงื่อนไข  </a:t>
            </a:r>
            <a:r>
              <a:rPr lang="en-US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 กรมธรรม์ </a:t>
            </a:r>
            <a:r>
              <a:rPr lang="th-TH" sz="32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</a:t>
            </a:r>
            <a:r>
              <a:rPr lang="en-US" sz="32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10 ปี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 เป็นกิจการประกันภัยในราชอาณาจักร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กรณีคู่สมรส (ความเป็นสามีภริยามีอยู่ตลอดปีภาษี สามารถหักลดหย่อนเบี้ยประกันชีวิตของคู่สมรสได้อีก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5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การศึกษาของบุตร 				</a:t>
            </a:r>
            <a:r>
              <a:rPr lang="th-TH" sz="32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คนละ 2,000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เงื่อนไข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 หักได้เฉพาะบุตรที่มีสิทธิหักลดหย่อนตามข้อ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เท่านั้น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	- เฉพาะศึกษาในประเทศไทยเท่านั้น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1601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AutoShape 4"/>
          <p:cNvSpPr>
            <a:spLocks noChangeArrowheads="1"/>
          </p:cNvSpPr>
          <p:nvPr/>
        </p:nvSpPr>
        <p:spPr bwMode="auto">
          <a:xfrm>
            <a:off x="1763713" y="138113"/>
            <a:ext cx="5472112" cy="769937"/>
          </a:xfrm>
          <a:prstGeom prst="wedgeRectCallout">
            <a:avLst>
              <a:gd name="adj1" fmla="val -65838"/>
              <a:gd name="adj2" fmla="val 29176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ตัวอย่าง </a:t>
            </a:r>
            <a:r>
              <a:rPr lang="en-US" sz="4400" b="1">
                <a:solidFill>
                  <a:srgbClr val="FF0000"/>
                </a:solidFill>
                <a:latin typeface="Angsana New" pitchFamily="18" charset="-34"/>
              </a:rPr>
              <a:t>1</a:t>
            </a: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Angsana New" pitchFamily="18" charset="-34"/>
              </a:rPr>
              <a:t>: </a:t>
            </a: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การหักลดหย่อนบุตร</a:t>
            </a:r>
          </a:p>
        </p:txBody>
      </p:sp>
      <p:sp>
        <p:nvSpPr>
          <p:cNvPr id="101380" name="Text Box 5"/>
          <p:cNvSpPr txBox="1">
            <a:spLocks noChangeArrowheads="1"/>
          </p:cNvSpPr>
          <p:nvPr/>
        </p:nvSpPr>
        <p:spPr bwMode="auto">
          <a:xfrm>
            <a:off x="12700" y="1019175"/>
            <a:ext cx="9144000" cy="57689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นายหนึ่งและนางสอง เป็นสามีภริยาชอบด้วยกฎหมาย อยู่กินด้วยกันตลอดปีภาษี </a:t>
            </a:r>
            <a:r>
              <a:rPr lang="en-US" sz="3200" dirty="0">
                <a:latin typeface="Angsana New" pitchFamily="18" charset="-34"/>
              </a:rPr>
              <a:t>2540 </a:t>
            </a:r>
            <a:r>
              <a:rPr lang="th-TH" sz="3200" dirty="0">
                <a:latin typeface="Angsana New" pitchFamily="18" charset="-34"/>
              </a:rPr>
              <a:t>มีบุตรในความอุปการะเลี้ยงดู ดังนี้</a:t>
            </a:r>
          </a:p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บุตรคนที่ </a:t>
            </a:r>
            <a:r>
              <a:rPr lang="en-US" sz="3200" dirty="0">
                <a:latin typeface="Angsana New" pitchFamily="18" charset="-34"/>
              </a:rPr>
              <a:t>1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เกิดปี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2515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ทำงานแล้วได้รับเงินเดือน ๆ ละ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8,000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บาทและอยู่ระหว่างลาพักศึกษาต่อปริญญาโทที่ต่างประเทศ</a:t>
            </a:r>
          </a:p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บุตรคนที่ </a:t>
            </a:r>
            <a:r>
              <a:rPr lang="en-US" sz="3200" dirty="0">
                <a:latin typeface="Angsana New" pitchFamily="18" charset="-34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เกิดปี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2516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ศาลสั่งให้เป็นคนเสมือนไร้ความสามารถ</a:t>
            </a:r>
          </a:p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บุตรคนที่ </a:t>
            </a:r>
            <a:r>
              <a:rPr lang="en-US" sz="3200" dirty="0">
                <a:latin typeface="Angsana New" pitchFamily="18" charset="-34"/>
              </a:rPr>
              <a:t>3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เกิดปี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2517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ไม่ได้ศึกษาต่อ ได้รับรางวัลจากการประกวดภาพถ่ายจากทางราชการ จำนวน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50,000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บาท</a:t>
            </a:r>
          </a:p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บุตรคนที่ </a:t>
            </a:r>
            <a:r>
              <a:rPr lang="en-US" sz="3200" dirty="0">
                <a:latin typeface="Angsana New" pitchFamily="18" charset="-34"/>
              </a:rPr>
              <a:t>4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เกิดปี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2521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ศึกษาระดับ</a:t>
            </a:r>
            <a:r>
              <a:rPr lang="th-TH" sz="3200" dirty="0" err="1">
                <a:solidFill>
                  <a:srgbClr val="0000FF"/>
                </a:solidFill>
                <a:latin typeface="Angsana New" pitchFamily="18" charset="-34"/>
              </a:rPr>
              <a:t>ปวช.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 เสียชีวิตด้วยอุบัติเหตุ เมื่อวันที่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8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ต.ค.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40</a:t>
            </a:r>
          </a:p>
          <a:p>
            <a:pPr>
              <a:spcBef>
                <a:spcPct val="50000"/>
              </a:spcBef>
            </a:pPr>
            <a:r>
              <a:rPr lang="th-TH" sz="3200" dirty="0">
                <a:latin typeface="Angsana New" pitchFamily="18" charset="-34"/>
              </a:rPr>
              <a:t>บุตรคนที่ </a:t>
            </a:r>
            <a:r>
              <a:rPr lang="en-US" sz="3200" dirty="0">
                <a:latin typeface="Angsana New" pitchFamily="18" charset="-34"/>
              </a:rPr>
              <a:t>5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เกิดปี </a:t>
            </a:r>
            <a:r>
              <a:rPr lang="en-US" sz="3200" dirty="0">
                <a:solidFill>
                  <a:srgbClr val="0000FF"/>
                </a:solidFill>
                <a:latin typeface="Angsana New" pitchFamily="18" charset="-34"/>
              </a:rPr>
              <a:t>2523 </a:t>
            </a:r>
            <a:r>
              <a:rPr lang="th-TH" sz="3200" dirty="0">
                <a:solidFill>
                  <a:srgbClr val="0000FF"/>
                </a:solidFill>
                <a:latin typeface="Angsana New" pitchFamily="18" charset="-34"/>
              </a:rPr>
              <a:t>ศึกษาที่โรงเรียนมัธยมหอวัง ไม่มีเงินได้</a:t>
            </a:r>
          </a:p>
          <a:p>
            <a:pPr>
              <a:spcBef>
                <a:spcPct val="50000"/>
              </a:spcBef>
            </a:pPr>
            <a:endParaRPr lang="th-TH" sz="3200" dirty="0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111601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1763713" y="138113"/>
            <a:ext cx="5472112" cy="769937"/>
          </a:xfrm>
          <a:prstGeom prst="wedgeRectCallout">
            <a:avLst>
              <a:gd name="adj1" fmla="val -68306"/>
              <a:gd name="adj2" fmla="val 20514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ตัวอย่าง </a:t>
            </a:r>
            <a:r>
              <a:rPr lang="en-US" sz="4400" b="1">
                <a:solidFill>
                  <a:srgbClr val="FF0000"/>
                </a:solidFill>
                <a:latin typeface="Angsana New" pitchFamily="18" charset="-34"/>
              </a:rPr>
              <a:t>2</a:t>
            </a: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Angsana New" pitchFamily="18" charset="-34"/>
              </a:rPr>
              <a:t>: </a:t>
            </a: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การหักลดหย่อนบุตร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12725" y="1095375"/>
            <a:ext cx="8713788" cy="5610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นายโตและนางต้อย เป็นสามีภริยาชอบด้วยกฎหมาย อยู่กินด้วยกันตลอดปีภาษี </a:t>
            </a:r>
            <a:r>
              <a:rPr lang="en-US" sz="3200">
                <a:latin typeface="Angsana New" pitchFamily="18" charset="-34"/>
              </a:rPr>
              <a:t>2540 </a:t>
            </a:r>
            <a:r>
              <a:rPr lang="th-TH" sz="3200">
                <a:latin typeface="Angsana New" pitchFamily="18" charset="-34"/>
              </a:rPr>
              <a:t>มีบุตรในความอุปการะเลี้ยงดู ดังนี้</a:t>
            </a:r>
          </a:p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บุตรคนที่ </a:t>
            </a:r>
            <a:r>
              <a:rPr lang="en-US" sz="3200">
                <a:latin typeface="Angsana New" pitchFamily="18" charset="-34"/>
              </a:rPr>
              <a:t>1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อายุ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28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ปี ตกงานกลายเป็นคนวิกลจริต</a:t>
            </a:r>
          </a:p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บุตรคนที่ </a:t>
            </a:r>
            <a:r>
              <a:rPr lang="en-US" sz="3200">
                <a:latin typeface="Angsana New" pitchFamily="18" charset="-34"/>
              </a:rPr>
              <a:t>2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อายุ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26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ปี กำลังศึกษาปริญญาโทที่ประเทศญี่ปุ่น</a:t>
            </a:r>
          </a:p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บุตรคนที่ </a:t>
            </a:r>
            <a:r>
              <a:rPr lang="en-US" sz="3200">
                <a:latin typeface="Angsana New" pitchFamily="18" charset="-34"/>
              </a:rPr>
              <a:t>3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อายุ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22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ปี เรียนอยู่มหาวิทยาลัยธรรมศาสตร์ และมีรายได้จากการขายสลากกินแบ่งรัฐบาล จำนวน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40,000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บาท</a:t>
            </a:r>
          </a:p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บุตรคนที่ </a:t>
            </a:r>
            <a:r>
              <a:rPr lang="en-US" sz="3200">
                <a:latin typeface="Angsana New" pitchFamily="18" charset="-34"/>
              </a:rPr>
              <a:t>4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อายุ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20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ปี เรียนอยู่มหาวิทยาลัยพายับ</a:t>
            </a:r>
          </a:p>
          <a:p>
            <a:pPr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บุตรคนที่ </a:t>
            </a:r>
            <a:r>
              <a:rPr lang="en-US" sz="3200">
                <a:latin typeface="Angsana New" pitchFamily="18" charset="-34"/>
              </a:rPr>
              <a:t>5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อายุ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18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ปี (เกิด พ.ศ.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2522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) เรียนอยู่โรงเรียนเทคนิคหนองแขม ได้รับเงินปันผลจากบริษัทการบินไทย จำนวน </a:t>
            </a:r>
            <a:r>
              <a:rPr lang="en-US" sz="3200">
                <a:solidFill>
                  <a:srgbClr val="0000FF"/>
                </a:solidFill>
                <a:latin typeface="Angsana New" pitchFamily="18" charset="-34"/>
              </a:rPr>
              <a:t>35,000 </a:t>
            </a:r>
            <a:r>
              <a:rPr lang="th-TH" sz="3200">
                <a:solidFill>
                  <a:srgbClr val="0000FF"/>
                </a:solidFill>
                <a:latin typeface="Angsana New" pitchFamily="18" charset="-34"/>
              </a:rPr>
              <a:t>บาท</a:t>
            </a:r>
          </a:p>
          <a:p>
            <a:pPr>
              <a:spcBef>
                <a:spcPct val="50000"/>
              </a:spcBef>
            </a:pPr>
            <a:endParaRPr lang="th-TH" sz="3200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338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dirty="0">
                <a:solidFill>
                  <a:srgbClr val="FF0000"/>
                </a:solidFill>
                <a:latin typeface="Angsana New" pitchFamily="18" charset="-34"/>
              </a:rPr>
              <a:t>ปี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2556</a:t>
            </a:r>
            <a:r>
              <a:rPr lang="en-US" dirty="0">
                <a:latin typeface="Angsana New" pitchFamily="18" charset="-34"/>
              </a:rPr>
              <a:t> : </a:t>
            </a:r>
            <a:r>
              <a:rPr lang="th-TH" dirty="0">
                <a:latin typeface="Angsana New" pitchFamily="18" charset="-34"/>
              </a:rPr>
              <a:t>เสียภาษีในนามของนายเสือผู้ถึงแก่ความตาย</a:t>
            </a:r>
            <a:br>
              <a:rPr lang="th-TH" dirty="0">
                <a:latin typeface="Angsana New" pitchFamily="18" charset="-34"/>
              </a:rPr>
            </a:br>
            <a:r>
              <a:rPr lang="th-TH" dirty="0">
                <a:latin typeface="Angsana New" pitchFamily="18" charset="-34"/>
              </a:rPr>
              <a:t>	   ระหว่างปีภาษี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5600"/>
            <a:ext cx="8229600" cy="4525963"/>
          </a:xfrm>
          <a:solidFill>
            <a:schemeClr val="bg1"/>
          </a:solidFill>
          <a:ln w="38100" cmpd="dbl">
            <a:solidFill>
              <a:srgbClr val="00FF00"/>
            </a:solidFill>
          </a:ln>
        </p:spPr>
        <p:txBody>
          <a:bodyPr anchor="ctr"/>
          <a:lstStyle/>
          <a:p>
            <a:pPr marL="571500" indent="-571500" eaLnBrk="1" hangingPunct="1">
              <a:buFontTx/>
              <a:buNone/>
            </a:pPr>
            <a:r>
              <a:rPr lang="th-TH" sz="4300" b="1">
                <a:latin typeface="Angsana New" pitchFamily="18" charset="-34"/>
              </a:rPr>
              <a:t>	 เงินได้ที่ต้องเสียภาษี</a:t>
            </a:r>
            <a:r>
              <a:rPr lang="th-TH" sz="4300">
                <a:latin typeface="Angsana New" pitchFamily="18" charset="-34"/>
              </a:rPr>
              <a:t> </a:t>
            </a:r>
            <a:r>
              <a:rPr lang="en-US" sz="4300">
                <a:latin typeface="Angsana New" pitchFamily="18" charset="-34"/>
              </a:rPr>
              <a:t>: </a:t>
            </a:r>
            <a:endParaRPr lang="th-TH" sz="4300">
              <a:latin typeface="Angsana New" pitchFamily="18" charset="-34"/>
            </a:endParaRP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th-TH" sz="3500">
                <a:latin typeface="Angsana New" pitchFamily="18" charset="-34"/>
              </a:rPr>
              <a:t>เงินเดือน 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(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1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 ม.ค. – 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31 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ส.ค.)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		</a:t>
            </a:r>
            <a:r>
              <a:rPr lang="en-US" sz="3500">
                <a:latin typeface="Angsana New" pitchFamily="18" charset="-34"/>
              </a:rPr>
              <a:t>=         80,000  </a:t>
            </a:r>
            <a:r>
              <a:rPr lang="th-TH" sz="3500">
                <a:latin typeface="Angsana New" pitchFamily="18" charset="-34"/>
              </a:rPr>
              <a:t>บาท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th-TH" sz="3500">
                <a:latin typeface="Angsana New" pitchFamily="18" charset="-34"/>
              </a:rPr>
              <a:t>ค่าเช่า      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(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ม.ค. – 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31 </a:t>
            </a:r>
            <a:r>
              <a:rPr lang="th-TH" sz="3500">
                <a:solidFill>
                  <a:srgbClr val="0066FF"/>
                </a:solidFill>
                <a:latin typeface="Angsana New" pitchFamily="18" charset="-34"/>
              </a:rPr>
              <a:t>ธ.ค.)</a:t>
            </a:r>
            <a:r>
              <a:rPr lang="en-US" sz="3500">
                <a:solidFill>
                  <a:srgbClr val="0066FF"/>
                </a:solidFill>
                <a:latin typeface="Angsana New" pitchFamily="18" charset="-34"/>
              </a:rPr>
              <a:t>		</a:t>
            </a:r>
            <a:r>
              <a:rPr lang="en-US" sz="3500">
                <a:latin typeface="Angsana New" pitchFamily="18" charset="-34"/>
              </a:rPr>
              <a:t>=</a:t>
            </a:r>
            <a:r>
              <a:rPr lang="th-TH" sz="3500">
                <a:latin typeface="Angsana New" pitchFamily="18" charset="-34"/>
              </a:rPr>
              <a:t>        </a:t>
            </a:r>
            <a:r>
              <a:rPr lang="en-US" sz="3500">
                <a:latin typeface="Angsana New" pitchFamily="18" charset="-34"/>
              </a:rPr>
              <a:t> 60,000  </a:t>
            </a:r>
            <a:r>
              <a:rPr lang="th-TH" sz="3500">
                <a:latin typeface="Angsana New" pitchFamily="18" charset="-34"/>
              </a:rPr>
              <a:t>บาท</a:t>
            </a:r>
          </a:p>
          <a:p>
            <a:pPr marL="1131888" lvl="2" indent="-438150" eaLnBrk="1" hangingPunct="1">
              <a:buFontTx/>
              <a:buNone/>
            </a:pPr>
            <a:r>
              <a:rPr lang="th-TH" sz="3500">
                <a:latin typeface="Angsana New" pitchFamily="18" charset="-34"/>
              </a:rPr>
              <a:t>ดังนั้น รวมเงินได้ในปีที่ตาย    	             </a:t>
            </a:r>
            <a:r>
              <a:rPr lang="en-US" sz="3500">
                <a:latin typeface="Angsana New" pitchFamily="18" charset="-34"/>
              </a:rPr>
              <a:t>=      140,000  </a:t>
            </a:r>
            <a:r>
              <a:rPr lang="th-TH" sz="3500">
                <a:latin typeface="Angsana New" pitchFamily="18" charset="-34"/>
              </a:rPr>
              <a:t>บาท</a:t>
            </a:r>
          </a:p>
          <a:p>
            <a:pPr marL="571500" indent="-571500" eaLnBrk="1" hangingPunct="1">
              <a:buFontTx/>
              <a:buNone/>
            </a:pPr>
            <a:r>
              <a:rPr lang="th-TH" sz="4300" b="1">
                <a:solidFill>
                  <a:srgbClr val="FF6699"/>
                </a:solidFill>
                <a:latin typeface="Angsana New" pitchFamily="18" charset="-34"/>
              </a:rPr>
              <a:t>สรุป</a:t>
            </a:r>
            <a:r>
              <a:rPr lang="th-TH" sz="4300">
                <a:latin typeface="Angsana New" pitchFamily="18" charset="-34"/>
              </a:rPr>
              <a:t> </a:t>
            </a:r>
            <a:r>
              <a:rPr lang="en-US" sz="4300">
                <a:latin typeface="Angsana New" pitchFamily="18" charset="-34"/>
              </a:rPr>
              <a:t>: </a:t>
            </a:r>
            <a:r>
              <a:rPr lang="th-TH" sz="4300">
                <a:latin typeface="Angsana New" pitchFamily="18" charset="-34"/>
              </a:rPr>
              <a:t> นำเงินได้ก่อนตาย </a:t>
            </a:r>
            <a:r>
              <a:rPr lang="en-US" sz="4300">
                <a:latin typeface="Angsana New" pitchFamily="18" charset="-34"/>
              </a:rPr>
              <a:t>+</a:t>
            </a:r>
            <a:r>
              <a:rPr lang="th-TH" sz="4300">
                <a:latin typeface="Angsana New" pitchFamily="18" charset="-34"/>
              </a:rPr>
              <a:t> เงินได้ของกองมรดกที่ยัง</a:t>
            </a:r>
          </a:p>
          <a:p>
            <a:pPr marL="571500" indent="-571500" eaLnBrk="1" hangingPunct="1">
              <a:buFontTx/>
              <a:buNone/>
            </a:pPr>
            <a:r>
              <a:rPr lang="th-TH" sz="4300">
                <a:latin typeface="Angsana New" pitchFamily="18" charset="-34"/>
              </a:rPr>
              <a:t>		 ไม่ได้แบ่งตลอดปีภาษีที่ตาย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854825" y="36449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6705600" y="4279900"/>
            <a:ext cx="990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-252413" y="1514475"/>
            <a:ext cx="1295401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 animBg="1"/>
      <p:bldP spid="40965" grpId="0" animBg="1"/>
      <p:bldP spid="40966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68313" y="1497013"/>
            <a:ext cx="8353425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เงินสะสมกองทุนสำรองเลี้ยงชีพ </a:t>
            </a:r>
            <a:r>
              <a:rPr lang="th-TH" sz="34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ตามจำนวนที่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จ่ายจริง ไม่เกิน 10,000</a:t>
            </a:r>
            <a:r>
              <a:rPr lang="th-TH" sz="34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34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4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(ส่วนที่เกิน 10,000 แต่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90,000</a:t>
            </a:r>
            <a:r>
              <a:rPr lang="th-TH" sz="34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ถือเป็นเงินได้ที่ได้รับยกเว้น)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ดอกเบี้ยเงินกู้ยืมเพื่อซื้อ เช่าซื้อหรือสร้างที่อยู่อาศัย โดยจำนองอาคารนั้น ตามจำนวนที่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จ่ายจริง ไม่เกิน </a:t>
            </a:r>
            <a:r>
              <a:rPr lang="en-US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34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0,000 บาท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th-TH" sz="3400" b="1" dirty="0">
                <a:latin typeface="Angsana New" pitchFamily="18" charset="-34"/>
                <a:cs typeface="Angsana New" pitchFamily="18" charset="-34"/>
              </a:rPr>
              <a:t>เงินสมทบกองทุนประกันสังคม ตามจำนวนที่จ่ายจริง</a:t>
            </a:r>
            <a:r>
              <a:rPr lang="en-US" sz="34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กรณีคู่สมรส (ความเป็นสามีภริยามีอยู่ตลอดปีภาษี สามารถหักลดหย่อนของคู่สมรสได้อีกตามเกณฑ์ข้างต้น</a:t>
            </a:r>
            <a:r>
              <a:rPr lang="en-US" sz="3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3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3534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9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ค่าอุปการะเลี้ยงดูบิดามารดา			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คนละ	</a:t>
            </a:r>
            <a:r>
              <a:rPr lang="en-US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30,000 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9.1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ผู้มีเงินได้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9.2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คู่สมรส (กรณีความเป็นสามีภริยามีอยู่ตลอดปีภาษี)</a:t>
            </a:r>
          </a:p>
          <a:p>
            <a:pPr marL="800100" lvl="1" indent="-342900">
              <a:spcBef>
                <a:spcPct val="50000"/>
              </a:spcBef>
            </a:pPr>
            <a:r>
              <a:rPr lang="th-TH" sz="32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เงื่อนไข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	-อายุ </a:t>
            </a: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 </a:t>
            </a:r>
            <a:r>
              <a:rPr lang="en-US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60 </a:t>
            </a: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ปี</a:t>
            </a:r>
          </a:p>
          <a:p>
            <a:pPr marL="800100" lvl="1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			-รายได้  </a:t>
            </a:r>
            <a:r>
              <a:rPr lang="en-US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30,000 </a:t>
            </a: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บาทต่อปี</a:t>
            </a:r>
          </a:p>
          <a:p>
            <a:pPr marL="800100" lvl="1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			-อยู่ในความอุปการะเลี้ยงดูของผู้มีเงินได้ โดยมีหลักฐาน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  <a:sym typeface="Symbol" pitchFamily="18" charset="2"/>
              </a:rPr>
              <a:t>*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  <a:sym typeface="Symbol" pitchFamily="18" charset="2"/>
              </a:rPr>
              <a:t>ยังสามารถหักค่าเบี้ยประกันสุขภาพของบิดามารดาได้อีก ตามที่จ่ายจริง แต่ไม่เกิน </a:t>
            </a:r>
            <a:r>
              <a:rPr lang="en-US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  <a:sym typeface="Symbol" pitchFamily="18" charset="2"/>
              </a:rPr>
              <a:t>15,000 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  <a:sym typeface="Symbol" pitchFamily="18" charset="2"/>
              </a:rPr>
              <a:t>บาท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250825" y="115888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68313" y="1195388"/>
            <a:ext cx="8353425" cy="571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10. 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ค่าอุปการะเลี้ยงดูคนพิการ			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คนละ	</a:t>
            </a:r>
            <a:r>
              <a:rPr lang="en-US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60,000 </a:t>
            </a:r>
            <a:r>
              <a:rPr lang="th-TH" sz="32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10.1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บิดา มารดาของผู้มีเงินได้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10.2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บิดา มารดาของคู่สมรส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10.3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คู่สมรส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10.4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บุตรชอบด้วยกฎหมาย รวมถึงบุตรบุญธรรมของผู้มีเงินได้</a:t>
            </a:r>
            <a:endParaRPr lang="en-US" sz="2800" b="1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10.5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บุตรชอบด้วยกฎหมายของคู่สมรส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10.6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บุคคลอื่นซึ่งเป็นคนพิการ โดยผู้มีเงินได้เป็นผู้ดูแลตามกฎหมาย จำนวน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คน</a:t>
            </a:r>
          </a:p>
          <a:p>
            <a:pPr marL="800100" lvl="1" indent="-342900">
              <a:spcBef>
                <a:spcPct val="50000"/>
              </a:spcBef>
            </a:pPr>
            <a:r>
              <a:rPr lang="th-TH" sz="28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เงื่อนไข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	-คนพิการดังกล่าว ต้องมีเงินได้พึงประเมิน </a:t>
            </a:r>
            <a:r>
              <a:rPr lang="th-TH" sz="28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 </a:t>
            </a:r>
            <a:r>
              <a:rPr lang="en-US" sz="28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30,000 </a:t>
            </a:r>
            <a:r>
              <a:rPr lang="th-TH" sz="28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บาท</a:t>
            </a:r>
            <a:endParaRPr lang="en-US" sz="2800" b="1">
              <a:latin typeface="Angsana New" pitchFamily="18" charset="-34"/>
              <a:cs typeface="Angsana New" pitchFamily="18" charset="-34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sz="28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			</a:t>
            </a:r>
            <a:r>
              <a:rPr lang="th-TH" sz="2800" b="1">
                <a:latin typeface="Angsana New" pitchFamily="18" charset="-34"/>
                <a:cs typeface="Angsana New" pitchFamily="18" charset="-34"/>
                <a:sym typeface="Symbol" pitchFamily="18" charset="2"/>
              </a:rPr>
              <a:t>-ผู้มีเงินได้มีชื่อเป็นผู้ดูแลคนพิการในบัตรประจำตัวคนพิการ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 (มาตรา 47)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68313" y="1522413"/>
            <a:ext cx="835342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11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เงินบริจาคองค์กรสาธารณกุศล </a:t>
            </a:r>
            <a:r>
              <a:rPr lang="th-TH" sz="3200" b="1" u="sng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ตามจำนวนที่จ่ายจริง ไม่เกินร้อยละ 10 ของเงินได้หลังจากหักค่าใช้จ่ายและค่าลดหย่อนทั้งหมดแล้ว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-หากใบเสร็จระบุชื่อทั้งผู้มีเงินได้และคู่สมรส ถือว่าบริจาคคนละครึ่ง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-หากใบเสร็จระบุชื่อหลายคน ให้เฉลี่ยเท่ากัน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-ต้องเป็นเงินสดเท่านั้น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-การบริจาคเป็นทรัพย์สินไม่สามารถนำมาหักลดหย่อนได้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FF3300"/>
                </a:solidFill>
                <a:cs typeface="Angsana New" pitchFamily="18" charset="-34"/>
              </a:rPr>
              <a:t>การหักลดหย่อนกรณีสามีภรรยาต่างมีเงินได้</a:t>
            </a:r>
            <a:endParaRPr lang="th-TH" sz="40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68313" y="1712913"/>
            <a:ext cx="83534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40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-กรณีความเป็นสามีภรรยามีตลอดปีภาษี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เงินได้ของภริยาถือเป็นของสามี ดังนั้นหักลดหย่อนคู่สมรสได้ </a:t>
            </a:r>
          </a:p>
          <a:p>
            <a:pPr marL="342900" indent="-342900">
              <a:spcBef>
                <a:spcPct val="50000"/>
              </a:spcBef>
            </a:pPr>
            <a:r>
              <a:rPr lang="th-TH" sz="40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-กรณีภรรยาแยกยื่นเงินได้ประเภทที่ 1 หรือความเป็นสามีภริยาไม่ได้อยู่ตลอดปีภาษี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หักลดหย่อนผู้มีเงินได้ ลดหย่อนบุตร การศึกษาบุตร ดอกเบี้ยเงินกู้ยืม หักได้เต็มจำนวน</a:t>
            </a:r>
            <a:endParaRPr lang="th-TH" sz="4000" b="1" u="sng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การหักลดหย่อนกรณีอื่น ๆ</a:t>
            </a:r>
            <a:endParaRPr lang="th-TH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8353425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-กรณีผู้มีเงินได้มิได้อยู่ในประเทศไทย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เฉพาะคู่สมรส บุตร การศึกษาบุตรที่อยู่ในประเทศไทยเท่านั้น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-กรณีผู้มีเงินได้ถึงแก่ความตาย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ลดหย่อนได้เสมือนยังมีชีวิตอยู่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-กรณีกองมรดกที่ยังไม่ได้แบ่ง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ลดหย่อนได้ 30,000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-กรณีห้างหุ้นส่วนสามัญหรือคณะบุคคลที่มิใช่นิติบุคคล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ลดหย่อนหุ้นส่วนที่อยู่ในประเทศไทยคนละ 30,000 บาท ไม่เกิน 60,000 บาท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การคำนวณภาษีสิ้นปี (มาตรา 48)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1438" y="1341438"/>
            <a:ext cx="8821737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6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ขั้นที่ 1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	คำนวณภาษีตามวิธีที่ 1 โดย</a:t>
            </a:r>
          </a:p>
          <a:p>
            <a:pPr marL="342900" indent="-342900">
              <a:spcBef>
                <a:spcPct val="50000"/>
              </a:spcBef>
            </a:pPr>
            <a:r>
              <a:rPr lang="th-TH" sz="2600" b="1">
                <a:latin typeface="Angsana New" pitchFamily="18" charset="-34"/>
                <a:cs typeface="Angsana New" pitchFamily="18" charset="-34"/>
              </a:rPr>
              <a:t>			เงินได้พึงประเมิน				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	xxx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 u="sng">
                <a:latin typeface="Angsana New" pitchFamily="18" charset="-34"/>
                <a:cs typeface="Angsana New" pitchFamily="18" charset="-34"/>
              </a:rPr>
              <a:t>หัก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 ค่าใช้จ่าย					</a:t>
            </a:r>
            <a:r>
              <a:rPr lang="en-US" sz="2600" b="1" u="sng">
                <a:latin typeface="Angsana New" pitchFamily="18" charset="-34"/>
                <a:cs typeface="Angsana New" pitchFamily="18" charset="-34"/>
              </a:rPr>
              <a:t>xxx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เงินได้พึงประเมินหลังหักค่าใช้จ่าย		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	xxx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 u="sng">
                <a:latin typeface="Angsana New" pitchFamily="18" charset="-34"/>
                <a:cs typeface="Angsana New" pitchFamily="18" charset="-34"/>
              </a:rPr>
              <a:t>หัก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 ค่าลดหย่อน				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600" b="1" u="sng">
                <a:latin typeface="Angsana New" pitchFamily="18" charset="-34"/>
                <a:cs typeface="Angsana New" pitchFamily="18" charset="-34"/>
              </a:rPr>
              <a:t>xxx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เงินได้หลังหักค่าลดหย่อน				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xxx</a:t>
            </a:r>
            <a:endParaRPr lang="th-TH" sz="26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 u="sng">
                <a:latin typeface="Angsana New" pitchFamily="18" charset="-34"/>
                <a:cs typeface="Angsana New" pitchFamily="18" charset="-34"/>
              </a:rPr>
              <a:t>หัก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 เงินบริจาค					</a:t>
            </a:r>
            <a:r>
              <a:rPr lang="en-US" sz="2600" b="1" u="sng">
                <a:latin typeface="Angsana New" pitchFamily="18" charset="-34"/>
                <a:cs typeface="Angsana New" pitchFamily="18" charset="-34"/>
              </a:rPr>
              <a:t>xxx</a:t>
            </a:r>
            <a:endParaRPr lang="th-TH" sz="2600" b="1" u="sng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2600" b="1">
                <a:latin typeface="Angsana New" pitchFamily="18" charset="-34"/>
                <a:cs typeface="Angsana New" pitchFamily="18" charset="-34"/>
              </a:rPr>
              <a:t>			เงินได้สุทธิ					</a:t>
            </a:r>
            <a:r>
              <a:rPr lang="en-US" sz="2600" b="1" u="sng">
                <a:latin typeface="Angsana New" pitchFamily="18" charset="-34"/>
                <a:cs typeface="Angsana New" pitchFamily="18" charset="-34"/>
              </a:rPr>
              <a:t>xxx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ภาษีเงินได้บุคคลธรรมดาตามอัตราก้าวหน้า		</a:t>
            </a:r>
            <a:r>
              <a:rPr lang="en-US" sz="2600" b="1" u="sng">
                <a:latin typeface="Angsana New" pitchFamily="18" charset="-34"/>
                <a:cs typeface="Angsana New" pitchFamily="18" charset="-34"/>
              </a:rPr>
              <a:t>xxx</a:t>
            </a:r>
            <a:endParaRPr lang="th-TH" sz="2600" b="1" u="sng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อัตราภาษีเงินได้บุคคลธรรมดา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928662" y="1428736"/>
            <a:ext cx="6913561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      0    - 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150,000		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ได้รับการยกเว้น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</a:rPr>
              <a:t>150,001-300,000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อัตราภาษี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5%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300,001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- </a:t>
            </a:r>
            <a:r>
              <a:rPr lang="en-US" b="1" dirty="0">
                <a:latin typeface="Angsana New" pitchFamily="18" charset="-34"/>
              </a:rPr>
              <a:t>50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0,000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อัตราภาษี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en-US" b="1" dirty="0">
                <a:latin typeface="Angsana New" pitchFamily="18" charset="-34"/>
              </a:rPr>
              <a:t>%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</a:rPr>
              <a:t>500,001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– </a:t>
            </a:r>
            <a:r>
              <a:rPr lang="en-US" b="1" dirty="0">
                <a:latin typeface="Angsana New" pitchFamily="18" charset="-34"/>
              </a:rPr>
              <a:t>75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0,000		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อัตราภาษี 1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5%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</a:rPr>
              <a:t>750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,00</a:t>
            </a:r>
            <a:r>
              <a:rPr lang="en-US" b="1" dirty="0">
                <a:latin typeface="Angsana New" pitchFamily="18" charset="-34"/>
              </a:rPr>
              <a:t>1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– 1,000,000		อัตราภาษี 20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%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1,000,00</a:t>
            </a:r>
            <a:r>
              <a:rPr lang="en-US" b="1" dirty="0">
                <a:latin typeface="Angsana New" pitchFamily="18" charset="-34"/>
              </a:rPr>
              <a:t>1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– </a:t>
            </a:r>
            <a:r>
              <a:rPr lang="en-US" b="1" dirty="0">
                <a:latin typeface="Angsana New" pitchFamily="18" charset="-34"/>
              </a:rPr>
              <a:t>2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,000,000		อัตราภาษี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25%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b="1" dirty="0">
                <a:latin typeface="Angsana New" pitchFamily="18" charset="-34"/>
              </a:rPr>
              <a:t>2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,000,00</a:t>
            </a:r>
            <a:r>
              <a:rPr lang="en-US" b="1" dirty="0">
                <a:latin typeface="Angsana New" pitchFamily="18" charset="-34"/>
              </a:rPr>
              <a:t>1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- 5,000,000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	อัตราภาษี 3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0%</a:t>
            </a:r>
          </a:p>
          <a:p>
            <a:pPr marL="342900" indent="-342900">
              <a:spcBef>
                <a:spcPct val="50000"/>
              </a:spcBef>
            </a:pPr>
            <a:r>
              <a:rPr lang="en-US" b="1" dirty="0">
                <a:latin typeface="Angsana New" pitchFamily="18" charset="-34"/>
              </a:rPr>
              <a:t>		5,000,001 </a:t>
            </a:r>
            <a:r>
              <a:rPr lang="th-TH" b="1" dirty="0">
                <a:latin typeface="Angsana New" pitchFamily="18" charset="-34"/>
              </a:rPr>
              <a:t>ขึ้นไป                           </a:t>
            </a:r>
            <a:r>
              <a:rPr lang="en-US" b="1" dirty="0">
                <a:latin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</a:rPr>
              <a:t>อัตราภาษี </a:t>
            </a:r>
            <a:r>
              <a:rPr lang="en-US" b="1" dirty="0">
                <a:latin typeface="Angsana New" pitchFamily="18" charset="-34"/>
              </a:rPr>
              <a:t>35%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การคำนวณภาษีสิ้นปี (มาตรา 48)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 dirty="0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	ขั้นที่ 2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คำนวณภาษีตามวิธีที่ 2 เมื่อเข้าเงื่อนไขดังนี้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	- สำหรับเงินได้ 40 (2) – (8) ตั้งแต่ 60,000 บาทขึ้นไป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	- เงินได้พึงประเมิน  * ร้อยละ 0.5 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	- หากคำนวณแล้ว ภาษีตามวิธีที่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ไม่ถึง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บาท จะได้รับยกเว้นภาษีเงินได้บุคคลธรรมดา แล้วค่อยนำไปเปรียบเทียบกับวิธีที่หนึ่ง</a:t>
            </a:r>
            <a:endParaRPr lang="th-TH" sz="2800" b="1" u="sng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การคำนวณภาษีสิ้นปี (มาตรา 48)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Angsana New" pitchFamily="18" charset="-34"/>
                <a:cs typeface="Angsana New" pitchFamily="18" charset="-34"/>
              </a:rPr>
              <a:t>		ขั้นที่ 3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		- เปรียบเทียบภาษีที่คำนวณได้ระหว่างวิธีที่ 1 กับวิธีที่ 2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		- เลือกจำนวนที่สูงกว่าเป็นจำนวนภาษีที่ต้องชำระ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		- นำมาหักด้วย ภาษีหัก ณ ที่จ่าย ภาษีครึ่งปี เครดิตภาษี </a:t>
            </a:r>
            <a:endParaRPr lang="en-US" sz="36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- เศษสตางค์ ไม่ถึง </a:t>
            </a:r>
            <a:r>
              <a:rPr lang="en-US" sz="3600" b="1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 บาทได้รับยกเว้น (ทศนิยมปัดทิ้ง)</a:t>
            </a:r>
            <a:endParaRPr lang="th-TH" sz="2800" b="1" u="sng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>
                <a:solidFill>
                  <a:srgbClr val="FF0000"/>
                </a:solidFill>
                <a:latin typeface="Angsana New" pitchFamily="18" charset="-34"/>
              </a:rPr>
              <a:t>ปี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2557</a:t>
            </a:r>
            <a:r>
              <a:rPr lang="en-US" dirty="0">
                <a:latin typeface="Angsana New" pitchFamily="18" charset="-34"/>
              </a:rPr>
              <a:t> : </a:t>
            </a:r>
            <a:r>
              <a:rPr lang="th-TH" dirty="0">
                <a:latin typeface="Angsana New" pitchFamily="18" charset="-34"/>
              </a:rPr>
              <a:t>เสียภาษีในนามของกองมรดกที่ยังไม่ได้แบ่ง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19075" y="1323975"/>
            <a:ext cx="8785225" cy="4133850"/>
          </a:xfrm>
          <a:solidFill>
            <a:schemeClr val="bg1"/>
          </a:solidFill>
          <a:ln w="38100" cmpd="dbl">
            <a:solidFill>
              <a:srgbClr val="00FF00"/>
            </a:solidFill>
          </a:ln>
        </p:spPr>
        <p:txBody>
          <a:bodyPr anchor="ctr"/>
          <a:lstStyle/>
          <a:p>
            <a:pPr marL="571500" indent="-571500" eaLnBrk="1" hangingPunct="1">
              <a:buFontTx/>
              <a:buNone/>
            </a:pPr>
            <a:r>
              <a:rPr lang="th-TH" sz="4700" b="1" dirty="0">
                <a:latin typeface="Angsana New" pitchFamily="18" charset="-34"/>
              </a:rPr>
              <a:t>	เงินได้ที่ต้องเสียภาษี</a:t>
            </a:r>
            <a:r>
              <a:rPr lang="th-TH" sz="4700" dirty="0">
                <a:latin typeface="Angsana New" pitchFamily="18" charset="-34"/>
              </a:rPr>
              <a:t> </a:t>
            </a:r>
            <a:r>
              <a:rPr lang="en-US" sz="4700" dirty="0">
                <a:latin typeface="Angsana New" pitchFamily="18" charset="-34"/>
              </a:rPr>
              <a:t>: </a:t>
            </a:r>
            <a:endParaRPr lang="th-TH" sz="4700" dirty="0">
              <a:latin typeface="Angsana New" pitchFamily="18" charset="-34"/>
            </a:endParaRPr>
          </a:p>
          <a:p>
            <a:pPr marL="839788" lvl="1" indent="-495300" eaLnBrk="1" hangingPunct="1">
              <a:buFontTx/>
              <a:buNone/>
            </a:pPr>
            <a:r>
              <a:rPr lang="th-TH" sz="4200" dirty="0">
                <a:latin typeface="Angsana New" pitchFamily="18" charset="-34"/>
              </a:rPr>
              <a:t>   - ค่าเช่าปีละ     </a:t>
            </a:r>
            <a:r>
              <a:rPr lang="th-TH" sz="4200" dirty="0">
                <a:solidFill>
                  <a:srgbClr val="0066FF"/>
                </a:solidFill>
                <a:latin typeface="Angsana New" pitchFamily="18" charset="-34"/>
              </a:rPr>
              <a:t>(</a:t>
            </a:r>
            <a:r>
              <a:rPr lang="en-US" sz="4200" dirty="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4200" dirty="0">
                <a:solidFill>
                  <a:srgbClr val="0066FF"/>
                </a:solidFill>
                <a:latin typeface="Angsana New" pitchFamily="18" charset="-34"/>
              </a:rPr>
              <a:t>ม.ค. – </a:t>
            </a:r>
            <a:r>
              <a:rPr lang="en-US" sz="4200" dirty="0">
                <a:solidFill>
                  <a:srgbClr val="0066FF"/>
                </a:solidFill>
                <a:latin typeface="Angsana New" pitchFamily="18" charset="-34"/>
              </a:rPr>
              <a:t>31 </a:t>
            </a:r>
            <a:r>
              <a:rPr lang="th-TH" sz="4200" dirty="0">
                <a:solidFill>
                  <a:srgbClr val="0066FF"/>
                </a:solidFill>
                <a:latin typeface="Angsana New" pitchFamily="18" charset="-34"/>
              </a:rPr>
              <a:t>ธ.ค.)</a:t>
            </a:r>
            <a:r>
              <a:rPr lang="th-TH" sz="4200" dirty="0">
                <a:latin typeface="Angsana New" pitchFamily="18" charset="-34"/>
              </a:rPr>
              <a:t>  </a:t>
            </a:r>
            <a:r>
              <a:rPr lang="en-US" sz="4200" dirty="0">
                <a:latin typeface="Angsana New" pitchFamily="18" charset="-34"/>
              </a:rPr>
              <a:t>     =</a:t>
            </a:r>
            <a:r>
              <a:rPr lang="th-TH" sz="4200" dirty="0">
                <a:latin typeface="Angsana New" pitchFamily="18" charset="-34"/>
              </a:rPr>
              <a:t>     </a:t>
            </a:r>
            <a:r>
              <a:rPr lang="en-US" sz="4200" dirty="0">
                <a:latin typeface="Angsana New" pitchFamily="18" charset="-34"/>
              </a:rPr>
              <a:t>60,000  </a:t>
            </a:r>
            <a:r>
              <a:rPr lang="th-TH" sz="4200" dirty="0">
                <a:latin typeface="Angsana New" pitchFamily="18" charset="-34"/>
              </a:rPr>
              <a:t>บาท</a:t>
            </a:r>
          </a:p>
          <a:p>
            <a:pPr marL="1131888" lvl="2" indent="-438150" eaLnBrk="1" hangingPunct="1">
              <a:buFontTx/>
              <a:buNone/>
            </a:pPr>
            <a:r>
              <a:rPr lang="th-TH" sz="4200" dirty="0">
                <a:latin typeface="Angsana New" pitchFamily="18" charset="-34"/>
              </a:rPr>
              <a:t>ดังนั้น รวมเงินได้ที่ต้องเสียภาษี        </a:t>
            </a:r>
            <a:r>
              <a:rPr lang="en-US" sz="4200" dirty="0">
                <a:latin typeface="Angsana New" pitchFamily="18" charset="-34"/>
              </a:rPr>
              <a:t>=        60,000  </a:t>
            </a:r>
            <a:r>
              <a:rPr lang="th-TH" sz="4200" dirty="0">
                <a:latin typeface="Angsana New" pitchFamily="18" charset="-34"/>
              </a:rPr>
              <a:t>บาท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143768" y="4572008"/>
            <a:ext cx="838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7143768" y="385762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-557213" y="1971675"/>
            <a:ext cx="1295401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2" grpId="0" animBg="1"/>
      <p:bldP spid="43013" grpId="0" animBg="1"/>
      <p:bldP spid="43014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การคำนวณภาษีครึ่งปี (มาตรา 56 ทวิ)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1438" y="1446213"/>
            <a:ext cx="8821737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สำหรับเงินได้ 40 (5) – (8) 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มีหลักเกณฑ์การคำนวณภาษีเงินได้เช่นเดียวกับภาษีสิ้นปี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การหักค่าใช้จ่ายเหมา สามารถนำอัตรานั้นมาคำนวณกับเงินได้ของครึ่งปีแรกได้เลย ไม่ต้องแบ่งครึ่ง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การหักค่าใช้จ่ายตามความจำเป็นและสมควร ให้นำมาเฉพาะค่าใช้จ่ายที่เกิดขึ้นจริงในครึ่งปีแรกเท่านั้น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การหักลดหย่อนผู้มีเงินได้ คู่สมรส บุตร การศึกษาบุตร บุพการีหักได้กึ่งหนึ่ง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		- การหักลดหย่อนประกันชีวิต ดอกเบี้ยเงินกู้ยืม เงินบริจาค หักได้กึ่งหนึ่ง แต่ต้องเป็นการจ่ายจริงในเดือนมกราคมถึงเดือนมิถุนายน</a:t>
            </a:r>
            <a:endParaRPr lang="th-TH" sz="2800" b="1" u="sng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ตัวอย่างคำนวณภาษีครึ่งปี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นาย ก มีเงินเดือน </a:t>
            </a:r>
            <a:r>
              <a:rPr lang="en-US" dirty="0"/>
              <a:t>40,000 </a:t>
            </a:r>
            <a:r>
              <a:rPr lang="th-TH" dirty="0"/>
              <a:t>บาทต่อเดือน มีรายได้จากการให้เช่าบ้านเดือนละ </a:t>
            </a:r>
            <a:r>
              <a:rPr lang="en-US" dirty="0"/>
              <a:t>65,000 </a:t>
            </a:r>
            <a:r>
              <a:rPr lang="th-TH" dirty="0"/>
              <a:t>บาท ในปีภาษีนาย ก. ต้องยื่นชำระภาษีครึ่งปีและภาษีสิ้นปีหรือไม่ อย่างไรคำนวณประกอบ</a:t>
            </a:r>
          </a:p>
        </p:txBody>
      </p:sp>
    </p:spTree>
    <p:extLst>
      <p:ext uri="{BB962C8B-B14F-4D97-AF65-F5344CB8AC3E}">
        <p14:creationId xmlns:p14="http://schemas.microsoft.com/office/powerpoint/2010/main" val="152136589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ตัวอย่างคำนวณภาษีครึ่งปี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นาย ง เป็นวิศวกร มีรายได้ดอกเบี้ยจากบัญชีออมทรัพย์ </a:t>
            </a:r>
            <a:r>
              <a:rPr lang="en-US" dirty="0"/>
              <a:t>100,000 </a:t>
            </a:r>
            <a:r>
              <a:rPr lang="th-TH" dirty="0"/>
              <a:t>บาท มีรายได้จากการรับเขียนแบบผังอาคาร </a:t>
            </a:r>
            <a:r>
              <a:rPr lang="en-US" dirty="0"/>
              <a:t>200,000 </a:t>
            </a:r>
            <a:r>
              <a:rPr lang="th-TH" dirty="0"/>
              <a:t>บาท ในปีภาษีนี้ นาย ง ต้องยื่นชำระภาษีครึ่งปีและภาษีสิ้นปีหรือไม่ อย่างไร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เกณฑ์ของเงินได้พึงประเมินที่ต้องยื่นแบบแสดงรายการ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1.  ไม่มีคู่สมรส			เงินได้ 		&gt; 30,000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2.  ไม่มีคู่สมรสแต่มีเงินได้		เฉพาะ 40 (1) 	&gt; 50,000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3.  มีคู่สมรส			เงินได้ 		&gt; 60,000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4.  มีคู่สมรสแต่มีเงินได้		เฉพาะ 40 (1) 	&gt;100,000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5.  กองมรดกที่ยังมิได้แบ่ง		เงินได้		&gt; 30,000 บาท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	6.  ห้างหุ้นส่วนสามัญ/คณะบุคคล	เงินได้		&gt; 30,000 บาท</a:t>
            </a:r>
            <a:endParaRPr lang="th-TH" sz="2800" b="1" u="sng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3"/>
          <p:cNvSpPr>
            <a:spLocks noChangeArrowheads="1"/>
          </p:cNvSpPr>
          <p:nvPr/>
        </p:nvSpPr>
        <p:spPr bwMode="auto">
          <a:xfrm>
            <a:off x="250825" y="4048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50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แบบแสดงรายการ</a:t>
            </a:r>
          </a:p>
        </p:txBody>
      </p:sp>
      <p:graphicFrame>
        <p:nvGraphicFramePr>
          <p:cNvPr id="74798" name="Group 46"/>
          <p:cNvGraphicFramePr>
            <a:graphicFrameLocks noGrp="1"/>
          </p:cNvGraphicFramePr>
          <p:nvPr/>
        </p:nvGraphicFramePr>
        <p:xfrm>
          <a:off x="611188" y="2303463"/>
          <a:ext cx="8137525" cy="2709864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ชื่อแบบ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ใช้ยื่นกรณี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กำหนดเวลายื่นแบบ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ภ.ง.ด. 90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มีเงินได้พึงประเมินทุกประเภท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มกราคม-มีนาคม ของปีถัดไป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ภ.ง.ด. 91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มีเงินได้เฉพาะ 40 (1)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มกราคม-มีนาคม ของปีถัดไป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ภ.ง.ด. 94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ยื่นภาษีครึ่งปีสำหรับ 40 (5)-(8)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กรกฎาคม-กันยายน ของปีนั้น</a:t>
                      </a: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cs typeface="+mj-cs"/>
              </a:rPr>
              <a:t>1) </a:t>
            </a:r>
            <a:r>
              <a:rPr lang="th-TH" sz="2800" dirty="0">
                <a:cs typeface="+mj-cs"/>
              </a:rPr>
              <a:t>นาย ก และนาง ข เป็นสามีภรรยาชอบด้วยกฎหมาย อยู่ด้วยกันตลอดปีภาษี มีบุตรด้วยกัน </a:t>
            </a:r>
            <a:r>
              <a:rPr lang="en-US" sz="2800" dirty="0">
                <a:cs typeface="+mj-cs"/>
              </a:rPr>
              <a:t>2 </a:t>
            </a:r>
            <a:r>
              <a:rPr lang="th-TH" sz="2800" dirty="0">
                <a:cs typeface="+mj-cs"/>
              </a:rPr>
              <a:t>คน คนแรกอายุ </a:t>
            </a:r>
            <a:r>
              <a:rPr lang="en-US" sz="2800" dirty="0">
                <a:cs typeface="+mj-cs"/>
              </a:rPr>
              <a:t>22 </a:t>
            </a:r>
            <a:r>
              <a:rPr lang="th-TH" sz="2800" dirty="0">
                <a:cs typeface="+mj-cs"/>
              </a:rPr>
              <a:t>ปี ศึกษาอยู่มหาวิทยาลัยมหาสารคาม</a:t>
            </a:r>
            <a:r>
              <a:rPr lang="en-US" sz="2800" dirty="0">
                <a:cs typeface="+mj-cs"/>
              </a:rPr>
              <a:t>  </a:t>
            </a:r>
            <a:r>
              <a:rPr lang="th-TH" sz="2800" dirty="0">
                <a:cs typeface="+mj-cs"/>
              </a:rPr>
              <a:t>คนที่สอง อายุ </a:t>
            </a:r>
            <a:r>
              <a:rPr lang="en-US" sz="2800" dirty="0">
                <a:cs typeface="+mj-cs"/>
              </a:rPr>
              <a:t>19 </a:t>
            </a:r>
            <a:r>
              <a:rPr lang="th-TH" sz="2800" dirty="0">
                <a:cs typeface="+mj-cs"/>
              </a:rPr>
              <a:t>ปี บรรลุนิติภาวะโดยการจดทะเบียนสมรส ศึกษาอยู่มหาวิทยาลัยขอนแก่น  โดยทั้งคู่มีรายละเอียด ดังนี้</a:t>
            </a:r>
          </a:p>
          <a:p>
            <a:r>
              <a:rPr lang="th-TH" sz="2800" u="sng" dirty="0">
                <a:cs typeface="+mj-cs"/>
              </a:rPr>
              <a:t>นาย ก</a:t>
            </a:r>
            <a:r>
              <a:rPr lang="th-TH" sz="2800" dirty="0">
                <a:cs typeface="+mj-cs"/>
              </a:rPr>
              <a:t>.   มีเงินเดือนๆละ			</a:t>
            </a:r>
            <a:r>
              <a:rPr lang="en-US" sz="2800" dirty="0">
                <a:cs typeface="+mj-cs"/>
              </a:rPr>
              <a:t>40,000 </a:t>
            </a:r>
            <a:r>
              <a:rPr lang="th-TH" sz="2800" dirty="0">
                <a:cs typeface="+mj-cs"/>
              </a:rPr>
              <a:t>บาท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                    จ่ายเงินเข้ากองทุนสำรองเลี้ยงชีพ	</a:t>
            </a:r>
            <a:r>
              <a:rPr lang="en-US" sz="2800" dirty="0">
                <a:cs typeface="+mj-cs"/>
              </a:rPr>
              <a:t>2,000 </a:t>
            </a:r>
            <a:r>
              <a:rPr lang="th-TH" sz="2800" dirty="0">
                <a:cs typeface="+mj-cs"/>
              </a:rPr>
              <a:t>บาทต่อเดือน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                    มีเงินบริจาคทั่วไป 		</a:t>
            </a:r>
            <a:r>
              <a:rPr lang="en-US" sz="2800" dirty="0">
                <a:cs typeface="+mj-cs"/>
              </a:rPr>
              <a:t>20,000 </a:t>
            </a:r>
            <a:r>
              <a:rPr lang="th-TH" sz="2800" dirty="0">
                <a:cs typeface="+mj-cs"/>
              </a:rPr>
              <a:t>บาท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	     บิดามารดาอายุ </a:t>
            </a:r>
            <a:r>
              <a:rPr lang="en-US" sz="2800" dirty="0">
                <a:cs typeface="+mj-cs"/>
              </a:rPr>
              <a:t>61 </a:t>
            </a:r>
            <a:r>
              <a:rPr lang="th-TH" sz="2800" dirty="0">
                <a:cs typeface="+mj-cs"/>
              </a:rPr>
              <a:t>ปีทั้งคู่ บิดาไม่มีรายได้ มารดามีรายได้จากบำนาญ 	      </a:t>
            </a:r>
            <a:r>
              <a:rPr lang="en-US" sz="2800" dirty="0">
                <a:cs typeface="+mj-cs"/>
              </a:rPr>
              <a:t>30,000 </a:t>
            </a:r>
            <a:r>
              <a:rPr lang="th-TH" sz="2800" dirty="0">
                <a:cs typeface="+mj-cs"/>
              </a:rPr>
              <a:t>บาทต่อปี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369814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cs typeface="+mj-cs"/>
              </a:rPr>
              <a:t>นาง ข.   มีเงินเดือนๆละ			</a:t>
            </a:r>
            <a:r>
              <a:rPr lang="en-US" sz="2800" dirty="0">
                <a:cs typeface="+mj-cs"/>
              </a:rPr>
              <a:t>30,000 </a:t>
            </a:r>
            <a:r>
              <a:rPr lang="th-TH" sz="2800" dirty="0">
                <a:cs typeface="+mj-cs"/>
              </a:rPr>
              <a:t>บาท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	      จ่ายเบี้ยประกันชีวิต </a:t>
            </a:r>
            <a:r>
              <a:rPr lang="en-US" sz="2800" dirty="0">
                <a:cs typeface="+mj-cs"/>
              </a:rPr>
              <a:t>12,000 </a:t>
            </a:r>
            <a:r>
              <a:rPr lang="th-TH" sz="2800" dirty="0">
                <a:cs typeface="+mj-cs"/>
              </a:rPr>
              <a:t>บาท อายุกรมธรรม์ </a:t>
            </a:r>
            <a:r>
              <a:rPr lang="en-US" sz="2800" dirty="0">
                <a:cs typeface="+mj-cs"/>
              </a:rPr>
              <a:t>10 </a:t>
            </a:r>
            <a:r>
              <a:rPr lang="th-TH" sz="2800" dirty="0">
                <a:cs typeface="+mj-cs"/>
              </a:rPr>
              <a:t>ปี กับบริษัท	       ประกันภัยในราชอาณาจักร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	      จ่ายเงินเข้ากองทุนประกันสังคม 	</a:t>
            </a:r>
            <a:r>
              <a:rPr lang="en-US" sz="2800" dirty="0">
                <a:cs typeface="+mj-cs"/>
              </a:rPr>
              <a:t>9,000 </a:t>
            </a:r>
            <a:r>
              <a:rPr lang="th-TH" sz="2800" dirty="0">
                <a:cs typeface="+mj-cs"/>
              </a:rPr>
              <a:t>บาทต่อปี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สิ้นปีภาษี นาง ข. ประสงค์แยกยื่นเสียภาษีสิ้นปี ดังนั้น นาย ก. และนาง ข. จะต้องเสียภาษีสิ้นปีจำนวนเท่าใด คำนวณประกอบ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81123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</a:t>
            </a:r>
            <a:r>
              <a:rPr lang="th-TH" dirty="0"/>
              <a:t>นางสวย ได้รับเงินเดือนๆละ </a:t>
            </a:r>
            <a:r>
              <a:rPr lang="en-US" dirty="0"/>
              <a:t>50,000 </a:t>
            </a:r>
            <a:r>
              <a:rPr lang="th-TH" dirty="0"/>
              <a:t>บาท ได้รับเงินปันผลจากบริษัทที่ตนถือหุ้น </a:t>
            </a:r>
            <a:r>
              <a:rPr lang="en-US" dirty="0"/>
              <a:t>75,000 </a:t>
            </a:r>
            <a:r>
              <a:rPr lang="th-TH" dirty="0"/>
              <a:t>บาท ซึ่งถูกหักภาษี ณ ที่จ่ายไว้ </a:t>
            </a:r>
            <a:r>
              <a:rPr lang="en-US" dirty="0"/>
              <a:t>7,500 </a:t>
            </a:r>
            <a:r>
              <a:rPr lang="th-TH" dirty="0"/>
              <a:t>บาท มีการบริจาคเงินให้ รพ. จุฬา </a:t>
            </a:r>
            <a:r>
              <a:rPr lang="en-US" dirty="0"/>
              <a:t>40,000 </a:t>
            </a:r>
            <a:r>
              <a:rPr lang="th-TH" dirty="0"/>
              <a:t>บาท  </a:t>
            </a:r>
            <a:r>
              <a:rPr lang="en-US" dirty="0"/>
              <a:t>(</a:t>
            </a:r>
            <a:r>
              <a:rPr lang="th-TH" dirty="0"/>
              <a:t>เงินปันผลจ่ายจากกำไรสุทธิที่เสียภาษี 20</a:t>
            </a:r>
            <a:r>
              <a:rPr lang="en-US" dirty="0"/>
              <a:t>%) </a:t>
            </a:r>
            <a:r>
              <a:rPr lang="th-TH" dirty="0"/>
              <a:t>ในปีภาษีนางสวยต้องชำระภาษีครึ่งปี </a:t>
            </a:r>
            <a:r>
              <a:rPr lang="en-US" dirty="0"/>
              <a:t>/</a:t>
            </a:r>
            <a:r>
              <a:rPr lang="th-TH" dirty="0"/>
              <a:t>สิ้นปี หรือไม่ อย่างไร คำนวณประกอบ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9406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</a:t>
            </a:r>
            <a:r>
              <a:rPr lang="th-TH" dirty="0"/>
              <a:t>  นายหล่อ มีรายได้จากการรับทำบัญชี เดือนละ </a:t>
            </a:r>
            <a:r>
              <a:rPr lang="en-US" dirty="0"/>
              <a:t>90,000 </a:t>
            </a:r>
            <a:r>
              <a:rPr lang="th-TH" dirty="0"/>
              <a:t>บาท บิดามารดาของนายหล่อ อายุ </a:t>
            </a:r>
            <a:r>
              <a:rPr lang="en-US" dirty="0"/>
              <a:t>62 </a:t>
            </a:r>
            <a:r>
              <a:rPr lang="th-TH" dirty="0"/>
              <a:t>ปีทั้งคู่ บิดามีรายได้ดอกเบี้ยเงินฝากธนาคาร </a:t>
            </a:r>
            <a:r>
              <a:rPr lang="en-US" dirty="0"/>
              <a:t>25,000 </a:t>
            </a:r>
            <a:r>
              <a:rPr lang="th-TH" dirty="0"/>
              <a:t>บาท มารดาไม่มีรายได้ ในปีภาษีนายหล่อต้องชำระภาษีครึ่งปี </a:t>
            </a:r>
            <a:r>
              <a:rPr lang="en-US" dirty="0"/>
              <a:t>/ </a:t>
            </a:r>
            <a:r>
              <a:rPr lang="th-TH" dirty="0"/>
              <a:t>สิ้นปีหรือไม่ เท่าใดคำนวณประกอบ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028146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3"/>
          <p:cNvSpPr>
            <a:spLocks noChangeArrowheads="1"/>
          </p:cNvSpPr>
          <p:nvPr/>
        </p:nvSpPr>
        <p:spPr bwMode="auto">
          <a:xfrm>
            <a:off x="360362" y="146790"/>
            <a:ext cx="8569325" cy="863600"/>
          </a:xfrm>
          <a:prstGeom prst="ribbon">
            <a:avLst>
              <a:gd name="adj1" fmla="val 33333"/>
              <a:gd name="adj2" fmla="val 7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FF3300"/>
                </a:solidFill>
                <a:cs typeface="Angsana New" pitchFamily="18" charset="-34"/>
              </a:rPr>
              <a:t>แบบฝึกหัด(ต่อ)</a:t>
            </a:r>
            <a:endParaRPr lang="th-TH" sz="36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25442" y="912302"/>
            <a:ext cx="84963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3200" b="1" dirty="0">
                <a:latin typeface="Angsana New" pitchFamily="18" charset="-34"/>
              </a:rPr>
              <a:t>4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นายชอบสอนกับนางสอนสั่ง เป็นสามีภริยาชอบด้วยกฎหมายตลอดปีภาษี ทั้งคู่ต่างมีเงินได้ ดังนี้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: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เงินได้ของนายชอบสอน :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เงินเดือน ๆ 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โบนัส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และมีรายได้เงินปันผลจากบริษัทที่เสียภาษีเงินได้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30%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เป็นจำนวน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35,000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เงินได้ของนางสอนสั่ง : เงินเดือน ๆ 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18,000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ได้รับค่านายหน้า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84,000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บาทและยังมีรายได้จากการขายอาหาร เฉลี่ย</a:t>
            </a:r>
            <a:r>
              <a:rPr lang="th-TH" sz="2400" b="1" dirty="0">
                <a:latin typeface="Angsana New" pitchFamily="18" charset="-34"/>
              </a:rPr>
              <a:t>เดือนละ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74,500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</a:t>
            </a:r>
            <a:r>
              <a:rPr lang="th-TH" sz="2400" b="1" dirty="0">
                <a:latin typeface="Angsana New" pitchFamily="18" charset="-34"/>
              </a:rPr>
              <a:t>และรายได้จากการรับทำบัญชีเฉลี่ยเดือนละ </a:t>
            </a:r>
            <a:r>
              <a:rPr lang="en-US" sz="2400" b="1" dirty="0">
                <a:latin typeface="Angsana New" pitchFamily="18" charset="-34"/>
              </a:rPr>
              <a:t>23,000 </a:t>
            </a:r>
            <a:r>
              <a:rPr lang="th-TH" sz="2400" b="1" dirty="0">
                <a:latin typeface="Angsana New" pitchFamily="18" charset="-34"/>
              </a:rPr>
              <a:t>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ทั้งสองคนมีบุตรด้วยกันทั้งหมด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คน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1)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อายุ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28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ปี อยู่ในระหว่างการศึกษาต่อในระดับปริญญาเอก ที่จุฬาลงกรณ์มหาวิทยาลัย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2)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อายุ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24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ปี กำลังศึกษาระดับปริญญาตรีที่แคนาดา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3)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อายุ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ปี กำลังศึกษาอยู่โรงเรียนสาธิต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เป็นบุตรบุญธรรมอายุ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ปี กำลังศึกษาโรงเรียนสาธิตประถม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นายชอบสอนจ่ายค่าเบี้ยประกันชีวิตของตนเอง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120,000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บาทต่อปีในเดือนสิงหาคม ต่อมาในเดือนพฤศจิกายนได้บริจาคเงินสนับสนุนการศึกษา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60,000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นางสอนสั่งจ่ายค่าดอกเบี้ยเงินกู้ยืมเพื่อซื้อบ้าน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80,000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บาทในเดือนเมษายน และได้บริจาคเงินจำนวน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ให้กับมูลนิธิร่วมกตัญญู ในเดือนกรกฎาคม และจ่ายค่าเบี้ยประกันชีวิตตนเองจำนวน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50,000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บาทในเดือนตุลาคม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th-TH" dirty="0">
                <a:solidFill>
                  <a:srgbClr val="FF0000"/>
                </a:solidFill>
                <a:latin typeface="Angsana New" pitchFamily="18" charset="-34"/>
              </a:rPr>
              <a:t>ปี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2558</a:t>
            </a:r>
            <a:r>
              <a:rPr lang="en-US" dirty="0">
                <a:latin typeface="Angsana New" pitchFamily="18" charset="-34"/>
              </a:rPr>
              <a:t> :</a:t>
            </a:r>
            <a:r>
              <a:rPr lang="th-TH" dirty="0">
                <a:latin typeface="Angsana New" pitchFamily="18" charset="-34"/>
              </a:rPr>
              <a:t> แบ่งมรดกในวันที่ </a:t>
            </a:r>
            <a:r>
              <a:rPr lang="en-US" dirty="0">
                <a:latin typeface="Angsana New" pitchFamily="18" charset="-34"/>
              </a:rPr>
              <a:t>1</a:t>
            </a:r>
            <a:r>
              <a:rPr lang="th-TH" dirty="0">
                <a:latin typeface="Angsana New" pitchFamily="18" charset="-34"/>
              </a:rPr>
              <a:t> ต.ค. </a:t>
            </a:r>
            <a:r>
              <a:rPr lang="en-US" dirty="0">
                <a:latin typeface="Angsana New" pitchFamily="18" charset="-34"/>
              </a:rPr>
              <a:t>2548</a:t>
            </a:r>
            <a:endParaRPr lang="th-TH" dirty="0">
              <a:latin typeface="Angsana New" pitchFamily="18" charset="-3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41850"/>
          </a:xfrm>
          <a:solidFill>
            <a:schemeClr val="bg1"/>
          </a:solidFill>
          <a:ln w="38100" cmpd="dbl">
            <a:solidFill>
              <a:srgbClr val="00FF00"/>
            </a:solidFill>
          </a:ln>
        </p:spPr>
        <p:txBody>
          <a:bodyPr anchor="ctr">
            <a:normAutofit/>
          </a:bodyPr>
          <a:lstStyle/>
          <a:p>
            <a:pPr marL="571500" indent="-571500" eaLnBrk="1" hangingPunct="1">
              <a:buFontTx/>
              <a:buNone/>
            </a:pPr>
            <a:r>
              <a:rPr lang="th-TH" sz="4300" b="1" dirty="0">
                <a:latin typeface="Angsana New" pitchFamily="18" charset="-34"/>
              </a:rPr>
              <a:t>	 เงินได้ที่ต้องเสียภาษี</a:t>
            </a:r>
            <a:r>
              <a:rPr lang="th-TH" sz="4300" dirty="0">
                <a:latin typeface="Angsana New" pitchFamily="18" charset="-34"/>
              </a:rPr>
              <a:t> </a:t>
            </a:r>
            <a:r>
              <a:rPr lang="en-US" sz="4300" dirty="0">
                <a:latin typeface="Angsana New" pitchFamily="18" charset="-34"/>
              </a:rPr>
              <a:t>: </a:t>
            </a:r>
            <a:endParaRPr lang="th-TH" sz="4300" dirty="0">
              <a:latin typeface="Angsana New" pitchFamily="18" charset="-34"/>
            </a:endParaRP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th-TH" sz="3500" dirty="0">
                <a:latin typeface="Angsana New" pitchFamily="18" charset="-34"/>
              </a:rPr>
              <a:t>กองมรดกที่ยังไม่ได้แบ่ง</a:t>
            </a:r>
          </a:p>
          <a:p>
            <a:pPr marL="1663700" lvl="4" indent="-381000" eaLnBrk="1" hangingPunct="1"/>
            <a:r>
              <a:rPr lang="th-TH" sz="3100" dirty="0">
                <a:latin typeface="Angsana New" pitchFamily="18" charset="-34"/>
              </a:rPr>
              <a:t>	ค่าเช่า     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(</a:t>
            </a:r>
            <a:r>
              <a:rPr lang="en-US" sz="3100" dirty="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ม.ค. – </a:t>
            </a:r>
            <a:r>
              <a:rPr lang="en-US" sz="3100" dirty="0">
                <a:solidFill>
                  <a:srgbClr val="0066FF"/>
                </a:solidFill>
                <a:latin typeface="Angsana New" pitchFamily="18" charset="-34"/>
              </a:rPr>
              <a:t>30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ก.ย.)</a:t>
            </a:r>
            <a:r>
              <a:rPr lang="th-TH" sz="3100" dirty="0">
                <a:latin typeface="Angsana New" pitchFamily="18" charset="-34"/>
              </a:rPr>
              <a:t>     </a:t>
            </a:r>
            <a:r>
              <a:rPr lang="en-US" sz="3100" dirty="0">
                <a:latin typeface="Angsana New" pitchFamily="18" charset="-34"/>
              </a:rPr>
              <a:t>  =</a:t>
            </a:r>
            <a:r>
              <a:rPr lang="th-TH" sz="3100" dirty="0">
                <a:latin typeface="Angsana New" pitchFamily="18" charset="-34"/>
              </a:rPr>
              <a:t>        </a:t>
            </a:r>
            <a:r>
              <a:rPr lang="en-US" sz="3100" dirty="0">
                <a:latin typeface="Angsana New" pitchFamily="18" charset="-34"/>
              </a:rPr>
              <a:t>  45,000  </a:t>
            </a:r>
            <a:r>
              <a:rPr lang="th-TH" sz="3100" dirty="0">
                <a:latin typeface="Angsana New" pitchFamily="18" charset="-34"/>
              </a:rPr>
              <a:t>	บาท</a:t>
            </a:r>
          </a:p>
          <a:p>
            <a:pPr marL="1131888" lvl="2" indent="-438150" eaLnBrk="1" hangingPunct="1">
              <a:buFont typeface="Wingdings" pitchFamily="2" charset="2"/>
              <a:buAutoNum type="arabicPeriod"/>
            </a:pPr>
            <a:r>
              <a:rPr lang="th-TH" sz="3500" dirty="0">
                <a:latin typeface="Angsana New" pitchFamily="18" charset="-34"/>
              </a:rPr>
              <a:t>ทายาท (นายสิงห์) รวมกับเงินได้อื่นของทายาท</a:t>
            </a:r>
          </a:p>
          <a:p>
            <a:pPr marL="1663700" lvl="4" indent="-381000" eaLnBrk="1" hangingPunct="1"/>
            <a:r>
              <a:rPr lang="th-TH" sz="3100" dirty="0">
                <a:latin typeface="Angsana New" pitchFamily="18" charset="-34"/>
              </a:rPr>
              <a:t>	ค่าเช่า     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(</a:t>
            </a:r>
            <a:r>
              <a:rPr lang="en-US" sz="3100" dirty="0">
                <a:solidFill>
                  <a:srgbClr val="0066FF"/>
                </a:solidFill>
                <a:latin typeface="Angsana New" pitchFamily="18" charset="-34"/>
              </a:rPr>
              <a:t>1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ต.ค. – </a:t>
            </a:r>
            <a:r>
              <a:rPr lang="en-US" sz="3100" dirty="0">
                <a:solidFill>
                  <a:srgbClr val="0066FF"/>
                </a:solidFill>
                <a:latin typeface="Angsana New" pitchFamily="18" charset="-34"/>
              </a:rPr>
              <a:t>31 </a:t>
            </a:r>
            <a:r>
              <a:rPr lang="th-TH" sz="3100" dirty="0">
                <a:solidFill>
                  <a:srgbClr val="0066FF"/>
                </a:solidFill>
                <a:latin typeface="Angsana New" pitchFamily="18" charset="-34"/>
              </a:rPr>
              <a:t>ธ.ค.)</a:t>
            </a:r>
            <a:r>
              <a:rPr lang="th-TH" sz="3100" dirty="0">
                <a:latin typeface="Angsana New" pitchFamily="18" charset="-34"/>
              </a:rPr>
              <a:t>    </a:t>
            </a:r>
            <a:r>
              <a:rPr lang="en-US" sz="3100" dirty="0">
                <a:latin typeface="Angsana New" pitchFamily="18" charset="-34"/>
              </a:rPr>
              <a:t>  =           15,000  </a:t>
            </a:r>
            <a:r>
              <a:rPr lang="th-TH" sz="3100" dirty="0">
                <a:latin typeface="Angsana New" pitchFamily="18" charset="-34"/>
              </a:rPr>
              <a:t>	บาท</a:t>
            </a:r>
          </a:p>
          <a:p>
            <a:pPr marL="1663700" lvl="4" indent="-381000" eaLnBrk="1" hangingPunct="1"/>
            <a:r>
              <a:rPr lang="th-TH" sz="3100" dirty="0">
                <a:latin typeface="Angsana New" pitchFamily="18" charset="-34"/>
              </a:rPr>
              <a:t>  เงินเดือน		         </a:t>
            </a:r>
            <a:r>
              <a:rPr lang="en-US" sz="3100" dirty="0">
                <a:latin typeface="Angsana New" pitchFamily="18" charset="-34"/>
              </a:rPr>
              <a:t>=         500,000  </a:t>
            </a:r>
            <a:r>
              <a:rPr lang="th-TH" sz="3100" dirty="0">
                <a:latin typeface="Angsana New" pitchFamily="18" charset="-34"/>
              </a:rPr>
              <a:t>	บาท</a:t>
            </a:r>
          </a:p>
          <a:p>
            <a:pPr marL="1663700" lvl="4" indent="-381000" eaLnBrk="1" hangingPunct="1">
              <a:buFontTx/>
              <a:buNone/>
            </a:pPr>
            <a:r>
              <a:rPr lang="th-TH" sz="3100" dirty="0">
                <a:latin typeface="Angsana New" pitchFamily="18" charset="-34"/>
              </a:rPr>
              <a:t>	     รวม			      </a:t>
            </a:r>
            <a:r>
              <a:rPr lang="en-US" sz="3100" dirty="0">
                <a:latin typeface="Angsana New" pitchFamily="18" charset="-34"/>
              </a:rPr>
              <a:t> =</a:t>
            </a:r>
            <a:r>
              <a:rPr lang="th-TH" sz="3100" dirty="0">
                <a:latin typeface="Angsana New" pitchFamily="18" charset="-34"/>
              </a:rPr>
              <a:t>       </a:t>
            </a:r>
            <a:r>
              <a:rPr lang="en-US" sz="3100" dirty="0">
                <a:latin typeface="Angsana New" pitchFamily="18" charset="-34"/>
              </a:rPr>
              <a:t>  515,000  </a:t>
            </a:r>
            <a:r>
              <a:rPr lang="th-TH" sz="3100" dirty="0">
                <a:latin typeface="Angsana New" pitchFamily="18" charset="-34"/>
              </a:rPr>
              <a:t>	บาท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6337300" y="5283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6311900" y="5880100"/>
            <a:ext cx="838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-341313" y="1443038"/>
            <a:ext cx="19796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FFFF99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99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0" grpId="0" animBg="1"/>
      <p:bldP spid="45061" grpId="0" animBg="1"/>
      <p:bldP spid="45062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3"/>
          <p:cNvSpPr>
            <a:spLocks noChangeArrowheads="1"/>
          </p:cNvSpPr>
          <p:nvPr/>
        </p:nvSpPr>
        <p:spPr bwMode="auto">
          <a:xfrm>
            <a:off x="357158" y="0"/>
            <a:ext cx="8569325" cy="863600"/>
          </a:xfrm>
          <a:prstGeom prst="ribbon">
            <a:avLst>
              <a:gd name="adj1" fmla="val 33333"/>
              <a:gd name="adj2" fmla="val 7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rgbClr val="FF3300"/>
                </a:solidFill>
                <a:cs typeface="Angsana New" pitchFamily="18" charset="-34"/>
              </a:rPr>
              <a:t>แบบฝึกหัด(ต่อ)</a:t>
            </a:r>
            <a:endParaRPr lang="th-TH" sz="36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42844" y="733246"/>
            <a:ext cx="90011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3200" b="1" dirty="0">
                <a:latin typeface="Angsana New" pitchFamily="18" charset="-34"/>
              </a:rPr>
              <a:t>4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นายพิศุทธิ์กับนางกระรัต เป็นสามีภริยาชอบด้วยกฎหมายตลอดปีภาษี ต่างฝ่ายต่างมีเงินได้ </a:t>
            </a:r>
            <a:r>
              <a:rPr lang="th-TH" sz="2400" b="1" dirty="0">
                <a:latin typeface="Angsana New" pitchFamily="18" charset="-34"/>
              </a:rPr>
              <a:t>โดยทั้งสองคนมีบุตรด้วยกันทั้งหมด </a:t>
            </a:r>
            <a:r>
              <a:rPr lang="en-US" sz="2400" b="1" dirty="0">
                <a:latin typeface="Angsana New" pitchFamily="18" charset="-34"/>
              </a:rPr>
              <a:t>4</a:t>
            </a:r>
            <a:r>
              <a:rPr lang="th-TH" sz="2400" b="1" dirty="0">
                <a:latin typeface="Angsana New" pitchFamily="18" charset="-34"/>
              </a:rPr>
              <a:t> คน</a:t>
            </a:r>
            <a:r>
              <a:rPr lang="en-US" sz="2400" b="1" dirty="0">
                <a:latin typeface="Angsana New" pitchFamily="18" charset="-34"/>
              </a:rPr>
              <a:t> 1) </a:t>
            </a:r>
            <a:r>
              <a:rPr lang="th-TH" sz="2400" b="1" dirty="0">
                <a:latin typeface="Angsana New" pitchFamily="18" charset="-34"/>
              </a:rPr>
              <a:t>อายุ </a:t>
            </a:r>
            <a:r>
              <a:rPr lang="en-US" sz="2400" b="1" dirty="0">
                <a:latin typeface="Angsana New" pitchFamily="18" charset="-34"/>
              </a:rPr>
              <a:t>27</a:t>
            </a:r>
            <a:r>
              <a:rPr lang="th-TH" sz="2400" b="1" dirty="0">
                <a:latin typeface="Angsana New" pitchFamily="18" charset="-34"/>
              </a:rPr>
              <a:t> ปี อยู่ในระหว่างการศึกษาต่อในระดับปริญญาโท ที่มหาวิทยาลัยขอนแก่น </a:t>
            </a:r>
            <a:r>
              <a:rPr lang="en-US" sz="2400" b="1" dirty="0">
                <a:latin typeface="Angsana New" pitchFamily="18" charset="-34"/>
              </a:rPr>
              <a:t>2)</a:t>
            </a:r>
            <a:r>
              <a:rPr lang="th-TH" sz="2400" b="1" dirty="0">
                <a:latin typeface="Angsana New" pitchFamily="18" charset="-34"/>
              </a:rPr>
              <a:t> อายุ </a:t>
            </a:r>
            <a:r>
              <a:rPr lang="en-US" sz="2400" b="1" dirty="0">
                <a:latin typeface="Angsana New" pitchFamily="18" charset="-34"/>
              </a:rPr>
              <a:t>24</a:t>
            </a:r>
            <a:r>
              <a:rPr lang="th-TH" sz="2400" b="1" dirty="0">
                <a:latin typeface="Angsana New" pitchFamily="18" charset="-34"/>
              </a:rPr>
              <a:t> ปี กำลังศึกษาระดับปริญญาตรีที่เยอรมัน</a:t>
            </a:r>
            <a:r>
              <a:rPr lang="en-US" sz="2400" b="1" dirty="0">
                <a:latin typeface="Angsana New" pitchFamily="18" charset="-34"/>
              </a:rPr>
              <a:t> 3)</a:t>
            </a:r>
            <a:r>
              <a:rPr lang="th-TH" sz="2400" b="1" dirty="0">
                <a:latin typeface="Angsana New" pitchFamily="18" charset="-34"/>
              </a:rPr>
              <a:t> อายุ </a:t>
            </a:r>
            <a:r>
              <a:rPr lang="en-US" sz="2400" b="1" dirty="0">
                <a:latin typeface="Angsana New" pitchFamily="18" charset="-34"/>
              </a:rPr>
              <a:t>18</a:t>
            </a:r>
            <a:r>
              <a:rPr lang="th-TH" sz="2400" b="1" dirty="0">
                <a:latin typeface="Angsana New" pitchFamily="18" charset="-34"/>
              </a:rPr>
              <a:t> ปี กำลังศึกษาอยู่ ป</a:t>
            </a:r>
            <a:r>
              <a:rPr lang="en-US" sz="2400" b="1" dirty="0">
                <a:latin typeface="Angsana New" pitchFamily="18" charset="-34"/>
              </a:rPr>
              <a:t>.6 </a:t>
            </a:r>
            <a:r>
              <a:rPr lang="th-TH" sz="2400" b="1" dirty="0">
                <a:latin typeface="Angsana New" pitchFamily="18" charset="-34"/>
              </a:rPr>
              <a:t>โรงเรียนสาธิต </a:t>
            </a:r>
            <a:r>
              <a:rPr lang="en-US" sz="2400" b="1" dirty="0">
                <a:latin typeface="Angsana New" pitchFamily="18" charset="-34"/>
              </a:rPr>
              <a:t>4) </a:t>
            </a:r>
            <a:r>
              <a:rPr lang="th-TH" sz="2400" b="1" dirty="0">
                <a:latin typeface="Angsana New" pitchFamily="18" charset="-34"/>
              </a:rPr>
              <a:t>เป็นบุตรบุญธรรมอายุ </a:t>
            </a:r>
            <a:r>
              <a:rPr lang="en-US" sz="2400" b="1" dirty="0">
                <a:latin typeface="Angsana New" pitchFamily="18" charset="-34"/>
              </a:rPr>
              <a:t>12</a:t>
            </a:r>
            <a:r>
              <a:rPr lang="th-TH" sz="2400" b="1" dirty="0">
                <a:latin typeface="Angsana New" pitchFamily="18" charset="-34"/>
              </a:rPr>
              <a:t> ปี กำลังศึกษาโรงเรียนประถมสาธิต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เงินได้ของนายพิศุทธิ์: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เงินเดือน ๆ ละ </a:t>
            </a:r>
            <a:r>
              <a:rPr lang="en-US" sz="2400" b="1" dirty="0">
                <a:latin typeface="Angsana New" pitchFamily="18" charset="-34"/>
              </a:rPr>
              <a:t>3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โบนัส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รายได้จากการจำหน่ายสลากกินแบ่งรั</a:t>
            </a:r>
            <a:r>
              <a:rPr lang="th-TH" sz="2400" b="1" dirty="0">
                <a:latin typeface="Angsana New" pitchFamily="18" charset="-34"/>
              </a:rPr>
              <a:t>ฐบาลเฉลี่ยเดือนละ </a:t>
            </a:r>
            <a:r>
              <a:rPr lang="en-US" sz="2400" b="1" dirty="0">
                <a:latin typeface="Angsana New" pitchFamily="18" charset="-34"/>
              </a:rPr>
              <a:t>22,000 </a:t>
            </a:r>
            <a:r>
              <a:rPr lang="th-TH" sz="2400" b="1" dirty="0">
                <a:latin typeface="Angsana New" pitchFamily="18" charset="-34"/>
              </a:rPr>
              <a:t>บาท และรายได้เงินปันผลจากกองทุนรวมที่ไม่ได้เสียภาษีเงินได้นิติบุคคลอีก </a:t>
            </a:r>
            <a:r>
              <a:rPr lang="en-US" sz="2400" b="1" dirty="0">
                <a:latin typeface="Angsana New" pitchFamily="18" charset="-34"/>
              </a:rPr>
              <a:t>35,000 </a:t>
            </a:r>
            <a:r>
              <a:rPr lang="th-TH" sz="2400" b="1" dirty="0">
                <a:latin typeface="Angsana New" pitchFamily="18" charset="-34"/>
              </a:rPr>
              <a:t>บาท 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เงินได้ของนางกระรัต: เงินเดือน ๆ 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18,000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ได้รับค่านายหน้าขายคอนโด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84,000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บาทและยังมีรายได้จากการขายอาหาร เฉลี่ย</a:t>
            </a:r>
            <a:r>
              <a:rPr lang="th-TH" sz="2400" b="1" dirty="0">
                <a:latin typeface="Angsana New" pitchFamily="18" charset="-34"/>
              </a:rPr>
              <a:t>เดือนละ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74,500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</a:t>
            </a:r>
            <a:r>
              <a:rPr lang="th-TH" sz="2400" b="1" dirty="0">
                <a:latin typeface="Angsana New" pitchFamily="18" charset="-34"/>
              </a:rPr>
              <a:t>และรายได้จากการรับทำบัญชีเฉลี่ยเดือนละ </a:t>
            </a:r>
            <a:r>
              <a:rPr lang="en-US" sz="2400" b="1" dirty="0">
                <a:latin typeface="Angsana New" pitchFamily="18" charset="-34"/>
              </a:rPr>
              <a:t>23,000 </a:t>
            </a:r>
            <a:r>
              <a:rPr lang="th-TH" sz="2400" b="1" dirty="0">
                <a:latin typeface="Angsana New" pitchFamily="18" charset="-34"/>
              </a:rPr>
              <a:t>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โดยนายพิศุทธิ์จ่ายค่าเบี้ยประกันชีวิตของตนเอง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112,000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บาทต่อปีในเดือนสิงหาคมโดยอายุกรมธรรม์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12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ปีกับ บ.วิริยะประกันภัย ต่อมาในเดือนพฤศจิกายนได้บริจาคเงินสนับสนุนการศึกษา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60,000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นางกระรัตมีมารดาอายุ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61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ปี ไม่มีรายได้ โดยจ่ายค่าเบี้ยประกันสุขภาพให้มารดา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19,000 </a:t>
            </a:r>
            <a:r>
              <a:rPr lang="th-TH" sz="2400" b="1" dirty="0">
                <a:latin typeface="Angsana New" pitchFamily="18" charset="-34"/>
              </a:rPr>
              <a:t>บาท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จ่ายค่าดอกเบี้ยเงินกู้ยืมเพื่อซื้อบ้าน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80,000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บาทในเดือนเมษายน และได้บริจาคเงินจำนวน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50,000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บาท ให้กับมูลนิธิร่วมกตัญญู ในเดือนกรกฎาคม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800"/>
              <a:t>ห้างหุ้นส่วนสามัญ / คณะบุคคลที่มิใช่นิติบุคคล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8125" y="1485900"/>
            <a:ext cx="8750300" cy="4319588"/>
          </a:xfrm>
          <a:solidFill>
            <a:schemeClr val="bg1"/>
          </a:solidFill>
          <a:ln w="38100" cmpd="dbl">
            <a:solidFill>
              <a:srgbClr val="00FF00"/>
            </a:solidFill>
          </a:ln>
        </p:spPr>
        <p:txBody>
          <a:bodyPr anchor="ctr">
            <a:normAutofit fontScale="92500"/>
          </a:bodyPr>
          <a:lstStyle/>
          <a:p>
            <a:pPr marL="571500" indent="-571500" eaLnBrk="1" hangingPunct="1">
              <a:buFontTx/>
              <a:buNone/>
            </a:pPr>
            <a:r>
              <a:rPr lang="th-TH" sz="4300">
                <a:latin typeface="Angsana New" pitchFamily="18" charset="-34"/>
              </a:rPr>
              <a:t>  </a:t>
            </a:r>
            <a:r>
              <a:rPr lang="th-TH" sz="4300" b="1">
                <a:latin typeface="Angsana New" pitchFamily="18" charset="-34"/>
              </a:rPr>
              <a:t>การที่คน </a:t>
            </a:r>
            <a:r>
              <a:rPr lang="en-US" sz="4300" b="1">
                <a:latin typeface="Angsana New" pitchFamily="18" charset="-34"/>
              </a:rPr>
              <a:t>2 </a:t>
            </a:r>
            <a:r>
              <a:rPr lang="th-TH" sz="4300" b="1">
                <a:latin typeface="Angsana New" pitchFamily="18" charset="-34"/>
              </a:rPr>
              <a:t>คนเข้าทุนกันเพื่อทำกิจการ อาจทำในรูปของ</a:t>
            </a:r>
          </a:p>
          <a:p>
            <a:pPr marL="1370013" lvl="3" indent="-381000" eaLnBrk="1" hangingPunct="1"/>
            <a:r>
              <a:rPr lang="th-TH" sz="3600" b="1">
                <a:solidFill>
                  <a:srgbClr val="FF0000"/>
                </a:solidFill>
                <a:latin typeface="Angsana New" pitchFamily="18" charset="-34"/>
              </a:rPr>
              <a:t>บุคคลธรรมดา</a:t>
            </a:r>
            <a:r>
              <a:rPr lang="th-TH" sz="3600">
                <a:latin typeface="Angsana New" pitchFamily="18" charset="-34"/>
              </a:rPr>
              <a:t>   หรือ</a:t>
            </a:r>
          </a:p>
          <a:p>
            <a:pPr marL="1370013" lvl="3" indent="-381000" eaLnBrk="1" hangingPunct="1"/>
            <a:r>
              <a:rPr lang="th-TH" sz="3600" b="1">
                <a:solidFill>
                  <a:srgbClr val="FF0000"/>
                </a:solidFill>
                <a:latin typeface="Angsana New" pitchFamily="18" charset="-34"/>
              </a:rPr>
              <a:t>นิติบุคคล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4000" b="1">
                <a:solidFill>
                  <a:srgbClr val="0066FF"/>
                </a:solidFill>
                <a:latin typeface="Angsana New" pitchFamily="18" charset="-34"/>
              </a:rPr>
              <a:t>บุคคลธรรมดา</a:t>
            </a:r>
            <a:r>
              <a:rPr lang="th-TH" sz="4000" b="1">
                <a:solidFill>
                  <a:srgbClr val="339933"/>
                </a:solidFill>
                <a:latin typeface="Angsana New" pitchFamily="18" charset="-34"/>
              </a:rPr>
              <a:t> </a:t>
            </a:r>
            <a:r>
              <a:rPr lang="th-TH" sz="4000" b="1">
                <a:latin typeface="Angsana New" pitchFamily="18" charset="-34"/>
              </a:rPr>
              <a:t>เป็นการตกลงกันเองไม่ต้องจดทะเบียน</a:t>
            </a:r>
          </a:p>
          <a:p>
            <a:pPr marL="839788" lvl="1" indent="-495300" eaLnBrk="1" hangingPunct="1">
              <a:buFont typeface="Wingdings" pitchFamily="2" charset="2"/>
              <a:buNone/>
            </a:pPr>
            <a:r>
              <a:rPr lang="th-TH" sz="4000" b="1">
                <a:latin typeface="Angsana New" pitchFamily="18" charset="-34"/>
              </a:rPr>
              <a:t>	ให้รัฐรับรู้ แบ่งเป็น</a:t>
            </a:r>
            <a:endParaRPr lang="th-TH" sz="4000" b="1">
              <a:solidFill>
                <a:srgbClr val="339933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pPr eaLnBrk="1" hangingPunct="1"/>
            <a:r>
              <a:rPr lang="en-US" sz="4900">
                <a:solidFill>
                  <a:srgbClr val="0066FF"/>
                </a:solidFill>
                <a:latin typeface="Angsana New" pitchFamily="18" charset="-34"/>
              </a:rPr>
              <a:t>1.1 </a:t>
            </a:r>
            <a:r>
              <a:rPr lang="th-TH" sz="4900">
                <a:solidFill>
                  <a:srgbClr val="0066FF"/>
                </a:solidFill>
                <a:latin typeface="Angsana New" pitchFamily="18" charset="-34"/>
              </a:rPr>
              <a:t>ห้างหุ้นส่วนสามัญที่มิใช่นิติบุคคล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1341438"/>
            <a:ext cx="8855075" cy="5111750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 anchor="ctr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 b="1" i="1">
                <a:latin typeface="Angsana New" pitchFamily="18" charset="-34"/>
              </a:rPr>
              <a:t>มีวัตถุประสงค์หากำไร เพื่อนำกำไรที่ได้มาแบ่งปันกัน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 b="1">
                <a:solidFill>
                  <a:srgbClr val="FF6699"/>
                </a:solidFill>
                <a:latin typeface="Angsana New" pitchFamily="18" charset="-34"/>
              </a:rPr>
              <a:t>	</a:t>
            </a:r>
            <a:r>
              <a:rPr lang="th-TH" sz="38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sz="3800" b="1">
                <a:latin typeface="Angsana New" pitchFamily="18" charset="-34"/>
              </a:rPr>
              <a:t> </a:t>
            </a:r>
            <a:r>
              <a:rPr lang="en-US" sz="3800" b="1">
                <a:latin typeface="Angsana New" pitchFamily="18" charset="-34"/>
              </a:rPr>
              <a:t>:</a:t>
            </a:r>
            <a:r>
              <a:rPr lang="th-TH" sz="3800" b="1">
                <a:latin typeface="Angsana New" pitchFamily="18" charset="-34"/>
              </a:rPr>
              <a:t> </a:t>
            </a:r>
            <a:r>
              <a:rPr lang="th-TH" sz="3800" b="1">
                <a:solidFill>
                  <a:srgbClr val="CC00CC"/>
                </a:solidFill>
                <a:latin typeface="Angsana New" pitchFamily="18" charset="-34"/>
              </a:rPr>
              <a:t>♠</a:t>
            </a:r>
            <a:r>
              <a:rPr lang="th-TH" sz="3800" b="1">
                <a:latin typeface="Angsana New" pitchFamily="18" charset="-34"/>
              </a:rPr>
              <a:t> </a:t>
            </a:r>
            <a:r>
              <a:rPr lang="en-US" sz="3800">
                <a:latin typeface="Angsana New" pitchFamily="18" charset="-34"/>
              </a:rPr>
              <a:t>A+B+C </a:t>
            </a:r>
            <a:r>
              <a:rPr lang="th-TH" sz="3800">
                <a:latin typeface="Angsana New" pitchFamily="18" charset="-34"/>
              </a:rPr>
              <a:t> ร่วมกันลงทุน (เงิน</a:t>
            </a:r>
            <a:r>
              <a:rPr lang="en-US" sz="3800">
                <a:latin typeface="Angsana New" pitchFamily="18" charset="-34"/>
              </a:rPr>
              <a:t>, </a:t>
            </a:r>
            <a:r>
              <a:rPr lang="th-TH" sz="3800">
                <a:latin typeface="Angsana New" pitchFamily="18" charset="-34"/>
              </a:rPr>
              <a:t>ส/ท</a:t>
            </a:r>
            <a:r>
              <a:rPr lang="en-US" sz="3800">
                <a:latin typeface="Angsana New" pitchFamily="18" charset="-34"/>
              </a:rPr>
              <a:t>, </a:t>
            </a:r>
            <a:r>
              <a:rPr lang="th-TH" sz="3800">
                <a:latin typeface="Angsana New" pitchFamily="18" charset="-34"/>
              </a:rPr>
              <a:t>แรงงาน)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0066FF"/>
                </a:solidFill>
                <a:latin typeface="Angsana New" pitchFamily="18" charset="-34"/>
              </a:rPr>
              <a:t>- </a:t>
            </a:r>
            <a:r>
              <a:rPr lang="th-TH" sz="3800">
                <a:latin typeface="Angsana New" pitchFamily="18" charset="-34"/>
              </a:rPr>
              <a:t> เปิดร้านตัดผม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0066FF"/>
                </a:solidFill>
                <a:latin typeface="Angsana New" pitchFamily="18" charset="-34"/>
              </a:rPr>
              <a:t>- </a:t>
            </a:r>
            <a:r>
              <a:rPr lang="th-TH" sz="3800">
                <a:latin typeface="Angsana New" pitchFamily="18" charset="-34"/>
              </a:rPr>
              <a:t> ขายอาหาร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       </a:t>
            </a:r>
            <a:r>
              <a:rPr lang="th-TH" sz="3800">
                <a:solidFill>
                  <a:srgbClr val="CC00CC"/>
                </a:solidFill>
                <a:latin typeface="Angsana New" pitchFamily="18" charset="-34"/>
              </a:rPr>
              <a:t>♠</a:t>
            </a:r>
            <a:r>
              <a:rPr lang="th-TH" sz="3800">
                <a:solidFill>
                  <a:srgbClr val="6699FF"/>
                </a:solidFill>
                <a:latin typeface="Angsana New" pitchFamily="18" charset="-34"/>
              </a:rPr>
              <a:t> </a:t>
            </a:r>
            <a:r>
              <a:rPr lang="en-US" sz="3800">
                <a:latin typeface="Angsana New" pitchFamily="18" charset="-34"/>
              </a:rPr>
              <a:t>D+E </a:t>
            </a:r>
            <a:r>
              <a:rPr lang="th-TH" sz="3800">
                <a:latin typeface="Angsana New" pitchFamily="18" charset="-34"/>
              </a:rPr>
              <a:t>ร่วมทุนกัน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0066FF"/>
                </a:solidFill>
                <a:latin typeface="Angsana New" pitchFamily="18" charset="-34"/>
              </a:rPr>
              <a:t>- </a:t>
            </a:r>
            <a:r>
              <a:rPr lang="th-TH" sz="3800">
                <a:latin typeface="Angsana New" pitchFamily="18" charset="-34"/>
              </a:rPr>
              <a:t> เปิดสำนักงานบัญชี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0066FF"/>
                </a:solidFill>
                <a:latin typeface="Angsana New" pitchFamily="18" charset="-34"/>
              </a:rPr>
              <a:t>- </a:t>
            </a:r>
            <a:r>
              <a:rPr lang="th-TH" sz="3800">
                <a:latin typeface="Angsana New" pitchFamily="18" charset="-34"/>
              </a:rPr>
              <a:t>ให้บริการซ่อมรถ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0066FF"/>
                </a:solidFill>
                <a:latin typeface="Angsana New" pitchFamily="18" charset="-34"/>
              </a:rPr>
              <a:t>- </a:t>
            </a:r>
            <a:r>
              <a:rPr lang="th-TH" sz="3800">
                <a:latin typeface="Angsana New" pitchFamily="18" charset="-34"/>
              </a:rPr>
              <a:t>ให้บริการอินเตอร์เน็ต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/>
            <a:r>
              <a:rPr lang="en-US" sz="5300">
                <a:solidFill>
                  <a:srgbClr val="0066FF"/>
                </a:solidFill>
                <a:latin typeface="Angsana New" pitchFamily="18" charset="-34"/>
              </a:rPr>
              <a:t>1.2 </a:t>
            </a:r>
            <a:r>
              <a:rPr lang="th-TH" sz="5300">
                <a:solidFill>
                  <a:srgbClr val="0066FF"/>
                </a:solidFill>
                <a:latin typeface="Angsana New" pitchFamily="18" charset="-34"/>
              </a:rPr>
              <a:t>คณะบุคคลที่มิใช่นิติบุคคล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46063" y="1409700"/>
            <a:ext cx="8743950" cy="4933950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 anchor="ctr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 b="1" i="1">
                <a:latin typeface="Angsana New" pitchFamily="18" charset="-34"/>
              </a:rPr>
              <a:t>ไม่มีวัตถุประสงค์แบ่งปันผลกำไรที่หามาได้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 b="1">
                <a:solidFill>
                  <a:srgbClr val="FF6699"/>
                </a:solidFill>
                <a:latin typeface="Angsana New" pitchFamily="18" charset="-34"/>
              </a:rPr>
              <a:t>	</a:t>
            </a:r>
            <a:r>
              <a:rPr lang="th-TH" sz="3800" b="1" u="sng">
                <a:solidFill>
                  <a:srgbClr val="FF0000"/>
                </a:solidFill>
                <a:latin typeface="Angsana New" pitchFamily="18" charset="-34"/>
              </a:rPr>
              <a:t>ตัวอย่าง</a:t>
            </a:r>
            <a:r>
              <a:rPr lang="th-TH" sz="3800" b="1">
                <a:latin typeface="Angsana New" pitchFamily="18" charset="-34"/>
              </a:rPr>
              <a:t> </a:t>
            </a:r>
            <a:r>
              <a:rPr lang="en-US" sz="3800" b="1">
                <a:latin typeface="Angsana New" pitchFamily="18" charset="-34"/>
              </a:rPr>
              <a:t>:</a:t>
            </a:r>
            <a:r>
              <a:rPr lang="th-TH" sz="3800" b="1">
                <a:latin typeface="Angsana New" pitchFamily="18" charset="-34"/>
              </a:rPr>
              <a:t> 	</a:t>
            </a:r>
            <a:r>
              <a:rPr lang="th-TH" sz="3800" b="1">
                <a:solidFill>
                  <a:srgbClr val="CC00CC"/>
                </a:solidFill>
                <a:latin typeface="Angsana New" pitchFamily="18" charset="-34"/>
              </a:rPr>
              <a:t>๏ </a:t>
            </a:r>
            <a:r>
              <a:rPr lang="th-TH" sz="3800" b="1">
                <a:latin typeface="Angsana New" pitchFamily="18" charset="-34"/>
              </a:rPr>
              <a:t> </a:t>
            </a:r>
            <a:r>
              <a:rPr lang="th-TH" sz="3800">
                <a:latin typeface="Angsana New" pitchFamily="18" charset="-34"/>
              </a:rPr>
              <a:t>การร่วมกันสร้างวัตถุมงคล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CC00CC"/>
                </a:solidFill>
                <a:latin typeface="Angsana New" pitchFamily="18" charset="-34"/>
              </a:rPr>
              <a:t>๏ </a:t>
            </a:r>
            <a:r>
              <a:rPr lang="th-TH" sz="3800">
                <a:latin typeface="Angsana New" pitchFamily="18" charset="-34"/>
              </a:rPr>
              <a:t> การจัดคอนเสิร์ต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</a:t>
            </a:r>
            <a:r>
              <a:rPr lang="th-TH" sz="3800">
                <a:solidFill>
                  <a:srgbClr val="CC00CC"/>
                </a:solidFill>
                <a:latin typeface="Angsana New" pitchFamily="18" charset="-34"/>
              </a:rPr>
              <a:t>๏ </a:t>
            </a:r>
            <a:r>
              <a:rPr lang="th-TH" sz="3800">
                <a:latin typeface="Angsana New" pitchFamily="18" charset="-34"/>
              </a:rPr>
              <a:t> ขายของ / บริการ / เพื่อนำเงินไปทำการกุศล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</a:t>
            </a:r>
            <a:r>
              <a:rPr lang="th-TH" sz="3800">
                <a:solidFill>
                  <a:srgbClr val="00CC00"/>
                </a:solidFill>
                <a:latin typeface="Angsana New" pitchFamily="18" charset="-34"/>
              </a:rPr>
              <a:t>	     </a:t>
            </a:r>
            <a:r>
              <a:rPr lang="th-TH" sz="3800" b="1">
                <a:solidFill>
                  <a:srgbClr val="00CC00"/>
                </a:solidFill>
                <a:latin typeface="Angsana New" pitchFamily="18" charset="-34"/>
              </a:rPr>
              <a:t>เช่น</a:t>
            </a:r>
            <a:r>
              <a:rPr lang="th-TH" sz="3800">
                <a:latin typeface="Angsana New" pitchFamily="18" charset="-34"/>
              </a:rPr>
              <a:t> -  สร้างวัด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	 -  ช่วยผู้ประสบภัยธรรมชาติ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3800">
                <a:latin typeface="Angsana New" pitchFamily="18" charset="-34"/>
              </a:rPr>
              <a:t>				 -  การที่นักศึกษาจัดกิจกรรมต่างๆ เช่น			    	    จัดคอนเสิร์ตเพื่อนำเงินออกค่าย </a:t>
            </a:r>
            <a:r>
              <a:rPr lang="th-TH" sz="3400">
                <a:latin typeface="Angsana New" pitchFamily="18" charset="-34"/>
              </a:rPr>
              <a:t>เป็นต้น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57422" y="1714488"/>
            <a:ext cx="6516707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 eaLnBrk="0" hangingPunct="0">
              <a:lnSpc>
                <a:spcPct val="90000"/>
              </a:lnSpc>
            </a:pPr>
            <a:r>
              <a:rPr lang="th-TH" sz="4400" b="1" dirty="0">
                <a:latin typeface="Angsana New" pitchFamily="18" charset="-34"/>
              </a:rPr>
              <a:t>ภาษีเงินได้บุคคลธรรมดา</a:t>
            </a:r>
            <a:r>
              <a:rPr lang="th-TH" sz="4000" b="1" dirty="0">
                <a:latin typeface="Angsana New" pitchFamily="18" charset="-34"/>
              </a:rPr>
              <a:t> เป็น</a:t>
            </a:r>
            <a:r>
              <a:rPr lang="th-TH" sz="4000" b="1" u="sng" dirty="0">
                <a:latin typeface="Angsana New" pitchFamily="18" charset="-34"/>
              </a:rPr>
              <a:t>ภาษีทางตรง</a:t>
            </a:r>
          </a:p>
          <a:p>
            <a:pPr algn="thaiDist" eaLnBrk="0" hangingPunct="0">
              <a:lnSpc>
                <a:spcPct val="90000"/>
              </a:lnSpc>
            </a:pP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14413" y="2878138"/>
            <a:ext cx="645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600" b="1" dirty="0">
                <a:latin typeface="FreesiaUPC" pitchFamily="34" charset="-34"/>
              </a:rPr>
              <a:t>ฐานภาษีเงินได้บุคคลธรรมดา เรียกว่า </a:t>
            </a:r>
            <a:r>
              <a:rPr lang="th-TH" sz="4400" b="1" u="sng" dirty="0">
                <a:solidFill>
                  <a:srgbClr val="FF0066"/>
                </a:solidFill>
                <a:latin typeface="FreesiaUPC" pitchFamily="34" charset="-34"/>
              </a:rPr>
              <a:t>เงินได้สุทธิ</a:t>
            </a:r>
            <a:endParaRPr lang="th-TH" sz="3600" b="1" dirty="0">
              <a:solidFill>
                <a:srgbClr val="FF0066"/>
              </a:solidFill>
              <a:latin typeface="FreesiaUPC" pitchFamily="34" charset="-34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5288" y="4318000"/>
            <a:ext cx="8420100" cy="8064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000" b="1">
                <a:solidFill>
                  <a:srgbClr val="0000FF"/>
                </a:solidFill>
                <a:latin typeface="FreesiaUPC" pitchFamily="34" charset="-34"/>
              </a:rPr>
              <a:t>เงินได้สุทธิ </a:t>
            </a:r>
            <a:r>
              <a:rPr lang="en-US" sz="4000" b="1">
                <a:solidFill>
                  <a:srgbClr val="0000FF"/>
                </a:solidFill>
                <a:latin typeface="FreesiaUPC" pitchFamily="34" charset="-34"/>
              </a:rPr>
              <a:t>=</a:t>
            </a:r>
            <a:r>
              <a:rPr lang="th-TH" sz="4000" b="1">
                <a:solidFill>
                  <a:srgbClr val="0000FF"/>
                </a:solidFill>
                <a:latin typeface="FreesiaUPC" pitchFamily="34" charset="-34"/>
              </a:rPr>
              <a:t> เงินได้พึงประเมิน - ค่าใช้จ่าย - ค่าลดหย่อน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96888" y="2027238"/>
            <a:ext cx="57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19113" y="3068638"/>
            <a:ext cx="57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 dirty="0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  <p:pic>
        <p:nvPicPr>
          <p:cNvPr id="222210" name="Picture 2" descr="http://www.manager.co.th/asp-bin/Image.aspx?ID=24036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71670" cy="3071810"/>
          </a:xfrm>
          <a:prstGeom prst="rect">
            <a:avLst/>
          </a:prstGeom>
          <a:noFill/>
        </p:spPr>
      </p:pic>
      <p:sp>
        <p:nvSpPr>
          <p:cNvPr id="4100" name="AutoShape 2"/>
          <p:cNvSpPr>
            <a:spLocks noChangeArrowheads="1"/>
          </p:cNvSpPr>
          <p:nvPr/>
        </p:nvSpPr>
        <p:spPr bwMode="auto">
          <a:xfrm>
            <a:off x="2571736" y="214290"/>
            <a:ext cx="5908671" cy="1046162"/>
          </a:xfrm>
          <a:prstGeom prst="wedgeRectCallout">
            <a:avLst>
              <a:gd name="adj1" fmla="val -62176"/>
              <a:gd name="adj2" fmla="val 23139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5400" b="1" dirty="0">
                <a:latin typeface="FreesiaUPC" pitchFamily="34" charset="-34"/>
              </a:rPr>
              <a:t>ภาษีเงินได้บุคคลธรรมดา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85918" y="1785926"/>
            <a:ext cx="57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 dirty="0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  <p:bldP spid="9224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pPr algn="l" eaLnBrk="1" hangingPunct="1"/>
            <a:r>
              <a:rPr lang="th-TH" sz="6100" dirty="0">
                <a:solidFill>
                  <a:srgbClr val="FF0000"/>
                </a:solidFill>
              </a:rPr>
              <a:t>♥</a:t>
            </a:r>
            <a:r>
              <a:rPr lang="th-TH" sz="5000" dirty="0">
                <a:solidFill>
                  <a:srgbClr val="FF0000"/>
                </a:solidFill>
              </a:rPr>
              <a:t> </a:t>
            </a:r>
            <a:r>
              <a:rPr lang="th-TH" sz="6100" u="sng" dirty="0">
                <a:solidFill>
                  <a:schemeClr val="tx1"/>
                </a:solidFill>
              </a:rPr>
              <a:t>หลัก</a:t>
            </a:r>
            <a:endParaRPr lang="th-TH" sz="6100" u="sng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810625" cy="5111750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th-TH" sz="3600" dirty="0">
                <a:latin typeface="Angsana New" pitchFamily="18" charset="-34"/>
              </a:rPr>
              <a:t>	</a:t>
            </a:r>
          </a:p>
          <a:p>
            <a:pPr eaLnBrk="1" hangingPunct="1">
              <a:buFontTx/>
              <a:buNone/>
            </a:pPr>
            <a:r>
              <a:rPr lang="th-TH" sz="2800" dirty="0">
                <a:latin typeface="Angsana New" pitchFamily="18" charset="-34"/>
              </a:rPr>
              <a:t>ห้างหุ้นส่วนสามัญ / คณะบุคคลที่มิใช่นิติบุคคล ถ้ามีเงินได้ </a:t>
            </a:r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</a:rPr>
              <a:t>ต้องนำเงินได้ทั้งหมด</a:t>
            </a:r>
            <a:r>
              <a:rPr lang="th-TH" sz="2800" dirty="0">
                <a:latin typeface="Angsana New" pitchFamily="18" charset="-34"/>
              </a:rPr>
              <a:t> เสียภาษีในนามห้างหุ้นส่วน / คณะบุคล</a:t>
            </a:r>
          </a:p>
          <a:p>
            <a:pPr eaLnBrk="1" hangingPunct="1">
              <a:buFontTx/>
              <a:buNone/>
            </a:pPr>
            <a:r>
              <a:rPr lang="th-TH" sz="2800" dirty="0">
                <a:latin typeface="Angsana New" pitchFamily="18" charset="-34"/>
              </a:rPr>
              <a:t>   </a:t>
            </a:r>
            <a:r>
              <a:rPr lang="th-TH" sz="2800" dirty="0">
                <a:solidFill>
                  <a:srgbClr val="6699FF"/>
                </a:solidFill>
                <a:latin typeface="Angsana New" pitchFamily="18" charset="-34"/>
              </a:rPr>
              <a:t>☻</a:t>
            </a:r>
            <a:r>
              <a:rPr lang="th-TH" sz="2800" b="1" dirty="0">
                <a:solidFill>
                  <a:srgbClr val="006600"/>
                </a:solidFill>
                <a:latin typeface="Angsana New" pitchFamily="18" charset="-34"/>
              </a:rPr>
              <a:t>จะนำเงินได้มาแบ่งกัน เพื่อแยกเสียภาษีไม่ได้ </a:t>
            </a:r>
            <a:r>
              <a:rPr lang="th-TH" sz="2800" dirty="0">
                <a:solidFill>
                  <a:srgbClr val="6699FF"/>
                </a:solidFill>
                <a:latin typeface="Angsana New" pitchFamily="18" charset="-34"/>
              </a:rPr>
              <a:t>☻</a:t>
            </a:r>
          </a:p>
          <a:p>
            <a:pPr eaLnBrk="1" hangingPunct="1">
              <a:buFontTx/>
              <a:buNone/>
            </a:pPr>
            <a:endParaRPr lang="th-TH" sz="2800" dirty="0">
              <a:solidFill>
                <a:srgbClr val="6699FF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r>
              <a:rPr lang="th-TH" sz="2800" b="1" u="sng" dirty="0">
                <a:latin typeface="Angsana New" pitchFamily="18" charset="-34"/>
              </a:rPr>
              <a:t>ตัวอย่าง</a:t>
            </a:r>
            <a:r>
              <a:rPr lang="en-US" sz="2800" dirty="0">
                <a:latin typeface="Angsana New" pitchFamily="18" charset="-34"/>
              </a:rPr>
              <a:t> : </a:t>
            </a:r>
            <a:r>
              <a:rPr lang="th-TH" sz="2800" dirty="0">
                <a:latin typeface="Angsana New" pitchFamily="18" charset="-34"/>
              </a:rPr>
              <a:t>แดง-ฟ้า-ขาว ร่วมกันเปิดร้านกาแฟ มีเงินได้</a:t>
            </a:r>
            <a:r>
              <a:rPr lang="en-US" sz="2800" dirty="0">
                <a:latin typeface="Angsana New" pitchFamily="18" charset="-34"/>
              </a:rPr>
              <a:t> 300,000</a:t>
            </a:r>
            <a:r>
              <a:rPr lang="th-TH" sz="2800" dirty="0">
                <a:latin typeface="Angsana New" pitchFamily="18" charset="-34"/>
              </a:rPr>
              <a:t> บาท</a:t>
            </a:r>
          </a:p>
          <a:p>
            <a:pPr eaLnBrk="1" hangingPunct="1">
              <a:buFontTx/>
              <a:buNone/>
            </a:pPr>
            <a:r>
              <a:rPr lang="th-TH" sz="2800" dirty="0">
                <a:latin typeface="Angsana New" pitchFamily="18" charset="-34"/>
              </a:rPr>
              <a:t>		    ต้องเสียภาษีในนาม </a:t>
            </a:r>
            <a:r>
              <a:rPr lang="th-TH" sz="2800" u="sng" dirty="0">
                <a:solidFill>
                  <a:srgbClr val="FF0000"/>
                </a:solidFill>
                <a:latin typeface="Angsana New" pitchFamily="18" charset="-34"/>
              </a:rPr>
              <a:t>หสม.แดง-ฟ้า-ขาว</a:t>
            </a:r>
            <a:r>
              <a:rPr lang="th-TH" sz="2800" dirty="0">
                <a:latin typeface="Angsana New" pitchFamily="18" charset="-34"/>
              </a:rPr>
              <a:t> </a:t>
            </a:r>
            <a:r>
              <a:rPr lang="en-US" sz="2800" dirty="0">
                <a:latin typeface="Angsana New" pitchFamily="18" charset="-34"/>
              </a:rPr>
              <a:t> 300,000 </a:t>
            </a:r>
            <a:r>
              <a:rPr lang="th-TH" sz="2800" dirty="0">
                <a:latin typeface="Angsana New" pitchFamily="18" charset="-34"/>
              </a:rPr>
              <a:t>บาท</a:t>
            </a:r>
          </a:p>
          <a:p>
            <a:pPr eaLnBrk="1" hangingPunct="1">
              <a:buFontTx/>
              <a:buNone/>
            </a:pPr>
            <a:r>
              <a:rPr lang="th-TH" sz="3600" dirty="0">
                <a:latin typeface="Angsana New" pitchFamily="18" charset="-34"/>
              </a:rPr>
              <a:t>	</a:t>
            </a: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0000FF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0000FF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7160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6100" b="0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4643446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**   จะแบ่งเงินได้ และแยกเสียภาษีในนามหุ้นส่วนแต่ละคนๆ ละ </a:t>
            </a:r>
          </a:p>
          <a:p>
            <a:pPr eaLnBrk="1" hangingPunct="1">
              <a:buFontTx/>
              <a:buNone/>
            </a:pPr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           </a:t>
            </a:r>
            <a:r>
              <a:rPr lang="en-US" b="1" dirty="0">
                <a:solidFill>
                  <a:srgbClr val="0000FF"/>
                </a:solidFill>
                <a:latin typeface="Angsana New" pitchFamily="18" charset="-34"/>
              </a:rPr>
              <a:t>100,000 </a:t>
            </a:r>
            <a:r>
              <a:rPr lang="th-TH" b="1" dirty="0">
                <a:solidFill>
                  <a:srgbClr val="0000FF"/>
                </a:solidFill>
                <a:latin typeface="Angsana New" pitchFamily="18" charset="-34"/>
              </a:rPr>
              <a:t>บาท ไม่ได้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5300">
                <a:solidFill>
                  <a:srgbClr val="0000FF"/>
                </a:solidFill>
                <a:latin typeface="Angsana New" pitchFamily="18" charset="-34"/>
              </a:rPr>
              <a:t>2.</a:t>
            </a:r>
            <a:r>
              <a:rPr lang="en-US" sz="5300">
                <a:latin typeface="Angsana New" pitchFamily="18" charset="-34"/>
              </a:rPr>
              <a:t> </a:t>
            </a:r>
            <a:r>
              <a:rPr lang="th-TH" sz="5300">
                <a:solidFill>
                  <a:srgbClr val="0000FF"/>
                </a:solidFill>
                <a:latin typeface="Angsana New" pitchFamily="18" charset="-34"/>
              </a:rPr>
              <a:t>นิติบุคคล</a:t>
            </a:r>
            <a:r>
              <a:rPr lang="th-TH" sz="5300">
                <a:latin typeface="Angsana New" pitchFamily="18" charset="-34"/>
              </a:rPr>
              <a:t> </a:t>
            </a:r>
            <a:r>
              <a:rPr lang="th-TH" sz="5300" b="0">
                <a:latin typeface="Angsana New" pitchFamily="18" charset="-34"/>
              </a:rPr>
              <a:t>ต้องจดทะเบียนกับรัฐ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1600200"/>
            <a:ext cx="8785225" cy="3341688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 anchor="ctr"/>
          <a:lstStyle/>
          <a:p>
            <a:pPr eaLnBrk="1" hangingPunct="1"/>
            <a:r>
              <a:rPr lang="th-TH" sz="3900" dirty="0"/>
              <a:t>ห้างหุ้นส่วนสามัญนิติบุคคล</a:t>
            </a:r>
          </a:p>
          <a:p>
            <a:pPr eaLnBrk="1" hangingPunct="1"/>
            <a:r>
              <a:rPr lang="th-TH" sz="3900" dirty="0"/>
              <a:t>ห้างหุ้นส่วนจำกัด			</a:t>
            </a:r>
            <a:r>
              <a:rPr lang="th-TH" sz="3600" b="1" dirty="0"/>
              <a:t>ต้องเสียภาษีเงินได้นิติบุคคล</a:t>
            </a:r>
          </a:p>
          <a:p>
            <a:pPr eaLnBrk="1" hangingPunct="1"/>
            <a:r>
              <a:rPr lang="th-TH" sz="3900" dirty="0"/>
              <a:t>บริษัทจำกัด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4357686" y="2500306"/>
            <a:ext cx="304800" cy="1676400"/>
          </a:xfrm>
          <a:prstGeom prst="righ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h-TH" sz="5900">
                <a:solidFill>
                  <a:srgbClr val="FF0000"/>
                </a:solidFill>
                <a:cs typeface="Arial" charset="0"/>
              </a:rPr>
              <a:t>☼</a:t>
            </a:r>
            <a:r>
              <a:rPr lang="th-TH" sz="5900">
                <a:solidFill>
                  <a:srgbClr val="339933"/>
                </a:solidFill>
              </a:rPr>
              <a:t> </a:t>
            </a:r>
            <a:r>
              <a:rPr lang="th-TH" sz="5900" u="sng">
                <a:solidFill>
                  <a:srgbClr val="0000FF"/>
                </a:solidFill>
              </a:rPr>
              <a:t>ข้อสังเกต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73200"/>
            <a:ext cx="8915400" cy="4411663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th-TH" sz="3600" b="1">
                <a:latin typeface="Angsana New" pitchFamily="18" charset="-34"/>
              </a:rPr>
              <a:t>หญิงมีสามี</a:t>
            </a:r>
            <a:r>
              <a:rPr lang="th-TH" sz="3600">
                <a:latin typeface="Angsana New" pitchFamily="18" charset="-34"/>
              </a:rPr>
              <a:t> (จดทะเบียนถูกต้องตามกฎหมาย)</a:t>
            </a:r>
          </a:p>
          <a:p>
            <a:pPr marL="1131888" lvl="2" indent="-438150" eaLnBrk="1" hangingPunct="1"/>
            <a:r>
              <a:rPr lang="th-TH" sz="3100">
                <a:latin typeface="Angsana New" pitchFamily="18" charset="-34"/>
              </a:rPr>
              <a:t>ความเป็นสามี - ภริยา มีอยู่ตลอดปีภาษี</a:t>
            </a:r>
          </a:p>
          <a:p>
            <a:pPr marL="1131888" lvl="2" indent="-438150" eaLnBrk="1" hangingPunct="1"/>
            <a:r>
              <a:rPr lang="th-TH" sz="3100" b="1">
                <a:solidFill>
                  <a:srgbClr val="0000FF"/>
                </a:solidFill>
                <a:latin typeface="Angsana New" pitchFamily="18" charset="-34"/>
              </a:rPr>
              <a:t>ภริยา </a:t>
            </a:r>
            <a:r>
              <a:rPr lang="th-TH" sz="3100">
                <a:solidFill>
                  <a:srgbClr val="0000FF"/>
                </a:solidFill>
                <a:latin typeface="Angsana New" pitchFamily="18" charset="-34"/>
              </a:rPr>
              <a:t>สามารถแยกเสียภาษีได้ เริ่มตั้งแต่ปีภาษี </a:t>
            </a:r>
            <a:r>
              <a:rPr lang="en-US" sz="3100">
                <a:solidFill>
                  <a:srgbClr val="0000FF"/>
                </a:solidFill>
                <a:latin typeface="Angsana New" pitchFamily="18" charset="-34"/>
              </a:rPr>
              <a:t>2555</a:t>
            </a:r>
            <a:endParaRPr lang="en-US" sz="3100">
              <a:latin typeface="Angsana New" pitchFamily="18" charset="-34"/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th-TH" sz="3500" b="1">
                <a:latin typeface="Angsana New" pitchFamily="18" charset="-34"/>
              </a:rPr>
              <a:t>ผู้เยาว์ </a:t>
            </a:r>
          </a:p>
          <a:p>
            <a:pPr marL="1131888" lvl="2" indent="-438150" eaLnBrk="1" hangingPunct="1"/>
            <a:r>
              <a:rPr lang="th-TH" sz="3100" b="1">
                <a:solidFill>
                  <a:srgbClr val="FF0000"/>
                </a:solidFill>
                <a:latin typeface="Angsana New" pitchFamily="18" charset="-34"/>
              </a:rPr>
              <a:t>เฉพาะ</a:t>
            </a:r>
            <a:r>
              <a:rPr lang="th-TH" sz="3100">
                <a:latin typeface="Angsana New" pitchFamily="18" charset="-34"/>
              </a:rPr>
              <a:t>เงินปันผล และเงินส่วนแบ่งกำไร ให้ถือเป็นเงินได้ของ</a:t>
            </a:r>
          </a:p>
          <a:p>
            <a:pPr marL="1131888" lvl="2" indent="-438150" eaLnBrk="1" hangingPunct="1">
              <a:buFontTx/>
              <a:buNone/>
            </a:pPr>
            <a:r>
              <a:rPr lang="th-TH" sz="3100">
                <a:latin typeface="Angsana New" pitchFamily="18" charset="-34"/>
              </a:rPr>
              <a:t>	บิดาผู้ใช้อำนาจปกครอง</a:t>
            </a:r>
          </a:p>
          <a:p>
            <a:pPr marL="1131888" lvl="2" indent="-438150" eaLnBrk="1" hangingPunct="1"/>
            <a:r>
              <a:rPr lang="th-TH" sz="3100">
                <a:latin typeface="Angsana New" pitchFamily="18" charset="-34"/>
              </a:rPr>
              <a:t>เงินได้อื่นๆ ยื่นแบบในนามผู้เยาว์เอง </a:t>
            </a:r>
            <a:r>
              <a:rPr lang="th-TH" sz="3100">
                <a:solidFill>
                  <a:srgbClr val="0000FF"/>
                </a:solidFill>
                <a:latin typeface="Angsana New" pitchFamily="18" charset="-34"/>
              </a:rPr>
              <a:t>เช่น ค่าเช่า ดอกเบี้ย ขายของ</a:t>
            </a:r>
            <a:endParaRPr lang="en-US" sz="3100">
              <a:solidFill>
                <a:srgbClr val="0000FF"/>
              </a:solidFill>
              <a:latin typeface="Angsana New" pitchFamily="18" charset="-34"/>
            </a:endParaRPr>
          </a:p>
          <a:p>
            <a:pPr marL="1663700" lvl="4" indent="-381000" eaLnBrk="1" hangingPunct="1"/>
            <a:endParaRPr lang="th-TH" sz="3200">
              <a:solidFill>
                <a:schemeClr val="accent2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3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 algn="thaiDist"/>
            <a:r>
              <a:rPr lang="th-TH" sz="3600"/>
              <a:t>เกณฑ์การเสียภาษีที่กำหนดให้เงินได้พึงประเมินของภรรยาเป็นของสามี โดยต้องนำเงินได้ที่เป็นชื่อของภรรยามารวมคำนวณเป็นเงินได้ของสามี ทำให้ฐานเงินได้ที่ใช้คำนวณภาษีสูงขึ้น คนที่แต่งงานจดทะเบียนสมรสจึงต้องเสียภาษีสูงขึ้น ถือเป็นกฎหมายที่ไม่ยุติธรรม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788988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th-TH"/>
              <a:t>ในที่สุดเมื่อ 4 กรกฎาคม 2555 ที่ผ่านมา ศาลรัฐธรรมนูญได้วินิจฉัยแล้วว่า </a:t>
            </a:r>
            <a:r>
              <a:rPr lang="th-TH" i="1"/>
              <a:t>เกณฑ์ดังกล่าวเป็นการจำกัดสิทธิสามีและภรรยาในการยื่นรายการและเสียภาษี ถือว่าไม่ส่งเสริมความเสมอภาคของชายและหญิง</a:t>
            </a:r>
            <a:r>
              <a:rPr lang="th-TH"/>
              <a:t> นับเป็นข่าวดีสำหรับภรรยาที่มีเงินได้ด้วยน้ำพักน้ำแรงของตนเอง </a:t>
            </a:r>
          </a:p>
          <a:p>
            <a:r>
              <a:rPr lang="th-TH" b="1">
                <a:solidFill>
                  <a:srgbClr val="FF0000"/>
                </a:solidFill>
              </a:rPr>
              <a:t>ตั้งแต่ปีภาษี 2555 เป็นต้นไป มิให้ถือว่าเงินได้พึงประเมินของภรรยาเป็นเงินได้ของสามี</a:t>
            </a:r>
            <a:endParaRPr lang="th-TH">
              <a:solidFill>
                <a:srgbClr val="FF0000"/>
              </a:solidFill>
            </a:endParaRPr>
          </a:p>
          <a:p>
            <a:r>
              <a:rPr lang="th-TH"/>
              <a:t>กรณีสามีภรรยาต่างฝ่ายต่างมีเงินได้ สามีและภรรยาต่างฝ่ายต่างมีหน้าที่ยื่นรายการและเสียภาษีเงินได้ในนามตนเอง ส่วนกรณีเงินได้พึงประเมินที่เกิดจากการทำกิจการร่วมกัน หรือที่มิได้พิสูจน์ว่าเป็นเงินได้ของฝ่ายใด ให้ยื่นรายการและเสียภาษีในนามคณะบุคคลที่มิใช่นิติบุคคล</a:t>
            </a:r>
          </a:p>
          <a:p>
            <a:endParaRPr lang="th-TH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07950"/>
            <a:ext cx="8569325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sz="4000" u="sng">
                <a:solidFill>
                  <a:srgbClr val="0000FF"/>
                </a:solidFill>
              </a:rPr>
              <a:t>ตัวอย่าง</a:t>
            </a:r>
            <a:r>
              <a:rPr lang="th-TH" sz="4000"/>
              <a:t> </a:t>
            </a:r>
            <a:r>
              <a:rPr lang="en-US" sz="4000">
                <a:solidFill>
                  <a:srgbClr val="0000FF"/>
                </a:solidFill>
              </a:rPr>
              <a:t>: </a:t>
            </a:r>
            <a:r>
              <a:rPr lang="th-TH" sz="4000">
                <a:solidFill>
                  <a:srgbClr val="0000FF"/>
                </a:solidFill>
              </a:rPr>
              <a:t>ช. และ ญ. เป็นสามีภริยาที่ชอบด้วย กม.</a:t>
            </a:r>
            <a:br>
              <a:rPr lang="th-TH" sz="4000">
                <a:solidFill>
                  <a:srgbClr val="0000FF"/>
                </a:solidFill>
              </a:rPr>
            </a:br>
            <a:r>
              <a:rPr lang="th-TH" sz="4000">
                <a:solidFill>
                  <a:srgbClr val="0000FF"/>
                </a:solidFill>
              </a:rPr>
              <a:t>	    มี บ. เป็นบุตรผู้เยาว์ แต่ละคนมีเงินได้ ดังนี้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-176213" y="1200150"/>
            <a:ext cx="9144001" cy="5408613"/>
          </a:xfrm>
        </p:spPr>
        <p:txBody>
          <a:bodyPr anchor="ctr"/>
          <a:lstStyle/>
          <a:p>
            <a:pPr lvl="2" eaLnBrk="1" hangingPunct="1">
              <a:lnSpc>
                <a:spcPct val="90000"/>
              </a:lnSpc>
              <a:defRPr/>
            </a:pPr>
            <a:r>
              <a:rPr lang="th-TH" sz="3500" b="1" dirty="0">
                <a:latin typeface="Angsana New" pitchFamily="18" charset="-34"/>
              </a:rPr>
              <a:t>ช.</a:t>
            </a:r>
            <a:r>
              <a:rPr lang="th-TH" sz="3500" dirty="0">
                <a:latin typeface="Angsana New" pitchFamily="18" charset="-34"/>
              </a:rPr>
              <a:t> มีเงินเดือน </a:t>
            </a:r>
            <a:r>
              <a:rPr lang="en-US" sz="3500" dirty="0">
                <a:latin typeface="Angsana New" pitchFamily="18" charset="-34"/>
              </a:rPr>
              <a:t>200,000</a:t>
            </a:r>
            <a:r>
              <a:rPr lang="th-TH" sz="3500" dirty="0">
                <a:latin typeface="Angsana New" pitchFamily="18" charset="-34"/>
              </a:rPr>
              <a:t> บาท  ทำบัญชี </a:t>
            </a:r>
            <a:r>
              <a:rPr lang="en-US" sz="3500" dirty="0">
                <a:latin typeface="Angsana New" pitchFamily="18" charset="-34"/>
              </a:rPr>
              <a:t>500,000 </a:t>
            </a:r>
            <a:r>
              <a:rPr lang="th-TH" sz="3500" dirty="0">
                <a:latin typeface="Angsana New" pitchFamily="18" charset="-34"/>
              </a:rPr>
              <a:t>บาท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h-TH" sz="3500" b="1" dirty="0">
                <a:latin typeface="Angsana New" pitchFamily="18" charset="-34"/>
              </a:rPr>
              <a:t>ญ.</a:t>
            </a:r>
            <a:r>
              <a:rPr lang="th-TH" sz="3500" dirty="0">
                <a:latin typeface="Angsana New" pitchFamily="18" charset="-34"/>
              </a:rPr>
              <a:t> มีเงินเดือน </a:t>
            </a:r>
            <a:r>
              <a:rPr lang="en-US" sz="3500" dirty="0">
                <a:latin typeface="Angsana New" pitchFamily="18" charset="-34"/>
              </a:rPr>
              <a:t>100,000 </a:t>
            </a:r>
            <a:r>
              <a:rPr lang="th-TH" sz="3500" dirty="0">
                <a:latin typeface="Angsana New" pitchFamily="18" charset="-34"/>
              </a:rPr>
              <a:t>บาท  ขายของ </a:t>
            </a:r>
            <a:r>
              <a:rPr lang="en-US" sz="3500" dirty="0">
                <a:latin typeface="Angsana New" pitchFamily="18" charset="-34"/>
              </a:rPr>
              <a:t>80,000 </a:t>
            </a:r>
            <a:r>
              <a:rPr lang="th-TH" sz="3500" dirty="0">
                <a:latin typeface="Angsana New" pitchFamily="18" charset="-34"/>
              </a:rPr>
              <a:t>บาท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h-TH" sz="3500" b="1" dirty="0">
                <a:latin typeface="Angsana New" pitchFamily="18" charset="-34"/>
              </a:rPr>
              <a:t>บ.</a:t>
            </a:r>
            <a:r>
              <a:rPr lang="th-TH" sz="3500" dirty="0">
                <a:latin typeface="Angsana New" pitchFamily="18" charset="-34"/>
              </a:rPr>
              <a:t> เงินปันผล </a:t>
            </a:r>
            <a:r>
              <a:rPr lang="en-US" sz="3500" dirty="0">
                <a:latin typeface="Angsana New" pitchFamily="18" charset="-34"/>
              </a:rPr>
              <a:t>   10,000 </a:t>
            </a:r>
            <a:r>
              <a:rPr lang="th-TH" sz="3500" dirty="0">
                <a:latin typeface="Angsana New" pitchFamily="18" charset="-34"/>
              </a:rPr>
              <a:t>บาท   ค่าเช่า    </a:t>
            </a:r>
            <a:r>
              <a:rPr lang="en-US" sz="3500" dirty="0">
                <a:latin typeface="Angsana New" pitchFamily="18" charset="-34"/>
              </a:rPr>
              <a:t>60,000 </a:t>
            </a:r>
            <a:r>
              <a:rPr lang="th-TH" sz="3500" dirty="0">
                <a:latin typeface="Angsana New" pitchFamily="18" charset="-34"/>
              </a:rPr>
              <a:t>บาท 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th-TH" sz="3500" dirty="0">
                <a:latin typeface="Angsana New" pitchFamily="18" charset="-34"/>
              </a:rPr>
              <a:t>	     ดอกเบี้ยเงินฝากประจำ  </a:t>
            </a:r>
            <a:r>
              <a:rPr lang="en-US" sz="3500" dirty="0">
                <a:latin typeface="Angsana New" pitchFamily="18" charset="-34"/>
              </a:rPr>
              <a:t>15,000 </a:t>
            </a:r>
            <a:r>
              <a:rPr lang="th-TH" sz="3500" dirty="0">
                <a:latin typeface="Angsana New" pitchFamily="18" charset="-34"/>
              </a:rPr>
              <a:t>บาท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4400" b="1" dirty="0">
                <a:solidFill>
                  <a:srgbClr val="FF0000"/>
                </a:solidFill>
                <a:latin typeface="Angsana New" pitchFamily="18" charset="-34"/>
              </a:rPr>
              <a:t>		</a:t>
            </a:r>
            <a:r>
              <a:rPr lang="th-TH" sz="4000" b="1" dirty="0">
                <a:solidFill>
                  <a:srgbClr val="FF0000"/>
                </a:solidFill>
                <a:latin typeface="Angsana New" pitchFamily="18" charset="-34"/>
              </a:rPr>
              <a:t>หน่วยภาษีและเงินได้ของแต่ละหน่วยภาษี</a:t>
            </a:r>
          </a:p>
          <a:p>
            <a:pPr marL="914400" lvl="2" eaLnBrk="1" hangingPunct="1">
              <a:lnSpc>
                <a:spcPct val="90000"/>
              </a:lnSpc>
              <a:defRPr/>
            </a:pPr>
            <a:r>
              <a:rPr lang="th-TH" sz="3600" dirty="0">
                <a:latin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</a:rPr>
              <a:t>ช.  </a:t>
            </a:r>
            <a:r>
              <a:rPr lang="en-US" sz="3600" dirty="0">
                <a:latin typeface="Angsana New" pitchFamily="18" charset="-34"/>
              </a:rPr>
              <a:t>=  </a:t>
            </a:r>
            <a:r>
              <a:rPr lang="th-TH" sz="3600" dirty="0">
                <a:latin typeface="Angsana New" pitchFamily="18" charset="-34"/>
              </a:rPr>
              <a:t>(</a:t>
            </a:r>
            <a:r>
              <a:rPr lang="en-US" sz="3600" dirty="0">
                <a:latin typeface="Angsana New" pitchFamily="18" charset="-34"/>
              </a:rPr>
              <a:t>200,000 + 500,000</a:t>
            </a:r>
            <a:r>
              <a:rPr lang="th-TH" sz="3600" dirty="0">
                <a:latin typeface="Angsana New" pitchFamily="18" charset="-34"/>
              </a:rPr>
              <a:t>) </a:t>
            </a:r>
            <a:r>
              <a:rPr lang="en-US" sz="3600" dirty="0">
                <a:latin typeface="Angsana New" pitchFamily="18" charset="-34"/>
              </a:rPr>
              <a:t>+ 10,000 = </a:t>
            </a:r>
            <a:r>
              <a:rPr lang="en-US" sz="3600" b="1" dirty="0">
                <a:solidFill>
                  <a:srgbClr val="006600"/>
                </a:solidFill>
                <a:latin typeface="Angsana New" pitchFamily="18" charset="-34"/>
              </a:rPr>
              <a:t>710,000</a:t>
            </a:r>
            <a:r>
              <a:rPr lang="en-US" sz="3600" b="1" dirty="0">
                <a:latin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บาท</a:t>
            </a:r>
          </a:p>
          <a:p>
            <a:pPr marL="914400" lvl="2" eaLnBrk="1" hangingPunct="1">
              <a:lnSpc>
                <a:spcPct val="70000"/>
              </a:lnSpc>
              <a:defRPr/>
            </a:pPr>
            <a:r>
              <a:rPr lang="th-TH" sz="3600" dirty="0">
                <a:latin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</a:rPr>
              <a:t>ญ.  </a:t>
            </a:r>
            <a:r>
              <a:rPr lang="en-US" sz="3600" dirty="0">
                <a:latin typeface="Angsana New" pitchFamily="18" charset="-34"/>
              </a:rPr>
              <a:t>=  </a:t>
            </a:r>
            <a:r>
              <a:rPr lang="th-TH" sz="3600" dirty="0">
                <a:latin typeface="Angsana New" pitchFamily="18" charset="-34"/>
              </a:rPr>
              <a:t>สามารถนำเงินได้ทุกประเภทมาเสียในนามของตัวเองได้</a:t>
            </a:r>
          </a:p>
          <a:p>
            <a:pPr marL="914400" lvl="2" eaLnBrk="1" hangingPunct="1">
              <a:lnSpc>
                <a:spcPct val="70000"/>
              </a:lnSpc>
              <a:buFontTx/>
              <a:buNone/>
              <a:defRPr/>
            </a:pPr>
            <a:r>
              <a:rPr lang="th-TH" sz="3600" dirty="0">
                <a:latin typeface="Angsana New" pitchFamily="18" charset="-34"/>
              </a:rPr>
              <a:t>              ตั้งแต่ปี ภาษี </a:t>
            </a:r>
            <a:r>
              <a:rPr lang="en-US" sz="3600" dirty="0">
                <a:latin typeface="Angsana New" pitchFamily="18" charset="-34"/>
              </a:rPr>
              <a:t>2555 (100,000 + 80,000) = </a:t>
            </a:r>
            <a:r>
              <a:rPr lang="en-US" sz="3600" b="1" dirty="0">
                <a:solidFill>
                  <a:srgbClr val="006600"/>
                </a:solidFill>
                <a:latin typeface="Angsana New" pitchFamily="18" charset="-34"/>
              </a:rPr>
              <a:t>180,000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 บาท</a:t>
            </a:r>
          </a:p>
          <a:p>
            <a:pPr marL="914400" lvl="2" eaLnBrk="1" hangingPunct="1">
              <a:lnSpc>
                <a:spcPct val="90000"/>
              </a:lnSpc>
              <a:defRPr/>
            </a:pPr>
            <a:r>
              <a:rPr lang="th-TH" sz="3600" b="1" dirty="0">
                <a:latin typeface="Angsana New" pitchFamily="18" charset="-34"/>
              </a:rPr>
              <a:t> บ.  </a:t>
            </a:r>
            <a:r>
              <a:rPr lang="en-US" sz="3600" dirty="0">
                <a:latin typeface="Angsana New" pitchFamily="18" charset="-34"/>
              </a:rPr>
              <a:t>=  60,000 + 15,000 = </a:t>
            </a:r>
            <a:r>
              <a:rPr lang="en-US" sz="3600" b="1" dirty="0">
                <a:solidFill>
                  <a:srgbClr val="006600"/>
                </a:solidFill>
                <a:latin typeface="Angsana New" pitchFamily="18" charset="-34"/>
              </a:rPr>
              <a:t>75,000</a:t>
            </a:r>
            <a:r>
              <a:rPr lang="en-US" sz="3600" dirty="0">
                <a:latin typeface="Angsana New" pitchFamily="18" charset="-34"/>
              </a:rPr>
              <a:t> </a:t>
            </a:r>
            <a:r>
              <a:rPr lang="th-TH" sz="3600" dirty="0">
                <a:latin typeface="Angsana New" pitchFamily="18" charset="-34"/>
              </a:rPr>
              <a:t> บาท	</a:t>
            </a:r>
            <a:r>
              <a:rPr lang="th-TH" sz="3600" dirty="0">
                <a:solidFill>
                  <a:schemeClr val="accent2"/>
                </a:solidFill>
                <a:latin typeface="Angsana New" pitchFamily="18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900" u="sng">
                <a:solidFill>
                  <a:srgbClr val="0000FF"/>
                </a:solidFill>
              </a:rPr>
              <a:t>ตัวอย่าง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68300" y="1651000"/>
            <a:ext cx="8507413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h-TH" sz="4300" b="1">
                <a:latin typeface="Angsana New" pitchFamily="18" charset="-34"/>
              </a:rPr>
              <a:t>ช-ญ</a:t>
            </a:r>
            <a:r>
              <a:rPr lang="th-TH" sz="4300">
                <a:latin typeface="Angsana New" pitchFamily="18" charset="-34"/>
              </a:rPr>
              <a:t>   ร่วมกันเปิดร้านขายผ้า  หน่วยภาษี  คือ ................</a:t>
            </a:r>
          </a:p>
          <a:p>
            <a:pPr eaLnBrk="1" hangingPunct="1">
              <a:buFontTx/>
              <a:buNone/>
            </a:pPr>
            <a:r>
              <a:rPr lang="th-TH" sz="4300">
                <a:latin typeface="Angsana New" pitchFamily="18" charset="-34"/>
              </a:rPr>
              <a:t>	 </a:t>
            </a:r>
            <a:r>
              <a:rPr lang="th-TH" sz="4300">
                <a:solidFill>
                  <a:srgbClr val="FF0000"/>
                </a:solidFill>
                <a:latin typeface="Angsana New" pitchFamily="18" charset="-34"/>
              </a:rPr>
              <a:t>**สามี-ภริยา ต่างฝ่ายต่างแยกยื่นภาษี**</a:t>
            </a:r>
          </a:p>
          <a:p>
            <a:pPr eaLnBrk="1" hangingPunct="1"/>
            <a:r>
              <a:rPr lang="th-TH" sz="4300" b="1">
                <a:latin typeface="Angsana New" pitchFamily="18" charset="-34"/>
              </a:rPr>
              <a:t>ช-ญ-บ</a:t>
            </a:r>
            <a:r>
              <a:rPr lang="th-TH" sz="4300">
                <a:latin typeface="Angsana New" pitchFamily="18" charset="-34"/>
              </a:rPr>
              <a:t> ร่วมกันเปิดร้านขายผ้า  หน่วยภาษี คือ ...............</a:t>
            </a:r>
          </a:p>
          <a:p>
            <a:pPr eaLnBrk="1" hangingPunct="1"/>
            <a:r>
              <a:rPr lang="th-TH" sz="4300" b="1">
                <a:latin typeface="Angsana New" pitchFamily="18" charset="-34"/>
              </a:rPr>
              <a:t>ช-บ</a:t>
            </a:r>
            <a:r>
              <a:rPr lang="th-TH" sz="4300">
                <a:latin typeface="Angsana New" pitchFamily="18" charset="-34"/>
              </a:rPr>
              <a:t>     ร่วมกันเปิดร้านขายผ้า  หน่วยภาษี คือ 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300">
                <a:solidFill>
                  <a:srgbClr val="0000FF"/>
                </a:solidFill>
              </a:rPr>
              <a:t>บุคคลที่ได้รับยกเว้นภาษีเงินได้ภาษีเงินได้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04788" y="1600200"/>
            <a:ext cx="8785225" cy="4525963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>
            <a:normAutofit fontScale="92500" lnSpcReduction="10000"/>
          </a:bodyPr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th-TH" sz="3900">
                <a:solidFill>
                  <a:schemeClr val="bg2"/>
                </a:solidFill>
                <a:latin typeface="Angsana New" pitchFamily="18" charset="-34"/>
              </a:rPr>
              <a:t>♦</a:t>
            </a:r>
            <a:r>
              <a:rPr lang="th-TH" sz="3900">
                <a:latin typeface="Angsana New" pitchFamily="18" charset="-34"/>
              </a:rPr>
              <a:t>  องค์การสหประชาชาติ</a:t>
            </a:r>
            <a:r>
              <a:rPr lang="en-US" sz="3900">
                <a:latin typeface="Angsana New" pitchFamily="18" charset="-34"/>
              </a:rPr>
              <a:t>, </a:t>
            </a:r>
            <a:r>
              <a:rPr lang="th-TH" sz="3900">
                <a:latin typeface="Angsana New" pitchFamily="18" charset="-34"/>
              </a:rPr>
              <a:t>ทบวงการฯของ</a:t>
            </a:r>
            <a:r>
              <a:rPr lang="en-US" sz="3900">
                <a:latin typeface="Angsana New" pitchFamily="18" charset="-34"/>
              </a:rPr>
              <a:t>UN.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3900">
                <a:latin typeface="Angsana New" pitchFamily="18" charset="-34"/>
              </a:rPr>
              <a:t>	</a:t>
            </a:r>
            <a:r>
              <a:rPr lang="en-US" sz="3900">
                <a:solidFill>
                  <a:schemeClr val="bg2"/>
                </a:solidFill>
                <a:latin typeface="Angsana New" pitchFamily="18" charset="-34"/>
              </a:rPr>
              <a:t>♦</a:t>
            </a:r>
            <a:r>
              <a:rPr lang="en-US" sz="3900">
                <a:latin typeface="Angsana New" pitchFamily="18" charset="-34"/>
              </a:rPr>
              <a:t> </a:t>
            </a:r>
            <a:r>
              <a:rPr lang="th-TH" sz="3900">
                <a:latin typeface="Angsana New" pitchFamily="18" charset="-34"/>
              </a:rPr>
              <a:t> สถานเอกอัครราชทูต</a:t>
            </a:r>
            <a:r>
              <a:rPr lang="en-US" sz="3900">
                <a:latin typeface="Angsana New" pitchFamily="18" charset="-34"/>
              </a:rPr>
              <a:t>, </a:t>
            </a:r>
            <a:r>
              <a:rPr lang="th-TH" sz="3900">
                <a:latin typeface="Angsana New" pitchFamily="18" charset="-34"/>
              </a:rPr>
              <a:t>สถานทูต</a:t>
            </a:r>
            <a:r>
              <a:rPr lang="en-US" sz="3900">
                <a:latin typeface="Angsana New" pitchFamily="18" charset="-34"/>
              </a:rPr>
              <a:t>, </a:t>
            </a:r>
            <a:r>
              <a:rPr lang="th-TH" sz="3900">
                <a:latin typeface="Angsana New" pitchFamily="18" charset="-34"/>
              </a:rPr>
              <a:t>สถานกงสุล ฯลฯ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th-TH" sz="2800">
                <a:latin typeface="Angsana New" pitchFamily="18" charset="-34"/>
              </a:rPr>
              <a:t>	</a:t>
            </a:r>
            <a:r>
              <a:rPr lang="th-TH" sz="3900" b="1" u="sng">
                <a:solidFill>
                  <a:srgbClr val="FF0000"/>
                </a:solidFill>
                <a:latin typeface="Angsana New" pitchFamily="18" charset="-34"/>
              </a:rPr>
              <a:t>เช่น</a:t>
            </a:r>
            <a:r>
              <a:rPr lang="th-TH" sz="3900">
                <a:latin typeface="Angsana New" pitchFamily="18" charset="-34"/>
              </a:rPr>
              <a:t> มีเงินได้จากการพิมพ์ส.ค.ส.ขาย จัดคอนเสิร์ต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th-TH" sz="3900">
                <a:latin typeface="Angsana New" pitchFamily="18" charset="-34"/>
              </a:rPr>
              <a:t>		  ออกร้านขายของ</a:t>
            </a:r>
          </a:p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en-US" sz="3900">
                <a:solidFill>
                  <a:schemeClr val="bg2"/>
                </a:solidFill>
                <a:latin typeface="Angsana New" pitchFamily="18" charset="-34"/>
              </a:rPr>
              <a:t>♦</a:t>
            </a:r>
            <a:r>
              <a:rPr lang="en-US" sz="3900">
                <a:latin typeface="Angsana New" pitchFamily="18" charset="-34"/>
              </a:rPr>
              <a:t> </a:t>
            </a:r>
            <a:r>
              <a:rPr lang="th-TH" sz="3900">
                <a:latin typeface="Angsana New" pitchFamily="18" charset="-34"/>
              </a:rPr>
              <a:t>เจ้าหน้าที่ / ผู้เชี่ยวชาญของ</a:t>
            </a:r>
            <a:r>
              <a:rPr lang="en-US" sz="3900">
                <a:latin typeface="Angsana New" pitchFamily="18" charset="-34"/>
              </a:rPr>
              <a:t>UN. </a:t>
            </a:r>
            <a:r>
              <a:rPr lang="th-TH" sz="3900">
                <a:latin typeface="Angsana New" pitchFamily="18" charset="-34"/>
              </a:rPr>
              <a:t>/ ทบวงฯ</a:t>
            </a:r>
          </a:p>
          <a:p>
            <a:pPr marL="571500" indent="-571500" eaLnBrk="1" hangingPunct="1">
              <a:buFontTx/>
              <a:buNone/>
            </a:pPr>
            <a:r>
              <a:rPr lang="th-TH" sz="3900">
                <a:latin typeface="Angsana New" pitchFamily="18" charset="-34"/>
              </a:rPr>
              <a:t>	</a:t>
            </a:r>
            <a:r>
              <a:rPr lang="th-TH" sz="3900">
                <a:solidFill>
                  <a:schemeClr val="bg2"/>
                </a:solidFill>
                <a:cs typeface="Arial" charset="0"/>
              </a:rPr>
              <a:t>♦</a:t>
            </a:r>
            <a:r>
              <a:rPr lang="th-TH" sz="3900"/>
              <a:t> </a:t>
            </a:r>
            <a:r>
              <a:rPr lang="th-TH" sz="3600"/>
              <a:t>บุคคลในสังกัดของสถานทูต เช่น เอกอัครราชทูต / เลขาทูต</a:t>
            </a:r>
          </a:p>
          <a:p>
            <a:pPr marL="571500" indent="-571500" eaLnBrk="1" hangingPunct="1">
              <a:buFontTx/>
              <a:buNone/>
            </a:pPr>
            <a:r>
              <a:rPr lang="th-TH" sz="3900"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0338"/>
            <a:ext cx="8569325" cy="1143000"/>
          </a:xfrm>
        </p:spPr>
        <p:txBody>
          <a:bodyPr/>
          <a:lstStyle/>
          <a:p>
            <a:pPr eaLnBrk="1" hangingPunct="1"/>
            <a:r>
              <a:rPr lang="th-TH" sz="5300">
                <a:solidFill>
                  <a:srgbClr val="0000FF"/>
                </a:solidFill>
              </a:rPr>
              <a:t>บุคคลที่ได้รับยกเว้นภาษีเงินได้ภาษีเงินได้</a:t>
            </a:r>
            <a:r>
              <a:rPr lang="th-TH" sz="5300">
                <a:solidFill>
                  <a:srgbClr val="339933"/>
                </a:solidFill>
              </a:rPr>
              <a:t> </a:t>
            </a:r>
            <a:r>
              <a:rPr lang="th-TH">
                <a:solidFill>
                  <a:srgbClr val="FF0000"/>
                </a:solidFill>
              </a:rPr>
              <a:t>(ต่อ)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04788" y="1412875"/>
            <a:ext cx="8785225" cy="4713288"/>
          </a:xfrm>
          <a:solidFill>
            <a:srgbClr val="FFFF99"/>
          </a:solidFill>
          <a:ln w="38100" cmpd="dbl">
            <a:solidFill>
              <a:srgbClr val="00FF00"/>
            </a:solidFill>
          </a:ln>
        </p:spPr>
        <p:txBody>
          <a:bodyPr anchor="ctr"/>
          <a:lstStyle/>
          <a:p>
            <a:pPr marL="571500" indent="-571500" eaLnBrk="1" hangingPunct="1">
              <a:buFontTx/>
              <a:buNone/>
            </a:pPr>
            <a:r>
              <a:rPr lang="en-US" sz="3900">
                <a:latin typeface="Angsana New" pitchFamily="18" charset="-34"/>
              </a:rPr>
              <a:t>	</a:t>
            </a:r>
            <a:r>
              <a:rPr lang="th-TH" sz="3900">
                <a:latin typeface="Angsana New" pitchFamily="18" charset="-34"/>
              </a:rPr>
              <a:t>บุคคลเหล่านี้ได้รับเงินเดือน จะเสียภาษีในประเทศ</a:t>
            </a:r>
          </a:p>
          <a:p>
            <a:pPr marL="571500" indent="-571500" eaLnBrk="1" hangingPunct="1">
              <a:buFontTx/>
              <a:buNone/>
            </a:pPr>
            <a:r>
              <a:rPr lang="th-TH" sz="3900">
                <a:latin typeface="Angsana New" pitchFamily="18" charset="-34"/>
              </a:rPr>
              <a:t>	ของตนอยู่แล้ว หากต้องเสียให้รัฐบาลไทย          </a:t>
            </a:r>
            <a:r>
              <a:rPr lang="th-TH" sz="3900">
                <a:solidFill>
                  <a:srgbClr val="0000FF"/>
                </a:solidFill>
                <a:latin typeface="Angsana New" pitchFamily="18" charset="-34"/>
              </a:rPr>
              <a:t>เสียภาษีซ้ำ</a:t>
            </a:r>
            <a:endParaRPr lang="en-US" sz="3900">
              <a:solidFill>
                <a:srgbClr val="0000FF"/>
              </a:solidFill>
              <a:latin typeface="Angsana New" pitchFamily="18" charset="-34"/>
            </a:endParaRPr>
          </a:p>
          <a:p>
            <a:pPr marL="571500" indent="-571500" eaLnBrk="1" hangingPunct="1">
              <a:buFont typeface="Wingdings" pitchFamily="2" charset="2"/>
              <a:buAutoNum type="arabicPeriod" startAt="3"/>
            </a:pPr>
            <a:r>
              <a:rPr lang="th-TH" sz="3900">
                <a:latin typeface="Angsana New" pitchFamily="18" charset="-34"/>
              </a:rPr>
              <a:t>ลูกจ้างทำงานให้ </a:t>
            </a:r>
            <a:r>
              <a:rPr lang="en-US" sz="3900">
                <a:latin typeface="Angsana New" pitchFamily="18" charset="-34"/>
              </a:rPr>
              <a:t>1. </a:t>
            </a:r>
            <a:r>
              <a:rPr lang="th-TH" sz="3900">
                <a:latin typeface="Angsana New" pitchFamily="18" charset="-34"/>
              </a:rPr>
              <a:t>แต่มิได้เป็นบุคคลในสังกัด</a:t>
            </a:r>
            <a:r>
              <a:rPr lang="en-US" sz="3900">
                <a:latin typeface="Angsana New" pitchFamily="18" charset="-34"/>
              </a:rPr>
              <a:t>UN. </a:t>
            </a:r>
            <a:r>
              <a:rPr lang="th-TH" sz="3900">
                <a:latin typeface="Angsana New" pitchFamily="18" charset="-34"/>
              </a:rPr>
              <a:t>หรือ สถานทูตตาม </a:t>
            </a:r>
            <a:r>
              <a:rPr lang="en-US" sz="3900">
                <a:latin typeface="Angsana New" pitchFamily="18" charset="-34"/>
              </a:rPr>
              <a:t>2. </a:t>
            </a:r>
            <a:r>
              <a:rPr lang="th-TH" sz="3900">
                <a:latin typeface="Angsana New" pitchFamily="18" charset="-34"/>
              </a:rPr>
              <a:t>เช่น พนักงานบัญชี</a:t>
            </a:r>
            <a:r>
              <a:rPr lang="en-US" sz="3900">
                <a:latin typeface="Angsana New" pitchFamily="18" charset="-34"/>
              </a:rPr>
              <a:t>,</a:t>
            </a:r>
            <a:r>
              <a:rPr lang="th-TH" sz="3900">
                <a:latin typeface="Angsana New" pitchFamily="18" charset="-34"/>
              </a:rPr>
              <a:t> แม่บ้าน</a:t>
            </a:r>
            <a:r>
              <a:rPr lang="en-US" sz="3900">
                <a:latin typeface="Angsana New" pitchFamily="18" charset="-34"/>
              </a:rPr>
              <a:t>, </a:t>
            </a:r>
            <a:r>
              <a:rPr lang="th-TH" sz="3900">
                <a:latin typeface="Angsana New" pitchFamily="18" charset="-34"/>
              </a:rPr>
              <a:t>คนขับรถ</a:t>
            </a:r>
            <a:r>
              <a:rPr lang="th-TH">
                <a:latin typeface="Angsana New" pitchFamily="18" charset="-34"/>
              </a:rPr>
              <a:t>ฯลฯ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th-TH" sz="3900">
                <a:latin typeface="Angsana New" pitchFamily="18" charset="-34"/>
              </a:rPr>
              <a:t>	ซึ่งอาจเป็นคนท้องถิ่น หรือมิใช่ก็ตาม เช่น คนพม่า</a:t>
            </a:r>
            <a:r>
              <a:rPr lang="en-US" sz="3900">
                <a:latin typeface="Angsana New" pitchFamily="18" charset="-34"/>
              </a:rPr>
              <a:t>, </a:t>
            </a:r>
            <a:r>
              <a:rPr lang="th-TH" sz="3900">
                <a:latin typeface="Angsana New" pitchFamily="18" charset="-34"/>
              </a:rPr>
              <a:t>	ฟิลิปินส์</a:t>
            </a:r>
            <a:r>
              <a:rPr lang="en-US" sz="3900">
                <a:latin typeface="Angsana New" pitchFamily="18" charset="-34"/>
              </a:rPr>
              <a:t>             </a:t>
            </a:r>
            <a:r>
              <a:rPr lang="th-TH" sz="3900" b="1">
                <a:solidFill>
                  <a:srgbClr val="0000FF"/>
                </a:solidFill>
                <a:latin typeface="Angsana New" pitchFamily="18" charset="-34"/>
              </a:rPr>
              <a:t>ต้องเสียภาษี</a:t>
            </a:r>
            <a:r>
              <a:rPr lang="th-TH" sz="3900" b="1" u="sng">
                <a:solidFill>
                  <a:srgbClr val="0000FF"/>
                </a:solidFill>
                <a:latin typeface="Angsana New" pitchFamily="18" charset="-34"/>
              </a:rPr>
              <a:t>ตามปกติ</a:t>
            </a:r>
            <a:r>
              <a:rPr lang="th-TH" sz="3900" b="1">
                <a:solidFill>
                  <a:srgbClr val="0000FF"/>
                </a:solidFill>
                <a:latin typeface="Angsana New" pitchFamily="18" charset="-34"/>
              </a:rPr>
              <a:t>ไม่ได้รับยกเว้น</a:t>
            </a:r>
            <a:endParaRPr lang="en-US" sz="3900" b="1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6443663" y="27813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-455613" y="1489075"/>
            <a:ext cx="19065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FFFF99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99"/>
              </a:solidFill>
              <a:latin typeface="Angsana New" pitchFamily="18" charset="-34"/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7620000" y="2200275"/>
            <a:ext cx="1295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PE0384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636838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60388" y="630238"/>
            <a:ext cx="806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 eaLnBrk="0" hangingPunct="0">
              <a:lnSpc>
                <a:spcPct val="90000"/>
              </a:lnSpc>
            </a:pPr>
            <a:r>
              <a:rPr lang="th-TH" sz="4200" b="1">
                <a:solidFill>
                  <a:srgbClr val="FF0066"/>
                </a:solidFill>
                <a:latin typeface="Angsana New" pitchFamily="18" charset="-34"/>
              </a:rPr>
              <a:t>การเสียภาษี</a:t>
            </a:r>
            <a:r>
              <a:rPr lang="th-TH" sz="4200" b="1">
                <a:latin typeface="Angsana New" pitchFamily="18" charset="-34"/>
              </a:rPr>
              <a:t> กฎหมายให้ผู้มีเงินได้ใน</a:t>
            </a:r>
            <a:r>
              <a:rPr lang="th-TH" sz="4200" b="1">
                <a:solidFill>
                  <a:srgbClr val="0066FF"/>
                </a:solidFill>
                <a:latin typeface="Angsana New" pitchFamily="18" charset="-34"/>
              </a:rPr>
              <a:t>ปีภาษี  (ปีปฏิทิน)</a:t>
            </a:r>
            <a:r>
              <a:rPr lang="th-TH" sz="4200" b="1">
                <a:latin typeface="Angsana New" pitchFamily="18" charset="-34"/>
              </a:rPr>
              <a:t>  ที่ล่วงมาแล้ว มีหน้าที่ยื่นแบบแสดงรายการภาษีเงินได้บุคคลธรรมดาประเมินตนเอง ภายในวันที่ 1 มกราคม ถึง วันที่ 31 มีนาคม ของปีถัดจากปีที่มีเงินได้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5953125" y="1108075"/>
            <a:ext cx="863600" cy="0"/>
          </a:xfrm>
          <a:prstGeom prst="line">
            <a:avLst/>
          </a:prstGeom>
          <a:noFill/>
          <a:ln w="19050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95313" y="3205163"/>
            <a:ext cx="7924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3600" b="1">
                <a:latin typeface="FreesiaUPC" pitchFamily="34" charset="-34"/>
              </a:rPr>
              <a:t>บางกรณีกฎหมายกำหนดให้ผู้มีเงินได้ชำระภาษีก่อนถึงกำหนดเวลา</a:t>
            </a:r>
          </a:p>
          <a:p>
            <a:pPr eaLnBrk="0" hangingPunct="0"/>
            <a:r>
              <a:rPr lang="th-TH" sz="3600" b="1">
                <a:latin typeface="FreesiaUPC" pitchFamily="34" charset="-34"/>
              </a:rPr>
              <a:t>	ภาษีครึ่งปี</a:t>
            </a:r>
          </a:p>
          <a:p>
            <a:pPr eaLnBrk="0" hangingPunct="0"/>
            <a:r>
              <a:rPr lang="th-TH" sz="3600" b="1">
                <a:latin typeface="FreesiaUPC" pitchFamily="34" charset="-34"/>
              </a:rPr>
              <a:t>	ภาษีเงินได้หัก ณ ที่จ่าย</a:t>
            </a:r>
          </a:p>
          <a:p>
            <a:pPr eaLnBrk="0" hangingPunct="0"/>
            <a:endParaRPr lang="th-TH" sz="3600" b="1" u="sng">
              <a:solidFill>
                <a:srgbClr val="0000FF"/>
              </a:solidFill>
              <a:latin typeface="FreesiaUPC" pitchFamily="34" charset="-34"/>
            </a:endParaRPr>
          </a:p>
        </p:txBody>
      </p:sp>
      <p:sp>
        <p:nvSpPr>
          <p:cNvPr id="5125" name="AutoShape 6"/>
          <p:cNvSpPr>
            <a:spLocks/>
          </p:cNvSpPr>
          <p:nvPr/>
        </p:nvSpPr>
        <p:spPr bwMode="auto">
          <a:xfrm>
            <a:off x="4648200" y="4424363"/>
            <a:ext cx="215900" cy="86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5211763" y="4505325"/>
            <a:ext cx="2727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 u="sng">
                <a:solidFill>
                  <a:srgbClr val="0000FF"/>
                </a:solidFill>
              </a:rPr>
              <a:t>ซึ่งถือเป็นเครดิตภาษี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298450" y="4005263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311150" y="4564063"/>
            <a:ext cx="1295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b="1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h-TH" sz="5400" b="0">
                <a:solidFill>
                  <a:srgbClr val="0000FF"/>
                </a:solidFill>
              </a:rPr>
              <a:t>เงินได้พึงประเมินและแหล่งเงินได้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900" b="1" dirty="0">
                <a:latin typeface="Angsana New" pitchFamily="18" charset="-34"/>
              </a:rPr>
              <a:t>2.1 </a:t>
            </a:r>
            <a:r>
              <a:rPr lang="th-TH" sz="3900" b="1" dirty="0">
                <a:latin typeface="Angsana New" pitchFamily="18" charset="-34"/>
              </a:rPr>
              <a:t>เงินได้พึงประเมิน </a:t>
            </a:r>
            <a:r>
              <a:rPr lang="th-TH" sz="3900" b="1" dirty="0">
                <a:solidFill>
                  <a:srgbClr val="33CC33"/>
                </a:solidFill>
                <a:latin typeface="Angsana New" pitchFamily="18" charset="-34"/>
              </a:rPr>
              <a:t>(ตามมาตรา </a:t>
            </a:r>
            <a:r>
              <a:rPr lang="en-US" sz="3900" b="1" dirty="0">
                <a:solidFill>
                  <a:srgbClr val="33CC33"/>
                </a:solidFill>
                <a:latin typeface="Angsana New" pitchFamily="18" charset="-34"/>
              </a:rPr>
              <a:t>39</a:t>
            </a:r>
            <a:r>
              <a:rPr lang="th-TH" sz="3900" b="1" dirty="0">
                <a:solidFill>
                  <a:srgbClr val="33CC33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Tx/>
              <a:buNone/>
            </a:pPr>
            <a:r>
              <a:rPr lang="th-TH" sz="3900" dirty="0">
                <a:latin typeface="Angsana New" pitchFamily="18" charset="-34"/>
              </a:rPr>
              <a:t>	</a:t>
            </a:r>
            <a:r>
              <a:rPr lang="en-US" sz="3900" dirty="0">
                <a:latin typeface="Angsana New" pitchFamily="18" charset="-34"/>
              </a:rPr>
              <a:t>1. </a:t>
            </a:r>
            <a:r>
              <a:rPr lang="th-TH" sz="3900" dirty="0">
                <a:latin typeface="Angsana New" pitchFamily="18" charset="-34"/>
              </a:rPr>
              <a:t>เงิน					           </a:t>
            </a:r>
            <a:r>
              <a:rPr lang="th-TH" sz="3600" b="1" dirty="0">
                <a:solidFill>
                  <a:srgbClr val="CC3300"/>
                </a:solidFill>
                <a:latin typeface="Angsana New" pitchFamily="18" charset="-34"/>
              </a:rPr>
              <a:t>ที่ได้รับจริง</a:t>
            </a:r>
          </a:p>
          <a:p>
            <a:pPr eaLnBrk="1" hangingPunct="1">
              <a:buFontTx/>
              <a:buNone/>
            </a:pPr>
            <a:r>
              <a:rPr lang="th-TH" sz="3900" dirty="0">
                <a:latin typeface="Angsana New" pitchFamily="18" charset="-34"/>
              </a:rPr>
              <a:t>	</a:t>
            </a:r>
            <a:r>
              <a:rPr lang="en-US" sz="3900" dirty="0">
                <a:latin typeface="Angsana New" pitchFamily="18" charset="-34"/>
              </a:rPr>
              <a:t>2. </a:t>
            </a:r>
            <a:r>
              <a:rPr lang="th-TH" sz="3900" dirty="0">
                <a:latin typeface="Angsana New" pitchFamily="18" charset="-34"/>
              </a:rPr>
              <a:t>ทรัพย์สินซึ่งอาจคิดคำนวณได้เป็นเงิน       </a:t>
            </a:r>
            <a:r>
              <a:rPr lang="th-TH" sz="3600" b="1" dirty="0">
                <a:solidFill>
                  <a:srgbClr val="CC3300"/>
                </a:solidFill>
                <a:latin typeface="Angsana New" pitchFamily="18" charset="-34"/>
              </a:rPr>
              <a:t>(เกณฑ์เงินสด)</a:t>
            </a:r>
          </a:p>
          <a:p>
            <a:pPr eaLnBrk="1" hangingPunct="1">
              <a:buFontTx/>
              <a:buNone/>
            </a:pPr>
            <a:r>
              <a:rPr lang="th-TH" sz="3900" dirty="0">
                <a:latin typeface="Angsana New" pitchFamily="18" charset="-34"/>
              </a:rPr>
              <a:t>	</a:t>
            </a:r>
            <a:r>
              <a:rPr lang="en-US" sz="3900" dirty="0">
                <a:latin typeface="Angsana New" pitchFamily="18" charset="-34"/>
              </a:rPr>
              <a:t>3. </a:t>
            </a:r>
            <a:r>
              <a:rPr lang="th-TH" sz="3900" dirty="0">
                <a:latin typeface="Angsana New" pitchFamily="18" charset="-34"/>
              </a:rPr>
              <a:t>ประโยชน์ซึ่งอาจคิดคำนวณได้เป็นเงิน</a:t>
            </a:r>
          </a:p>
          <a:p>
            <a:pPr eaLnBrk="1" hangingPunct="1">
              <a:buFontTx/>
              <a:buNone/>
            </a:pPr>
            <a:r>
              <a:rPr lang="th-TH" sz="3900" dirty="0">
                <a:latin typeface="Angsana New" pitchFamily="18" charset="-34"/>
              </a:rPr>
              <a:t>	</a:t>
            </a:r>
            <a:r>
              <a:rPr lang="en-US" sz="3900" dirty="0">
                <a:latin typeface="Angsana New" pitchFamily="18" charset="-34"/>
              </a:rPr>
              <a:t>4. </a:t>
            </a:r>
            <a:r>
              <a:rPr lang="th-TH" sz="3900" dirty="0">
                <a:latin typeface="Angsana New" pitchFamily="18" charset="-34"/>
              </a:rPr>
              <a:t>เงินค่าภาษีอากรที่ผู้จ่ายเงินหรือผู้อื่นออกแทนให้</a:t>
            </a:r>
          </a:p>
          <a:p>
            <a:pPr eaLnBrk="1" hangingPunct="1">
              <a:buFontTx/>
              <a:buNone/>
            </a:pPr>
            <a:r>
              <a:rPr lang="th-TH" sz="3900" dirty="0">
                <a:latin typeface="Angsana New" pitchFamily="18" charset="-34"/>
              </a:rPr>
              <a:t>	</a:t>
            </a:r>
            <a:r>
              <a:rPr lang="en-US" sz="3900" dirty="0">
                <a:latin typeface="Angsana New" pitchFamily="18" charset="-34"/>
              </a:rPr>
              <a:t>5. </a:t>
            </a:r>
            <a:r>
              <a:rPr lang="th-TH" sz="3900" dirty="0">
                <a:latin typeface="Angsana New" pitchFamily="18" charset="-34"/>
              </a:rPr>
              <a:t>เครดิตภาษีตามที่กฎหมายกำหนด</a:t>
            </a:r>
          </a:p>
        </p:txBody>
      </p:sp>
      <p:sp>
        <p:nvSpPr>
          <p:cNvPr id="32772" name="AutoShape 4"/>
          <p:cNvSpPr>
            <a:spLocks/>
          </p:cNvSpPr>
          <p:nvPr/>
        </p:nvSpPr>
        <p:spPr bwMode="auto">
          <a:xfrm>
            <a:off x="6388100" y="2552700"/>
            <a:ext cx="255602" cy="1519242"/>
          </a:xfrm>
          <a:prstGeom prst="righ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b="1" dirty="0"/>
              <a:t>1.</a:t>
            </a:r>
            <a:r>
              <a:rPr lang="th-TH" b="1" dirty="0"/>
              <a:t>เงิน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th-TH" dirty="0">
                <a:sym typeface="Wingdings" pitchFamily="2" charset="2"/>
              </a:rPr>
              <a:t>เงินตราไทย</a:t>
            </a:r>
            <a:r>
              <a:rPr lang="en-US" dirty="0">
                <a:sym typeface="Wingdings" pitchFamily="2" charset="2"/>
              </a:rPr>
              <a:t>/</a:t>
            </a:r>
            <a:r>
              <a:rPr lang="th-TH" dirty="0">
                <a:sym typeface="Wingdings" pitchFamily="2" charset="2"/>
              </a:rPr>
              <a:t>ต่างประเทศ โดยให้ใช้อัตราแลกเปลี่ยนกฎหมายกำหนดและใช้ตลอดไป</a:t>
            </a:r>
          </a:p>
          <a:p>
            <a:pPr>
              <a:buNone/>
            </a:pPr>
            <a:r>
              <a:rPr lang="en-US" b="1" dirty="0"/>
              <a:t>2.</a:t>
            </a:r>
            <a:r>
              <a:rPr lang="th-TH" b="1" dirty="0"/>
              <a:t>ทรัพย์สินที่อาจคำนวณได้เป็นเงิน</a:t>
            </a:r>
          </a:p>
          <a:p>
            <a:pPr>
              <a:buFont typeface="Wingdings" pitchFamily="2" charset="2"/>
              <a:buChar char="à"/>
            </a:pPr>
            <a:r>
              <a:rPr lang="th-TH" dirty="0">
                <a:sym typeface="Wingdings" pitchFamily="2" charset="2"/>
              </a:rPr>
              <a:t>ทรัพย์ที่มีรูปร่าง</a:t>
            </a:r>
            <a:r>
              <a:rPr lang="en-US" dirty="0">
                <a:sym typeface="Wingdings" pitchFamily="2" charset="2"/>
              </a:rPr>
              <a:t>/</a:t>
            </a:r>
            <a:r>
              <a:rPr lang="th-TH" dirty="0">
                <a:sym typeface="Wingdings" pitchFamily="2" charset="2"/>
              </a:rPr>
              <a:t>ไม่มีรูปร่างก็ได้</a:t>
            </a:r>
          </a:p>
          <a:p>
            <a:pPr>
              <a:buNone/>
            </a:pPr>
            <a:r>
              <a:rPr lang="en-US" b="1" dirty="0"/>
              <a:t>3.</a:t>
            </a:r>
            <a:r>
              <a:rPr lang="th-TH" b="1" dirty="0"/>
              <a:t>ประโยชน์ซึ่งอาจคำนวณได้เป็นเงิน</a:t>
            </a:r>
          </a:p>
          <a:p>
            <a:pPr>
              <a:buFont typeface="Wingdings" pitchFamily="2" charset="2"/>
              <a:buChar char="à"/>
            </a:pPr>
            <a:r>
              <a:rPr lang="th-TH" dirty="0">
                <a:sym typeface="Wingdings" pitchFamily="2" charset="2"/>
              </a:rPr>
              <a:t>ประโยชน์ที่ได้มา ที่ไม่ใช่เงิน ไม่ใช่ทรัพย์สิน</a:t>
            </a:r>
          </a:p>
          <a:p>
            <a:pPr>
              <a:buNone/>
            </a:pPr>
            <a:r>
              <a:rPr lang="en-US" b="1" dirty="0"/>
              <a:t>4.</a:t>
            </a:r>
            <a:r>
              <a:rPr lang="th-TH" b="1" dirty="0"/>
              <a:t>เงินค่าภาษีอากรที่ผู้อื่นออกแทนให้</a:t>
            </a:r>
          </a:p>
          <a:p>
            <a:pPr marL="342900" lvl="1" indent="-342900">
              <a:buSzPct val="70000"/>
              <a:buFont typeface="Wingdings" pitchFamily="2" charset="2"/>
              <a:buChar char="à"/>
            </a:pPr>
            <a:r>
              <a:rPr lang="th-TH" sz="3200" dirty="0">
                <a:sym typeface="Wingdings" pitchFamily="2" charset="2"/>
              </a:rPr>
              <a:t>ภาษีที่ออกให้สำหรับเงินได้ประเภทใด ถือเป็นเงินได้ประเภทนั้น</a:t>
            </a:r>
          </a:p>
          <a:p>
            <a:pPr>
              <a:buNone/>
            </a:pPr>
            <a:endParaRPr lang="th-TH" dirty="0">
              <a:sym typeface="Wingdings" pitchFamily="2" charset="2"/>
            </a:endParaRPr>
          </a:p>
          <a:p>
            <a:pPr>
              <a:buNone/>
            </a:pPr>
            <a:endParaRPr lang="th-TH" dirty="0">
              <a:sym typeface="Wingdings" pitchFamily="2" charset="2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2844" y="571480"/>
            <a:ext cx="8785225" cy="50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3200" b="1" dirty="0">
                <a:latin typeface="+mn-lt"/>
                <a:cs typeface="+mn-cs"/>
              </a:rPr>
              <a:t>5 </a:t>
            </a:r>
            <a:r>
              <a:rPr lang="th-TH" sz="3200" b="1" dirty="0">
                <a:latin typeface="+mn-lt"/>
                <a:cs typeface="+mn-cs"/>
              </a:rPr>
              <a:t>เครดิตภาษีเงินปันผล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4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เกิดจากการเก็บภาษีซ้ำซ้อนของภาษีเงินได้นิติบุคคลและภาษีเงินได้บุคคลธรรมดา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4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การคำนวณเครดิตภาษีเงินปันผล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100" b="1" dirty="0">
                <a:latin typeface="Angsana New" pitchFamily="18" charset="-34"/>
                <a:cs typeface="Angsana New" pitchFamily="18" charset="-34"/>
              </a:rPr>
              <a:t>		เครดิตภาษีเงินปันผล  </a:t>
            </a:r>
            <a:r>
              <a:rPr lang="en-US" sz="2100" b="1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100" b="1" dirty="0">
                <a:latin typeface="Angsana New" pitchFamily="18" charset="-34"/>
                <a:cs typeface="Angsana New" pitchFamily="18" charset="-34"/>
              </a:rPr>
              <a:t>  จำนวนเงินปันผล </a:t>
            </a:r>
            <a:r>
              <a:rPr lang="en-US" sz="2100" b="1" dirty="0">
                <a:latin typeface="Angsana New" pitchFamily="18" charset="-34"/>
                <a:cs typeface="Angsana New" pitchFamily="18" charset="-34"/>
              </a:rPr>
              <a:t>     *     </a:t>
            </a:r>
            <a:r>
              <a:rPr lang="th-TH" sz="2100" b="1" dirty="0">
                <a:latin typeface="Angsana New" pitchFamily="18" charset="-34"/>
                <a:cs typeface="Angsana New" pitchFamily="18" charset="-34"/>
              </a:rPr>
              <a:t>อัตราภาษีเงินได้นิติบุคคลของนิติบุคคลผู้จ่ายเงินปันผล</a:t>
            </a:r>
          </a:p>
          <a:p>
            <a:pPr marL="800100" lvl="1" indent="-342900"/>
            <a:r>
              <a:rPr lang="th-TH" sz="2100" b="1" dirty="0">
                <a:latin typeface="Angsana New" pitchFamily="18" charset="-34"/>
                <a:cs typeface="Angsana New" pitchFamily="18" charset="-34"/>
              </a:rPr>
              <a:t>				   </a:t>
            </a:r>
            <a:r>
              <a:rPr lang="en-US" sz="2100" b="1" dirty="0">
                <a:latin typeface="Angsana New" pitchFamily="18" charset="-34"/>
                <a:cs typeface="Angsana New" pitchFamily="18" charset="-34"/>
              </a:rPr>
              <a:t>                              100 - </a:t>
            </a:r>
            <a:r>
              <a:rPr lang="th-TH" sz="2100" b="1" dirty="0">
                <a:latin typeface="Angsana New" pitchFamily="18" charset="-34"/>
                <a:cs typeface="Angsana New" pitchFamily="18" charset="-34"/>
              </a:rPr>
              <a:t>อัตราภาษีเงินได้นิติบุคคลของนิติบุคคลผู้จ่ายเงินปันผล</a:t>
            </a:r>
            <a:endParaRPr lang="en-US" sz="21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4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นำเครดิตภาษีเงินปันผลที่คำนวณได้มาบวกกลับเงินปันผล เพื่อคำนวณหาเงินได้พึงประเมิน ดังนี้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เงินได้พึงประเมิน 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	เงินปันผล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+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เครดิตภาษี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		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342900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/>
              <a:t>ตัวอย่าง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นาย เคน ได้ลงทุนซื้อหุ้นจากตลาดหลักทรัพย์มาเพื่อเก็งกำไร สิ้นปีได้รับเงินปันผลจำนวน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40,000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จากบริษัท ปตท ซึ่งเป็นหุ้นที่นายเคนถืออยู่ โดย ปตท เสียภาษีเงินได้นิติบุคคลในอัตรา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20%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ดังนั้นในปี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2556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นี้ นาย เคนมีเครดิตภาษีเท่าใด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714753"/>
            <a:ext cx="8229600" cy="2928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คำนวณ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3200" b="1" dirty="0">
                <a:latin typeface="+mn-lt"/>
                <a:cs typeface="+mn-cs"/>
              </a:rPr>
              <a:t>                 สูตร  </a:t>
            </a:r>
            <a:r>
              <a:rPr lang="en-US" sz="3200" b="1" dirty="0">
                <a:latin typeface="+mn-lt"/>
                <a:cs typeface="+mn-cs"/>
              </a:rPr>
              <a:t>= 40,000 x ( </a:t>
            </a:r>
            <a:r>
              <a:rPr lang="en-US" sz="3200" b="1" u="sng" dirty="0">
                <a:latin typeface="+mn-lt"/>
                <a:cs typeface="+mn-cs"/>
              </a:rPr>
              <a:t>     20    </a:t>
            </a:r>
            <a:r>
              <a:rPr lang="en-US" sz="3200" b="1" dirty="0">
                <a:latin typeface="+mn-lt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100-20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>
                <a:latin typeface="+mn-lt"/>
                <a:cs typeface="+mn-cs"/>
              </a:rPr>
              <a:t>   </a:t>
            </a:r>
            <a:r>
              <a:rPr lang="th-TH" sz="3200" b="1" dirty="0">
                <a:latin typeface="+mn-lt"/>
                <a:cs typeface="+mn-cs"/>
              </a:rPr>
              <a:t>ดังนั้น เครดิตภาษีในปี </a:t>
            </a:r>
            <a:r>
              <a:rPr lang="en-US" sz="3200" b="1" dirty="0">
                <a:latin typeface="+mn-lt"/>
                <a:cs typeface="+mn-cs"/>
              </a:rPr>
              <a:t>2556  =  </a:t>
            </a:r>
            <a:r>
              <a:rPr lang="en-US" sz="3200" b="1" dirty="0">
                <a:solidFill>
                  <a:srgbClr val="FF0000"/>
                </a:solidFill>
                <a:latin typeface="+mn-lt"/>
                <a:cs typeface="+mn-cs"/>
              </a:rPr>
              <a:t>10,000</a:t>
            </a:r>
            <a:r>
              <a:rPr lang="en-US" sz="3200" b="1" dirty="0">
                <a:latin typeface="+mn-lt"/>
                <a:cs typeface="+mn-cs"/>
              </a:rPr>
              <a:t>  </a:t>
            </a:r>
            <a:r>
              <a:rPr lang="th-TH" sz="3200" b="1" dirty="0">
                <a:latin typeface="+mn-lt"/>
                <a:cs typeface="+mn-cs"/>
              </a:rPr>
              <a:t>บาท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CASE STUDY:</a:t>
            </a:r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เครดิตภาษีเงินปันผล</a:t>
            </a:r>
            <a:endParaRPr lang="en-US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1438" y="1412875"/>
            <a:ext cx="8821737" cy="427809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a)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นางสาว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อันโกะ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ได้รับเงินปันผลจำนวน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56,000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dirty="0"/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จากบริษัท วาทิตศัลยกรรม จำกัดซึ่งเสียภาษีเงินได้นิติบุคคลในอัตรา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30%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นางสาวอันโกะ มีเงินได้พึงประเมินเท่าใดในปีภาษีนี้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b)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นางลำยองได้รับเงินปันผลจำนวน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72,000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จากธนาคารไทยพาณิชย์ซึ่งเสียภาษีเงินได้นิติบุคคลในอัตรา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10%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นางลำยองมีเงินได้พึงประเมินเท่าใด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endParaRPr lang="en-US" sz="32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3200" b="1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ให้ทำ </a:t>
            </a:r>
            <a:r>
              <a:rPr lang="en-US" sz="3200" b="1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คำนวณเงินได้พึงประเมินของแต่ละกรณี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381125" y="787400"/>
            <a:ext cx="56308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4800" b="1">
                <a:solidFill>
                  <a:srgbClr val="0000FF"/>
                </a:solidFill>
                <a:latin typeface="FreesiaUPC" pitchFamily="34" charset="-34"/>
              </a:rPr>
              <a:t>แหล่งเงินได้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71472" y="1785926"/>
            <a:ext cx="8286808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7350" indent="-387350" eaLnBrk="0" hangingPunct="0">
              <a:lnSpc>
                <a:spcPct val="130000"/>
              </a:lnSpc>
            </a:pPr>
            <a:r>
              <a:rPr lang="th-TH" sz="4400" b="1" dirty="0">
                <a:solidFill>
                  <a:srgbClr val="CC3300"/>
                </a:solidFill>
                <a:latin typeface="Angsana New" pitchFamily="18" charset="-34"/>
              </a:rPr>
              <a:t>1. แหล่งเงินได้ในประเทศ </a:t>
            </a:r>
            <a:r>
              <a:rPr lang="th-TH" sz="3200" b="1" dirty="0">
                <a:latin typeface="Angsana New" pitchFamily="18" charset="-34"/>
              </a:rPr>
              <a:t>หมายถึง เงินได้ที่เกิดขึ้น เนื่องจาก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3600" b="1" dirty="0">
                <a:latin typeface="Angsana New" pitchFamily="18" charset="-34"/>
              </a:rPr>
              <a:t>	1.1 หน้าที่งานที่ทำในประเทศไทย หรือ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3600" b="1" dirty="0">
                <a:latin typeface="Angsana New" pitchFamily="18" charset="-34"/>
              </a:rPr>
              <a:t>	1.2 กิจการที่ทำในประเทศไทย หรือ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3600" b="1" dirty="0">
                <a:latin typeface="Angsana New" pitchFamily="18" charset="-34"/>
              </a:rPr>
              <a:t>	1.3 กิจการของนายจ้างในประเทศไทย </a:t>
            </a:r>
            <a:r>
              <a:rPr lang="en-US" sz="3600" b="1" dirty="0">
                <a:latin typeface="Angsana New" pitchFamily="18" charset="-34"/>
              </a:rPr>
              <a:t>(</a:t>
            </a:r>
            <a:r>
              <a:rPr lang="th-TH" sz="2000" b="1" i="1" dirty="0">
                <a:solidFill>
                  <a:srgbClr val="0000CC"/>
                </a:solidFill>
              </a:rPr>
              <a:t>กิจการในประเทศไทยของนายจ้างในประเทศไทย ดังนั้น กิจการนอกประเทศของนายจ้างในประเทศ ไม่ถือเป็นเงินได้จากแหล่งในประเทศไทย) </a:t>
            </a:r>
            <a:r>
              <a:rPr lang="th-TH" sz="3600" b="1" dirty="0">
                <a:latin typeface="Angsana New" pitchFamily="18" charset="-34"/>
              </a:rPr>
              <a:t>หรือ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3600" b="1" dirty="0">
                <a:latin typeface="Angsana New" pitchFamily="18" charset="-34"/>
              </a:rPr>
              <a:t>	1.4 ทรัพย์สินที่อยู่ในประเทศไทย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140200" y="404813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ในประเทศ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173538" y="1196975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นอกประเทศ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470275" y="765175"/>
            <a:ext cx="6477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492500" y="1196975"/>
            <a:ext cx="647700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-176213" y="209550"/>
            <a:ext cx="19065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4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4400" b="1">
                <a:solidFill>
                  <a:srgbClr val="D5FC8E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CCFF99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28650" y="531813"/>
            <a:ext cx="8496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4000" b="1">
                <a:solidFill>
                  <a:srgbClr val="CC3300"/>
                </a:solidFill>
                <a:latin typeface="Angsana New" pitchFamily="18" charset="-34"/>
              </a:rPr>
              <a:t>ผู้มีเงินได้จากแหล่งในประเทศ </a:t>
            </a: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มีหน้าที่ต้องเสียภาษีเงินได้ตามที่กฎหมายกำหนดไว้เสมอ ทั้งนี้</a:t>
            </a:r>
            <a:endParaRPr lang="th-TH" sz="4000" b="1">
              <a:solidFill>
                <a:srgbClr val="0000FF"/>
              </a:solidFill>
              <a:latin typeface="FreesiaUPC" pitchFamily="34" charset="-34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95288" y="2484438"/>
            <a:ext cx="8497887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3600" b="1">
                <a:latin typeface="FreesiaUPC" pitchFamily="34" charset="-34"/>
              </a:rPr>
              <a:t>	ไม่ว่าเงินได้พึงประเมินในปีภาษีที่ล่วงมาแล้วนั้น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>
                <a:latin typeface="FreesiaUPC" pitchFamily="34" charset="-34"/>
              </a:rPr>
              <a:t>	จะจ่ายในหรือนอกประเทศ  </a:t>
            </a:r>
            <a:r>
              <a:rPr lang="th-TH" sz="3200" b="1">
                <a:solidFill>
                  <a:srgbClr val="990099"/>
                </a:solidFill>
                <a:latin typeface="FreesiaUPC" pitchFamily="34" charset="-34"/>
              </a:rPr>
              <a:t>และ</a:t>
            </a:r>
          </a:p>
          <a:p>
            <a:pPr eaLnBrk="0" hangingPunct="0">
              <a:lnSpc>
                <a:spcPct val="130000"/>
              </a:lnSpc>
            </a:pPr>
            <a:endParaRPr lang="th-TH" sz="2000" b="1">
              <a:solidFill>
                <a:srgbClr val="990099"/>
              </a:solidFill>
              <a:latin typeface="FreesiaUPC" pitchFamily="34" charset="-34"/>
            </a:endParaRPr>
          </a:p>
          <a:p>
            <a:pPr eaLnBrk="0" hangingPunct="0">
              <a:lnSpc>
                <a:spcPct val="130000"/>
              </a:lnSpc>
            </a:pPr>
            <a:r>
              <a:rPr lang="th-TH" sz="3600" b="1">
                <a:latin typeface="FreesiaUPC" pitchFamily="34" charset="-34"/>
              </a:rPr>
              <a:t>	ไม่ว่าผู้มีเงินได้นั้นจะเป็นผู้อยู่ในประเทศไทยหรือไม่ก็ตาม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-230188" y="2197100"/>
            <a:ext cx="19065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32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200" b="1">
                <a:solidFill>
                  <a:srgbClr val="D5FC8E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3200" b="1">
              <a:solidFill>
                <a:srgbClr val="CCFF99"/>
              </a:solidFill>
              <a:latin typeface="Angsana New" pitchFamily="18" charset="-34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-203200" y="4030663"/>
            <a:ext cx="19065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32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200" b="1">
                <a:solidFill>
                  <a:srgbClr val="D5FC8E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3200" b="1">
              <a:solidFill>
                <a:srgbClr val="CCFF99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 advAuto="0"/>
      <p:bldP spid="8704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374650"/>
            <a:ext cx="67833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4800" b="1" dirty="0">
                <a:solidFill>
                  <a:srgbClr val="0000FF"/>
                </a:solidFill>
                <a:latin typeface="FreesiaUPC" pitchFamily="34" charset="-34"/>
              </a:rPr>
              <a:t>แหล่งเงินได้ (ต่อ)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14348" y="1481138"/>
            <a:ext cx="785818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7350" indent="-387350" eaLnBrk="0" hangingPunct="0">
              <a:lnSpc>
                <a:spcPct val="130000"/>
              </a:lnSpc>
            </a:pPr>
            <a:r>
              <a:rPr lang="th-TH" sz="4800" b="1" dirty="0">
                <a:solidFill>
                  <a:srgbClr val="CC3300"/>
                </a:solidFill>
                <a:latin typeface="Angsana New" pitchFamily="18" charset="-34"/>
              </a:rPr>
              <a:t>2. แหล่งเงินได้นอกประเทศไทย </a:t>
            </a:r>
            <a:r>
              <a:rPr lang="th-TH" sz="3600" b="1" dirty="0">
                <a:latin typeface="Angsana New" pitchFamily="18" charset="-34"/>
              </a:rPr>
              <a:t>หมายถึง เงินได้ที่เกิดขึ้น เนื่องจาก</a:t>
            </a:r>
            <a:endParaRPr lang="th-TH" sz="3600" b="1" dirty="0">
              <a:solidFill>
                <a:srgbClr val="CC3300"/>
              </a:solidFill>
              <a:latin typeface="Angsana New" pitchFamily="18" charset="-34"/>
            </a:endParaRP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4000" b="1" dirty="0">
                <a:latin typeface="Angsana New" pitchFamily="18" charset="-34"/>
              </a:rPr>
              <a:t>	</a:t>
            </a:r>
            <a:r>
              <a:rPr lang="th-TH" sz="4400" b="1" dirty="0">
                <a:latin typeface="Angsana New" pitchFamily="18" charset="-34"/>
              </a:rPr>
              <a:t>2.1  หน้าที่งานที่ทำในต่างประเทศ หรือ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4400" b="1" dirty="0">
                <a:latin typeface="Angsana New" pitchFamily="18" charset="-34"/>
              </a:rPr>
              <a:t>	2.2  กิจการที่ทำต่างประเทศ หรือ</a:t>
            </a:r>
          </a:p>
          <a:p>
            <a:pPr marL="387350" indent="-387350" eaLnBrk="0" hangingPunct="0">
              <a:lnSpc>
                <a:spcPct val="130000"/>
              </a:lnSpc>
            </a:pPr>
            <a:r>
              <a:rPr lang="th-TH" sz="4400" b="1" dirty="0">
                <a:latin typeface="Angsana New" pitchFamily="18" charset="-34"/>
              </a:rPr>
              <a:t>	2.3  ทรัพย์สินที่อยู่ในต่างประเทศ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65150" y="620713"/>
            <a:ext cx="84963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4400" b="1">
                <a:solidFill>
                  <a:srgbClr val="CC3300"/>
                </a:solidFill>
                <a:latin typeface="Angsana New" pitchFamily="18" charset="-34"/>
              </a:rPr>
              <a:t>ผู้มีเงินได้นอกประเทศ</a:t>
            </a:r>
            <a:r>
              <a:rPr lang="th-TH" sz="4400" b="1">
                <a:latin typeface="Angsana New" pitchFamily="18" charset="-34"/>
              </a:rPr>
              <a:t> </a:t>
            </a:r>
            <a:r>
              <a:rPr lang="th-TH" sz="4400" b="1">
                <a:solidFill>
                  <a:srgbClr val="0000FF"/>
                </a:solidFill>
                <a:latin typeface="Angsana New" pitchFamily="18" charset="-34"/>
              </a:rPr>
              <a:t>จะต้องเสียภาษีในประเทศไทย </a:t>
            </a:r>
          </a:p>
          <a:p>
            <a:pPr eaLnBrk="0" hangingPunct="0">
              <a:lnSpc>
                <a:spcPct val="130000"/>
              </a:lnSpc>
            </a:pPr>
            <a:r>
              <a:rPr lang="th-TH" sz="4400" b="1">
                <a:solidFill>
                  <a:srgbClr val="0000FF"/>
                </a:solidFill>
                <a:latin typeface="Angsana New" pitchFamily="18" charset="-34"/>
              </a:rPr>
              <a:t>ก็ต่อเมื่อเข้าองค์ประกอบ 2 ประการ</a:t>
            </a:r>
            <a:endParaRPr lang="th-TH" sz="4400" b="1">
              <a:solidFill>
                <a:srgbClr val="0000FF"/>
              </a:solidFill>
              <a:latin typeface="FreesiaUPC" pitchFamily="34" charset="-34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95288" y="2708275"/>
            <a:ext cx="8497887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4000" b="1" u="sng">
                <a:solidFill>
                  <a:srgbClr val="660066"/>
                </a:solidFill>
                <a:latin typeface="FreesiaUPC" pitchFamily="34" charset="-34"/>
              </a:rPr>
              <a:t>ประการที่หนึ่ง</a:t>
            </a:r>
            <a:r>
              <a:rPr lang="th-TH" sz="3600" b="1">
                <a:latin typeface="FreesiaUPC" pitchFamily="34" charset="-34"/>
              </a:rPr>
              <a:t> ผู้มีเงินได้เป็น </a:t>
            </a:r>
            <a:r>
              <a:rPr lang="th-TH" sz="3600" b="1">
                <a:solidFill>
                  <a:srgbClr val="CC3300"/>
                </a:solidFill>
                <a:latin typeface="FreesiaUPC" pitchFamily="34" charset="-34"/>
              </a:rPr>
              <a:t>ผู้อยู่</a:t>
            </a:r>
            <a:r>
              <a:rPr lang="th-TH" sz="3600" b="1">
                <a:latin typeface="FreesiaUPC" pitchFamily="34" charset="-34"/>
              </a:rPr>
              <a:t> ในประเทศไทย ในปีภาษีนั้น</a:t>
            </a:r>
          </a:p>
          <a:p>
            <a:pPr eaLnBrk="0" hangingPunct="0">
              <a:lnSpc>
                <a:spcPct val="130000"/>
              </a:lnSpc>
            </a:pPr>
            <a:endParaRPr lang="th-TH" sz="2400" b="1">
              <a:latin typeface="FreesiaUPC" pitchFamily="34" charset="-34"/>
            </a:endParaRPr>
          </a:p>
          <a:p>
            <a:pPr eaLnBrk="0" hangingPunct="0">
              <a:lnSpc>
                <a:spcPct val="130000"/>
              </a:lnSpc>
            </a:pPr>
            <a:r>
              <a:rPr lang="th-TH" sz="4000" b="1" u="sng">
                <a:solidFill>
                  <a:srgbClr val="660066"/>
                </a:solidFill>
                <a:latin typeface="FreesiaUPC" pitchFamily="34" charset="-34"/>
              </a:rPr>
              <a:t>ประการที่สอง</a:t>
            </a:r>
            <a:r>
              <a:rPr lang="th-TH" sz="3600" b="1">
                <a:latin typeface="FreesiaUPC" pitchFamily="34" charset="-34"/>
              </a:rPr>
              <a:t> ผู้มีเงินได้</a:t>
            </a:r>
            <a:r>
              <a:rPr lang="th-TH" sz="3600" b="1">
                <a:solidFill>
                  <a:srgbClr val="CC3300"/>
                </a:solidFill>
                <a:latin typeface="FreesiaUPC" pitchFamily="34" charset="-34"/>
              </a:rPr>
              <a:t>นำเงินได้นั้นเข้ามา</a:t>
            </a:r>
            <a:r>
              <a:rPr lang="th-TH" sz="3600" b="1">
                <a:latin typeface="FreesiaUPC" pitchFamily="34" charset="-34"/>
              </a:rPr>
              <a:t>ในประเทศ ในปีภาษีนั้น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 advAuto="0"/>
      <p:bldP spid="8294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216058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AutoShape 4"/>
          <p:cNvSpPr>
            <a:spLocks noChangeArrowheads="1"/>
          </p:cNvSpPr>
          <p:nvPr/>
        </p:nvSpPr>
        <p:spPr bwMode="auto">
          <a:xfrm>
            <a:off x="2466975" y="1187451"/>
            <a:ext cx="6551613" cy="2098673"/>
          </a:xfrm>
          <a:prstGeom prst="wedgeRoundRectCallout">
            <a:avLst>
              <a:gd name="adj1" fmla="val -59398"/>
              <a:gd name="adj2" fmla="val -5796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thaiDist">
              <a:spcBef>
                <a:spcPct val="50000"/>
              </a:spcBef>
            </a:pPr>
            <a:r>
              <a:rPr lang="th-TH" sz="3200" b="1" i="1" dirty="0">
                <a:solidFill>
                  <a:srgbClr val="0000FF"/>
                </a:solidFill>
                <a:latin typeface="Angsana New" pitchFamily="18" charset="-34"/>
              </a:rPr>
              <a:t>ผู้อยู่ในประเทศไทย</a:t>
            </a:r>
            <a:r>
              <a:rPr lang="th-TH" sz="3200" dirty="0">
                <a:latin typeface="Angsana New" pitchFamily="18" charset="-34"/>
              </a:rPr>
              <a:t>  หมายความว่า บุคคลผู้อยู่ในประเทศไทยชั่วระยะเวลาหนึ่งหรือหลายระยะเวลารวมทั้งหมดถึง</a:t>
            </a: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หนึ่งร้อยแปดสิบวัน</a:t>
            </a:r>
            <a:r>
              <a:rPr lang="th-TH" sz="3200" dirty="0">
                <a:latin typeface="Angsana New" pitchFamily="18" charset="-34"/>
              </a:rPr>
              <a:t>ในปีภาษีใด</a:t>
            </a:r>
          </a:p>
        </p:txBody>
      </p:sp>
      <p:pic>
        <p:nvPicPr>
          <p:cNvPr id="40964" name="Picture 5" descr="l0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6318250"/>
            <a:ext cx="572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285984" y="4214818"/>
            <a:ext cx="6551613" cy="1643074"/>
          </a:xfrm>
          <a:prstGeom prst="wedgeRoundRectCallout">
            <a:avLst>
              <a:gd name="adj1" fmla="val -52420"/>
              <a:gd name="adj2" fmla="val -84355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thaiDist">
              <a:spcBef>
                <a:spcPct val="50000"/>
              </a:spcBef>
            </a:pPr>
            <a:r>
              <a:rPr lang="th-TH" sz="3200" b="1" i="1" dirty="0">
                <a:solidFill>
                  <a:srgbClr val="0000FF"/>
                </a:solidFill>
                <a:latin typeface="Angsana New" pitchFamily="18" charset="-34"/>
              </a:rPr>
              <a:t>ปีภาษี</a:t>
            </a:r>
            <a:r>
              <a:rPr lang="th-TH" sz="3200" dirty="0">
                <a:latin typeface="Angsana New" pitchFamily="18" charset="-34"/>
              </a:rPr>
              <a:t>  หมายความว่า </a:t>
            </a:r>
            <a:r>
              <a:rPr lang="th-TH" sz="3200" b="1" dirty="0">
                <a:solidFill>
                  <a:srgbClr val="CC3300"/>
                </a:solidFill>
                <a:latin typeface="Angsana New" pitchFamily="18" charset="-34"/>
              </a:rPr>
              <a:t>ปีปฏิทิน</a:t>
            </a:r>
            <a:r>
              <a:rPr lang="th-TH" sz="3200" dirty="0">
                <a:latin typeface="Angsana New" pitchFamily="18" charset="-34"/>
              </a:rPr>
              <a:t> คือเริ่มตั้งแต่ </a:t>
            </a:r>
            <a:r>
              <a:rPr lang="en-US" sz="3200" dirty="0">
                <a:solidFill>
                  <a:srgbClr val="CC3300"/>
                </a:solidFill>
                <a:latin typeface="Angsana New" pitchFamily="18" charset="-34"/>
              </a:rPr>
              <a:t>1 </a:t>
            </a: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มกราคม ถึง </a:t>
            </a:r>
            <a:r>
              <a:rPr lang="en-US" sz="3200" dirty="0">
                <a:solidFill>
                  <a:srgbClr val="CC3300"/>
                </a:solidFill>
                <a:latin typeface="Angsana New" pitchFamily="18" charset="-34"/>
              </a:rPr>
              <a:t>31 </a:t>
            </a: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ธันวาคม</a:t>
            </a:r>
            <a:r>
              <a:rPr lang="th-TH" sz="3200" dirty="0">
                <a:latin typeface="Angsana New" pitchFamily="18" charset="-34"/>
              </a:rPr>
              <a:t> ทุกปี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501650" y="1285860"/>
            <a:ext cx="8642350" cy="4824413"/>
          </a:xfrm>
        </p:spPr>
        <p:txBody>
          <a:bodyPr/>
          <a:lstStyle/>
          <a:p>
            <a:pPr eaLnBrk="1" hangingPunct="1"/>
            <a:r>
              <a:rPr lang="en-US" b="0" dirty="0"/>
              <a:t>“</a:t>
            </a:r>
            <a:r>
              <a:rPr lang="th-TH" b="0" dirty="0"/>
              <a:t>ผู้มีหน้าที่เสียภาษีเงินได้บุคคลธรรมดา</a:t>
            </a:r>
            <a:r>
              <a:rPr lang="en-US" b="0" dirty="0"/>
              <a:t>”</a:t>
            </a:r>
            <a:r>
              <a:rPr lang="th-TH" b="0" dirty="0"/>
              <a:t> </a:t>
            </a:r>
            <a:br>
              <a:rPr lang="th-TH" b="0" dirty="0"/>
            </a:br>
            <a:r>
              <a:rPr lang="th-TH" sz="4000" b="0" dirty="0">
                <a:solidFill>
                  <a:srgbClr val="CC00CC"/>
                </a:solidFill>
              </a:rPr>
              <a:t>ต่างจากคำว่า</a:t>
            </a:r>
            <a:r>
              <a:rPr lang="th-TH" sz="3600" b="0" dirty="0"/>
              <a:t> </a:t>
            </a:r>
            <a:br>
              <a:rPr lang="th-TH" sz="3600" b="0" dirty="0"/>
            </a:br>
            <a:r>
              <a:rPr lang="en-US" b="0" dirty="0"/>
              <a:t>“</a:t>
            </a:r>
            <a:r>
              <a:rPr lang="th-TH" b="0" dirty="0"/>
              <a:t>ผู้มีหน้าที่รับผิดชอบในการยื่นแบบแสดงรายการ</a:t>
            </a:r>
            <a:r>
              <a:rPr lang="en-US" b="0" dirty="0"/>
              <a:t>”</a:t>
            </a:r>
            <a:br>
              <a:rPr lang="th-TH" b="0" dirty="0"/>
            </a:br>
            <a:r>
              <a:rPr lang="th-TH" sz="4000" b="0" dirty="0">
                <a:solidFill>
                  <a:srgbClr val="CC00CC"/>
                </a:solidFill>
              </a:rPr>
              <a:t>และต่างจากคำว่า</a:t>
            </a:r>
            <a:br>
              <a:rPr lang="th-TH" sz="4000" b="0" dirty="0">
                <a:solidFill>
                  <a:srgbClr val="FF0066"/>
                </a:solidFill>
              </a:rPr>
            </a:br>
            <a:r>
              <a:rPr lang="en-US" b="0" dirty="0"/>
              <a:t>“</a:t>
            </a:r>
            <a:r>
              <a:rPr lang="th-TH" b="0" dirty="0"/>
              <a:t>ผู้ต้องรับผิดเสียภาษีอากร</a:t>
            </a:r>
            <a:r>
              <a:rPr lang="en-US" b="0" dirty="0"/>
              <a:t>”</a:t>
            </a:r>
            <a:endParaRPr lang="th-TH" b="0" dirty="0"/>
          </a:p>
        </p:txBody>
      </p:sp>
      <p:pic>
        <p:nvPicPr>
          <p:cNvPr id="6147" name="Picture 4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15128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manager.co.th/asp-bin/Image.aspx?ID=24036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00232" cy="3071810"/>
          </a:xfrm>
          <a:prstGeom prst="rect">
            <a:avLst/>
          </a:prstGeom>
          <a:noFill/>
        </p:spPr>
      </p:pic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428860" y="214290"/>
            <a:ext cx="6480175" cy="974725"/>
          </a:xfrm>
          <a:prstGeom prst="wedgeRectCallout">
            <a:avLst>
              <a:gd name="adj1" fmla="val -61394"/>
              <a:gd name="adj2" fmla="val 28500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400" b="1">
                <a:solidFill>
                  <a:srgbClr val="0000FF"/>
                </a:solidFill>
              </a:rPr>
              <a:t>ผู้มีหน้าที่เสียภาษีเงินได้บุคคลธรรมดา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25400"/>
            <a:ext cx="1619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0" y="6354763"/>
            <a:ext cx="611188" cy="503237"/>
          </a:xfrm>
          <a:prstGeom prst="ellipse">
            <a:avLst/>
          </a:prstGeom>
          <a:solidFill>
            <a:srgbClr val="9933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4</a:t>
            </a:r>
            <a:endParaRPr lang="th-TH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763713" y="107950"/>
            <a:ext cx="1871662" cy="1274763"/>
          </a:xfrm>
          <a:prstGeom prst="wedgeRoundRectCallout">
            <a:avLst>
              <a:gd name="adj1" fmla="val -78074"/>
              <a:gd name="adj2" fmla="val 19491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4400" b="1" dirty="0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409575" y="1403350"/>
            <a:ext cx="8435975" cy="132802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dirty="0">
                <a:latin typeface="Angsana New" pitchFamily="18" charset="-34"/>
              </a:rPr>
              <a:t>นายเอ เข้ามาในประเทศไทยวันที่ </a:t>
            </a:r>
            <a:r>
              <a:rPr lang="en-US" sz="3600" dirty="0">
                <a:latin typeface="Angsana New" pitchFamily="18" charset="-34"/>
              </a:rPr>
              <a:t>1 </a:t>
            </a:r>
            <a:r>
              <a:rPr lang="th-TH" sz="3600" dirty="0">
                <a:latin typeface="Angsana New" pitchFamily="18" charset="-34"/>
              </a:rPr>
              <a:t>กันยายน </a:t>
            </a:r>
            <a:r>
              <a:rPr lang="en-US" sz="3600" dirty="0">
                <a:latin typeface="Angsana New" pitchFamily="18" charset="-34"/>
              </a:rPr>
              <a:t>2551</a:t>
            </a:r>
            <a:r>
              <a:rPr lang="th-TH" sz="3600" dirty="0">
                <a:latin typeface="Angsana New" pitchFamily="18" charset="-34"/>
              </a:rPr>
              <a:t> และกลับไปต่างประเทศในวันที่ </a:t>
            </a:r>
            <a:r>
              <a:rPr lang="en-US" sz="3600" dirty="0">
                <a:latin typeface="Angsana New" pitchFamily="18" charset="-34"/>
              </a:rPr>
              <a:t>30 </a:t>
            </a:r>
            <a:r>
              <a:rPr lang="th-TH" sz="3600" dirty="0">
                <a:latin typeface="Angsana New" pitchFamily="18" charset="-34"/>
              </a:rPr>
              <a:t>เมษายน </a:t>
            </a:r>
            <a:r>
              <a:rPr lang="en-US" sz="3600" dirty="0">
                <a:latin typeface="Angsana New" pitchFamily="18" charset="-34"/>
              </a:rPr>
              <a:t>2552</a:t>
            </a:r>
            <a:endParaRPr lang="th-TH" sz="3600" dirty="0">
              <a:latin typeface="Angsana New" pitchFamily="18" charset="-34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-625475" y="1120775"/>
            <a:ext cx="19859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rgbClr val="FFFFCC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CC"/>
              </a:solidFill>
              <a:latin typeface="Angsana New" pitchFamily="18" charset="-34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0034" y="2928934"/>
            <a:ext cx="82867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กรณีนี้แม้นายเอจะอยู่ในประเทศไทยเกิน </a:t>
            </a:r>
            <a:r>
              <a:rPr lang="en-US" sz="3200" dirty="0">
                <a:solidFill>
                  <a:srgbClr val="CC3300"/>
                </a:solidFill>
                <a:latin typeface="Angsana New" pitchFamily="18" charset="-34"/>
              </a:rPr>
              <a:t>180 </a:t>
            </a: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วัน ก็ไม่ถือว่านายเอเป็นผู้อยู่ในประเทศไทย เพราะในแต่ละปีภาษีนายเออยู่ในประเทศไทยไม่ถึง </a:t>
            </a:r>
            <a:r>
              <a:rPr lang="en-US" sz="3200" dirty="0">
                <a:solidFill>
                  <a:srgbClr val="CC3300"/>
                </a:solidFill>
                <a:latin typeface="Angsana New" pitchFamily="18" charset="-34"/>
              </a:rPr>
              <a:t>180 </a:t>
            </a:r>
            <a:r>
              <a:rPr lang="th-TH" sz="3200" dirty="0">
                <a:solidFill>
                  <a:srgbClr val="CC3300"/>
                </a:solidFill>
                <a:latin typeface="Angsana New" pitchFamily="18" charset="-34"/>
              </a:rPr>
              <a:t>วัน</a:t>
            </a:r>
            <a:r>
              <a:rPr lang="th-TH" sz="3200" dirty="0">
                <a:latin typeface="Angsana New" pitchFamily="18" charset="-34"/>
              </a:rPr>
              <a:t> </a:t>
            </a:r>
          </a:p>
          <a:p>
            <a:pPr algn="thaiDist">
              <a:spcBef>
                <a:spcPct val="50000"/>
              </a:spcBef>
            </a:pP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ปีภาษี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2551 :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อยู่ในประเทศไทย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 1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ก.ย. –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31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ธ.ค.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  =   120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 วัน</a:t>
            </a:r>
          </a:p>
          <a:p>
            <a:pPr algn="thaiDist">
              <a:spcBef>
                <a:spcPct val="50000"/>
              </a:spcBef>
            </a:pP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ปีภาษี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2552 :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อยู่ในประเทศไทย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 1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ม.ค. –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30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เม.ย. </a:t>
            </a:r>
            <a:r>
              <a:rPr lang="en-US" sz="3200" b="1" dirty="0">
                <a:solidFill>
                  <a:srgbClr val="0000FF"/>
                </a:solidFill>
                <a:latin typeface="Angsana New" pitchFamily="18" charset="-34"/>
              </a:rPr>
              <a:t> =   120 </a:t>
            </a: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 วัน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25400"/>
            <a:ext cx="1619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AutoShape 4"/>
          <p:cNvSpPr>
            <a:spLocks noChangeArrowheads="1"/>
          </p:cNvSpPr>
          <p:nvPr/>
        </p:nvSpPr>
        <p:spPr bwMode="auto">
          <a:xfrm>
            <a:off x="1763713" y="107950"/>
            <a:ext cx="1871662" cy="1274763"/>
          </a:xfrm>
          <a:prstGeom prst="wedgeRoundRectCallout">
            <a:avLst>
              <a:gd name="adj1" fmla="val -78074"/>
              <a:gd name="adj2" fmla="val 19491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4400" b="1">
                <a:solidFill>
                  <a:srgbClr val="CC3300"/>
                </a:solidFill>
                <a:latin typeface="Angsana New" pitchFamily="18" charset="-34"/>
              </a:rPr>
              <a:t>ข้อสังเกต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357188" y="1844675"/>
            <a:ext cx="87868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ปีภาษีที่เป็นผู้อยู่ในประเทศไทย</a:t>
            </a:r>
          </a:p>
          <a:p>
            <a:pPr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ปีภาษีที่ได้รับเงินได้ 		            </a:t>
            </a:r>
            <a:r>
              <a:rPr lang="th-TH" sz="4000">
                <a:solidFill>
                  <a:srgbClr val="0000FF"/>
                </a:solidFill>
                <a:latin typeface="Angsana New" pitchFamily="18" charset="-34"/>
              </a:rPr>
              <a:t>ต้องเป็นปีภาษีเดียวกัน</a:t>
            </a:r>
          </a:p>
          <a:p>
            <a:pPr algn="thaiDist"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ปีภาษีที่นำเงินได้เข้ามาในประเทศไทย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-955675" y="1527175"/>
            <a:ext cx="14398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32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36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-968375" y="2441575"/>
            <a:ext cx="14398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32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36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-968375" y="3355975"/>
            <a:ext cx="14398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32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b="1">
                <a:solidFill>
                  <a:srgbClr val="C4EF91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3600" b="1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45064" name="AutoShape 9"/>
          <p:cNvSpPr>
            <a:spLocks/>
          </p:cNvSpPr>
          <p:nvPr/>
        </p:nvSpPr>
        <p:spPr bwMode="auto">
          <a:xfrm>
            <a:off x="5651500" y="2124075"/>
            <a:ext cx="287338" cy="1952625"/>
          </a:xfrm>
          <a:prstGeom prst="rightBrace">
            <a:avLst>
              <a:gd name="adj1" fmla="val 56630"/>
              <a:gd name="adj2" fmla="val 48662"/>
            </a:avLst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6049963" y="3268663"/>
            <a:ext cx="2952750" cy="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25400"/>
            <a:ext cx="1619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AutoShape 4"/>
          <p:cNvSpPr>
            <a:spLocks noChangeArrowheads="1"/>
          </p:cNvSpPr>
          <p:nvPr/>
        </p:nvSpPr>
        <p:spPr bwMode="auto">
          <a:xfrm>
            <a:off x="1763713" y="107950"/>
            <a:ext cx="2016125" cy="1274763"/>
          </a:xfrm>
          <a:prstGeom prst="wedgeRoundRectCallout">
            <a:avLst>
              <a:gd name="adj1" fmla="val -76065"/>
              <a:gd name="adj2" fmla="val 19491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4800" b="1">
                <a:solidFill>
                  <a:srgbClr val="0000FF"/>
                </a:solidFill>
                <a:latin typeface="Angsana New" pitchFamily="18" charset="-34"/>
              </a:rPr>
              <a:t>ตัวอย่าง</a:t>
            </a:r>
          </a:p>
        </p:txBody>
      </p:sp>
      <p:sp>
        <p:nvSpPr>
          <p:cNvPr id="48132" name="AutoShape 5"/>
          <p:cNvSpPr>
            <a:spLocks noChangeArrowheads="1"/>
          </p:cNvSpPr>
          <p:nvPr/>
        </p:nvSpPr>
        <p:spPr bwMode="auto">
          <a:xfrm>
            <a:off x="417513" y="1595438"/>
            <a:ext cx="8426450" cy="309872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400" dirty="0">
                <a:latin typeface="Angsana New" pitchFamily="18" charset="-34"/>
              </a:rPr>
              <a:t>นายเอ เป็นผู้อยู่ในประเทศไทยและได้รับเงินได้ที่เกิดจากแหล่งนอกประเทศไทย </a:t>
            </a:r>
            <a:r>
              <a:rPr lang="en-US" sz="4400" dirty="0">
                <a:latin typeface="Angsana New" pitchFamily="18" charset="-34"/>
              </a:rPr>
              <a:t>100,000 </a:t>
            </a:r>
            <a:r>
              <a:rPr lang="th-TH" sz="4400" dirty="0">
                <a:latin typeface="Angsana New" pitchFamily="18" charset="-34"/>
              </a:rPr>
              <a:t>บาท ในปีภาษี </a:t>
            </a:r>
            <a:r>
              <a:rPr lang="en-US" sz="4400" dirty="0">
                <a:latin typeface="Angsana New" pitchFamily="18" charset="-34"/>
              </a:rPr>
              <a:t>2551</a:t>
            </a:r>
            <a:r>
              <a:rPr lang="th-TH" sz="4400" dirty="0">
                <a:latin typeface="Angsana New" pitchFamily="18" charset="-34"/>
              </a:rPr>
              <a:t> แต่นำเงินได้ดังกล่าวเข้ามาในประเทศไทยในปีภาษี </a:t>
            </a:r>
            <a:r>
              <a:rPr lang="en-US" sz="4400" dirty="0">
                <a:latin typeface="Angsana New" pitchFamily="18" charset="-34"/>
              </a:rPr>
              <a:t>2552  </a:t>
            </a:r>
            <a:endParaRPr lang="th-TH" sz="4400" dirty="0">
              <a:latin typeface="Angsana New" pitchFamily="18" charset="-34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-600075" y="1362075"/>
            <a:ext cx="19859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rgbClr val="FFFFCC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CC"/>
              </a:solidFill>
              <a:latin typeface="Angsana New" pitchFamily="18" charset="-34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0034" y="4714884"/>
            <a:ext cx="8286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dirty="0">
                <a:solidFill>
                  <a:srgbClr val="0000FF"/>
                </a:solidFill>
                <a:latin typeface="Angsana New" pitchFamily="18" charset="-34"/>
              </a:rPr>
              <a:t>กรณีเช่นนี้ถือว่าเงินได้จำนวนนี้ไม่อยู่ในข่ายต้องเสียภาษีเงินได้บุคคลธรรมดา ทั้งในปีภาษี </a:t>
            </a:r>
            <a:r>
              <a:rPr lang="en-US" sz="3600" dirty="0">
                <a:solidFill>
                  <a:srgbClr val="0000FF"/>
                </a:solidFill>
                <a:latin typeface="Angsana New" pitchFamily="18" charset="-34"/>
              </a:rPr>
              <a:t>2551 </a:t>
            </a:r>
            <a:r>
              <a:rPr lang="th-TH" sz="3600" dirty="0">
                <a:solidFill>
                  <a:srgbClr val="0000FF"/>
                </a:solidFill>
                <a:latin typeface="Angsana New" pitchFamily="18" charset="-34"/>
              </a:rPr>
              <a:t>และปีภาษี </a:t>
            </a:r>
            <a:r>
              <a:rPr lang="en-US" sz="3600" dirty="0">
                <a:solidFill>
                  <a:srgbClr val="0000FF"/>
                </a:solidFill>
                <a:latin typeface="Angsana New" pitchFamily="18" charset="-34"/>
              </a:rPr>
              <a:t>2552</a:t>
            </a:r>
            <a:endParaRPr lang="th-TH" sz="3600" b="1" dirty="0">
              <a:solidFill>
                <a:srgbClr val="0000FF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>
                <a:latin typeface="Angsana New" pitchFamily="18" charset="-34"/>
              </a:rPr>
              <a:t>แบบฝึกหัด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35063"/>
            <a:ext cx="8229600" cy="4525962"/>
          </a:xfrm>
          <a:solidFill>
            <a:schemeClr val="accent3"/>
          </a:solidFill>
        </p:spPr>
        <p:txBody>
          <a:bodyPr>
            <a:normAutofit fontScale="85000" lnSpcReduction="10000"/>
          </a:bodyPr>
          <a:lstStyle/>
          <a:p>
            <a:pPr algn="thaiDist" eaLnBrk="1" hangingPunct="1">
              <a:buFontTx/>
              <a:buNone/>
              <a:defRPr/>
            </a:pPr>
            <a:r>
              <a:rPr lang="th-TH" sz="4400" dirty="0">
                <a:latin typeface="Angsana New" pitchFamily="18" charset="-34"/>
              </a:rPr>
              <a:t>	วันที่ </a:t>
            </a:r>
            <a:r>
              <a:rPr lang="en-US" sz="4400" dirty="0">
                <a:latin typeface="Angsana New" pitchFamily="18" charset="-34"/>
              </a:rPr>
              <a:t>1</a:t>
            </a:r>
            <a:r>
              <a:rPr lang="th-TH" sz="4400" dirty="0">
                <a:latin typeface="Angsana New" pitchFamily="18" charset="-34"/>
              </a:rPr>
              <a:t>สิงหาคม </a:t>
            </a:r>
            <a:r>
              <a:rPr lang="en-US" sz="4400" dirty="0">
                <a:latin typeface="Angsana New" pitchFamily="18" charset="-34"/>
              </a:rPr>
              <a:t>2552 </a:t>
            </a:r>
            <a:r>
              <a:rPr lang="th-TH" sz="4400" dirty="0">
                <a:latin typeface="Angsana New" pitchFamily="18" charset="-34"/>
              </a:rPr>
              <a:t>นายมานพเดินทางไปทำงานที่ประเทศญี่ปุ่นได้รับเงินเดือนๆ ละ </a:t>
            </a:r>
            <a:r>
              <a:rPr lang="en-US" sz="4400" dirty="0">
                <a:latin typeface="Angsana New" pitchFamily="18" charset="-34"/>
              </a:rPr>
              <a:t>40,000 </a:t>
            </a:r>
            <a:r>
              <a:rPr lang="th-TH" sz="4400" dirty="0">
                <a:latin typeface="Angsana New" pitchFamily="18" charset="-34"/>
              </a:rPr>
              <a:t>บาท ในปี </a:t>
            </a:r>
            <a:r>
              <a:rPr lang="en-US" sz="4400" dirty="0">
                <a:latin typeface="Angsana New" pitchFamily="18" charset="-34"/>
              </a:rPr>
              <a:t>2552 </a:t>
            </a:r>
            <a:r>
              <a:rPr lang="th-TH" sz="4400" dirty="0">
                <a:latin typeface="Angsana New" pitchFamily="18" charset="-34"/>
              </a:rPr>
              <a:t>นายมานพส่งเงินมาให้ภริยาที่ประเทศไทยจำนวน </a:t>
            </a:r>
            <a:r>
              <a:rPr lang="en-US" sz="4400" dirty="0">
                <a:latin typeface="Angsana New" pitchFamily="18" charset="-34"/>
              </a:rPr>
              <a:t>200,000 </a:t>
            </a:r>
            <a:r>
              <a:rPr lang="th-TH" sz="4400" dirty="0">
                <a:latin typeface="Angsana New" pitchFamily="18" charset="-34"/>
              </a:rPr>
              <a:t>บาท ต่อมาวันที่ </a:t>
            </a:r>
            <a:r>
              <a:rPr lang="en-US" sz="4400" dirty="0">
                <a:latin typeface="Angsana New" pitchFamily="18" charset="-34"/>
              </a:rPr>
              <a:t>1 </a:t>
            </a:r>
            <a:r>
              <a:rPr lang="th-TH" sz="4400" dirty="0">
                <a:latin typeface="Angsana New" pitchFamily="18" charset="-34"/>
              </a:rPr>
              <a:t>พ.ค. </a:t>
            </a:r>
            <a:r>
              <a:rPr lang="en-US" sz="4400" dirty="0">
                <a:latin typeface="Angsana New" pitchFamily="18" charset="-34"/>
              </a:rPr>
              <a:t>2553 </a:t>
            </a:r>
            <a:r>
              <a:rPr lang="th-TH" sz="4400" dirty="0">
                <a:latin typeface="Angsana New" pitchFamily="18" charset="-34"/>
              </a:rPr>
              <a:t>นายมานพเดินทางกลับมาประเทศไทยพร้อมด้วยเงินค่าจ้างจำนวน </a:t>
            </a:r>
            <a:r>
              <a:rPr lang="en-US" sz="4400" dirty="0">
                <a:latin typeface="Angsana New" pitchFamily="18" charset="-34"/>
              </a:rPr>
              <a:t>400,000 </a:t>
            </a:r>
            <a:r>
              <a:rPr lang="th-TH" sz="4400" dirty="0">
                <a:latin typeface="Angsana New" pitchFamily="18" charset="-34"/>
              </a:rPr>
              <a:t>บาทซึ่งเป็นเงินได้ของปีนี้ และอยู่ในประเทศไทยจนถึงสิ้นปี เงินได้ของนายมานพต้องนำไปรวมคำนวณภาษีเงินได้บุคคลธรรมดาหรือไม่ จำนวนเท่าใด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>
                <a:latin typeface="Angsana New" pitchFamily="18" charset="-34"/>
              </a:rPr>
              <a:t>แบบฝึกหัด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35063"/>
            <a:ext cx="8229600" cy="4525962"/>
          </a:xfrm>
          <a:solidFill>
            <a:schemeClr val="accent3"/>
          </a:solidFill>
        </p:spPr>
        <p:txBody>
          <a:bodyPr/>
          <a:lstStyle/>
          <a:p>
            <a:pPr algn="thaiDist" eaLnBrk="1" hangingPunct="1">
              <a:buFontTx/>
              <a:buNone/>
              <a:defRPr/>
            </a:pPr>
            <a:r>
              <a:rPr lang="th-TH" sz="4400" dirty="0">
                <a:latin typeface="Angsana New" pitchFamily="18" charset="-34"/>
              </a:rPr>
              <a:t>	วันที่ </a:t>
            </a:r>
            <a:r>
              <a:rPr lang="en-US" sz="4400" dirty="0">
                <a:latin typeface="Angsana New" pitchFamily="18" charset="-34"/>
              </a:rPr>
              <a:t>1</a:t>
            </a:r>
            <a:r>
              <a:rPr lang="th-TH" sz="4400" dirty="0">
                <a:latin typeface="Angsana New" pitchFamily="18" charset="-34"/>
              </a:rPr>
              <a:t> เมษายน </a:t>
            </a:r>
            <a:r>
              <a:rPr lang="en-US" sz="4400" dirty="0">
                <a:latin typeface="Angsana New" pitchFamily="18" charset="-34"/>
              </a:rPr>
              <a:t>2553</a:t>
            </a:r>
            <a:r>
              <a:rPr lang="th-TH" sz="4400" dirty="0">
                <a:latin typeface="Angsana New" pitchFamily="18" charset="-34"/>
              </a:rPr>
              <a:t> นายปี</a:t>
            </a:r>
            <a:r>
              <a:rPr lang="th-TH" sz="4400" dirty="0" err="1">
                <a:latin typeface="Angsana New" pitchFamily="18" charset="-34"/>
              </a:rPr>
              <a:t>เตอร์</a:t>
            </a:r>
            <a:r>
              <a:rPr lang="th-TH" sz="4400" dirty="0">
                <a:latin typeface="Angsana New" pitchFamily="18" charset="-34"/>
              </a:rPr>
              <a:t>เดินทางเข้ามาทำงานในประเทศไทยได้รับเงินเดือนๆ ละ </a:t>
            </a:r>
            <a:r>
              <a:rPr lang="en-US" sz="4400" dirty="0">
                <a:latin typeface="Angsana New" pitchFamily="18" charset="-34"/>
              </a:rPr>
              <a:t>30,000 </a:t>
            </a:r>
            <a:r>
              <a:rPr lang="th-TH" sz="4400" dirty="0">
                <a:latin typeface="Angsana New" pitchFamily="18" charset="-34"/>
              </a:rPr>
              <a:t>บาท ต่อมาวันที่ </a:t>
            </a:r>
            <a:r>
              <a:rPr lang="en-US" sz="4400" dirty="0">
                <a:latin typeface="Angsana New" pitchFamily="18" charset="-34"/>
              </a:rPr>
              <a:t>1 </a:t>
            </a:r>
            <a:r>
              <a:rPr lang="th-TH" sz="4400" dirty="0">
                <a:latin typeface="Angsana New" pitchFamily="18" charset="-34"/>
              </a:rPr>
              <a:t>กันยายน </a:t>
            </a:r>
            <a:r>
              <a:rPr lang="en-US" sz="4400" dirty="0">
                <a:latin typeface="Angsana New" pitchFamily="18" charset="-34"/>
              </a:rPr>
              <a:t>2553 </a:t>
            </a:r>
            <a:r>
              <a:rPr lang="th-TH" sz="4400" dirty="0">
                <a:latin typeface="Angsana New" pitchFamily="18" charset="-34"/>
              </a:rPr>
              <a:t>นายปีเตอร์เดินทางกลับประเทศพร้อมด้วยเงินค่าจ้างจำนวน </a:t>
            </a:r>
            <a:r>
              <a:rPr lang="en-US" sz="4400" dirty="0">
                <a:latin typeface="Angsana New" pitchFamily="18" charset="-34"/>
              </a:rPr>
              <a:t>500,000 </a:t>
            </a:r>
            <a:r>
              <a:rPr lang="th-TH" sz="4400" dirty="0">
                <a:latin typeface="Angsana New" pitchFamily="18" charset="-34"/>
              </a:rPr>
              <a:t>บาท นายปีเตอร์ถือว่าเป็นผู้มีหน้าที่เสียภาษีเงินได้บุคคลธรรมดาหรือไม่อย่างไร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PE0384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636838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3957638" y="6367463"/>
            <a:ext cx="61118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41</a:t>
            </a:r>
            <a:endParaRPr lang="th-TH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55650" y="1828800"/>
            <a:ext cx="76327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บุคคลที่ได้รับยกเว้นภาษีเงินได้บุคคลธรรมดา (หน้า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15-16)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เงินได้ที่ได้รับยกเว้นภาษีเงินได้บุคคลธรรมดา 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2.1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42 (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หน้า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16-18, 30-35)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2.2 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กฎกระทรวง ฉบับที่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126 (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หน้า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18-30)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(มาตรา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42)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55650" y="1590675"/>
            <a:ext cx="76327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70000"/>
              <a:buFont typeface="Wingdings" pitchFamily="2" charset="2"/>
              <a:buChar char="&amp;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ค่าเบี้ยเลี้ยงหรือค่าพาหนะที่จ่ายไปโดยสุจริต (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1)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70000"/>
              <a:buFont typeface="Wingdings" pitchFamily="2" charset="2"/>
              <a:buChar char="&amp;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เงินค่าเดินทางซึ่งนายจ้างจ่ายให้แก่ลูกจ้าง เพื่อการเดินทางจากต่างถิ่นในการเข้ารับงานเป็นครั้งแรก หรือในการกลับถิ่นเดิมเมื่อการจ้างสิ้นสุดลงแล้ว (ยกเว้นไป-กลับภายใน 365 วัน)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(3)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70000"/>
              <a:buFont typeface="Wingdings" pitchFamily="2" charset="2"/>
              <a:buChar char="&amp;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ปันผลที่ได้รับจากกิจการที่ได้รับส่งเสริมการลงทุนเฉพาะที่ประกาศจ่ายในช่วงระยะเวลาที่ได้รับการส่งเสริมการลงทุ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(4)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70000"/>
              <a:buFont typeface="Wingdings" pitchFamily="2" charset="2"/>
              <a:buChar char="&amp;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เงินได้จากการขายหรือส่วนลดจากการซื้ออากรแสตมป์หรือแสตมป์</a:t>
            </a:r>
            <a:r>
              <a:rPr lang="th-TH" sz="2800" b="1" dirty="0" err="1">
                <a:latin typeface="Angsana New" pitchFamily="18" charset="-34"/>
                <a:cs typeface="Angsana New" pitchFamily="18" charset="-34"/>
              </a:rPr>
              <a:t>ไปรษณี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ยากรของรัฐบาล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(6)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70000"/>
              <a:buFont typeface="Wingdings" pitchFamily="2" charset="2"/>
              <a:buChar char="&amp;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เบี้ยประชุมกรรมาธิการหรือกรรมการ หรือค่าสอน ค่าสอบที่ทางราชการหรือสถานศึกษาของทางราชการจ่ายให้ 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(7)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95288" y="1590675"/>
            <a:ext cx="8353425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ดอกเบี้ย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ดอกเบี้ยที่ได้รับยกเว้นภาษี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ได้แก่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(8)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v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ดอกเบี้ยสลากออมสิน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หรือดอกเบี้ยเงินฝากออมสินของรัฐบาลเฉพาะประเภท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ฝากเผื่อเรีย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ก (ยกเว้นทั้งจำนวน)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v"/>
            </a:pP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ดอกเบี้ยเงินฝากประเภทออมทรัพย์ที่ได้รับจากสหกรณ์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ยกเว้นทั้งจำนวน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v"/>
            </a:pP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ดอกเบี้ยเงินฝากธนาคารในราชอาณาจักรที่ต้องจ่ายคืนเมื่อทวงถามประเภทออมทรัพย์เฉพาะ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ไม่เกิน 20,000 </a:t>
            </a:r>
            <a:r>
              <a:rPr lang="en-US" sz="2600" b="1" u="sng" dirty="0" err="1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v"/>
            </a:pP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ดอกเบี้ยเงินฝากที่เกิดจากการฝากเงินกับธนาคารในประเทศไทยและจากสหกรณ์ออมทรัพย์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เป็นรายเดือนติดต่อกันไม่น้อยกว่า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24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เดือน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โดยมียอดเงินฝากแต่ละคราวเท่ากันแต่ไม่เกิน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25,000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บาทต่อเดือน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และรวมทั้งหมดแล้วต้องไม่เกิน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600,000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(ยกเว้นทั้งจำนวน)</a:t>
            </a:r>
            <a:endParaRPr lang="en-US" sz="2600" b="1" u="sng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(มาตรา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42)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9512" y="1412776"/>
            <a:ext cx="86409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การขาย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สังหาริมทรัพย์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อันเป็นมรดก หรือสังหาริมทรัพย์ ที่ได้มาโดยมิได้มุ่งในทางการค้าหรือหากำไร แต่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ไม่รวมถึง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เรือกำปั่น เรือที่มีระวางตั้งแต่ 6 ตันขึ้นไป เรือกลไฟหรือเรือยนต์ที่มีระวางตั้งแต่ 5 ตันขึ้นไปหรือแพ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(9)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เงินได้ที่ได้รับจากการอุปการะโดยหน้าที่ธรรมจรรยา เงินได้ที่รับจากการรับมรดก หรือจากการให้โดยเสน่หาเนื่องในพิธี หรือตามโอกาสแห่งขนบธรรมเนียมประเพณี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(10)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รางวัลเพื่อการศึกษาหรือค้นคว้าในวิทยาการ รางวัลสลากกินแบ่งหรือสลากออมสิน ของรัฐบาล รางวัลที่ทางราชการจ่ายให้ในการประกวดหรือแข่งขัน ซึ่งผู้รับมิได้มีอาชีพในการประกวดหรือแข่งขัน หรือสินบนรางวัลที่ทางราชการจ่ายให้เพื่อประโยชน์ในการปราบปรามการกระทำความผิด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(11)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250825" y="44624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(มาตรา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42)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46088" y="1349375"/>
            <a:ext cx="82804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69925" indent="-669925" algn="thaiDist" eaLnBrk="0" hangingPunct="0">
              <a:lnSpc>
                <a:spcPct val="120000"/>
              </a:lnSpc>
              <a:buFontTx/>
              <a:buAutoNum type="arabicParenBoth"/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กรณีปกติ</a:t>
            </a:r>
            <a:r>
              <a:rPr lang="th-TH" sz="3600" b="1">
                <a:latin typeface="Angsana New" pitchFamily="18" charset="-34"/>
              </a:rPr>
              <a:t> ผู้มีเงินได้ที่เป็นบุคคลธรรมดาจะต้องเป็นผู้มีหน้าที่ยื่นเอง หรือจะมอบอำนาจเป็นหนังสือให้ผู้อื่นยื่นแทนก็ได้</a:t>
            </a:r>
          </a:p>
          <a:p>
            <a:pPr marL="669925" indent="-669925" algn="thaiDist" eaLnBrk="0" hangingPunct="0">
              <a:lnSpc>
                <a:spcPct val="120000"/>
              </a:lnSpc>
              <a:buFontTx/>
              <a:buAutoNum type="arabicParenBoth"/>
            </a:pPr>
            <a:endParaRPr lang="th-TH" sz="1600" b="1">
              <a:latin typeface="Angsana New" pitchFamily="18" charset="-34"/>
            </a:endParaRPr>
          </a:p>
          <a:p>
            <a:pPr marL="669925" indent="-669925" algn="thaiDist" eaLnBrk="0" hangingPunct="0">
              <a:lnSpc>
                <a:spcPct val="120000"/>
              </a:lnSpc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(2) 	ผู้มีเงินได้เป็นผู้เยาว์</a:t>
            </a:r>
            <a:r>
              <a:rPr lang="th-TH" sz="3600" b="1">
                <a:latin typeface="Angsana New" pitchFamily="18" charset="-34"/>
              </a:rPr>
              <a:t> ให้เป็นหน้าที่ของ </a:t>
            </a:r>
            <a:r>
              <a:rPr lang="th-TH" sz="3600" b="1" u="sng">
                <a:solidFill>
                  <a:srgbClr val="CC00CC"/>
                </a:solidFill>
                <a:latin typeface="Angsana New" pitchFamily="18" charset="-34"/>
              </a:rPr>
              <a:t>ผู้แทนโดยชอบธรรม</a:t>
            </a:r>
          </a:p>
          <a:p>
            <a:pPr marL="669925" indent="-669925" algn="thaiDist" eaLnBrk="0" hangingPunct="0">
              <a:lnSpc>
                <a:spcPct val="120000"/>
              </a:lnSpc>
            </a:pPr>
            <a:r>
              <a:rPr lang="th-TH" sz="3600" b="1">
                <a:solidFill>
                  <a:srgbClr val="CC00CC"/>
                </a:solidFill>
                <a:latin typeface="Angsana New" pitchFamily="18" charset="-34"/>
              </a:rPr>
              <a:t>	</a:t>
            </a:r>
            <a:r>
              <a:rPr lang="th-TH" sz="3600" b="1">
                <a:latin typeface="Angsana New" pitchFamily="18" charset="-34"/>
              </a:rPr>
              <a:t>ยื่นในนามผู้มีเงินได้</a:t>
            </a:r>
          </a:p>
          <a:p>
            <a:pPr marL="669925" indent="-669925" algn="thaiDist" eaLnBrk="0" hangingPunct="0">
              <a:lnSpc>
                <a:spcPct val="120000"/>
              </a:lnSpc>
            </a:pPr>
            <a:endParaRPr lang="th-TH" sz="1600" b="1">
              <a:latin typeface="Angsana New" pitchFamily="18" charset="-34"/>
            </a:endParaRPr>
          </a:p>
          <a:p>
            <a:pPr marL="669925" indent="-669925" algn="thaiDist" eaLnBrk="0" hangingPunct="0">
              <a:lnSpc>
                <a:spcPct val="120000"/>
              </a:lnSpc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(3) 	ผู้มีเงินได้ที่เป็นบุคคลที่ศาลสั่งให้เป็นคนไร้ความสามารถ</a:t>
            </a:r>
            <a:r>
              <a:rPr lang="th-TH" sz="3600" b="1">
                <a:latin typeface="Angsana New" pitchFamily="18" charset="-34"/>
              </a:rPr>
              <a:t> </a:t>
            </a:r>
          </a:p>
          <a:p>
            <a:pPr marL="669925" indent="-669925" algn="thaiDist" eaLnBrk="0" hangingPunct="0">
              <a:lnSpc>
                <a:spcPct val="120000"/>
              </a:lnSpc>
            </a:pPr>
            <a:r>
              <a:rPr lang="th-TH" sz="3600" b="1">
                <a:latin typeface="Angsana New" pitchFamily="18" charset="-34"/>
              </a:rPr>
              <a:t>	ให้เป็นหน้าที่ของ</a:t>
            </a:r>
            <a:r>
              <a:rPr lang="th-TH" sz="3600" b="1" u="sng">
                <a:solidFill>
                  <a:srgbClr val="CC00CC"/>
                </a:solidFill>
                <a:latin typeface="Angsana New" pitchFamily="18" charset="-34"/>
              </a:rPr>
              <a:t>ผู้อนุบาล</a:t>
            </a:r>
            <a:r>
              <a:rPr lang="th-TH" sz="3600" b="1">
                <a:solidFill>
                  <a:srgbClr val="CC00CC"/>
                </a:solidFill>
                <a:latin typeface="Angsana New" pitchFamily="18" charset="-34"/>
              </a:rPr>
              <a:t> </a:t>
            </a:r>
            <a:r>
              <a:rPr lang="th-TH" sz="3600" b="1">
                <a:latin typeface="Angsana New" pitchFamily="18" charset="-34"/>
              </a:rPr>
              <a:t>ยื่นในนามผู้มีเงินได้</a:t>
            </a:r>
            <a:endParaRPr lang="th-TH" sz="4400" b="1">
              <a:latin typeface="Angsana New" pitchFamily="18" charset="-34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-214313" y="323850"/>
            <a:ext cx="864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8.2   ผู้มีหน้าที่รับผิดชอบในการยื่นแบบแสดงรายการ</a:t>
            </a:r>
          </a:p>
        </p:txBody>
      </p:sp>
      <p:pic>
        <p:nvPicPr>
          <p:cNvPr id="7172" name="Picture 4" descr="PE008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588" y="88900"/>
            <a:ext cx="508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888288" y="6453188"/>
            <a:ext cx="1152525" cy="3603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11188" y="1851025"/>
            <a:ext cx="79216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ค่าสินไหมทดแทนเพื่อละเมิด เงินที่ได้จากการประกันภัยหรือการฌาปนกิจสงเคราะห์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(13)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เงินส่วนแบ่งกำไรจากห้างหุ้นส่วนสามัญ หรือคณะบุคคลที่ไม่ใช่นิติบุคคล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(14)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เงินได้ของชาวนาที่ได้จากการขายข้าว อันเกิดจากกสิกรรมที่ตนและ/หรือครอบครัว ได้ทำเอง 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(15)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&amp;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เงินได้ที่ได้รับจากกองมรดกซึ่งได้เสียภาษีเงินได้แล้ว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(16)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(มาตรา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42)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353425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เงินได้จากกิจการของโรงเรียนเอกชน แต่ไม่รวมถึงเงินได้จากการขายของ การรับจ้างทำของหรือการให้บริการอื่นใดที่โรงเรียนเอกชน ซึ่งเป็นโรงเรียนอาชีวศึกษาได้รับจากผู้ซึ่งมิใช่นักเรียน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(17.1)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เงินปันผลหรือเงินส่วนแบ่งกำไรที่ได้รับจากโรงเรียนเอกชนที่ตั้งขึ้นตามกฎหมาย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(17.27)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เงินได้จากการจำหน่ายหรือส่วนลดจากการจำหน่ายสลากกินแบ่งของรัฐบาล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(17.2)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เงินได้ส่วนที่เป็นค่ารักษาพยาบาลที่นายจ้างจ่ายให้แก่ลูกจ้าง คู่สมรส บุพการี ผู้สืบสันดาน (รักษาในประเทศไทย) และให้แก่ลูกจ้าง (รักษาในต่างประเทศในกรณีที่ทำงานในต่างประเทศ)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(17.4)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79513" y="1412776"/>
            <a:ext cx="864222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เงินได้ที่ทางราชการ รัฐวิสาหกิจ จ่ายเป็นค่าเช่าบ้าน ให้อยู่บ้านโดยไม่เสียค่าเช่า เงินช่วยการศึกษาบุตร เงินช่วยเหลือบุตร เงินค่าเบี้ยกันดาร หรือเงินยังชีพ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(17.5, 17.6, 17.7)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เงินได้จากการขาย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อสังหาริมทรัพย์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อันเป็นมรดกหรืออสังหาริมทรัพย์ที่ได้รับจากการให้โดยเสน่หาที่ตั้งอยู่นอกเขตกรุงเทพ เทศบาล สุขาภิบาล หรือเมืองพัทยาหรือการปกครองท้องถิ่นอื่นที่มีกฎหมายจัดตั้งขึ้นโดยเฉพาะ ทั้งนี้ เฉพาะเงินได้จากการขายในส่วนที่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ไม่เกิน 200,000 บาท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(17.14)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เงินได้จากการโอนกรรมสิทธิ์หรือสิทธิครอบครองในอสังหาริมทรัพย์ ให้แก่บุตรโดยชอบด้วยกฎหมายของตนโดยไม่มีค่าตอบแทน แต่ไม่รวมถึงบุตรบุญธรรม (17.15)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ดอกเบี้ยเงินฝากออมทรัพย์ของธนาคารเพื่อการเกษตรและสหกรณ์การเกษตร (ยกเว้นทั้งจำนวน)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(17.18)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8313" y="1447800"/>
            <a:ext cx="83534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เงินได้จากการขายหลักทรัพย์ในตลาดหลักทรัพย์แห่งประเทศไทย (ไม่รวมถึงหุ้นกู้หรือพันธบัตร)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(17.19)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เงินได้ที่คำนวณได้จากมูลค่าของ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เครื่องแบบ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ซึ่งลูกจ้างได้รับจากนายจ้างในจำนวนคนละ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ไม่เกินสองชุดต่อปี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เสื้อนอก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คนละ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ไม่เกินหนึ่งตัวต่อปี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(17.24)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เงินได้เท่าที่ลูกจ้างจ่ายเป็นเงินสะสมเข้า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กองทุนสำรองเลี้ยงชีพ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ตามกฎหมายว่าด้วยกองทุนสำรองเลี้ยงชีพในอัตราไม่เกินร้อยละ 15 ของค่าจ้าง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เฉพาะส่วนที่เกิน 10,000 บาท แต่ไม่เกิน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90,000 บาท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(17.25)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เงินหรือผลประโยชน์ใด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ๆ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ที่ลูกจ้างได้รับจากกองทุนสำรองเลี้ยงชีพ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ตามกฎหมายว่าด้วยกองทุนสำรองเลี้ยงชีพ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เมื่อลูกจ้างออกจากงานเพราะ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1)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เกษียณอายุ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2)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ทุพพลภาพ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3)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ตาย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(17.26)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68313" y="1660525"/>
            <a:ext cx="835342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v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หลักเกณฑ์การ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ออกจากงานเพราะเกษียณอายุ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ทุพพลภาพหรือตาย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 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ตามประกาศอธิบดี ฉบับที่ 52 มีดังนี้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กรณีเกษียณอายุ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ลูกจ้างผู้นั้นต้องมีอายุไม่ต่ำกว่า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55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ปีบริบูรณ์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และเป็นสมาชิก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  <a:hlinkClick r:id="rId2"/>
              </a:rPr>
              <a:t>กองทุนสำรองเลี้ยงชีพ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มาแล้วไม่น้อยกว่า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5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ปี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b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        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(2)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กรณีทุพพลภาพ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ต้องเป็นกรณีที่แพทย์ที่ทางราชการรับรองได้ตรวจและ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แสดงความเห็นว่าลูกจ้างผู้นั้นไม่สามารถที่จะทำงานในตำแหน่งหน้าที่ซึ่งปฏิบัติอยู่นั้นต่อไป ไม่ว่าเหตุทุพพลภาพนั้นจะเกิดเนื่องจากการปฏิบัติงานให้แก่นายจ้างหรือไม่ก็ตาม</a:t>
            </a:r>
            <a:b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        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(3)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กรณีตาย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ไม่ว่าการตายนั้นจะเกิดจากการปฏิบัติงานให้แก่นายจ้างหรือไม่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</a:t>
            </a:r>
            <a:b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2800" b="1" dirty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68313" y="1584325"/>
            <a:ext cx="8353425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เงินได้เท่าที่สมาชิกกองทุนบำเหน็จบำนาญจ่ายเป็นเงินสะสมเข้ากองทุนบำเหน็จบำนาญข้าราชการ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กบข.) เฉพาะส่วนที่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2800" b="1" u="sng">
                <a:latin typeface="Angsana New" pitchFamily="18" charset="-34"/>
                <a:cs typeface="Angsana New" pitchFamily="18" charset="-34"/>
              </a:rPr>
              <a:t>500,000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 บาท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(17.28)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เงินหรือผลประโยชน์ใด ๆ ที่สมาชิกกองทุนบำเหน็จบำนาญได้รับจากกองทุนบำเหน็จบำนาญข้าราชการ เนื่องจากออกจากราชการเพราะเหตุ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สูงอายุ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ทุพพลภาพ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เหตุทดแทน หรือ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ตาย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(17.29)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เท่าที่ครูใหญ่หรือครูโรงเรียนเอกชนจ่ายเป็นเงินสมทบเข้ากองทุนสงเคราะห์ตามกฎหมายว่าด้วยโรงเรียนเอกชน 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เฉพาะส่วนที่ไม่เกิน </a:t>
            </a:r>
            <a:r>
              <a:rPr lang="en-US" sz="2800" b="1" u="sng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(17.34)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เงินหรือผลประโยชน์ใด ๆ ที่ครูใหญ่หรือครูโรงเรียนเอกชนได้รับจากกองทุนสงเคราะห์ตามกฎหมายว่าด้วยโรงเรียนเอกชน เพราะเหตุ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สูงอายุ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ทุพพลภาพ หรือ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3)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ตาย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(17.37)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3534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เงินได้เท่าที่จ่ายเป็นค่าซื้อหน่วยลงทุนในกองทุนรวมเพื่อการเลี้ยงชีพ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(Retirement Mutual Fund: RMF)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 ในอัตราไม่เกินร้อยละ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15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 ของเงินได้พึงประเมิน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เฉพาะส่วนที่ไม่เกิน </a:t>
            </a:r>
            <a:r>
              <a:rPr lang="en-US" sz="2800" b="1" u="sng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โดยมี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เงื่อนไข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(17.35)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ต้องถือหน่วยลงทุนไม่น้อยกว่า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ปี และ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>
                <a:latin typeface="Angsana New" pitchFamily="18" charset="-34"/>
                <a:cs typeface="Angsana New" pitchFamily="18" charset="-34"/>
              </a:rPr>
              <a:t>ไถ่ถอนหน่วยลงทุนเมื่อผู้มีเงินได้มีอายุไม่ต่ำกว่า </a:t>
            </a:r>
            <a:r>
              <a:rPr lang="en-US" sz="2400" b="1">
                <a:latin typeface="Angsana New" pitchFamily="18" charset="-34"/>
                <a:cs typeface="Angsana New" pitchFamily="18" charset="-34"/>
              </a:rPr>
              <a:t>55</a:t>
            </a:r>
            <a:r>
              <a:rPr lang="th-TH" sz="2400" b="1">
                <a:latin typeface="Angsana New" pitchFamily="18" charset="-34"/>
                <a:cs typeface="Angsana New" pitchFamily="18" charset="-34"/>
              </a:rPr>
              <a:t> ปีบริบูรณ์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เงินหรือผลประโยชน์ใด ๆ ที่ผู้ถือหน่วยลงทุนใน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ได้รับเพราะเหตุ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สูงอายุ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ทุพพลภาพ หรือ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3)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ตาย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(17.36)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เงินหรือผลประโยชน์ใด ๆ ที่ได้รับเนื่องจากการขายหน่วยลงทุนคืนให้แก่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เฉพาะเข้าเงื่อนไขข้างต้น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(17.44)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35342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u="sng" dirty="0" err="1">
                <a:latin typeface="Angsana New" pitchFamily="18" charset="-34"/>
              </a:rPr>
              <a:t>ตย.</a:t>
            </a:r>
            <a:r>
              <a:rPr lang="en-US" b="1" u="sng" dirty="0">
                <a:latin typeface="Angsana New" pitchFamily="18" charset="-34"/>
              </a:rPr>
              <a:t>1 </a:t>
            </a:r>
            <a:r>
              <a:rPr lang="th-TH" b="1" dirty="0">
                <a:latin typeface="Angsana New" pitchFamily="18" charset="-34"/>
              </a:rPr>
              <a:t>นาย ก. อายุ </a:t>
            </a:r>
            <a:r>
              <a:rPr lang="en-US" b="1" dirty="0">
                <a:latin typeface="Angsana New" pitchFamily="18" charset="-34"/>
              </a:rPr>
              <a:t>50 </a:t>
            </a:r>
            <a:r>
              <a:rPr lang="th-TH" b="1" dirty="0">
                <a:latin typeface="Angsana New" pitchFamily="18" charset="-34"/>
              </a:rPr>
              <a:t>ปี มีเงินได้รวม 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จำนวน </a:t>
            </a:r>
            <a:r>
              <a:rPr lang="en-US" b="1" dirty="0">
                <a:latin typeface="Angsana New" pitchFamily="18" charset="-34"/>
              </a:rPr>
              <a:t>1 </a:t>
            </a:r>
            <a:r>
              <a:rPr lang="th-TH" b="1" dirty="0">
                <a:latin typeface="Angsana New" pitchFamily="18" charset="-34"/>
              </a:rPr>
              <a:t>ล้านบาท 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นาย ก ซื้อ </a:t>
            </a:r>
            <a:r>
              <a:rPr lang="en-US" b="1" dirty="0">
                <a:latin typeface="Angsana New" pitchFamily="18" charset="-34"/>
              </a:rPr>
              <a:t>RMF </a:t>
            </a:r>
            <a:r>
              <a:rPr lang="th-TH" b="1" dirty="0">
                <a:latin typeface="Angsana New" pitchFamily="18" charset="-34"/>
              </a:rPr>
              <a:t>จำนวน </a:t>
            </a:r>
            <a:r>
              <a:rPr lang="en-US" b="1" dirty="0">
                <a:latin typeface="Angsana New" pitchFamily="18" charset="-34"/>
              </a:rPr>
              <a:t>200,000 </a:t>
            </a:r>
            <a:r>
              <a:rPr lang="th-TH" b="1" dirty="0">
                <a:latin typeface="Angsana New" pitchFamily="18" charset="-34"/>
              </a:rPr>
              <a:t>บาท โดยจะถือไว้ </a:t>
            </a:r>
            <a:r>
              <a:rPr lang="en-US" b="1" dirty="0">
                <a:latin typeface="Angsana New" pitchFamily="18" charset="-34"/>
              </a:rPr>
              <a:t>6 </a:t>
            </a:r>
            <a:r>
              <a:rPr lang="th-TH" b="1" dirty="0">
                <a:latin typeface="Angsana New" pitchFamily="18" charset="-34"/>
              </a:rPr>
              <a:t>ปี และจะไถ่ถอนหน่วยลงทุน เมื่ออายุ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ปี 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นาย ก. มีเงินได้พึงประเมินยื่นเสียภาษีเท่าใด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u="sng" dirty="0" err="1">
                <a:latin typeface="Angsana New" pitchFamily="18" charset="-34"/>
              </a:rPr>
              <a:t>ตย.</a:t>
            </a:r>
            <a:r>
              <a:rPr lang="en-US" b="1" u="sng" dirty="0">
                <a:latin typeface="Angsana New" pitchFamily="18" charset="-34"/>
              </a:rPr>
              <a:t>2</a:t>
            </a:r>
            <a:r>
              <a:rPr lang="th-TH" b="1" u="sng" dirty="0">
                <a:latin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</a:rPr>
              <a:t>นาย ข. ได้รับเงินเดือนละ </a:t>
            </a:r>
            <a:r>
              <a:rPr lang="en-US" b="1" dirty="0">
                <a:latin typeface="Angsana New" pitchFamily="18" charset="-34"/>
              </a:rPr>
              <a:t>75,000 </a:t>
            </a:r>
            <a:r>
              <a:rPr lang="th-TH" b="1" dirty="0">
                <a:latin typeface="Angsana New" pitchFamily="18" charset="-34"/>
              </a:rPr>
              <a:t>บาท 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นาย ข ซื้อ </a:t>
            </a:r>
            <a:r>
              <a:rPr lang="en-US" b="1" dirty="0">
                <a:latin typeface="Angsana New" pitchFamily="18" charset="-34"/>
              </a:rPr>
              <a:t>RMF </a:t>
            </a:r>
            <a:r>
              <a:rPr lang="th-TH" b="1" dirty="0">
                <a:latin typeface="Angsana New" pitchFamily="18" charset="-34"/>
              </a:rPr>
              <a:t>จำนวน </a:t>
            </a:r>
            <a:r>
              <a:rPr lang="en-US" b="1" dirty="0">
                <a:latin typeface="Angsana New" pitchFamily="18" charset="-34"/>
              </a:rPr>
              <a:t>120,000 </a:t>
            </a:r>
            <a:r>
              <a:rPr lang="th-TH" b="1" dirty="0">
                <a:latin typeface="Angsana New" pitchFamily="18" charset="-34"/>
              </a:rPr>
              <a:t>บาท โดยตั้งใจจะถือไว้ </a:t>
            </a:r>
            <a:r>
              <a:rPr lang="en-US" b="1" dirty="0">
                <a:latin typeface="Angsana New" pitchFamily="18" charset="-34"/>
              </a:rPr>
              <a:t>7 </a:t>
            </a:r>
            <a:r>
              <a:rPr lang="th-TH" b="1" dirty="0">
                <a:latin typeface="Angsana New" pitchFamily="18" charset="-34"/>
              </a:rPr>
              <a:t>ปี และจะไถ่ถอนหน่วยลงทุน เมื่ออายุ </a:t>
            </a:r>
            <a:r>
              <a:rPr lang="en-US" b="1" dirty="0">
                <a:latin typeface="Angsana New" pitchFamily="18" charset="-34"/>
              </a:rPr>
              <a:t>55 </a:t>
            </a:r>
            <a:r>
              <a:rPr lang="th-TH" b="1" dirty="0">
                <a:latin typeface="Angsana New" pitchFamily="18" charset="-34"/>
              </a:rPr>
              <a:t>ปี ในปี </a:t>
            </a:r>
            <a:r>
              <a:rPr lang="en-US" b="1" dirty="0">
                <a:latin typeface="Angsana New" pitchFamily="18" charset="-34"/>
              </a:rPr>
              <a:t>56 </a:t>
            </a:r>
            <a:r>
              <a:rPr lang="th-TH" b="1" dirty="0">
                <a:latin typeface="Angsana New" pitchFamily="18" charset="-34"/>
              </a:rPr>
              <a:t>นาย ก. มีเงินได้พึงประเมินยื่นเสียภาษีเท่าใด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 dirty="0">
                <a:solidFill>
                  <a:srgbClr val="FF3300"/>
                </a:solidFill>
                <a:latin typeface="Angsana New" pitchFamily="18" charset="-34"/>
              </a:rPr>
              <a:t>ตัวอย่าง </a:t>
            </a:r>
            <a:r>
              <a:rPr lang="en-US" sz="3400" b="1" dirty="0">
                <a:solidFill>
                  <a:srgbClr val="FF3300"/>
                </a:solidFill>
                <a:latin typeface="Angsana New" pitchFamily="18" charset="-34"/>
              </a:rPr>
              <a:t>RMF</a:t>
            </a:r>
            <a:endParaRPr lang="th-TH" sz="3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250825" y="188913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556" name="Oval 8"/>
          <p:cNvSpPr>
            <a:spLocks noChangeArrowheads="1"/>
          </p:cNvSpPr>
          <p:nvPr/>
        </p:nvSpPr>
        <p:spPr bwMode="auto">
          <a:xfrm>
            <a:off x="2554983" y="2060575"/>
            <a:ext cx="1584325" cy="15922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กองทุนบำเหน็จ</a:t>
            </a:r>
          </a:p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บำนาญ</a:t>
            </a:r>
          </a:p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ข้าราชการ</a:t>
            </a:r>
            <a:endParaRPr lang="en-US" sz="24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557" name="AutoShape 13"/>
          <p:cNvSpPr>
            <a:spLocks noChangeArrowheads="1"/>
          </p:cNvSpPr>
          <p:nvPr/>
        </p:nvSpPr>
        <p:spPr bwMode="auto">
          <a:xfrm>
            <a:off x="4282183" y="2708275"/>
            <a:ext cx="433387" cy="431800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3558" name="Text Box 15"/>
          <p:cNvSpPr txBox="1">
            <a:spLocks noChangeArrowheads="1"/>
          </p:cNvSpPr>
          <p:nvPr/>
        </p:nvSpPr>
        <p:spPr bwMode="auto">
          <a:xfrm>
            <a:off x="3857620" y="4214818"/>
            <a:ext cx="19335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</a:t>
            </a:r>
            <a:r>
              <a:rPr lang="th-TH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 </a:t>
            </a:r>
            <a:r>
              <a:rPr lang="en-US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15%</a:t>
            </a:r>
            <a:r>
              <a:rPr lang="th-TH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     </a:t>
            </a:r>
            <a:endParaRPr lang="en-US" sz="3600" b="1" dirty="0">
              <a:latin typeface="Angsana New" pitchFamily="18" charset="-34"/>
              <a:cs typeface="Angsana New" pitchFamily="18" charset="-34"/>
              <a:sym typeface="Symbol" pitchFamily="18" charset="2"/>
            </a:endParaRPr>
          </a:p>
        </p:txBody>
      </p: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3851275" y="5308600"/>
            <a:ext cx="2411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500,000 </a:t>
            </a:r>
            <a:r>
              <a:rPr lang="th-TH" sz="3600" b="1" dirty="0">
                <a:latin typeface="Angsana New" pitchFamily="18" charset="-34"/>
                <a:cs typeface="Angsana New" pitchFamily="18" charset="-34"/>
                <a:sym typeface="Symbol" pitchFamily="18" charset="2"/>
              </a:rPr>
              <a:t>บาท     </a:t>
            </a:r>
            <a:endParaRPr lang="en-US" sz="3600" b="1" dirty="0">
              <a:latin typeface="Angsana New" pitchFamily="18" charset="-34"/>
              <a:cs typeface="Angsana New" pitchFamily="18" charset="-34"/>
              <a:sym typeface="Symbol" pitchFamily="18" charset="2"/>
            </a:endParaRPr>
          </a:p>
        </p:txBody>
      </p:sp>
      <p:sp>
        <p:nvSpPr>
          <p:cNvPr id="23560" name="Oval 19"/>
          <p:cNvSpPr>
            <a:spLocks noChangeArrowheads="1"/>
          </p:cNvSpPr>
          <p:nvPr/>
        </p:nvSpPr>
        <p:spPr bwMode="auto">
          <a:xfrm>
            <a:off x="251520" y="2060575"/>
            <a:ext cx="1584325" cy="159226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กองทุนสำรอง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เลี้ยงชีพ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561" name="AutoShape 20"/>
          <p:cNvSpPr>
            <a:spLocks noChangeArrowheads="1"/>
          </p:cNvSpPr>
          <p:nvPr/>
        </p:nvSpPr>
        <p:spPr bwMode="auto">
          <a:xfrm>
            <a:off x="1978720" y="2709863"/>
            <a:ext cx="433388" cy="431800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3562" name="Oval 23"/>
          <p:cNvSpPr>
            <a:spLocks noChangeArrowheads="1"/>
          </p:cNvSpPr>
          <p:nvPr/>
        </p:nvSpPr>
        <p:spPr bwMode="auto">
          <a:xfrm>
            <a:off x="4860033" y="2052638"/>
            <a:ext cx="1584325" cy="15922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กองทุน</a:t>
            </a:r>
          </a:p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สงเคราะห์</a:t>
            </a:r>
          </a:p>
          <a:p>
            <a:pPr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โรงเรียนเอกชน</a:t>
            </a:r>
            <a:endParaRPr lang="en-US" sz="24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563" name="Oval 26"/>
          <p:cNvSpPr>
            <a:spLocks noChangeArrowheads="1"/>
          </p:cNvSpPr>
          <p:nvPr/>
        </p:nvSpPr>
        <p:spPr bwMode="auto">
          <a:xfrm>
            <a:off x="7308304" y="2060848"/>
            <a:ext cx="1584325" cy="15922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กองทุนรวม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เพื่อการเลี้ยงชีพ</a:t>
            </a:r>
          </a:p>
          <a:p>
            <a:pPr algn="ctr"/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(RMF)</a:t>
            </a:r>
          </a:p>
        </p:txBody>
      </p:sp>
      <p:sp>
        <p:nvSpPr>
          <p:cNvPr id="23564" name="AutoShape 27"/>
          <p:cNvSpPr>
            <a:spLocks noChangeArrowheads="1"/>
          </p:cNvSpPr>
          <p:nvPr/>
        </p:nvSpPr>
        <p:spPr bwMode="auto">
          <a:xfrm>
            <a:off x="6660232" y="2708920"/>
            <a:ext cx="433388" cy="431800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3534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เงินได้เท่าที่จ่ายเป็นค่าซื้อหน่วยลงทุนในกองทุนรวมหุ้นระยะยาว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(Long Term Equity Fund: LTF)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ในอัตราไม่เกินร้อยละ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15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ของเงินได้พึงประเมิน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เฉพาะส่วนที่ไม่เกิน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สำหรับปีภาษีนั้น โดยมี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เงื่อนไข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(17.45)</a:t>
            </a:r>
            <a:r>
              <a:rPr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แยกต่างหาก </a:t>
            </a:r>
            <a:r>
              <a:rPr lang="en-US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RMF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</a:rPr>
              <a:t>)</a:t>
            </a:r>
            <a:endParaRPr lang="th-TH" sz="28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เป็นเงินได้ของผู้มีเงินได้ซึ่งเป็นบุคคลธรรมดาเท่านั้น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(ไม่รวมถึงห้างหุ้นส่วนสามัญ/คณะบุคคล)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เงินหรือผลประโยชน์ใด ๆ ที่ได้รับเนื่องจากการขายหน่วยลงทุนคืนให้แก่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LMF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เฉพาะกรณีดังต่อไปนี้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(17.46)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ถือหน่วยลงทุนมาแล้วไม่น้อยกว่า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ปีปฏิทิน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ไม่รวมถึงกรณีทุพพลภาพ หรือ ตาย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1450" y="1090613"/>
            <a:ext cx="9072563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69925" indent="-669925" eaLnBrk="0" hangingPunct="0">
              <a:lnSpc>
                <a:spcPct val="120000"/>
              </a:lnSpc>
              <a:buFontTx/>
              <a:buAutoNum type="arabicParenBoth" startAt="4"/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ผู้มีเงินได้เป็นบุคคลที่ศาลสั่งให้คนเสมือนไร้ความสามารถ</a:t>
            </a:r>
            <a:r>
              <a:rPr lang="th-TH" sz="3600" b="1">
                <a:latin typeface="Angsana New" pitchFamily="18" charset="-34"/>
              </a:rPr>
              <a:t> </a:t>
            </a:r>
          </a:p>
          <a:p>
            <a:pPr marL="669925" indent="-669925" eaLnBrk="0" hangingPunct="0">
              <a:lnSpc>
                <a:spcPct val="120000"/>
              </a:lnSpc>
            </a:pPr>
            <a:r>
              <a:rPr lang="th-TH" sz="3600" b="1">
                <a:latin typeface="Angsana New" pitchFamily="18" charset="-34"/>
              </a:rPr>
              <a:t>	ให้เป็นหน้าที่ของ</a:t>
            </a:r>
            <a:r>
              <a:rPr lang="th-TH" sz="3600" b="1" u="sng">
                <a:solidFill>
                  <a:srgbClr val="CC00CC"/>
                </a:solidFill>
                <a:latin typeface="Angsana New" pitchFamily="18" charset="-34"/>
              </a:rPr>
              <a:t>ผู้พิทักษ์</a:t>
            </a:r>
            <a:r>
              <a:rPr lang="th-TH" sz="3600" b="1">
                <a:solidFill>
                  <a:srgbClr val="CC00CC"/>
                </a:solidFill>
                <a:latin typeface="Angsana New" pitchFamily="18" charset="-34"/>
              </a:rPr>
              <a:t> </a:t>
            </a:r>
            <a:r>
              <a:rPr lang="th-TH" sz="3600" b="1">
                <a:latin typeface="Angsana New" pitchFamily="18" charset="-34"/>
              </a:rPr>
              <a:t>ยื่นในนามผู้มีเงินได้</a:t>
            </a:r>
          </a:p>
          <a:p>
            <a:pPr marL="669925" indent="-669925" eaLnBrk="0" hangingPunct="0">
              <a:lnSpc>
                <a:spcPct val="120000"/>
              </a:lnSpc>
            </a:pPr>
            <a:endParaRPr lang="th-TH" sz="1600" b="1">
              <a:latin typeface="Angsana New" pitchFamily="18" charset="-34"/>
            </a:endParaRPr>
          </a:p>
          <a:p>
            <a:pPr marL="669925" indent="-669925" algn="thaiDist" eaLnBrk="0" hangingPunct="0">
              <a:buFontTx/>
              <a:buAutoNum type="arabicParenBoth" startAt="5"/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ผู้มีเงินได้ที่อยู่ในต่างประเทศ</a:t>
            </a:r>
            <a:r>
              <a:rPr lang="th-TH" sz="3600" b="1">
                <a:latin typeface="Angsana New" pitchFamily="18" charset="-34"/>
              </a:rPr>
              <a:t> ให้เป็นหน้าที่ของผู้จัดการกิจการ</a:t>
            </a:r>
          </a:p>
          <a:p>
            <a:pPr marL="669925" indent="-669925" algn="thaiDist" eaLnBrk="0" hangingPunct="0"/>
            <a:r>
              <a:rPr lang="th-TH" sz="3600" b="1">
                <a:latin typeface="Angsana New" pitchFamily="18" charset="-34"/>
              </a:rPr>
              <a:t>         อันก่อให้เกิดเงินได้พึงประเมินนั้นยื่นในนามผู้มีเงินได้</a:t>
            </a:r>
          </a:p>
          <a:p>
            <a:pPr marL="669925" indent="-669925" eaLnBrk="0" hangingPunct="0"/>
            <a:endParaRPr lang="th-TH" sz="1600" b="1">
              <a:latin typeface="Angsana New" pitchFamily="18" charset="-34"/>
            </a:endParaRPr>
          </a:p>
          <a:p>
            <a:pPr marL="669925" indent="-669925" eaLnBrk="0" hangingPunct="0">
              <a:buFontTx/>
              <a:buAutoNum type="arabicParenBoth" startAt="6"/>
            </a:pPr>
            <a:r>
              <a:rPr lang="th-TH" sz="3600" b="1">
                <a:solidFill>
                  <a:srgbClr val="FF0066"/>
                </a:solidFill>
                <a:latin typeface="Angsana New" pitchFamily="18" charset="-34"/>
              </a:rPr>
              <a:t>ผู้มีเงินได้ที่ถึงแก่ความตาย </a:t>
            </a:r>
            <a:r>
              <a:rPr lang="th-TH" sz="3600" b="1">
                <a:latin typeface="Angsana New" pitchFamily="18" charset="-34"/>
              </a:rPr>
              <a:t>ก่อนที่จะได้ทำการยื่นแบบแสดงรายการให้เป็นหน้าที่ของผู้จัดการมรดก หรือทายาท หรือผู้ครอบครอง</a:t>
            </a:r>
          </a:p>
          <a:p>
            <a:pPr marL="669925" indent="-669925" eaLnBrk="0" hangingPunct="0"/>
            <a:r>
              <a:rPr lang="th-TH" sz="3600" b="1">
                <a:latin typeface="Angsana New" pitchFamily="18" charset="-34"/>
              </a:rPr>
              <a:t>	ทรัพย์มรดกแล้วแต่กรณีเป็นผู้มีหน้าที่ยื่นแบบแสดงรายการ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-163513" y="273050"/>
            <a:ext cx="864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8.2   ผู้มีหน้าที่รับผิดชอบในการยื่นแบบแสดงรายการ</a:t>
            </a:r>
            <a:r>
              <a:rPr lang="th-TH" b="1">
                <a:solidFill>
                  <a:srgbClr val="0000FF"/>
                </a:solidFill>
                <a:latin typeface="Angsana New" pitchFamily="18" charset="-34"/>
              </a:rPr>
              <a:t>(ต่อ)</a:t>
            </a:r>
          </a:p>
        </p:txBody>
      </p:sp>
      <p:pic>
        <p:nvPicPr>
          <p:cNvPr id="8196" name="Picture 5" descr="PE008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9288" y="88900"/>
            <a:ext cx="508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7888288" y="6453188"/>
            <a:ext cx="1152525" cy="3603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3534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u="sng" dirty="0" err="1">
                <a:latin typeface="Angsana New" pitchFamily="18" charset="-34"/>
                <a:cs typeface="Angsana New" pitchFamily="18" charset="-34"/>
              </a:rPr>
              <a:t>ตย.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ในปี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56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นาย ค มีเงินได้พึงประเมิน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บาท โดยในปี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56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นาย ค ซื้อ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LTF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จำนวน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100,000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บาท โดยตั้งใจจะถือ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ปี เงินได้นาย ค ยื่นเสียภาษีปี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56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เท่าใด</a:t>
            </a:r>
          </a:p>
          <a:p>
            <a:pPr marL="342900" indent="-342900">
              <a:spcBef>
                <a:spcPct val="50000"/>
              </a:spcBef>
              <a:buSzPct val="80000"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b="1" u="sng" dirty="0" err="1">
                <a:latin typeface="Angsana New" pitchFamily="18" charset="-34"/>
              </a:rPr>
              <a:t>ตย</a:t>
            </a:r>
            <a:r>
              <a:rPr lang="en-US" b="1" u="sng" dirty="0">
                <a:latin typeface="Angsana New" pitchFamily="18" charset="-34"/>
              </a:rPr>
              <a:t>.</a:t>
            </a:r>
            <a:r>
              <a:rPr lang="th-TH" b="1" u="sng" dirty="0">
                <a:latin typeface="Angsana New" pitchFamily="18" charset="-34"/>
              </a:rPr>
              <a:t> </a:t>
            </a:r>
            <a:r>
              <a:rPr lang="en-US" b="1" u="sng" dirty="0">
                <a:latin typeface="Angsana New" pitchFamily="18" charset="-34"/>
              </a:rPr>
              <a:t>2  </a:t>
            </a:r>
            <a:r>
              <a:rPr lang="th-TH" b="1" dirty="0">
                <a:latin typeface="Angsana New" pitchFamily="18" charset="-34"/>
              </a:rPr>
              <a:t>ในปี </a:t>
            </a:r>
            <a:r>
              <a:rPr lang="en-US" b="1" dirty="0">
                <a:latin typeface="Angsana New" pitchFamily="18" charset="-34"/>
              </a:rPr>
              <a:t>57 </a:t>
            </a:r>
            <a:r>
              <a:rPr lang="th-TH" b="1" dirty="0">
                <a:latin typeface="Angsana New" pitchFamily="18" charset="-34"/>
              </a:rPr>
              <a:t>นาย ง  มีเงินได้พึงประเมิน </a:t>
            </a:r>
            <a:r>
              <a:rPr lang="en-US" b="1" dirty="0">
                <a:latin typeface="Angsana New" pitchFamily="18" charset="-34"/>
              </a:rPr>
              <a:t>1,500,000 </a:t>
            </a:r>
            <a:r>
              <a:rPr lang="th-TH" b="1" dirty="0">
                <a:latin typeface="Angsana New" pitchFamily="18" charset="-34"/>
              </a:rPr>
              <a:t>บาท โดยในปี </a:t>
            </a:r>
            <a:r>
              <a:rPr lang="en-US" b="1" dirty="0">
                <a:latin typeface="Angsana New" pitchFamily="18" charset="-34"/>
              </a:rPr>
              <a:t>57 </a:t>
            </a:r>
            <a:r>
              <a:rPr lang="th-TH" b="1" dirty="0">
                <a:latin typeface="Angsana New" pitchFamily="18" charset="-34"/>
              </a:rPr>
              <a:t>นาย ง ซื้อ </a:t>
            </a:r>
            <a:r>
              <a:rPr lang="en-US" b="1" dirty="0">
                <a:latin typeface="Angsana New" pitchFamily="18" charset="-34"/>
              </a:rPr>
              <a:t>RMF </a:t>
            </a:r>
            <a:r>
              <a:rPr lang="th-TH" b="1" dirty="0">
                <a:latin typeface="Angsana New" pitchFamily="18" charset="-34"/>
              </a:rPr>
              <a:t>จำนวน </a:t>
            </a:r>
            <a:r>
              <a:rPr lang="en-US" b="1" dirty="0">
                <a:latin typeface="Angsana New" pitchFamily="18" charset="-34"/>
              </a:rPr>
              <a:t>200,000 </a:t>
            </a:r>
            <a:r>
              <a:rPr lang="th-TH" b="1" dirty="0">
                <a:latin typeface="Angsana New" pitchFamily="18" charset="-34"/>
              </a:rPr>
              <a:t>บาท ซื้อ </a:t>
            </a:r>
            <a:r>
              <a:rPr lang="en-US" b="1" dirty="0">
                <a:latin typeface="Angsana New" pitchFamily="18" charset="-34"/>
              </a:rPr>
              <a:t>LTF </a:t>
            </a:r>
            <a:r>
              <a:rPr lang="th-TH" b="1" dirty="0">
                <a:latin typeface="Angsana New" pitchFamily="18" charset="-34"/>
              </a:rPr>
              <a:t>จำนวน </a:t>
            </a:r>
            <a:r>
              <a:rPr lang="en-US" b="1" dirty="0">
                <a:latin typeface="Angsana New" pitchFamily="18" charset="-34"/>
              </a:rPr>
              <a:t>250,000 </a:t>
            </a:r>
            <a:r>
              <a:rPr lang="th-TH" b="1" dirty="0">
                <a:latin typeface="Angsana New" pitchFamily="18" charset="-34"/>
              </a:rPr>
              <a:t>บาท โดยเป็นไปตามข้อกำหนดทางภาษี ดังนั้นในปี </a:t>
            </a:r>
            <a:r>
              <a:rPr lang="en-US" b="1" dirty="0">
                <a:latin typeface="Angsana New" pitchFamily="18" charset="-34"/>
              </a:rPr>
              <a:t>57 </a:t>
            </a:r>
            <a:r>
              <a:rPr lang="th-TH" b="1" dirty="0">
                <a:latin typeface="Angsana New" pitchFamily="18" charset="-34"/>
              </a:rPr>
              <a:t>นาย ง มีเงินได้พึงประเมินยื่นเสียภาษีเท่าใด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 dirty="0">
                <a:solidFill>
                  <a:srgbClr val="FF3300"/>
                </a:solidFill>
                <a:latin typeface="Angsana New" pitchFamily="18" charset="-34"/>
              </a:rPr>
              <a:t>ตัวอย่าง </a:t>
            </a:r>
            <a:r>
              <a:rPr lang="en-US" sz="3400" b="1" dirty="0">
                <a:solidFill>
                  <a:srgbClr val="FF3300"/>
                </a:solidFill>
                <a:latin typeface="Angsana New" pitchFamily="18" charset="-34"/>
              </a:rPr>
              <a:t>LTF</a:t>
            </a:r>
            <a:endParaRPr lang="th-TH" sz="3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7950" y="1584325"/>
            <a:ext cx="8353425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เงินได้เท่าที่ได้จ่ายเป็น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ดอกเบี้ยเงินกู้ยืม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สำหรับการกู้ยืมเงินเพื่อซื้อเช่าซื้อ หรือสร้างอาคารที่อยู่อาศัยโดยจำนองอาคาร ที่ซื้อหรือสร้างเป็นประกันการกู้ยืมนั้น ซึ่งรวมถึงอาคารพร้อมที่ดินด้วย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ให้แก่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(17.32, 17.33, 17.38)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กองทุนรวมอสังหาริมทรัพย์เพื่อแก้ไขปัญหาในระบบสถาบันการเงิน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(17.32)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กองทุนรวมเพื่อแก้ไขปัญหาในระบบสถาบันการเงิน (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17.32)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กองทุนบำเหน็จบำนาญข้าราชการ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(17.38)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ธนาคารหรือสถาบันการเงินอื่น บริษัทประกันชีวิต สหกรณ์ หรือนายจ้างเฉพาะ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ส่วนที่เกิน 10,000 บาท แต่ไม่เกิน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9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0,000 บาท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(17.33)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5605" name="AutoShape 5"/>
          <p:cNvSpPr>
            <a:spLocks/>
          </p:cNvSpPr>
          <p:nvPr/>
        </p:nvSpPr>
        <p:spPr bwMode="auto">
          <a:xfrm>
            <a:off x="7524750" y="3357563"/>
            <a:ext cx="144463" cy="1366837"/>
          </a:xfrm>
          <a:prstGeom prst="rightBrace">
            <a:avLst>
              <a:gd name="adj1" fmla="val 7884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632700" y="3573463"/>
            <a:ext cx="1476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b="1">
                <a:latin typeface="Angsana New" pitchFamily="18" charset="-34"/>
                <a:cs typeface="Angsana New" pitchFamily="18" charset="-34"/>
              </a:rPr>
              <a:t>ยกเว้นได้ตามที่จ่ายจริง แต่ไม่เกิน </a:t>
            </a:r>
            <a:r>
              <a:rPr lang="en-US" sz="2000" b="1">
                <a:latin typeface="Angsana New" pitchFamily="18" charset="-34"/>
                <a:cs typeface="Angsana New" pitchFamily="18" charset="-34"/>
              </a:rPr>
              <a:t>100,000 </a:t>
            </a:r>
            <a:r>
              <a:rPr lang="th-TH" sz="2000" b="1">
                <a:latin typeface="Angsana New" pitchFamily="18" charset="-34"/>
                <a:cs typeface="Angsana New" pitchFamily="18" charset="-34"/>
              </a:rPr>
              <a:t>บาท</a:t>
            </a:r>
            <a:endParaRPr lang="en-US" sz="2000" b="1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68313" y="1724025"/>
            <a:ext cx="83534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เงินได้ที่ผู้มีเงินได้จ่ายเป็นเบี้ยประกันภัยสำหรับ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การประกันชีวิต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ของผู้มีเงินได้ตามจำนวนที่จ่ายจริง</a:t>
            </a:r>
            <a:r>
              <a:rPr lang="th-TH" sz="3200" b="1" u="sng">
                <a:latin typeface="Angsana New" pitchFamily="18" charset="-34"/>
                <a:cs typeface="Angsana New" pitchFamily="18" charset="-34"/>
              </a:rPr>
              <a:t>เฉพาะส่วนที่เกิน 10,000 บาท แต่ไม่เกิน </a:t>
            </a:r>
            <a:r>
              <a:rPr lang="en-US" sz="3200" b="1" u="sng">
                <a:latin typeface="Angsana New" pitchFamily="18" charset="-34"/>
                <a:cs typeface="Angsana New" pitchFamily="18" charset="-34"/>
              </a:rPr>
              <a:t>9</a:t>
            </a:r>
            <a:r>
              <a:rPr lang="th-TH" sz="3200" b="1" u="sng">
                <a:latin typeface="Angsana New" pitchFamily="18" charset="-34"/>
                <a:cs typeface="Angsana New" pitchFamily="18" charset="-34"/>
              </a:rPr>
              <a:t>0,000 บาท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 โดยมีเงื่อนไขคือ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 (17.40)</a:t>
            </a:r>
            <a:endParaRPr lang="th-TH" sz="3200" b="1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กรมธรรม์ประกันชีวิตมีกำหนดเวลาตั้งแต่สิบปีขึ้นไป และ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การประกันชีวิตนั้นได้เอาประกันไว้กับผู้รับประกันภัยที่ประกอบกิจการประกันชีวิตในราชอาณาจักร (ปี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2545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 เป็นต้นไป)</a:t>
            </a:r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68313" y="1724025"/>
            <a:ext cx="83534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เงินได้ที่ผู้มีเงินได้จ่ายเป็นเบี้ยประกันภัยสำหรับ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การประกันชีวิตแบบบำนาญ</a:t>
            </a:r>
            <a:r>
              <a:rPr lang="en-US" sz="3200" b="1" u="sng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ของผู้มีเงินได้ สำหรับเบี้ยประกันที่จ่ายตั้งแต่วันที่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2553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เป็นต้นไป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(17.40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วรรค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2)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ในอัตราร้อยละ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15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ของเงินได้พึงประเมิน แต่ไม่เกิน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เมื่อรวมกับเงินจ่ายสะสมเข้ากองทุนสำรองเลี้ยงชีพ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+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กองทุนบำเหน็จบำนาญข้าราชการ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+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กองทุนสงเคราะห์โรงเรียนเอกชน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+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500,000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ในปีภาษีเดียวกัน </a:t>
            </a: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68313" y="1435100"/>
            <a:ext cx="835342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เบี้ยประกันชีวิตแบบบำนาญจะได้รับยกเว้น เมื่อเป็นไปตามหลักเกณฑ์ดังต่อไปนี้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กรมธรรม์ประกันชีวิตแบบบำนาญที่มีกำหนดเวลาตั้งแต่ 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ปีขึ้นไป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เอาประกันไว้กับผู้รับประกันภัยที่ประกอบกิจการประกันชีวิตในราชอาณาจักร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มีกำหนดจ่ายผลประโยชน์เงินบำนาญเป็นรายงวดอย่างสม่ำเสมอ (ไม่ว่าจะเป็นจำนวนที่เท่ากันหรือเพิ่มขึ้นตามระยะเวลา)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กำหนดช่วงอายุการจ่ายผลประโยชน์เงินบำนาญเมื่อผู้มีเงินได้อายุตั้งแต่ 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55 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ปีขึ้นไป ถึงอายุ 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85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ปี และผู้มีเงินได้ต้องจ่ายเบี้ยครบถ้วนก่อนรับผลประโยชน์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กรณีสามีหรือภริยามีเงินได้ฝ่ายเดียว ได้จ่ายเบี้ยแบบบำนาญ ให้ยกเว้นเงินได้เพิ่มอีกในอัตราร้อยละ 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15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 ของเงินได้พึงประเมิน แต่ไม่เกิน </a:t>
            </a:r>
            <a:r>
              <a:rPr lang="en-US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200,000 </a:t>
            </a:r>
            <a:r>
              <a:rPr lang="th-TH" sz="2800" b="1" dirty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68313" y="1772816"/>
            <a:ext cx="8353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นาย ก. มีเงินได้ปีละ 1,280,000 บาท ในระหว่างปี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2555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มีการจ่ายเงินดังนี้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จ่ายค่าเบี้ยประกันชีวิตแบบบำนาญปีละ 143,500 บาท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จ่ายเงินสะสมเข้ากองทุนสำรองเลี้ยงชีพ 128,000 บาท </a:t>
            </a:r>
          </a:p>
          <a:p>
            <a:pPr marL="800100" lvl="1" indent="-342900">
              <a:spcBef>
                <a:spcPct val="500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จ่ายค่าซื้อหน่วยลงทุนในกองทุน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จำนวน 121,000 บาท </a:t>
            </a: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i="1" dirty="0">
                <a:solidFill>
                  <a:srgbClr val="FFFFCC"/>
                </a:solidFill>
                <a:latin typeface="Angsana New" pitchFamily="18" charset="-34"/>
                <a:cs typeface="Angsana New" pitchFamily="18" charset="-34"/>
              </a:rPr>
              <a:t>ดังนั้น นาย ข. สามารถหักค่าลดหย่อนและยกเว้นภาษีได้อย่างไร</a:t>
            </a:r>
            <a:br>
              <a:rPr lang="th-TH" sz="3200" b="1" dirty="0">
                <a:latin typeface="Angsana New" pitchFamily="18" charset="-34"/>
                <a:cs typeface="Angsana New" pitchFamily="18" charset="-34"/>
              </a:rPr>
            </a:br>
            <a:br>
              <a:rPr lang="th-TH" sz="3200" b="1" dirty="0">
                <a:latin typeface="Angsana New" pitchFamily="18" charset="-34"/>
                <a:cs typeface="Angsana New" pitchFamily="18" charset="-34"/>
              </a:rPr>
            </a:b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ตัวอย่างการคำนวณ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 :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กรณีมีการจ่ายเบี้ยประกันชีวิตทั้งสองประเภท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79512" y="1196752"/>
            <a:ext cx="8784975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</a:pP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นาย ก. มีเงินได้ปีละ 1,280,000 บาท จ่ายค่าเบี้ยประกันชีวิตแบบบำนาญปีละ 143,500 บาท จ่ายเงินสะสมเข้ากองทุนสำรองเลี้ยงชีพ 128,000 บาท และจ่ายค่าซื้อหน่วยลงทุนในกองทุน </a:t>
            </a: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จำนวน 121,000 บาท นาย ก. สามารถหักค่าลดหย่อนและยกเว้นภาษีได้ดังนี้</a:t>
            </a:r>
            <a:br>
              <a:rPr lang="th-TH" sz="2200" b="1" dirty="0">
                <a:latin typeface="Angsana New" pitchFamily="18" charset="-34"/>
                <a:cs typeface="Angsana New" pitchFamily="18" charset="-34"/>
              </a:rPr>
            </a:br>
            <a:br>
              <a:rPr lang="th-TH" sz="2200" b="1" dirty="0">
                <a:latin typeface="Angsana New" pitchFamily="18" charset="-34"/>
                <a:cs typeface="Angsana New" pitchFamily="18" charset="-34"/>
              </a:rPr>
            </a:b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(1) คำนวณยอดการใช้สิทธิหักไม่เกินร้อยละ 15 ของเงินได้ แล้วพักไว้ = 1,280,000 </a:t>
            </a: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x 15 % = 192,000 </a:t>
            </a: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	(2) 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นาย ก. จ่ายเบี้ยประกันชีวิตแบบบำนาญ 143,500 บาท ให้ไปใช้สิทธิหักประกันชีวิตปกติก่อน (10,000 + 90,000) = 100,000 บาท ส่วนที่เหลือนำไปใช้สิทธิค่าลดหย่อนประกันชีวิตแบบบำนาญ 43,500 บาท (143,500 - 100,000) </a:t>
            </a: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	(3) นำยอดค่าเบี้ยประกันชีวิตแบบบำนาญที่เหลือ 43,500 บาท เทียบกับวงเงินตาม 1. พบว่าไม่เกิน 192,000 บาท (15 % ของเงินได้และไม่เกิน 200,000 บาท)</a:t>
            </a: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	(4) นำยอดค่าประกันชีวิตแบบบำนาญที่เหลือ ไปรวมกับเงินสะสมเข้ากองทุนสำรองเลี้ยงชีพ และ เงินค่าซื้อหน่วยลงทุนในกองทุน </a:t>
            </a:r>
            <a:r>
              <a:rPr lang="en-US" sz="2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แล้วต้องไม่เกิน 500,000 บาท = 43,500 + 128,000 + 121,000 = 292,500 บาท</a:t>
            </a:r>
            <a:br>
              <a:rPr lang="th-TH" sz="2200" b="1" dirty="0">
                <a:latin typeface="Angsana New" pitchFamily="18" charset="-34"/>
                <a:cs typeface="Angsana New" pitchFamily="18" charset="-34"/>
              </a:rPr>
            </a:br>
            <a:br>
              <a:rPr lang="th-TH" sz="2200" b="1" dirty="0">
                <a:latin typeface="Angsana New" pitchFamily="18" charset="-34"/>
                <a:cs typeface="Angsana New" pitchFamily="18" charset="-34"/>
              </a:rPr>
            </a:br>
            <a:r>
              <a:rPr lang="th-TH" sz="2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200" b="1" i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ดังนั้น นาย ก. สามารถนำเบี้ยประกันชีวิตแบบบำนาญไปหัก เป็นเบี้ยประกันชีวิตแบบปกติ 100,000 บาท และหักเบี้ยประกันชีวิตแบบบำนาญได้อีก 43,500 บาท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080864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ตัวอย่างการคำนวณ </a:t>
            </a:r>
            <a:r>
              <a:rPr lang="en-US" sz="4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 : </a:t>
            </a:r>
            <a:r>
              <a:rPr lang="th-TH" sz="4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68313" y="1568400"/>
            <a:ext cx="8353425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นาย ข. มีเงินได้ปีละ 1,350,000 บาท ในระหว่างปี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2555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มีรายการจ่ายเงินดังต่อไปนี้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จ่ายค่าเบี้ยประกันชีวิตแบบตลอดชีพปีละ 120,000 บาท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จ่ายค่าเบี้ยประกันชีวิตแบบบำนาญปีละ 250,000 บาท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จ่ายเงินสะสมเข้ากองทุนสำรองเลี้ยงชีพ 135,000 บาท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จ่ายค่าซื้อหน่วยลงทุนในกองทุน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จำนวน 100,000 บาท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3200" b="1" i="1" dirty="0">
                <a:latin typeface="Angsana New" pitchFamily="18" charset="-34"/>
                <a:cs typeface="Angsana New" pitchFamily="18" charset="-34"/>
              </a:rPr>
              <a:t>	ดังนั้น นาย ข. สามารถหักค่าลดหย่อนและยกเว้นภาษีได้อย่างไร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03225" y="117376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ตัวอย่างการคำนวณ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 :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กรณีมีการจ่ายเบี้ยประกันชีวิตทั้งสองประเภท (เกินวงเงินสูงสุดของเบี้ยประกัน)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68313" y="1435100"/>
            <a:ext cx="83534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นาย ข. มีเงินได้ปีละ 1,350,000 บาท จ่ายค่าเบี้ยประกันชีวิตแบบตลอดชีพปีละ 120,000 บาท ค่าเบี้ยประกันชีวิตแบบบำนาญปีละ 250,000 บาท จ่ายเงินสะสมเข้ากองทุนสำรองเลี้ยงชีพ 135,000 บาท และจ่ายค่าซื้อหน่วยลงทุนในกองทุน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จำนวน 100,000 บาท นาย ข. สามารถหักค่าลดหย่อนและยกเว้นภาษีได้ดังนี้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(1) คำนวณยอดการใช้สิทธิหักไม่เกินร้อยละ 15 ของเงินได้ แล้วพักไว้ = 1,350,000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x 15 % = 202,500 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(2) นาย ข. จ่ายเบี้ยประกันชีวิตแบบตลอดชีพ 120,000 บาท ให้นำเบี้ยประกันชีวิตแบบตลอดชีพไปใช้สิทธิหักเบี้ยประกันแบบปกติก่อน 100,000 บาท ส่วนที่เกิน 100,000 บาท(20,000 บาท) ตัดทิ้งเพราะหักเบี้ยประกันชีวิตแบบปกติครบถ้วนแล้ว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(3) นำยอดเบี้ยประกันชีวิตแบบบำนาญที่จ่ายจริง 250,000 บาท เทียบกับวงเงินตาม 1. พบว่าเกิน 15% (202,500 บาท) และเกิน 200,000 บาท จึงสามารถใช้สิทธิหักลดหย่อนได้เต็ม 200,000 บาท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(4) นำยอดค่าเบี้ยประกันภัยแบบบำนาญที่สามารถหักได้ตาม 3. ไปรวมกับเงินสะสมเข้ากองทุนสำรองเลี้ยงชีพและเงินค่าซื้อหน่วยลงทุนในกองทุน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แล้วต้องไม่เกิน 500,000 บาท = 200,000 + 135,000 + 100,000 = 435,000 บาท พบว่าไม่เกิน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2000" b="1" i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ดังนั้น นาย ข. สามารถหักเบี้ยประกันชีวิตแบบตลอดชีพได้ 100,000 บาท และหักเบี้ยประกันชีวิตแบบบำนาญได้ 200,000 บาท 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ตัวอย่างการคำนวณ </a:t>
            </a:r>
            <a:r>
              <a:rPr lang="en-US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2 : </a:t>
            </a:r>
            <a:r>
              <a:rPr lang="th-TH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en-US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48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79512" y="1700808"/>
            <a:ext cx="8712967" cy="48320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SzPct val="80000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นาย ค. มีเงินได้มีเงินได้ทุกประเภทภาษีรวมทั้งปีเท่ากับ 3,400,000 บาท ในระหว่างปี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2555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มีรายการจ่ายดังต่อไปนี้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ซื้อประกันชีวิตแบบสะสมทรัพย์ของตนเองไว้รวมปีละ 60,000 บาท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ซื้อประกันชีวิตแบบบำนาญไว้ 300,000 บาท 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ซื้อหน่วยลงทุน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ไว้ 360,000 บาท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SzPct val="80000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b="1" i="1" dirty="0">
                <a:latin typeface="Angsana New" pitchFamily="18" charset="-34"/>
                <a:cs typeface="Angsana New" pitchFamily="18" charset="-34"/>
              </a:rPr>
              <a:t>ดังนั้น นาย ค. สามารถหักลดหย่อนและยกเว้นภาษีได้อย่างไร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03225" y="117376"/>
            <a:ext cx="8569325" cy="1511424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ตัวอย่างการคำนวณ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3 :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กรณีมีการจ่ายเบี้ยประกันชีวิตทั้งสองประเภท </a:t>
            </a:r>
          </a:p>
          <a:p>
            <a:pPr algn="ctr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(เกินวงเงินสูงสุดของเบี้ยประกันและเกิน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500,000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42888" y="1027113"/>
            <a:ext cx="871378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69925" indent="-669925" algn="thaiDist" eaLnBrk="0" hangingPunct="0">
              <a:defRPr/>
            </a:pPr>
            <a:r>
              <a:rPr lang="th-TH" sz="3600" b="1" dirty="0">
                <a:solidFill>
                  <a:srgbClr val="FF0066"/>
                </a:solidFill>
                <a:latin typeface="Angsana New" pitchFamily="18" charset="-34"/>
              </a:rPr>
              <a:t>(7) 	ผู้มีเงินได้ที่เป็นกองมรดก</a:t>
            </a:r>
            <a:r>
              <a:rPr lang="th-TH" sz="3600" b="1" dirty="0">
                <a:latin typeface="Angsana New" pitchFamily="18" charset="-34"/>
              </a:rPr>
              <a:t> ให้เป็นหน้าที่ของผู้จัดการมรดก หรือ</a:t>
            </a:r>
          </a:p>
          <a:p>
            <a:pPr marL="669925" indent="-669925" algn="thaiDist" eaLnBrk="0" hangingPunct="0">
              <a:defRPr/>
            </a:pPr>
            <a:r>
              <a:rPr lang="th-TH" sz="3600" b="1" dirty="0">
                <a:latin typeface="Angsana New" pitchFamily="18" charset="-34"/>
              </a:rPr>
              <a:t>         ทายาท หรือผู้ครอบครองทรัพย์มรดก เป็นผู้ยื่นในนามกองมรดก</a:t>
            </a:r>
          </a:p>
          <a:p>
            <a:pPr marL="669925" indent="-669925" algn="thaiDist" eaLnBrk="0" hangingPunct="0">
              <a:defRPr/>
            </a:pPr>
            <a:endParaRPr lang="th-TH" sz="1600" b="1" dirty="0">
              <a:latin typeface="Angsana New" pitchFamily="18" charset="-34"/>
            </a:endParaRPr>
          </a:p>
          <a:p>
            <a:pPr marL="669925" indent="-669925" algn="thaiDist" eaLnBrk="0" hangingPunct="0">
              <a:defRPr/>
            </a:pPr>
            <a:r>
              <a:rPr lang="th-TH" sz="3600" b="1" dirty="0">
                <a:solidFill>
                  <a:srgbClr val="FF0066"/>
                </a:solidFill>
                <a:latin typeface="Angsana New" pitchFamily="18" charset="-34"/>
              </a:rPr>
              <a:t>(8) 	ผู้มีเงินได้ที่เป็นห้างหุ้นส่วนสามัญหรือคณะบุคคลที่มิใช่นิติบุคคล</a:t>
            </a:r>
            <a:r>
              <a:rPr lang="th-TH" sz="3600" b="1" dirty="0">
                <a:latin typeface="Angsana New" pitchFamily="18" charset="-34"/>
              </a:rPr>
              <a:t> </a:t>
            </a:r>
          </a:p>
          <a:p>
            <a:pPr marL="669925" indent="-669925" algn="thaiDist" eaLnBrk="0" hangingPunct="0">
              <a:defRPr/>
            </a:pPr>
            <a:r>
              <a:rPr lang="th-TH" sz="3600" b="1" dirty="0">
                <a:latin typeface="Angsana New" pitchFamily="18" charset="-34"/>
              </a:rPr>
              <a:t>         ให้เป็นหน้าที่ของผู้อำนวยการ หรือผู้จัดการของห้างหุ้นส่วนหรือ</a:t>
            </a:r>
          </a:p>
          <a:p>
            <a:pPr marL="669925" indent="-669925" algn="thaiDist" eaLnBrk="0" hangingPunct="0">
              <a:defRPr/>
            </a:pPr>
            <a:r>
              <a:rPr lang="th-TH" sz="3600" b="1" dirty="0">
                <a:latin typeface="Angsana New" pitchFamily="18" charset="-34"/>
              </a:rPr>
              <a:t>         ของคณะบุคคลนั้น ยื่นรายการใน</a:t>
            </a:r>
            <a:r>
              <a:rPr lang="th-TH" sz="3200" b="1" dirty="0">
                <a:latin typeface="Angsana New" pitchFamily="18" charset="-34"/>
              </a:rPr>
              <a:t>นามห้างหุ้นส่วนหรือคณะบุคคลนั้น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-201613" y="273050"/>
            <a:ext cx="864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8.2   ผู้มีหน้าที่รับผิดชอบในการยื่นแบบแสดงรายการ</a:t>
            </a:r>
            <a:r>
              <a:rPr lang="th-TH" b="1">
                <a:solidFill>
                  <a:srgbClr val="0000FF"/>
                </a:solidFill>
                <a:latin typeface="Angsana New" pitchFamily="18" charset="-34"/>
              </a:rPr>
              <a:t>(ต่อ)</a:t>
            </a:r>
          </a:p>
        </p:txBody>
      </p:sp>
      <p:pic>
        <p:nvPicPr>
          <p:cNvPr id="9220" name="Picture 5" descr="PE008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115888"/>
            <a:ext cx="4540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251521" y="1268760"/>
            <a:ext cx="8570218" cy="544764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b="1" dirty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นาย ค. มีเงินได้มีเงินได้ทุกประเภทภาษีรวมทั้งปีเท่ากับ 3,400,000 บาท ได้ซื้อประกันชีวิตแบบสะสมทรัพย์ของตนเองไว้รวมปีละ 60,000 บาท ได้ซื้อประกันชีวิตแบบบำนาญไว้ 300,000 บาท และซื้อหน่วยลงทุน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RMF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ไว้ในปีเดียวกันถึง 360,000 บาท นาย ค. สามารถหักลดหย่อนเบี้ยประกันชีวิตแบบบำนาญได้ดังนี้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(1) คำนวณยอดการใช้สิทธิหักไม่เกินร้อยละ 15 ของเงินได้ แล้วพักไว้มีเงินได้ทั้งปี 3,400,000 บาท ไม่เกินร้อยละ 15 มีเพดานสูงสุดเท่ากับ = 3,400,000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X 15% =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ไม่เกิน 510,000 บาท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(2) นาย ค. จ่ายเบี้ยประกันชีวิตแบบสะสมทรัพย์ 60,000 บาท ให้นำเบี้ยประกันไปใช้สิทธิหักเบี้ยประกันชีวิตปกติก่อน 60,000 บาท คงเหลืออีก 40,000 บาท (100,000 - 60,000 = 40,000 ) จึงนำเบี้ยประกันชีวิตแบบบำนาญมาใช้สิทธิให้ครบ 100,000 บาท 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(3) นาย ค. จ่ายเบี้ยประกันชีวิตแบบบำนาญ 300,000 บาท คงเหลืออีก 260,000 บาท (300,000 - 40,000) นำมาเปรียบเทียบกับตาม 1. พบว่าไม่เกิน จึงสามารถใช้สิทธิหักเบี้ยประกันชีวิตแบบบำนาญได้เต็ม 200,000 บาท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(4) นำเบี้ยประกันชีวิตแบบบำนาญ 200,000 บาท ไปรวมกับเงินค่าซื้อหน่วยลงทุน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RMF 360,000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บาท = 560,000 (200,000 + 360,000) ต้องไม่เกิน 500,000 บาท พบว่า เกินวงเงินที่สามารถหักได้รวม 60,000 บาท (560,000 - 500,000 = 60,000) 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(5) นำสิทธิที่สามารถหักเบี้ยประกันแบบบำนาญตาม 3. (200,000 บาท) มาหักกับวงเงินที่เกินสิทธิหักได้ 60,000 บาท คงเหลือสิทธิที่หักได้จริง 140,000 บาท (200,000 – 60,000 = 140,000 บาท 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b="1" i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ดังนั้น นาย ค. สามารถหักลดหย่อนเบี้ยประกันชีวิตแบบบำนาญได้ 180,000 บาท โดยนำไปหักลดหย่อนในส่วนของเงินประกันชีวิตปกติ 40,000 บาท รวมกับเบี้ยประกันชีวิตแบบสะสมทรัพย์ 60,000 บาท รวมเป็นเบี้ยประกันชีวิตปกติ 100,000 บาท และในส่วนของเบี้ยประกันชีวิตแบบบำนาญอีก 140,000 บาท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50825" y="115888"/>
            <a:ext cx="8569325" cy="1080864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ตัวอย่างการคำนวณ </a:t>
            </a:r>
            <a:r>
              <a:rPr lang="en-US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3 : </a:t>
            </a:r>
            <a:r>
              <a:rPr lang="th-TH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เฉลย</a:t>
            </a:r>
            <a:r>
              <a:rPr lang="en-US" sz="48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48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3425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เงินได้ที่ผู้มีเงินได้จ่ายเป็นเบี้ยประกันภัยสำหรับ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การประกันสุขภาพ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ของบิดา มารดาของผู้มีเงินได้ บิดา มารดาของคู่สมรสที่มีรายได้ไม่เพียงพอแก่การยังชีพ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ตาม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จำนวนที่จ่ายจริงแต่ไม่เกิน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15,000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โดยได้เอาประกันไว้กับบริษัทประกันชีวิตหรือบริษัทประกันวินาศภัยที่ประกอบกิจการในราชอาณาจักร (ปี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2549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เป็นต้นไป)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(17.57)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ได้ที่นายจ้างจ่ายเป็นเบี้ยประกันภัยให้แก่บริษัทประกันชีวิตหรือบริษัทประกันวินาศภัยที่ประกอบกิจการในราชอาณาจักร สำหรับ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กรมธรรม์ประกันภัยกลุ่ม กำหนดเวลา ไม่เกิน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ปี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เฉพาะส่วนที่คุ้มครองค่ารักษาพยาบาลสำหรับ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 (17.58)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ลูกจ้าง สามี ภริยา บุพการี หรือผู้สืบสันดาน (เฉพาะรักษาในประเทศไทย)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ลูกจ้าง ในกรณีที่ต้องได้รับการรักษาในต่างประเทศขณะที่ทำงานในต่างประเทศเป็นครั้งคราว (ปี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2549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เป็นต้นไป)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8313" y="1647825"/>
            <a:ext cx="83534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ดอกเบี้ยและรางวัลสลากออมทรัพย์ของธนาคารเพื่อการเกษตรและสหกรณ์การเกษตร สำหรับสลากที่ออกจำหน่ายปี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2545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เป็นต้นไป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(17.39)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ดอกเบี้ยเงินฝากประจำที่มีระยะเวลาการฝาก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ปีขึ้นปี แต่เมื่อรวมกับดอกเบี้ยเงินฝากประจำทุกประเภทแล้ว ต้องไม่เกิน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30,000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บาท สำหรับเงินได้ที่ได้รับตั้งแต่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2548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เป็นต้นไป โดยมีเงื่อนไขคือ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(17.48)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ผู้มีเงินได้ได้รับดอกเบี้ยเงินฝากเมื่อมีอายุไม่ต่ำกว่า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55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ปี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30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ผู้มีเงินได้เป็น “ผู้อยู่ในประเทศไทย” และ “อายุไม่ต่ำกว่า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65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ปี” 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ได้รับยกเว้นเงินได้ส่วนที่ไม่เกิน </a:t>
            </a:r>
            <a:r>
              <a:rPr lang="en-US" sz="3000" b="1" u="sng" dirty="0">
                <a:latin typeface="Angsana New" pitchFamily="18" charset="-34"/>
                <a:cs typeface="Angsana New" pitchFamily="18" charset="-34"/>
              </a:rPr>
              <a:t>190,000 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สำหรับเงินได้ที่ได้รับตั้งแต่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2548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เป็นต้นไป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(17.53)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313" y="1647825"/>
            <a:ext cx="8353425" cy="39782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เงินได้ที่ผู้มีเงินได้เป็นคนพิการ (มีบัตรประจำตัวคนพิการ) 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ได้รับยกเว้นเงินได้ส่วนที่ไม่เกิน </a:t>
            </a:r>
            <a:r>
              <a:rPr lang="en-US" sz="3000" b="1" u="sng" dirty="0">
                <a:latin typeface="Angsana New" pitchFamily="18" charset="-34"/>
                <a:cs typeface="Angsana New" pitchFamily="18" charset="-34"/>
              </a:rPr>
              <a:t>190,000 </a:t>
            </a:r>
            <a:r>
              <a:rPr lang="th-TH" sz="30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สำหรับเงินได้ที่ได้รับตั้งแต่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2553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เป็นต้นไป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(17.63)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เป็นผู้อยู่ในประเทศไทย และ 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อายุไม่เกิน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65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ปี</a:t>
            </a:r>
            <a:endParaRPr lang="en-US" sz="3000" b="1" dirty="0">
              <a:latin typeface="Angsana New" pitchFamily="18" charset="-34"/>
              <a:cs typeface="Angsana New" pitchFamily="18" charset="-34"/>
            </a:endParaRP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หากผู้มีเงินได้มีอายุครบ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65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 ปีบริบูรณ์ในปีภาษีใด และได้ใช้สิทธิยกเว้นตามข้อ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17.53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แล้ว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>
                <a:latin typeface="Angsana New" pitchFamily="18" charset="-34"/>
                <a:cs typeface="Angsana New" pitchFamily="18" charset="-34"/>
              </a:rPr>
              <a:t>ต้องไม่ใช้สิทธิยกเว้นตามข้อนี้อีก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3425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เงินได้จากการโอนกรรมสิทธิ์หรือสิทธิครอบครองใน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อสังหาริมทรัพย์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ให้แก่บุตรโดยชอบด้วยกฎหมายของตนโดยไม่มีค่าตอบแทน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ไม่รวมถึงบุตรบุญธรรม)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(17.15)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เงินได้จากการโอนกรรมสิทธิ์หรือสิทธิครองครองใน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ที่ดิน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โดยไม่มีค่าตอบแทนให้แก่วัด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โบสถ์ หรือมัสยิด ไม่เกิน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50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 ไร่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 (17.30)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เงินได้จากการโอนกรรมสิทธิ์หรือสิทธิครอบครองใน “อสังหาริมทรัพย์” โดยไม่มีค่าตอบแทนให้แก่สภากาชาดไทย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(17.52)</a:t>
            </a:r>
            <a:endParaRPr lang="th-TH" sz="28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6725" y="5300663"/>
            <a:ext cx="8353425" cy="118903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กรณีโอนกรรมสิทธิ์หรือสิทธิครอบครองในอสังหาริมทรัพย์โดยไม่มีค่าตอบแทน </a:t>
            </a:r>
          </a:p>
          <a:p>
            <a:pPr marL="342900" indent="-342900" algn="ctr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41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ทวิ ถือว่า ผู้โอนเป็นผู้มีเงินได้และต้องเสียภาษีเงินได้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468313" y="1449388"/>
            <a:ext cx="8353425" cy="5334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เงินได้จากการขาย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อสังหาริมทรัพย์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en-US" sz="2800" b="1" dirty="0" err="1">
                <a:latin typeface="Angsana New" pitchFamily="18" charset="-34"/>
                <a:cs typeface="Angsana New" pitchFamily="18" charset="-34"/>
              </a:rPr>
              <a:t>ดังต่อไปนี้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(17.41)          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(ก)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บ้าน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โรงเรือน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หรือสิ่งปลูกสร้างอื่นซึ่งโดยปกติใช้ประโยชน์เพื่อเป็นที่อยู่อาศัย</a:t>
            </a:r>
            <a:br>
              <a:rPr lang="en-US" sz="2600" b="1" dirty="0">
                <a:latin typeface="Angsana New" pitchFamily="18" charset="-34"/>
                <a:cs typeface="Angsana New" pitchFamily="18" charset="-34"/>
              </a:rPr>
            </a:b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          (ข)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อสังหาริมทรัพย์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ตาม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(ก)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พร้อมที่ดิน</a:t>
            </a:r>
            <a:br>
              <a:rPr lang="en-US" sz="2600" b="1" dirty="0">
                <a:latin typeface="Angsana New" pitchFamily="18" charset="-34"/>
                <a:cs typeface="Angsana New" pitchFamily="18" charset="-34"/>
              </a:rPr>
            </a:b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          (ค) </a:t>
            </a:r>
            <a:r>
              <a:rPr lang="en-US" sz="2600" b="1" dirty="0" err="1">
                <a:latin typeface="Angsana New" pitchFamily="18" charset="-34"/>
                <a:cs typeface="Angsana New" pitchFamily="18" charset="-34"/>
              </a:rPr>
              <a:t>ห้องชุดสำหรับการอยู่อาศัยในอาคารชุดตามกฎหมายว่าด้วยอาคารชุด</a:t>
            </a:r>
            <a:endParaRPr lang="en-US" sz="26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	 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โดยมีเงื่อนไขคือ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ต้องเป็นอ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สังหาริมทรัพย์ซึ่งผู้มีเงินได้ใช้เป็นที่อยู่อาศัยอันเป็นแหล่งสำคัญ 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(ดูจาก</a:t>
            </a:r>
            <a:r>
              <a:rPr lang="en-US" sz="2400" b="1" dirty="0" err="1">
                <a:latin typeface="Angsana New" pitchFamily="18" charset="-34"/>
                <a:cs typeface="Angsana New" pitchFamily="18" charset="-34"/>
              </a:rPr>
              <a:t>มีชื่ออยู่ในทะเบียนบ้านไม่น้อยกว่าหนึ่งปี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 err="1">
                <a:latin typeface="Angsana New" pitchFamily="18" charset="-34"/>
                <a:cs typeface="Angsana New" pitchFamily="18" charset="-34"/>
              </a:rPr>
              <a:t>นับแต่วันที่ได้มาซึ่งกรรมสิทธิ์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ภายใน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 ปีก่อน หรือนับแต่วันที่ทำสัญญาซื้อขาย ผู้มีเงินได้ต้องทำสัญญาซื้อขายอสังหาริมทรัพย์แห่งใหม่ตาม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ก) (ข) (ค) เพื่อใช้เป็นที่อยู่อาศัย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ได้รับยกเว้นเท่ากับ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ราคาประเมินทุนทรัพย์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ของอสังหาริมทรัพย์เก่า แต่ไม่เกินมูลค่าของอสังหาริมทรัพย์แห่งใหม่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3796" name="AutoShape 6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8313" y="1449388"/>
            <a:ext cx="8353425" cy="52673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 เงินที่จ่ายเป็นค่าซื้อ “อาคาร” “อาคารพร้อมที่ดิน” “ห้องชุด” เพื่อเป็นที่อยู่อาศัย โดยมีเงื่อนไข ดังต่อไปนี้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(29)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เป็นจำนวนที่จ่ายจริง แต่</a:t>
            </a:r>
            <a:r>
              <a:rPr lang="th-TH" sz="2700" b="1" u="sng" dirty="0"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2700" b="1" u="sng" dirty="0">
                <a:latin typeface="Angsana New" pitchFamily="18" charset="-34"/>
                <a:cs typeface="Angsana New" pitchFamily="18" charset="-34"/>
              </a:rPr>
              <a:t>300,000 </a:t>
            </a:r>
            <a:r>
              <a:rPr lang="th-TH" sz="27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จ่ายไประหว่างวันที่ </a:t>
            </a:r>
            <a:r>
              <a:rPr lang="en-US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2552</a:t>
            </a:r>
            <a:r>
              <a:rPr lang="th-TH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ถึงวันที่ </a:t>
            </a:r>
            <a:r>
              <a:rPr lang="en-US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31 </a:t>
            </a:r>
            <a:r>
              <a:rPr lang="th-TH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ธันวาคม </a:t>
            </a:r>
            <a:r>
              <a:rPr lang="en-US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2552</a:t>
            </a:r>
            <a:r>
              <a:rPr lang="th-TH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(เฉพาะปี </a:t>
            </a:r>
            <a:r>
              <a:rPr lang="en-US" sz="27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2552)</a:t>
            </a:r>
            <a:endParaRPr lang="th-TH" sz="27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จดทะเบียนโอนกรรมสิทธิ์ในอสังหาริมทรัพย์นั้น ให้เสร็จภายในวันที่ </a:t>
            </a:r>
            <a:r>
              <a:rPr lang="en-US" sz="27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2700" b="1" dirty="0">
                <a:latin typeface="Angsana New" pitchFamily="18" charset="-34"/>
                <a:cs typeface="Angsana New" pitchFamily="18" charset="-34"/>
              </a:rPr>
              <a:t>2552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 ถึงวันที่ </a:t>
            </a:r>
            <a:r>
              <a:rPr lang="en-US" sz="2700" b="1" dirty="0">
                <a:latin typeface="Angsana New" pitchFamily="18" charset="-34"/>
                <a:cs typeface="Angsana New" pitchFamily="18" charset="-34"/>
              </a:rPr>
              <a:t>31 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ธันวาคม </a:t>
            </a:r>
            <a:r>
              <a:rPr lang="en-US" sz="2700" b="1" dirty="0">
                <a:latin typeface="Angsana New" pitchFamily="18" charset="-34"/>
                <a:cs typeface="Angsana New" pitchFamily="18" charset="-34"/>
              </a:rPr>
              <a:t>2552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ผู้มีเงินได้มีชื่อเป็นเจ้าของกรรมสิทธิ์เป็นเวลาติดต่อกัน</a:t>
            </a:r>
            <a:r>
              <a:rPr lang="th-TH" sz="2700" b="1" u="sng" dirty="0">
                <a:latin typeface="Angsana New" pitchFamily="18" charset="-34"/>
                <a:cs typeface="Angsana New" pitchFamily="18" charset="-34"/>
              </a:rPr>
              <a:t>ไม่น้อยกว่า </a:t>
            </a:r>
            <a:r>
              <a:rPr lang="en-US" sz="2700" b="1" u="sng" dirty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700" b="1" u="sng" dirty="0">
                <a:latin typeface="Angsana New" pitchFamily="18" charset="-34"/>
                <a:cs typeface="Angsana New" pitchFamily="18" charset="-34"/>
              </a:rPr>
              <a:t> ปี</a:t>
            </a: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นับแต่วันที่จดทะเบียนโอนกรรมสิทธิ์</a:t>
            </a:r>
          </a:p>
          <a:p>
            <a:pPr marL="1257300" lvl="2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700" b="1" dirty="0">
                <a:latin typeface="Angsana New" pitchFamily="18" charset="-34"/>
                <a:cs typeface="Angsana New" pitchFamily="18" charset="-34"/>
              </a:rPr>
              <a:t>อสังหาริมทรัพย์นั้นต้องไม่เคยผ่านการจดทะเบียนโอนกรรมสิทธิ์มาก่อน</a:t>
            </a:r>
            <a:endParaRPr lang="en-US" sz="27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50825" y="115888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9512" y="1471131"/>
            <a:ext cx="8784975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 เงินบริจาคเพื่อการกีฬา ให้แก่ “การกีฬาแห่งประเทศไทยเพื่อส่งเสริมการกีฬา” “คณะกรรมการกีฬาจังหวัด” “สำนักงานพัฒนาการกีฬาและนันทนาการเพื่อการจัดการแข่งขันกีฬานักเรียน” “สมาคมกีฬาสมัครเล่น” สามารถหักได้ตามที่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จ่ายจริงแต่เมื่อรวมกับเงินบริจาคอื่น ๆ แล้วต้องไม่เกิน 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ของเงินได้พึงประเมินหลังหักค่าใช้จ่ายและค่าลดหย่อน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(17.47)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เงินบริจาคแก่ “นิติบุคคล” เพื่อช่วยเหลือผู้ได้รับความเสียหายจากธรณีพิบัติ (</a:t>
            </a:r>
            <a:r>
              <a:rPr lang="th-TH" sz="2600" b="1" dirty="0" err="1">
                <a:latin typeface="Angsana New" pitchFamily="18" charset="-34"/>
                <a:cs typeface="Angsana New" pitchFamily="18" charset="-34"/>
              </a:rPr>
              <a:t>สึ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นามิ) ใน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จังหวัดกระบี่ ตรัง พังงา ภูเก็ต ระนอง และสตูล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สามารถ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หักได้ตามที่จ่ายจริงแต่เมื่อรวมกับเงินบริจาคอื่น ๆ แล้วต้องไม่เกิน 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ของเงินได้พึงประเมินหลังหักค่าใช้จ่ายและค่าลดหย่อน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(17.51)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เงินได้ตามมาตรา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40 (5) (6) (7)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(8)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ที่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ผู้ประสบอุทกภัย </a:t>
            </a:r>
            <a:r>
              <a:rPr lang="th-TH" sz="2600" b="1" u="sng" dirty="0" err="1">
                <a:latin typeface="Angsana New" pitchFamily="18" charset="-34"/>
                <a:cs typeface="Angsana New" pitchFamily="18" charset="-34"/>
              </a:rPr>
              <a:t>วาต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ภัย อัคคีภัย หรือภัยธรรมชาติอื่น ที่เกิดขึ้นตั้งแต่วันที่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2554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เป็นต้นไป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ซึ่งลงทะเบียนไว้กับศูนย์หรือหน่วยงานให้ความช่วยเหลือของทางราชการ </a:t>
            </a:r>
            <a:r>
              <a:rPr lang="en-US" sz="26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 </a:t>
            </a:r>
            <a:r>
              <a:rPr lang="th-TH" sz="26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ได้รับเฉพาะ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ส่วนที่เท่ากับจำนวนค่าความเสียหายที่เกิดขึ้น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(17.64)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(กฎกระทรวง ฉบับที่ 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126)</a:t>
            </a:r>
            <a:endParaRPr lang="th-TH" sz="3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68313" y="1465263"/>
            <a:ext cx="8353425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เงินบริจาคเป็นค่าใช้จ่ายเพื่อสนับสนุนการศึกษา ให้แก่ “สถานศึกษาทางราชการ” “สถานศึกษาขององค์การของรัฐบาล” “โรงเรียนเอกชน” “สถาบันอุดมศึกษาเอกชน” สามารถ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หักได้ “</a:t>
            </a:r>
            <a:r>
              <a:rPr lang="en-US" sz="2800" b="1" u="sng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เท่า” แต่ไม่เกิน ร้อยละ </a:t>
            </a:r>
            <a:r>
              <a:rPr lang="en-US" sz="2800" b="1" u="sng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800" b="1" u="sng">
                <a:latin typeface="Angsana New" pitchFamily="18" charset="-34"/>
                <a:cs typeface="Angsana New" pitchFamily="18" charset="-34"/>
              </a:rPr>
              <a:t> ของเงินได้พึงประเมินหลังหักค่าใช้จ่ายและค่าลดหย่อน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>
                <a:latin typeface="Angsana New" pitchFamily="18" charset="-34"/>
                <a:cs typeface="Angsana New" pitchFamily="18" charset="-34"/>
              </a:rPr>
              <a:t>(25)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>
                <a:latin typeface="Angsana New" pitchFamily="18" charset="-34"/>
                <a:cs typeface="Angsana New" pitchFamily="18" charset="-34"/>
              </a:rPr>
              <a:t>เป็นค่าใช้จ่ายสำหรับการจัดหา/จัดสร้างอาคาร อาคารพร้อมที่ดิน หรือที่ดินให้สถานศึกษา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เป็นค่าใช้จ่ายสำหรับจัดหาวัสดุอุปกรณ์เพื่อการศึกษา แบบเรียน ตำรา หนังสือ สื่อ เทคโนโลยี ตลอดจนวัสดุอุปกรณ์อื่น ๆ ที่เกี่ยวข้องกับการศึกษา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เป็นค่าใช้จ่ายสำหรับจัดหาครู อาจารย์หรือผู้ทรงคุณวุฒิทางการศึกษา</a:t>
            </a:r>
            <a:endParaRPr lang="en-US" sz="28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1521" y="1412776"/>
            <a:ext cx="857021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เงินบริจาคเป็นค่าใช้จ่ายเพื่อสนับสนุนการศึกษา ให้แก่ “สถานศึกษาทางราชการ” “สถานศึกษาขององค์การของรัฐบาล” “โรงเรียนเอกชน” “สถาบันอุดมศึกษาเอกชน” เพื่อ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ใช้ในการจัดหาหนังสือ/สื่ออิเล็กทรอนิกส์เพื่อส่งเสริมการอ่าน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สามารถ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หักได้ “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เท่า” แต่เมื่อรวมกับรายจ่ายที่จ่ายเป็นรายจ่ายสนับสนุนการศึกษาแล้ว ต้องไม่เกิน ร้อยละ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ของเงินได้พึงประเมินหลังหักค่าใช้จ่ายและค่าลดหย่อน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(31)</a:t>
            </a:r>
          </a:p>
          <a:p>
            <a:pPr marL="285750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เงินบริจาคเป็นค่าใช้จ่ายในการจัดให้คนพิการได้รับสิทธิเข้าถึงและใช้ประโยชน์จากสิ่งอำนวยความสะดวกอันเป็นสาธารณะ</a:t>
            </a:r>
          </a:p>
          <a:p>
            <a:pPr marL="742950" lvl="1" indent="-28575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 สามารถ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หักได้ “ร้อยละ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100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 ของเงินที่จ่าย” แต่เมื่อรวมกับรายจ่ายที่จ่ายเป็นรายจ่ายสนับสนุนการศึกษาแล้ว ต้องไม่เกิน ร้อยละ </a:t>
            </a:r>
            <a:r>
              <a:rPr lang="en-US" sz="28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8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ของเงินได้พึงประเมินหลังหักค่าใช้จ่ายและค่าลดหย่อน </a:t>
            </a:r>
            <a:r>
              <a:rPr lang="en-US" sz="2800" b="1" dirty="0">
                <a:latin typeface="Angsana New" pitchFamily="18" charset="-34"/>
                <a:cs typeface="Angsana New" pitchFamily="18" charset="-34"/>
              </a:rPr>
              <a:t>(32)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8351837" cy="4752975"/>
          </a:xfrm>
        </p:spPr>
        <p:txBody>
          <a:bodyPr>
            <a:normAutofit fontScale="92500"/>
          </a:bodyPr>
          <a:lstStyle/>
          <a:p>
            <a:pPr algn="thaiDist" eaLnBrk="1" hangingPunct="1">
              <a:buFontTx/>
              <a:buNone/>
            </a:pPr>
            <a:r>
              <a:rPr lang="th-TH" sz="3600" b="1" dirty="0">
                <a:solidFill>
                  <a:srgbClr val="0000FF"/>
                </a:solidFill>
              </a:rPr>
              <a:t>	คนไร้ความสามารถ</a:t>
            </a:r>
            <a:r>
              <a:rPr lang="th-TH" sz="3600" b="1" dirty="0"/>
              <a:t> คือบุคคลที่ไม่สามารถกระทำนิติกรรมใด ๆ ได้ อาจเป็นเพราะความสามารถในเรื่องอายุไม่ถึง เช่น ผู้เยาว์</a:t>
            </a:r>
          </a:p>
          <a:p>
            <a:pPr algn="thaiDist" eaLnBrk="1" hangingPunct="1">
              <a:buFontTx/>
              <a:buNone/>
            </a:pPr>
            <a:r>
              <a:rPr lang="th-TH" sz="3600" b="1" dirty="0"/>
              <a:t>    หรือโดยร่างกายที่พิการจนช่วยเหลือตนเองไม่ได้</a:t>
            </a:r>
          </a:p>
          <a:p>
            <a:pPr algn="thaiDist" eaLnBrk="1" hangingPunct="1">
              <a:buFontTx/>
              <a:buNone/>
            </a:pPr>
            <a:endParaRPr lang="th-TH" sz="2000" b="1" dirty="0"/>
          </a:p>
          <a:p>
            <a:pPr algn="thaiDist" eaLnBrk="1" hangingPunct="1">
              <a:buFontTx/>
              <a:buNone/>
            </a:pPr>
            <a:r>
              <a:rPr lang="th-TH" sz="3600" b="1" dirty="0">
                <a:solidFill>
                  <a:srgbClr val="0000FF"/>
                </a:solidFill>
              </a:rPr>
              <a:t>	คนเสมือนไร้ความสามารถ</a:t>
            </a:r>
            <a:r>
              <a:rPr lang="th-TH" sz="3600" b="1" dirty="0"/>
              <a:t> คือบุคคลที่มีร่างกายพิการ มีจิตฟั่นเฟือน ไม่สมประกอบ หรือบุคคลที่มีพฤติกรรมสุรุ่ยสุร่ายเสเพลเป็นอาจิณ หรือติดสุรายาเมา หรือมีเหตุอื่นในทำนองเดียวกัน จนไม่สามารถจะจัดทำการงานของตนเองได้ หรือจัดการไปในทางที่เสื่อมเสียแก่ตนเองและครอบครัว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9088" y="87947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200" b="1">
                <a:solidFill>
                  <a:srgbClr val="C4FF89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4282" y="2857496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3200" b="1" dirty="0">
                <a:solidFill>
                  <a:srgbClr val="C4FF89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640959" cy="529375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เงินบริจาคแก่ “กองทุนสวัสดิการที่ตั้งขึ้นตามระเบียบสำนักนายกรัฐมนตรี ว่าด้วยการจัดสวัสดิการภายในส่วนราชการ” สามารถ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หักได้ตามที่จ่ายจริงแต่เมื่อรวมกับเงินบริจาคอื่น ๆ แล้วต้องไม่เกิน 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ของเงินได้พึงประเมินหลังหักค่าใช้จ่ายและค่าลดหย่อน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(26)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เงินบริจาคแก่ “กองทุนฟื้นฟูสมรรถภาพคนพิการ” “กองทุนส่งเสริมการจัดสวัสดิการสังคม” “กองทุนคุ้มครองเด็ก” “กองทุนพัฒนากีฬาแห่งชาติ” สามารถ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หักได้ตามที่จ่ายจริง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แต่เมื่อรวมกับเงินบริจาคอื่น ๆ แล้วต้อง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ไม่เกิน 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ของเงินได้พึงประเมินหลังหักค่าใช้จ่ายและค่าลดหย่อน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(27)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ยกเว้นภาษีเงินได้สำหรับการบริจาคเงินให้แก่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กองทุนพัฒนาครู คณาจารย์และบุคลากรทางการศึกษา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ที่กระทรวงศึกษาธิการจัดตั้งขึ้น </a:t>
            </a:r>
            <a:r>
              <a:rPr lang="en-US" sz="26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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โดยได้รับ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ยกเว้นเป็นจำนวน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เท่า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ของจำนวนเงินที่บริจาค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แต่เมื่อรวมกับรายจ่ายเพื่อสนับสนุนการศึกษา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สำหรับโครงการที่กระทรวง ศึกษาธิการให้ความเห็นชอบแล้ว ต้อง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ไม่เกินร้อยละ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ของเงินได้พึงประเมินหลังหักค่าใช้จ่ายและหักลดหย่อน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(33)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512" y="1332632"/>
            <a:ext cx="8784975" cy="389337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ยกเว้นภาษีเงินได้สำหรับการบริจาคเงินให้แก่องค์กรปกครองส่วนท้องถิ่นในการจัดตั้งศูนย์พัฒนาเด็กเล็ก </a:t>
            </a:r>
            <a:r>
              <a:rPr lang="en-US" sz="26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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โดยได้รับ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ยกเว้นเป็นจำนวน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 เท่า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ของจำนวนเงินที่บริจาค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แต่เมื่อรวมกับรายจ่ายเพื่อสนับสนุนการศึกษา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สำหรับโครงการที่กระทรวงศึกษาธิการให้ความเห็นชอบแล้ว ต้อง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ไม่เกินร้อยละ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ของเงินได้พึงประเมินหลังหักค่าใช้จ่ายและหักลดหย่อน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(34)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ยกเว้นภาษีเงินได้สำหรับ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การบริจาคเพื่อช่วยเหลือผู้ประสบอุทกภัยตั้งแต่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2554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เป็นต้นไป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 โดยมีบริษัทหรือห้างหุ้นส่วนนิติบุคคลหรือนิติบุคคลอื่นเป็นตัวแทนรับเงินหรือทรัพย์สินที่บริจาคเพื่อนำไปช่วยเหลือผู้ประสบอุทกภัยนั้น โดยได้รับยกเว้นเท่าจำนวนเงินที่บริจาค </a:t>
            </a:r>
            <a:r>
              <a:rPr lang="th-TH" sz="2600" b="1" u="sng" dirty="0">
                <a:latin typeface="Angsana New" pitchFamily="18" charset="-34"/>
                <a:cs typeface="Angsana New" pitchFamily="18" charset="-34"/>
              </a:rPr>
              <a:t>แต่เมื่อรวมกับเงินบริจาคอื่น ๆ แล้วต้องไม่เกินร้อยละ </a:t>
            </a:r>
            <a:r>
              <a:rPr lang="en-US" sz="2600" b="1" u="sng" dirty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2600" b="1" dirty="0">
                <a:latin typeface="Angsana New" pitchFamily="18" charset="-34"/>
                <a:cs typeface="Angsana New" pitchFamily="18" charset="-34"/>
              </a:rPr>
              <a:t>ของเงินได้พึงประเมินหลังหักค่าใช้จ่ายและค่าลดหย่อนนั้น </a:t>
            </a:r>
            <a:r>
              <a:rPr lang="en-US" sz="2600" b="1" dirty="0">
                <a:latin typeface="Angsana New" pitchFamily="18" charset="-34"/>
                <a:cs typeface="Angsana New" pitchFamily="18" charset="-34"/>
              </a:rPr>
              <a:t>(35.2)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6725" y="5417393"/>
            <a:ext cx="8353425" cy="13239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การบริจาค จะได้รับยกเว้นก็ต่อเมื่อบริจาคเป็น </a:t>
            </a:r>
            <a:r>
              <a:rPr lang="th-TH" sz="4000" b="1" u="sng" dirty="0">
                <a:latin typeface="Angsana New" pitchFamily="18" charset="-34"/>
                <a:cs typeface="Angsana New" pitchFamily="18" charset="-34"/>
              </a:rPr>
              <a:t>“เงินสด” 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เท่านั้น </a:t>
            </a: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68313" y="1484784"/>
            <a:ext cx="83534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ยกเว้นภาษีเงินได้บุคคลธรรมดาสำหรับเงินได้สุทธิจากการคำนวณภาษีเงินได้ตาม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มาตรา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48(1)”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เฉพาะส่วนที่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150,000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 บาทแรก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(28)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ยกเว้นภาษีเงินได้บุคคลธรรมดาสำหรับ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ภาษีที่ต้องเสียตามมาตรา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48 (2)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หรือการคำนวณภาษีวิธีที่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เฉพาะผู้มีเงินได้มีภาษีที่ต้องทั้งสิ้น จำนวน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ไม่เกิน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5,000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บาท </a:t>
            </a:r>
          </a:p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Char char="Ë"/>
            </a:pP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ยกเว้นภาษีเงินได้ให้แก่บุคคลธรรมดาที่ซื้อ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อสังหาริมทรัพย์ มูลค่า </a:t>
            </a:r>
            <a:r>
              <a:rPr lang="en-US" sz="3200" b="1" u="sng" dirty="0">
                <a:latin typeface="Times New Roman"/>
                <a:cs typeface="Times New Roman"/>
              </a:rPr>
              <a:t>≤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5,000,000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เพื่อใช้เป็นที่อยู่อาศัยของตน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</a:t>
            </a:r>
            <a:r>
              <a:rPr lang="th-TH" sz="32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 ได้รับยกเว้น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เท่ากับภาษีเงินได้ที่คำนวณจากเงินได้สุทธิ</a:t>
            </a:r>
            <a:r>
              <a:rPr lang="th-TH" sz="32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 หรือที่ต้องชำระก่อนการคำนวณเครดิตภาษี แต่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ไม่เกิน ร้อยละ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10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 ของมูลค่าของอสังหาริมทรัพย์</a:t>
            </a:r>
            <a:r>
              <a:rPr lang="th-TH" sz="3200" b="1" dirty="0">
                <a:latin typeface="Angsana New" pitchFamily="18" charset="-34"/>
                <a:cs typeface="Angsana New" pitchFamily="18" charset="-34"/>
                <a:sym typeface="Wingdings" pitchFamily="2" charset="2"/>
              </a:rPr>
              <a:t>นั้น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2954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FF3300"/>
                </a:solidFill>
                <a:cs typeface="Angsana New" pitchFamily="18" charset="-34"/>
              </a:rPr>
              <a:t>เงินได้ที่ได้รับ</a:t>
            </a:r>
            <a:r>
              <a:rPr lang="th-TH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การยกเว้นภาษีเงินได้บุคคลธรรมดา</a:t>
            </a:r>
            <a:r>
              <a:rPr lang="en-US" sz="34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4282" y="1196975"/>
            <a:ext cx="892971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AutoNum type="alphaLcParenR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นายเขียวมีเงินได้หลังหักค่าใช้จ่ายและค่าลดหย่อนต่าง ๆ นอกจากเงินบริจาค เป็นจำนวน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760,000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นายเขียวได้บริจาคเงินสนับสนุนการศึกษาให้แก่โรงเรียนเอกชนที่กระทรวงศึกษาธิการเห็นชอบ 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100,000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ให้คำนวณเงินบริจาคทั้งสิ้นที่นายเขียวสามารถนำมาหักลดหย่อนได้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081088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FF3300"/>
                </a:solidFill>
                <a:cs typeface="Angsana New" pitchFamily="18" charset="-34"/>
              </a:rPr>
              <a:t>ตัวอย่างการคำนวณเงินบริจาค</a:t>
            </a:r>
            <a:r>
              <a:rPr lang="en-US" sz="40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429000"/>
            <a:ext cx="8892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</a:pPr>
            <a:r>
              <a:rPr lang="th-TH" sz="3200" b="1" u="sng" dirty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คำนวณ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      เงินได้หลังหัก คชจและลดหย่อน                               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760,000 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th-TH" sz="3200" b="1" dirty="0">
                <a:latin typeface="Angsana New" pitchFamily="18" charset="-34"/>
              </a:rPr>
              <a:t>                     </a:t>
            </a:r>
            <a:r>
              <a:rPr lang="th-TH" sz="3200" b="1" u="sng" dirty="0">
                <a:solidFill>
                  <a:srgbClr val="FF0000"/>
                </a:solidFill>
                <a:latin typeface="Angsana New" pitchFamily="18" charset="-34"/>
              </a:rPr>
              <a:t>หัก</a:t>
            </a:r>
            <a:r>
              <a:rPr lang="th-TH" sz="3200" b="1" dirty="0">
                <a:latin typeface="Angsana New" pitchFamily="18" charset="-34"/>
              </a:rPr>
              <a:t> เงินบริจาคสนับสนุนการศึกษา(</a:t>
            </a:r>
            <a:r>
              <a:rPr lang="en-US" sz="3200" b="1" dirty="0">
                <a:latin typeface="Angsana New" pitchFamily="18" charset="-34"/>
              </a:rPr>
              <a:t>2</a:t>
            </a:r>
            <a:r>
              <a:rPr lang="th-TH" sz="3200" b="1" dirty="0">
                <a:latin typeface="Angsana New" pitchFamily="18" charset="-34"/>
              </a:rPr>
              <a:t>เท่า)                    </a:t>
            </a:r>
            <a:r>
              <a:rPr lang="en-US" sz="3200" b="1" dirty="0">
                <a:latin typeface="Angsana New" pitchFamily="18" charset="-34"/>
              </a:rPr>
              <a:t>76,000</a:t>
            </a:r>
            <a:endParaRPr lang="th-TH" sz="3200" b="1" dirty="0">
              <a:latin typeface="Angsana New" pitchFamily="18" charset="-34"/>
            </a:endParaRP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                          เงินบริจาคทั่วไป(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เท่า) (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660,00*10%)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              </a:t>
            </a:r>
            <a:r>
              <a:rPr lang="en-US" sz="3200" b="1" u="sng" dirty="0">
                <a:latin typeface="Angsana New" pitchFamily="18" charset="-34"/>
                <a:cs typeface="Angsana New" pitchFamily="18" charset="-34"/>
              </a:rPr>
              <a:t>66,000</a:t>
            </a:r>
          </a:p>
          <a:p>
            <a:pPr marL="342900" indent="-342900">
              <a:spcBef>
                <a:spcPct val="50000"/>
              </a:spcBef>
              <a:buSzPct val="80000"/>
            </a:pPr>
            <a:r>
              <a:rPr lang="en-US" sz="3200" b="1" dirty="0">
                <a:latin typeface="Angsana New" pitchFamily="18" charset="-34"/>
              </a:rPr>
              <a:t>                       </a:t>
            </a:r>
            <a:r>
              <a:rPr lang="th-TH" sz="3200" b="1" dirty="0">
                <a:latin typeface="Angsana New" pitchFamily="18" charset="-34"/>
              </a:rPr>
              <a:t>เงินได้สุทธิ                                                                  </a:t>
            </a:r>
            <a:r>
              <a:rPr lang="en-US" sz="3200" b="1" u="sng">
                <a:latin typeface="Angsana New" pitchFamily="18" charset="-34"/>
              </a:rPr>
              <a:t>618,000</a:t>
            </a:r>
            <a:endParaRPr lang="en-US" sz="3200" b="1" u="sng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353425" cy="30469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Wingdings" pitchFamily="2" charset="2"/>
              <a:buAutoNum type="alphaLcParenR"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นางแดงมีเงินได้หลังหักค่าใช้จ่ายและค่าลดหย่อนต่าง ๆนอกจากเงินบริจาค เป็นจำนวน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630,000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นางแดงได้บริจาคเงินสนับสนุนการศึกษาจำนวน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150,000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ให้แก่มหาวิทยาลัยธรรมศาสตร์ และบริจาคเงินให้กองทุนพัฒนาครู อาจารย์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50,000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บาท ให้คำนวณเงินบริจาคทั้งสิ้นที่นางแดงสามารถนำมาหักลดหย่อนได้ และเงินได้สุทธิหลังหักเงินบริจาคแล้ว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50825" y="44450"/>
            <a:ext cx="8569325" cy="1081088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FF3300"/>
                </a:solidFill>
                <a:cs typeface="Angsana New" pitchFamily="18" charset="-34"/>
              </a:rPr>
              <a:t>ตัวอย่างการคำนวณเงินบริจาค</a:t>
            </a:r>
            <a:r>
              <a:rPr lang="en-US" sz="4000" b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Disneym44"/>
          <p:cNvPicPr>
            <a:picLocks noChangeAspect="1" noChangeArrowheads="1"/>
          </p:cNvPicPr>
          <p:nvPr/>
        </p:nvPicPr>
        <p:blipFill>
          <a:blip r:embed="rId2" cstate="print">
            <a:lum bright="50000" contrast="-6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3300"/>
                </a:solidFill>
                <a:cs typeface="Angsana New" pitchFamily="18" charset="-34"/>
              </a:rPr>
              <a:t>CASE STUDY</a:t>
            </a:r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1</a:t>
            </a:r>
            <a:endParaRPr lang="en-US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37861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มหาวิทยาลัย ก. ซึ่งเป็นมหาวิทยาลัยของรัฐบาล ได้ออกระเบียบว่าด้วย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กองทุนเงินสะสมสมทบสำหรับพนักงานและลูกจ้าง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เพื่อส่งเสริมให้เกิดการสะสมทรัพย์ สร้างความมั่นคงในการดำรงชีวิตและครอบครัว สร้างขวัญและกำลังใจในการปฏิบัติงาน โดยมหาวิทยาลัยฯ จะหักเงินเดือนของพนักงานและลูกจ้างทุกครั้งที่จ่ายในอัตราร้อยละ 4 ของเงินเดือน เพื่อนำส่งเข้ากองทุน </a:t>
            </a:r>
          </a:p>
          <a:p>
            <a:pPr marL="342900" indent="-342900">
              <a:spcBef>
                <a:spcPct val="50000"/>
              </a:spcBef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ดังนั้น </a:t>
            </a: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พนักงานสามารถนำเงินสะสมที่มหาวิทยาลัยหักไว้ไปถือเป็นเงินได้ที่ได้รับยกเว้นในการคำนวณภาษีเงินได้ประจำปี ได้หรือไม่ อย่างไร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isneym44"/>
          <p:cNvPicPr>
            <a:picLocks noChangeAspect="1" noChangeArrowheads="1"/>
          </p:cNvPicPr>
          <p:nvPr/>
        </p:nvPicPr>
        <p:blipFill>
          <a:blip r:embed="rId2" cstate="print">
            <a:lum bright="50000" contrast="-6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3300"/>
                </a:solidFill>
                <a:cs typeface="Angsana New" pitchFamily="18" charset="-34"/>
              </a:rPr>
              <a:t>CASE STUDY</a:t>
            </a:r>
            <a:r>
              <a:rPr lang="th-TH" sz="4400" b="1">
                <a:solidFill>
                  <a:srgbClr val="FF3300"/>
                </a:solidFill>
                <a:cs typeface="Angsana New" pitchFamily="18" charset="-34"/>
              </a:rPr>
              <a:t>2</a:t>
            </a:r>
            <a:endParaRPr lang="en-US" sz="44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31400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	บริษัทฯ ได้จัดโครงการตลาดนัดคนเคยรวย เพื่อช่วยเหลือบุคคล</a:t>
            </a:r>
            <a:r>
              <a:rPr lang="th-TH" sz="4000" b="1" u="sng" dirty="0">
                <a:latin typeface="Angsana New" pitchFamily="18" charset="-34"/>
                <a:cs typeface="Angsana New" pitchFamily="18" charset="-34"/>
              </a:rPr>
              <a:t>ให้นำทรัพย์สินของใช้ส่วนตัวมาขายในราคาถูก</a:t>
            </a:r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 ซึ่งมีผู้ ให้ความสนใจมาขายและซื้อเป็นจำนวนมากโดยบริษัทฯ มิได้คิดค่าใช้จ่ายใด ๆ ทั้งสิ้น ซึ่งการขายสินค้าดังกล่าวผู้ขายจะต้องมีภาระภาษีเงินได้บุคคลธรรมดาอย่างไร</a:t>
            </a:r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Disneym44"/>
          <p:cNvPicPr>
            <a:picLocks noChangeAspect="1" noChangeArrowheads="1"/>
          </p:cNvPicPr>
          <p:nvPr/>
        </p:nvPicPr>
        <p:blipFill>
          <a:blip r:embed="rId2" cstate="print">
            <a:lum bright="50000" contrast="-6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CASE STUDY</a:t>
            </a:r>
            <a:endParaRPr lang="en-US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600" b="1" dirty="0">
                <a:latin typeface="Angsana New" pitchFamily="18" charset="-34"/>
              </a:rPr>
              <a:t>นายขาวมีเงินได้หลังหักค่าใช้จ่ายและค่าลดหย่อนต่าง ๆ นอกจากเงินบริจาค เป็นจำนวน </a:t>
            </a:r>
            <a:r>
              <a:rPr lang="en-US" sz="3600" b="1" dirty="0">
                <a:latin typeface="Angsana New" pitchFamily="18" charset="-34"/>
              </a:rPr>
              <a:t>630,000 </a:t>
            </a:r>
            <a:r>
              <a:rPr lang="th-TH" sz="3600" b="1" dirty="0">
                <a:latin typeface="Angsana New" pitchFamily="18" charset="-34"/>
              </a:rPr>
              <a:t>บาท นายขาวได้บริจาคเงินสนับสนุนการศึกษาให้แก่โรงเรียนเอกชนที่กระทรวงศึกษาธิการเห็นชอบ จำนวน </a:t>
            </a:r>
            <a:r>
              <a:rPr lang="en-US" sz="3600" b="1" dirty="0">
                <a:latin typeface="Angsana New" pitchFamily="18" charset="-34"/>
              </a:rPr>
              <a:t>90,000 </a:t>
            </a:r>
            <a:r>
              <a:rPr lang="th-TH" sz="3600" b="1" dirty="0">
                <a:latin typeface="Angsana New" pitchFamily="18" charset="-34"/>
              </a:rPr>
              <a:t>บาท </a:t>
            </a:r>
            <a:r>
              <a:rPr lang="en-US" sz="3600" b="1" dirty="0">
                <a:latin typeface="Angsana New" pitchFamily="18" charset="-34"/>
              </a:rPr>
              <a:t> </a:t>
            </a:r>
            <a:r>
              <a:rPr lang="th-TH" sz="3600" b="1" dirty="0">
                <a:latin typeface="Angsana New" pitchFamily="18" charset="-34"/>
              </a:rPr>
              <a:t>บริจาคเงินให้ รพ.มหาสารคาม </a:t>
            </a:r>
            <a:r>
              <a:rPr lang="en-US" sz="3600" b="1" dirty="0">
                <a:latin typeface="Angsana New" pitchFamily="18" charset="-34"/>
              </a:rPr>
              <a:t>20,000 </a:t>
            </a:r>
            <a:r>
              <a:rPr lang="th-TH" sz="3600" b="1" dirty="0">
                <a:latin typeface="Angsana New" pitchFamily="18" charset="-34"/>
              </a:rPr>
              <a:t>บาทให้คำนวณเงินบริจาคทั้งสิ้นที่นายเขียวสามารถนำมาหักลดหย่อนได้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Disneym44"/>
          <p:cNvPicPr>
            <a:picLocks noChangeAspect="1" noChangeArrowheads="1"/>
          </p:cNvPicPr>
          <p:nvPr/>
        </p:nvPicPr>
        <p:blipFill>
          <a:blip r:embed="rId2" cstate="print">
            <a:lum bright="50000" contrast="-6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FF3300"/>
                </a:solidFill>
                <a:cs typeface="Angsana New" pitchFamily="18" charset="-34"/>
              </a:rPr>
              <a:t>CASE STUDY</a:t>
            </a:r>
            <a:endParaRPr lang="en-US" sz="4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1438" y="1712913"/>
            <a:ext cx="882173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นาย ก มีเงินได้พึงประเมินหลังหักค่าใช้จ่ายและค่าลดหย่อน 1,000,000 บาท มีการบริจาคเงินให้แก่ รพ ร้อยเอ็ด จำนวน 100,000 บาท บริจาคเงินให้มูลนิธิสายใจไทย 30,000 บาท และบริจาคสนับสนุนการศึกษา 200,000 บาท </a:t>
            </a:r>
          </a:p>
          <a:p>
            <a:pPr marL="342900" indent="-342900">
              <a:spcBef>
                <a:spcPct val="50000"/>
              </a:spcBef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	นาย ก สามารถนำเงินบริจาคมาใช้ในการคำนวณภาษีเงินได้บุคคลธรรมดา เป็นจำนวนทั้งสิ้นเท่าใด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E03840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911" y="3218876"/>
            <a:ext cx="4602178" cy="12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473200"/>
            <a:ext cx="7924800" cy="4606925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100" dirty="0">
                <a:latin typeface="Angsana New" pitchFamily="18" charset="-34"/>
              </a:rPr>
              <a:t>บุคคลธรรมดา </a:t>
            </a:r>
            <a:r>
              <a:rPr lang="th-TH" sz="4100" dirty="0">
                <a:solidFill>
                  <a:srgbClr val="CC3300"/>
                </a:solidFill>
                <a:latin typeface="Angsana New" pitchFamily="18" charset="-34"/>
              </a:rPr>
              <a:t>(ที่ยังมีชีวิต)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100" dirty="0">
                <a:latin typeface="Angsana New" pitchFamily="18" charset="-34"/>
              </a:rPr>
              <a:t>ผู้ถึงแก่ความตาย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100" dirty="0">
                <a:latin typeface="Angsana New" pitchFamily="18" charset="-34"/>
              </a:rPr>
              <a:t>กองมรดก </a:t>
            </a:r>
            <a:r>
              <a:rPr lang="th-TH" sz="4100" dirty="0">
                <a:solidFill>
                  <a:srgbClr val="CC3300"/>
                </a:solidFill>
                <a:latin typeface="Angsana New" pitchFamily="18" charset="-34"/>
              </a:rPr>
              <a:t>(ถัดจากปีที่ตาย)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100" dirty="0">
                <a:latin typeface="Angsana New" pitchFamily="18" charset="-34"/>
              </a:rPr>
              <a:t>ห้างหุ้นส่วนสามัญที่มิใช่นิติบุคคล</a:t>
            </a:r>
            <a:r>
              <a:rPr lang="en-US" sz="4100" dirty="0">
                <a:latin typeface="Angsana New" pitchFamily="18" charset="-34"/>
              </a:rPr>
              <a:t>/</a:t>
            </a:r>
            <a:r>
              <a:rPr lang="th-TH" sz="4100" dirty="0">
                <a:latin typeface="Angsana New" pitchFamily="18" charset="-34"/>
              </a:rPr>
              <a:t>คณะบุคคลที่มิใช่นิติบุคคล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		  หน่วยภาษีที่ </a:t>
            </a:r>
            <a:r>
              <a:rPr lang="en-US" sz="3100" dirty="0">
                <a:solidFill>
                  <a:srgbClr val="0000FF"/>
                </a:solidFill>
                <a:latin typeface="Angsana New" pitchFamily="18" charset="-34"/>
              </a:rPr>
              <a:t>1-3 </a:t>
            </a: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เป็นบุคคล </a:t>
            </a:r>
            <a:r>
              <a:rPr lang="en-US" sz="3100" dirty="0">
                <a:solidFill>
                  <a:srgbClr val="0000FF"/>
                </a:solidFill>
                <a:latin typeface="Angsana New" pitchFamily="18" charset="-34"/>
              </a:rPr>
              <a:t>1 </a:t>
            </a: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คน</a:t>
            </a:r>
          </a:p>
          <a:p>
            <a:pPr marL="1131888" lvl="2" indent="-438150" eaLnBrk="1" hangingPunct="1">
              <a:lnSpc>
                <a:spcPct val="90000"/>
              </a:lnSpc>
              <a:buFontTx/>
              <a:buNone/>
            </a:pP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     หน่วยภาษีที่ </a:t>
            </a:r>
            <a:r>
              <a:rPr lang="en-US" sz="3100" dirty="0">
                <a:solidFill>
                  <a:srgbClr val="0000FF"/>
                </a:solidFill>
                <a:latin typeface="Angsana New" pitchFamily="18" charset="-34"/>
              </a:rPr>
              <a:t>4 </a:t>
            </a: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เป็นบุคคล ตั้งแต่ </a:t>
            </a:r>
            <a:r>
              <a:rPr lang="en-US" sz="3100" dirty="0">
                <a:solidFill>
                  <a:srgbClr val="0000FF"/>
                </a:solidFill>
                <a:latin typeface="Angsana New" pitchFamily="18" charset="-34"/>
              </a:rPr>
              <a:t>2 </a:t>
            </a:r>
            <a:r>
              <a:rPr lang="th-TH" sz="3100" dirty="0">
                <a:solidFill>
                  <a:srgbClr val="0000FF"/>
                </a:solidFill>
                <a:latin typeface="Angsana New" pitchFamily="18" charset="-34"/>
              </a:rPr>
              <a:t>คนขึ้นไปกระทำร่วมกัน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th-TH" sz="3700" dirty="0">
              <a:latin typeface="Angsana New" pitchFamily="18" charset="-34"/>
            </a:endParaRPr>
          </a:p>
        </p:txBody>
      </p:sp>
      <p:pic>
        <p:nvPicPr>
          <p:cNvPr id="11267" name="Picture 4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14033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1692275" y="152400"/>
            <a:ext cx="7127875" cy="1044575"/>
          </a:xfrm>
          <a:prstGeom prst="wedgeRectCallout">
            <a:avLst>
              <a:gd name="adj1" fmla="val -60356"/>
              <a:gd name="adj2" fmla="val 18389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000" b="1">
                <a:solidFill>
                  <a:srgbClr val="0000FF"/>
                </a:solidFill>
              </a:rPr>
              <a:t>ผู้มีหน้าที่เสียภาษีเงินได้บุคคลธรรมดา</a:t>
            </a:r>
            <a:r>
              <a:rPr lang="th-TH" sz="4000" b="1">
                <a:solidFill>
                  <a:srgbClr val="00CC00"/>
                </a:solidFill>
              </a:rPr>
              <a:t>(หน่วยภาษี)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746250" y="49498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2400" b="1">
                <a:solidFill>
                  <a:srgbClr val="C4FF89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751013" y="54562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2400" b="1">
                <a:solidFill>
                  <a:srgbClr val="C4FF89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476250" y="150813"/>
            <a:ext cx="8304213" cy="9874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folHlink"/>
            </a:solidFill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400" b="1">
                <a:latin typeface="FreesiaUPC" pitchFamily="34" charset="-34"/>
              </a:rPr>
              <a:t>ประเภทของเงินได้พึงประเมินและการหักค่าใช้จ่าย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609600" y="1470025"/>
            <a:ext cx="81534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65150" indent="-565150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เงินได้พึงประเมินแบ่งออกได้ 8 ประเภท</a:t>
            </a:r>
          </a:p>
          <a:p>
            <a:pPr marL="565150" indent="-565150" eaLnBrk="0" hangingPunct="0">
              <a:lnSpc>
                <a:spcPct val="110000"/>
              </a:lnSpc>
            </a:pPr>
            <a:r>
              <a:rPr lang="th-TH" sz="3600" b="1" u="sng">
                <a:solidFill>
                  <a:srgbClr val="FF0000"/>
                </a:solidFill>
                <a:latin typeface="Angsana New" pitchFamily="18" charset="-34"/>
              </a:rPr>
              <a:t>ข้อสังเกต</a:t>
            </a:r>
          </a:p>
          <a:p>
            <a:pPr marL="565150" indent="-565150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1. เพื่อคำนวณหักค่าใช้จ่ายว่า จะหักค่าใช้จ่ายเป็นจำนวนเท่าไร</a:t>
            </a:r>
          </a:p>
          <a:p>
            <a:pPr marL="565150" indent="-565150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2. เพื่อกำหนดวิธีการคำนวณภาษี จะต้องคำนวณภาษีตามวิธีที่ 1 หรือวิธีที่ 2</a:t>
            </a:r>
          </a:p>
          <a:p>
            <a:pPr marL="565150" indent="-565150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	- เงินได้พึงประเมินทุกประเภทจะต้องคำนวณวิธีที่ 1</a:t>
            </a:r>
          </a:p>
          <a:p>
            <a:pPr marL="565150" indent="-565150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	- เงินได้พึงประเมินประเภทที่ 2-8 ต้องคำนวณวิธีที่ 2</a:t>
            </a:r>
            <a:endParaRPr lang="th-TH" sz="3600" b="1">
              <a:solidFill>
                <a:srgbClr val="0000FF"/>
              </a:solidFill>
              <a:latin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 autoUpdateAnimBg="0"/>
      <p:bldP spid="107523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6"/>
          <p:cNvSpPr>
            <a:spLocks noChangeArrowheads="1"/>
          </p:cNvSpPr>
          <p:nvPr/>
        </p:nvSpPr>
        <p:spPr bwMode="auto">
          <a:xfrm>
            <a:off x="217488" y="150813"/>
            <a:ext cx="8785225" cy="65182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th-TH">
              <a:solidFill>
                <a:srgbClr val="0000FF"/>
              </a:solidFill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66700" y="554990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7350" indent="-387350" eaLnBrk="0" hangingPunct="0"/>
            <a:r>
              <a:rPr lang="th-TH" sz="3600" b="1">
                <a:latin typeface="Angsana New" pitchFamily="18" charset="-34"/>
              </a:rPr>
              <a:t>	</a:t>
            </a: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-   ถ้ามีเงินได้พึงประเมินประเภทที่ 1 ประเภทเดียว ยื่นแบบ ภงด. 91</a:t>
            </a:r>
          </a:p>
          <a:p>
            <a:pPr marL="387350" indent="-387350" eaLnBrk="0" hangingPunct="0"/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	-  ถ้ามีเงินได้ประเภทที่ 1 และประเภทอื่นด้วย ยื่นแบบ ภงด. 90</a:t>
            </a:r>
            <a:endParaRPr lang="th-TH" sz="3600" b="1">
              <a:latin typeface="Angsana New" pitchFamily="18" charset="-34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68300" y="1971675"/>
            <a:ext cx="85344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7350" indent="-387350" algn="thaiDist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3. หากมีเงินได้พึงประเมินประเภทที่ 5-8 ต้องคำนวณภาษีครึ่งปี</a:t>
            </a:r>
          </a:p>
          <a:p>
            <a:pPr marL="387350" indent="-387350" algn="thaiDist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4. เพื่อการคำนวณภาษีและกำหนดหน้าที่ในการเสียภาษี</a:t>
            </a:r>
            <a:r>
              <a:rPr lang="th-TH" sz="3600" b="1">
                <a:solidFill>
                  <a:srgbClr val="0000FF"/>
                </a:solidFill>
              </a:rPr>
              <a:t>ของ</a:t>
            </a:r>
            <a:r>
              <a:rPr lang="th-TH" sz="3600" b="1"/>
              <a:t>ผู้มีเงินได้ที่มีคู่สมรส กรณีสามีและภริยาที่อยู่ร่วมกันตลอดปีภาษี และต่างฝ่ายต่างมีเงินได้ หากภริยามีความประสงค์แยกการคำนวณ สามารถนำเงินได้พึงประเมินทุกประเภท ไปแยกยื่นภาษี</a:t>
            </a:r>
          </a:p>
          <a:p>
            <a:pPr marL="387350" indent="-387350" algn="thaiDist" eaLnBrk="0" hangingPunct="0">
              <a:lnSpc>
                <a:spcPct val="11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5. เพื่อกำหนดแบบแสดงรายการที่ใช้ยื่น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81000" y="14605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4400" b="1">
                <a:solidFill>
                  <a:srgbClr val="0000FF"/>
                </a:solidFill>
                <a:latin typeface="Angsana New" pitchFamily="18" charset="-34"/>
              </a:rPr>
              <a:t>  </a:t>
            </a:r>
            <a:r>
              <a:rPr lang="th-TH" sz="4400" b="1" u="sng">
                <a:solidFill>
                  <a:srgbClr val="0000FF"/>
                </a:solidFill>
                <a:latin typeface="Angsana New" pitchFamily="18" charset="-34"/>
              </a:rPr>
              <a:t>การคำนวณวิธีที่</a:t>
            </a:r>
            <a:r>
              <a:rPr lang="th-TH" sz="4400" b="1">
                <a:solidFill>
                  <a:srgbClr val="0000FF"/>
                </a:solidFill>
                <a:latin typeface="Angsana New" pitchFamily="18" charset="-34"/>
              </a:rPr>
              <a:t> 2</a:t>
            </a:r>
          </a:p>
          <a:p>
            <a:pPr eaLnBrk="0" hangingPunct="0"/>
            <a:r>
              <a:rPr lang="th-TH" sz="4400" b="1">
                <a:solidFill>
                  <a:srgbClr val="0000FF"/>
                </a:solidFill>
                <a:latin typeface="FreesiaUPC" pitchFamily="34" charset="-34"/>
              </a:rPr>
              <a:t>	</a:t>
            </a: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เงินได้พึงประเมิน  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x    </a:t>
            </a: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5 </a:t>
            </a:r>
          </a:p>
          <a:p>
            <a:pPr eaLnBrk="0" hangingPunct="0"/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			         1,000</a:t>
            </a:r>
            <a:endParaRPr lang="th-TH" sz="4400" b="1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3962400" y="1527175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utoUpdateAnimBg="0"/>
      <p:bldP spid="109571" grpId="0" build="p" autoUpdateAnimBg="0"/>
      <p:bldP spid="109572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250825" y="188913"/>
            <a:ext cx="8569325" cy="1079500"/>
          </a:xfrm>
          <a:prstGeom prst="ribbon">
            <a:avLst>
              <a:gd name="adj1" fmla="val 175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FF3300"/>
                </a:solidFill>
                <a:cs typeface="Angsana New" pitchFamily="18" charset="-34"/>
              </a:rPr>
              <a:t>ประเภทของเงินได้พึงประเมินและการหักค่าใช้จ่าย</a:t>
            </a:r>
            <a:endParaRPr lang="th-TH" sz="3600" b="1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323850" y="2636838"/>
            <a:ext cx="8496300" cy="4149725"/>
          </a:xfrm>
          <a:prstGeom prst="rect">
            <a:avLst/>
          </a:prstGeom>
          <a:solidFill>
            <a:srgbClr val="FFFFC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53284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h-TH" sz="2800" b="1" dirty="0">
                <a:solidFill>
                  <a:srgbClr val="3366FF"/>
                </a:solidFill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เงินได้พึงประเมิน </a:t>
            </a:r>
            <a:r>
              <a:rPr lang="en-US" sz="2800" b="1" dirty="0">
                <a:solidFill>
                  <a:srgbClr val="3366FF"/>
                </a:solidFill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40(1)</a:t>
            </a:r>
            <a:r>
              <a:rPr lang="th-TH" b="1" dirty="0">
                <a:highlight>
                  <a:srgbClr val="FFFF00"/>
                </a:highlight>
                <a:latin typeface="Angsana New" pitchFamily="18" charset="-34"/>
              </a:rPr>
              <a:t>   </a:t>
            </a:r>
            <a:r>
              <a:rPr lang="th-TH" sz="28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เงินได้เนื่องจากการจ้างแรงงาน เช่น เงินเดือน โบนัส เบี้ยเลี้ยง</a:t>
            </a:r>
          </a:p>
          <a:p>
            <a:pPr marL="342900" indent="-342900">
              <a:spcBef>
                <a:spcPct val="50000"/>
              </a:spcBef>
            </a:pPr>
            <a:r>
              <a:rPr lang="th-TH" sz="2800" b="1" dirty="0">
                <a:solidFill>
                  <a:srgbClr val="3366FF"/>
                </a:solidFill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เงินได้พึงประเมิน</a:t>
            </a:r>
            <a:r>
              <a:rPr lang="en-US" sz="2800" b="1" dirty="0">
                <a:solidFill>
                  <a:srgbClr val="3366FF"/>
                </a:solidFill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 40(2)</a:t>
            </a:r>
            <a:r>
              <a:rPr lang="th-TH" b="1" dirty="0">
                <a:highlight>
                  <a:srgbClr val="FFFF00"/>
                </a:highlight>
                <a:latin typeface="Angsana New" pitchFamily="18" charset="-34"/>
              </a:rPr>
              <a:t>   </a:t>
            </a:r>
            <a:r>
              <a:rPr lang="th-TH" sz="28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เงินได้เนื่องจากหน้าที่หรือตำแหน่งงานที่ทำ เช่น ค่านายหน้า 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 dirty="0">
                <a:solidFill>
                  <a:srgbClr val="FF3300"/>
                </a:solidFill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การหักค่าใช้จ่าย 	</a:t>
            </a:r>
            <a:r>
              <a:rPr lang="th-TH" sz="2400" b="1" dirty="0">
                <a:highlight>
                  <a:srgbClr val="FFFF00"/>
                </a:highlight>
                <a:latin typeface="Angsana New" pitchFamily="18" charset="-34"/>
                <a:cs typeface="Angsana New" pitchFamily="18" charset="-34"/>
              </a:rPr>
              <a:t>		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-เงินได้พึงประเมินทั้ง 2 ประเภทรวมกันหักค่าใช้จ่ายเป็นการเหมาได้ร้อยละ </a:t>
            </a:r>
            <a:r>
              <a:rPr lang="en-US" sz="2400" b="1" dirty="0">
                <a:latin typeface="Angsana New" pitchFamily="18" charset="-34"/>
              </a:rPr>
              <a:t>5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0 ไม่เกิน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0,000 บาท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(TIP: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ถ้าเงินได้เกิน 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150,000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บาท ก็ไม่ต้องคำนวณ เอา </a:t>
            </a:r>
            <a:r>
              <a:rPr lang="en-US" sz="2400" b="1" u="sng" dirty="0">
                <a:latin typeface="Angsana New" pitchFamily="18" charset="-34"/>
              </a:rPr>
              <a:t>10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0,000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มาหักได้เลย)</a:t>
            </a:r>
          </a:p>
          <a:p>
            <a:pPr marL="342900" indent="-342900">
              <a:spcBef>
                <a:spcPct val="50000"/>
              </a:spcBef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-กรณีมีคู่สมรส (ความเป็นสามีภรรยามีอยู่ตลอดปีภาษีและต่างฝ่ายต่างมีเงินได้) ต่างฝ่ายต่างหักค่าใช้จ่ายได้ร้อยละ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0 ไม่เกินฝ่ายละ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0,000 บาท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-กรณีมีคู่สมรส (ความเป็นสามีภรรยามีอยู่ตลอดปีภาษีและต่างฝ่ายต่างมีเงินได้) ถือว่า เงินได้ของภริยาเป็นเงินได้ของสามี (เฉพาะเงินได้ 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40(2)-(8)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spcBef>
                <a:spcPct val="50000"/>
              </a:spcBef>
            </a:pP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		-กรณีภรรยามีเงินได้ทั้งประเภทที่ 1 และ 2 เฉพาะประเภทที่ 1 ที่แยกคำนวณภาษี แต่ประเภทที่ 2 ต้องรวมคำนวณกับสามี ดังนั้น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การหักค่าใช้จ่ายต้องเฉลี่ยตามสัดส่วนของเงินได้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467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หน้าที่หรือตำแหน่งงานที่ทำ</a:t>
            </a:r>
            <a:r>
              <a:rPr lang="th-TH" sz="3600" b="1">
                <a:latin typeface="FreesiaUPC" pitchFamily="34" charset="-34"/>
              </a:rPr>
              <a:t> เช่น เป็นกรรมการบริษัท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การรับทำงานให้</a:t>
            </a:r>
            <a:r>
              <a:rPr lang="th-TH" sz="3600" b="1">
                <a:latin typeface="FreesiaUPC" pitchFamily="34" charset="-34"/>
              </a:rPr>
              <a:t> เช่น การรับทำการเป็นนายหน้า</a:t>
            </a:r>
          </a:p>
          <a:p>
            <a:pPr algn="thaiDist"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ค่าธรรมเนียม</a:t>
            </a:r>
            <a:r>
              <a:rPr lang="th-TH" sz="3600" b="1">
                <a:latin typeface="FreesiaUPC" pitchFamily="34" charset="-34"/>
              </a:rPr>
              <a:t> คือ เงินค่าตอบแทนที่ได้เนื่องจากการทำการอย่างใดอย่างหนึ่งให้ตามที่ร้องขอ เช่น ค่าธรรมเนียมในการตรวจรับรองคุณภาพสินค้าเพื่อส่งไปขายต่างประเทศ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build="p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137525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Angsana New" pitchFamily="18" charset="-34"/>
              </a:rPr>
              <a:t>ค่านายหน้า</a:t>
            </a:r>
            <a:r>
              <a:rPr lang="th-TH" sz="3600" b="1">
                <a:latin typeface="Angsana New" pitchFamily="18" charset="-34"/>
              </a:rPr>
              <a:t> คือ เงินที่ได้รับเนื่องจากการกระทำเป็นสื่อชี้ช่อง </a:t>
            </a:r>
          </a:p>
          <a:p>
            <a:pPr algn="thaiDist" eaLnBrk="0" hangingPunct="0">
              <a:lnSpc>
                <a:spcPct val="130000"/>
              </a:lnSpc>
            </a:pPr>
            <a:r>
              <a:rPr lang="th-TH" sz="3600" b="1">
                <a:latin typeface="Angsana New" pitchFamily="18" charset="-34"/>
              </a:rPr>
              <a:t>เป็นเหตุให้คู่สัญญาได้เข้าทำสัญญาระหว่างกันเสร็จ</a:t>
            </a:r>
          </a:p>
          <a:p>
            <a:pPr algn="thaiDist"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Angsana New" pitchFamily="18" charset="-34"/>
              </a:rPr>
              <a:t>ค่าส่วนลด</a:t>
            </a:r>
            <a:r>
              <a:rPr lang="th-TH" sz="3600" b="1">
                <a:latin typeface="Angsana New" pitchFamily="18" charset="-34"/>
              </a:rPr>
              <a:t> คือ เงินที่บุคคลถูกเรียกให้ชำระน้อยลง</a:t>
            </a:r>
          </a:p>
          <a:p>
            <a:pPr algn="thaiDist"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Angsana New" pitchFamily="18" charset="-34"/>
              </a:rPr>
              <a:t>เงินอุดหนุนในงานที่ทำ</a:t>
            </a:r>
            <a:r>
              <a:rPr lang="th-TH" sz="3600" b="1">
                <a:latin typeface="Angsana New" pitchFamily="18" charset="-34"/>
              </a:rPr>
              <a:t> เช่น เงินที่สำนักงานกองทุนสงเคราะห์การทำสวนยางจ่ายแก่เจ้าของสวนยาง เพื่อประโยชน์ในการปลูกยางพันธ์ดีแทนต้นยางเก่าทั้งหมดหรือบางส่วน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438150" y="730250"/>
            <a:ext cx="83883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เบี้ยประชุม</a:t>
            </a:r>
            <a:r>
              <a:rPr lang="th-TH" sz="3600" b="1">
                <a:latin typeface="FreesiaUPC" pitchFamily="34" charset="-34"/>
              </a:rPr>
              <a:t> คือ เงินที่ผู้เข้าประชุมได้รับคิดตามรายครั้ง ที่เข้าประชุม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บำเหน็จ</a:t>
            </a:r>
            <a:r>
              <a:rPr lang="th-TH" sz="3600" b="1">
                <a:latin typeface="FreesiaUPC" pitchFamily="34" charset="-34"/>
              </a:rPr>
              <a:t> เช่น บำเหน็จกรรมการที่จ่ายเมื่อกรรมการได้ดำรงตำแหน่งมาครบรอบที่จะต้องเลือกตั้งกันใหม่</a:t>
            </a:r>
          </a:p>
          <a:p>
            <a:pPr eaLnBrk="0" hangingPunct="0">
              <a:lnSpc>
                <a:spcPct val="130000"/>
              </a:lnSpc>
            </a:pPr>
            <a:r>
              <a:rPr lang="th-TH" sz="3600" b="1" u="sng">
                <a:solidFill>
                  <a:srgbClr val="0000FF"/>
                </a:solidFill>
                <a:latin typeface="FreesiaUPC" pitchFamily="34" charset="-34"/>
              </a:rPr>
              <a:t>โบนัส</a:t>
            </a:r>
            <a:r>
              <a:rPr lang="th-TH" sz="3600" b="1">
                <a:solidFill>
                  <a:srgbClr val="0000FF"/>
                </a:solidFill>
                <a:latin typeface="FreesiaUPC" pitchFamily="34" charset="-34"/>
              </a:rPr>
              <a:t> </a:t>
            </a:r>
            <a:r>
              <a:rPr lang="th-TH" sz="3600" b="1">
                <a:latin typeface="FreesiaUPC" pitchFamily="34" charset="-34"/>
              </a:rPr>
              <a:t> เป็นเงินรางวัลที่จ่ายให้เป็นพิเศษเมื่อกิจการที่กระทำได้รับผลดีสมความคาดหมาย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219200" y="1268413"/>
            <a:ext cx="69342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7350" indent="-387350" eaLnBrk="0" hangingPunct="0">
              <a:lnSpc>
                <a:spcPct val="120000"/>
              </a:lnSpc>
            </a:pPr>
            <a:r>
              <a:rPr lang="th-TH" sz="3600" b="1">
                <a:latin typeface="Angsana New" pitchFamily="18" charset="-34"/>
              </a:rPr>
              <a:t>1. ผลสำเร็จของงาน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3600" b="1">
                <a:latin typeface="Angsana New" pitchFamily="18" charset="-34"/>
              </a:rPr>
              <a:t>	</a:t>
            </a: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40 (1) ใช้แรงงานตามกำหนดเวลาจ้าง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	40 (2) ต้องการผลสำเร็จของงาน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3600" b="1">
                <a:latin typeface="Angsana New" pitchFamily="18" charset="-34"/>
              </a:rPr>
              <a:t>2. ค่าจ้างหรือสินจ้าง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00200" y="3881438"/>
            <a:ext cx="7543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6175" indent="-1146175" eaLnBrk="0" hangingPunct="0">
              <a:lnSpc>
                <a:spcPct val="12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40 (1) การจ้างแรงงานไม่เสร็จ ลูกจ้างมีสิทธิ์ได้รับค่าจ้าง</a:t>
            </a:r>
          </a:p>
          <a:p>
            <a:pPr marL="1146175" indent="-1146175" eaLnBrk="0" hangingPunct="0">
              <a:lnSpc>
                <a:spcPct val="120000"/>
              </a:lnSpc>
            </a:pPr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40 (2) งานต้องเสร็จ จึงได้รับค่าจ้าง</a:t>
            </a:r>
          </a:p>
        </p:txBody>
      </p:sp>
      <p:pic>
        <p:nvPicPr>
          <p:cNvPr id="60420" name="Picture 5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15128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AutoShape 6"/>
          <p:cNvSpPr>
            <a:spLocks noChangeArrowheads="1"/>
          </p:cNvSpPr>
          <p:nvPr/>
        </p:nvSpPr>
        <p:spPr bwMode="auto">
          <a:xfrm>
            <a:off x="1763713" y="138113"/>
            <a:ext cx="6769100" cy="1046162"/>
          </a:xfrm>
          <a:prstGeom prst="wedgeRectCallout">
            <a:avLst>
              <a:gd name="adj1" fmla="val -62218"/>
              <a:gd name="adj2" fmla="val 22384"/>
            </a:avLst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th-TH" sz="4000" b="1">
                <a:solidFill>
                  <a:srgbClr val="FF6600"/>
                </a:solidFill>
              </a:rPr>
              <a:t>ความแตกต่างระหว่างเงินได้ 40 (1) และ 40 (2)</a:t>
            </a:r>
            <a:endParaRPr lang="th-TH" sz="66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  <p:bldP spid="114692" grpId="0" build="p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219200" y="633413"/>
            <a:ext cx="69342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latin typeface="Angsana New" pitchFamily="18" charset="-34"/>
              </a:rPr>
              <a:t>3. ความเป็นอิสระ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	 40 (1) ไม่เป็นอิสระ อยู่ในบังคับของนายจ้าง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	 40 (2) มีอิสระ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latin typeface="Angsana New" pitchFamily="18" charset="-34"/>
              </a:rPr>
              <a:t>4. ความรับผิดในผลละเมิด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	 40 (1) นายจ้างร่วมรับผิด</a:t>
            </a:r>
          </a:p>
          <a:p>
            <a:pPr marL="387350" indent="-387350" eaLnBrk="0" hangingPunct="0">
              <a:lnSpc>
                <a:spcPct val="120000"/>
              </a:lnSpc>
            </a:pP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	 40 (2) ไม่ต้องร่วมรับผิด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PE069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25400"/>
            <a:ext cx="1619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0" y="6354763"/>
            <a:ext cx="611188" cy="503237"/>
          </a:xfrm>
          <a:prstGeom prst="ellipse">
            <a:avLst/>
          </a:prstGeom>
          <a:solidFill>
            <a:srgbClr val="9933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4</a:t>
            </a:r>
            <a:endParaRPr lang="th-TH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1403350" y="57150"/>
            <a:ext cx="7740650" cy="1274763"/>
          </a:xfrm>
          <a:prstGeom prst="wedgeRoundRectCallout">
            <a:avLst>
              <a:gd name="adj1" fmla="val -55435"/>
              <a:gd name="adj2" fmla="val 19491"/>
              <a:gd name="adj3" fmla="val 16667"/>
            </a:avLst>
          </a:prstGeom>
          <a:solidFill>
            <a:srgbClr val="F1F6A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thaiDist">
              <a:spcBef>
                <a:spcPct val="50000"/>
              </a:spcBef>
            </a:pP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ตัวอย่าง </a:t>
            </a:r>
            <a:r>
              <a:rPr lang="en-US" sz="4000" b="1">
                <a:solidFill>
                  <a:srgbClr val="0000FF"/>
                </a:solidFill>
                <a:latin typeface="Angsana New" pitchFamily="18" charset="-34"/>
              </a:rPr>
              <a:t>: </a:t>
            </a: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การหักค่าใช้จ่ายเงินได้ </a:t>
            </a:r>
            <a:r>
              <a:rPr lang="en-US" sz="4000" b="1">
                <a:solidFill>
                  <a:srgbClr val="0000FF"/>
                </a:solidFill>
                <a:latin typeface="Angsana New" pitchFamily="18" charset="-34"/>
              </a:rPr>
              <a:t>40(1)</a:t>
            </a:r>
            <a:r>
              <a:rPr lang="th-TH" sz="4000" b="1">
                <a:solidFill>
                  <a:srgbClr val="0000FF"/>
                </a:solidFill>
                <a:latin typeface="Angsana New" pitchFamily="18" charset="-34"/>
              </a:rPr>
              <a:t>และ </a:t>
            </a:r>
            <a:r>
              <a:rPr lang="en-US" sz="4000" b="1">
                <a:solidFill>
                  <a:srgbClr val="0000FF"/>
                </a:solidFill>
                <a:latin typeface="Angsana New" pitchFamily="18" charset="-34"/>
              </a:rPr>
              <a:t>40(2)</a:t>
            </a:r>
            <a:endParaRPr lang="th-TH" sz="4000" b="1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490538" y="1778000"/>
            <a:ext cx="8261350" cy="34702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</a:rPr>
              <a:t>กรณีคนโสดมีเงินได้ </a:t>
            </a:r>
            <a:r>
              <a:rPr lang="en-US" sz="4000" b="1" dirty="0">
                <a:latin typeface="Angsana New" pitchFamily="18" charset="-34"/>
              </a:rPr>
              <a:t>40(1) + 40(2)</a:t>
            </a:r>
            <a:r>
              <a:rPr lang="en-US" sz="3600" b="1" dirty="0">
                <a:latin typeface="Angsana New" pitchFamily="18" charset="-34"/>
              </a:rPr>
              <a:t>   ≥  </a:t>
            </a:r>
            <a:r>
              <a:rPr lang="en-US" sz="4000" b="1" dirty="0">
                <a:latin typeface="Angsana New" pitchFamily="18" charset="-34"/>
              </a:rPr>
              <a:t>150,000 </a:t>
            </a:r>
            <a:r>
              <a:rPr lang="th-TH" sz="4000" b="1" dirty="0">
                <a:latin typeface="Angsana New" pitchFamily="18" charset="-34"/>
              </a:rPr>
              <a:t>บาท</a:t>
            </a:r>
            <a:r>
              <a:rPr lang="th-TH" sz="3600" b="1" dirty="0">
                <a:latin typeface="Angsana New" pitchFamily="18" charset="-34"/>
              </a:rPr>
              <a:t>    </a:t>
            </a:r>
            <a:r>
              <a:rPr lang="th-TH" sz="4000" b="1" dirty="0">
                <a:solidFill>
                  <a:srgbClr val="0000FF"/>
                </a:solidFill>
                <a:latin typeface="Angsana New" pitchFamily="18" charset="-34"/>
              </a:rPr>
              <a:t>หัก  ค่าใช้จ่ายได้เต็มที่ </a:t>
            </a:r>
            <a:r>
              <a:rPr lang="en-US" sz="4000" b="1" dirty="0">
                <a:solidFill>
                  <a:srgbClr val="0000FF"/>
                </a:solidFill>
                <a:latin typeface="Angsana New" pitchFamily="18" charset="-34"/>
              </a:rPr>
              <a:t>60,000 </a:t>
            </a:r>
            <a:r>
              <a:rPr lang="th-TH" sz="4000" b="1" dirty="0">
                <a:solidFill>
                  <a:srgbClr val="0000FF"/>
                </a:solidFill>
                <a:latin typeface="Angsana New" pitchFamily="18" charset="-34"/>
              </a:rPr>
              <a:t>บาท</a:t>
            </a:r>
          </a:p>
          <a:p>
            <a:pPr algn="thaiDist"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</a:rPr>
              <a:t>     มี </a:t>
            </a:r>
            <a:r>
              <a:rPr lang="en-US" sz="4000" b="1" dirty="0">
                <a:latin typeface="Angsana New" pitchFamily="18" charset="-34"/>
              </a:rPr>
              <a:t>40(1) + (2)     =     90,000 + 60,000  =   150,000</a:t>
            </a:r>
          </a:p>
          <a:p>
            <a:pPr algn="thaiDist">
              <a:spcBef>
                <a:spcPct val="50000"/>
              </a:spcBef>
            </a:pPr>
            <a:r>
              <a:rPr lang="en-US" sz="4000" b="1" dirty="0">
                <a:latin typeface="Angsana New" pitchFamily="18" charset="-34"/>
              </a:rPr>
              <a:t>     </a:t>
            </a:r>
            <a:r>
              <a:rPr lang="th-TH" sz="4000" b="1" u="sng" dirty="0">
                <a:latin typeface="Angsana New" pitchFamily="18" charset="-34"/>
              </a:rPr>
              <a:t>หัก</a:t>
            </a:r>
            <a:r>
              <a:rPr lang="th-TH" sz="4000" b="1" dirty="0">
                <a:latin typeface="Angsana New" pitchFamily="18" charset="-34"/>
              </a:rPr>
              <a:t> คชจ. </a:t>
            </a:r>
            <a:r>
              <a:rPr lang="en-US" sz="4000" b="1" dirty="0">
                <a:latin typeface="Angsana New" pitchFamily="18" charset="-34"/>
              </a:rPr>
              <a:t>40% </a:t>
            </a:r>
            <a:r>
              <a:rPr lang="th-TH" sz="4000" b="1" dirty="0">
                <a:latin typeface="Angsana New" pitchFamily="18" charset="-34"/>
              </a:rPr>
              <a:t>แต่ไม่เกิน </a:t>
            </a:r>
            <a:r>
              <a:rPr lang="en-US" sz="4000" b="1" dirty="0">
                <a:latin typeface="Angsana New" pitchFamily="18" charset="-34"/>
              </a:rPr>
              <a:t>60,000	 =    </a:t>
            </a:r>
            <a:r>
              <a:rPr lang="en-US" sz="4000" b="1" u="sng" dirty="0">
                <a:latin typeface="Angsana New" pitchFamily="18" charset="-34"/>
              </a:rPr>
              <a:t>(60,000)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-625475" y="1120775"/>
            <a:ext cx="19859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tabLst>
                <a:tab pos="8793163" algn="l"/>
              </a:tabLst>
            </a:pPr>
            <a:endParaRPr lang="th-TH" sz="4000" b="1">
              <a:solidFill>
                <a:srgbClr val="C4EF91"/>
              </a:solidFill>
              <a:latin typeface="Angsana New" pitchFamily="18" charset="-34"/>
            </a:endParaRPr>
          </a:p>
          <a:p>
            <a:pPr marL="1447800" lvl="2" indent="-533400">
              <a:buFontTx/>
              <a:buBlip>
                <a:blip r:embed="rId4"/>
              </a:buBlip>
              <a:tabLst>
                <a:tab pos="8793163" algn="l"/>
              </a:tabLst>
            </a:pPr>
            <a:r>
              <a:rPr lang="th-TH" sz="3600" b="1">
                <a:solidFill>
                  <a:srgbClr val="FFFFCC"/>
                </a:solidFill>
                <a:latin typeface="Angsana New" pitchFamily="18" charset="-34"/>
              </a:rPr>
              <a:t>.</a:t>
            </a:r>
          </a:p>
          <a:p>
            <a:pPr marL="1447800" lvl="2" indent="-533400">
              <a:tabLst>
                <a:tab pos="8793163" algn="l"/>
              </a:tabLst>
            </a:pPr>
            <a:endParaRPr lang="th-TH" sz="4400" b="1">
              <a:solidFill>
                <a:srgbClr val="FFFFCC"/>
              </a:solidFill>
              <a:latin typeface="Angsana New" pitchFamily="18" charset="-34"/>
            </a:endParaRP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3957638" y="6367463"/>
            <a:ext cx="61118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38</a:t>
            </a:r>
            <a:endParaRPr lang="th-TH">
              <a:latin typeface="Angsana New" pitchFamily="18" charset="-34"/>
            </a:endParaRPr>
          </a:p>
        </p:txBody>
      </p:sp>
      <p:sp>
        <p:nvSpPr>
          <p:cNvPr id="63496" name="Text Box 14"/>
          <p:cNvSpPr txBox="1">
            <a:spLocks noChangeArrowheads="1"/>
          </p:cNvSpPr>
          <p:nvPr/>
        </p:nvSpPr>
        <p:spPr bwMode="auto">
          <a:xfrm>
            <a:off x="666750" y="3644900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5"/>
              </a:buBlip>
              <a:tabLst>
                <a:tab pos="8793163" algn="l"/>
              </a:tabLst>
            </a:pPr>
            <a:r>
              <a:rPr lang="th-TH" sz="20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468313" y="841375"/>
            <a:ext cx="8137525" cy="17954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4000" b="1">
                <a:latin typeface="Angsana New" pitchFamily="18" charset="-34"/>
              </a:rPr>
              <a:t>มี </a:t>
            </a:r>
            <a:r>
              <a:rPr lang="en-US" sz="4000" b="1">
                <a:latin typeface="Angsana New" pitchFamily="18" charset="-34"/>
              </a:rPr>
              <a:t>40(1) + (2)     =     100,000 + 80,000 	 =   180,000</a:t>
            </a:r>
          </a:p>
          <a:p>
            <a:r>
              <a:rPr lang="th-TH" sz="4000" b="1" u="sng">
                <a:latin typeface="Angsana New" pitchFamily="18" charset="-34"/>
              </a:rPr>
              <a:t>หัก</a:t>
            </a:r>
            <a:r>
              <a:rPr lang="th-TH" sz="4000" b="1">
                <a:latin typeface="Angsana New" pitchFamily="18" charset="-34"/>
              </a:rPr>
              <a:t>   คชจ. </a:t>
            </a:r>
            <a:r>
              <a:rPr lang="en-US" sz="4000" b="1">
                <a:latin typeface="Angsana New" pitchFamily="18" charset="-34"/>
              </a:rPr>
              <a:t>40% </a:t>
            </a:r>
            <a:r>
              <a:rPr lang="th-TH" sz="4000" b="1">
                <a:latin typeface="Angsana New" pitchFamily="18" charset="-34"/>
              </a:rPr>
              <a:t>แต่ไม่เกิน </a:t>
            </a:r>
            <a:r>
              <a:rPr lang="en-US" sz="4000" b="1">
                <a:latin typeface="Angsana New" pitchFamily="18" charset="-34"/>
              </a:rPr>
              <a:t>60,000		 =</a:t>
            </a:r>
            <a:endParaRPr lang="en-US" sz="4000" b="1" u="sng">
              <a:latin typeface="Angsana New" pitchFamily="18" charset="-34"/>
            </a:endParaRPr>
          </a:p>
        </p:txBody>
      </p:sp>
      <p:sp>
        <p:nvSpPr>
          <p:cNvPr id="64515" name="Rectangle 5"/>
          <p:cNvSpPr>
            <a:spLocks noChangeArrowheads="1"/>
          </p:cNvSpPr>
          <p:nvPr/>
        </p:nvSpPr>
        <p:spPr bwMode="auto">
          <a:xfrm>
            <a:off x="506413" y="3355975"/>
            <a:ext cx="8137525" cy="1873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4000" b="1">
                <a:latin typeface="Angsana New" pitchFamily="18" charset="-34"/>
              </a:rPr>
              <a:t>มี </a:t>
            </a:r>
            <a:r>
              <a:rPr lang="en-US" sz="4000" b="1">
                <a:latin typeface="Angsana New" pitchFamily="18" charset="-34"/>
              </a:rPr>
              <a:t>40(1) + (2)     =     50,000 + 90,000 	 =   140,000</a:t>
            </a:r>
          </a:p>
          <a:p>
            <a:r>
              <a:rPr lang="th-TH" sz="4000" b="1" u="sng">
                <a:latin typeface="Angsana New" pitchFamily="18" charset="-34"/>
              </a:rPr>
              <a:t>หัก</a:t>
            </a:r>
            <a:r>
              <a:rPr lang="th-TH" sz="4000" b="1">
                <a:latin typeface="Angsana New" pitchFamily="18" charset="-34"/>
              </a:rPr>
              <a:t>   คชจ. </a:t>
            </a:r>
            <a:r>
              <a:rPr lang="en-US" sz="4000" b="1">
                <a:latin typeface="Angsana New" pitchFamily="18" charset="-34"/>
              </a:rPr>
              <a:t>40% </a:t>
            </a:r>
            <a:r>
              <a:rPr lang="th-TH" sz="4000" b="1">
                <a:latin typeface="Angsana New" pitchFamily="18" charset="-34"/>
              </a:rPr>
              <a:t>แต่ไม่เกิน </a:t>
            </a:r>
            <a:r>
              <a:rPr lang="en-US" sz="4000" b="1">
                <a:latin typeface="Angsana New" pitchFamily="18" charset="-34"/>
              </a:rPr>
              <a:t>60,000		 =</a:t>
            </a:r>
            <a:endParaRPr lang="en-US" sz="4000" b="1" u="sng">
              <a:latin typeface="Angsana New" pitchFamily="18" charset="-34"/>
            </a:endParaRP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6889750" y="1608138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>
                <a:latin typeface="Angsana New" pitchFamily="18" charset="-34"/>
              </a:rPr>
              <a:t>(60,000)</a:t>
            </a:r>
            <a:endParaRPr lang="th-TH" sz="4000" b="1" u="sng" dirty="0">
              <a:latin typeface="Angsana New" pitchFamily="18" charset="-34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935788" y="4178300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ngsana New" pitchFamily="18" charset="-34"/>
              </a:rPr>
              <a:t>(56,000)</a:t>
            </a:r>
            <a:endParaRPr lang="th-TH" sz="4000" b="1" u="sng">
              <a:latin typeface="Angsana New" pitchFamily="18" charset="-34"/>
            </a:endParaRPr>
          </a:p>
        </p:txBody>
      </p:sp>
      <p:sp>
        <p:nvSpPr>
          <p:cNvPr id="64518" name="Text Box 9"/>
          <p:cNvSpPr txBox="1">
            <a:spLocks noChangeArrowheads="1"/>
          </p:cNvSpPr>
          <p:nvPr/>
        </p:nvSpPr>
        <p:spPr bwMode="auto">
          <a:xfrm>
            <a:off x="493713" y="1277938"/>
            <a:ext cx="57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20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  <p:sp>
        <p:nvSpPr>
          <p:cNvPr id="64519" name="Text Box 10"/>
          <p:cNvSpPr txBox="1">
            <a:spLocks noChangeArrowheads="1"/>
          </p:cNvSpPr>
          <p:nvPr/>
        </p:nvSpPr>
        <p:spPr bwMode="auto">
          <a:xfrm>
            <a:off x="527050" y="3822700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Blip>
                <a:blip r:embed="rId3"/>
              </a:buBlip>
              <a:tabLst>
                <a:tab pos="8793163" algn="l"/>
              </a:tabLst>
            </a:pPr>
            <a:r>
              <a:rPr lang="th-TH" sz="2000" b="1">
                <a:solidFill>
                  <a:srgbClr val="CCFF66"/>
                </a:solidFill>
                <a:latin typeface="Angsana New" pitchFamily="18" charset="-3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9" grpId="0"/>
      <p:bldP spid="1310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16436</Words>
  <Application>Microsoft Macintosh PowerPoint</Application>
  <PresentationFormat>On-screen Show (4:3)</PresentationFormat>
  <Paragraphs>1163</Paragraphs>
  <Slides>160</Slides>
  <Notes>66</Notes>
  <HiddenSlides>11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72" baseType="lpstr">
      <vt:lpstr>Adobe Caslon Pro Bold</vt:lpstr>
      <vt:lpstr>Angsana New</vt:lpstr>
      <vt:lpstr>AngsanaUPC</vt:lpstr>
      <vt:lpstr>Arial</vt:lpstr>
      <vt:lpstr>Calibri</vt:lpstr>
      <vt:lpstr>CordiaUPC</vt:lpstr>
      <vt:lpstr>FreesiaUPC</vt:lpstr>
      <vt:lpstr>sarabunlight</vt:lpstr>
      <vt:lpstr>TH SarabunPSK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“ผู้มีหน้าที่เสียภาษีเงินได้บุคคลธรรมดา”  ต่างจากคำว่า  “ผู้มีหน้าที่รับผิดชอบในการยื่นแบบแสดงรายการ” และต่างจากคำว่า “ผู้ต้องรับผิดเสียภาษีอากร”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บุคคลธรรมดา (ยังมีชีวิต)</vt:lpstr>
      <vt:lpstr>PowerPoint Presentation</vt:lpstr>
      <vt:lpstr>PowerPoint Presentation</vt:lpstr>
      <vt:lpstr>ตัวอย่าง : ผู้มีหน้าที่เสียภาษี 3 หน่วยแรก</vt:lpstr>
      <vt:lpstr>ปี 2556 : เสียภาษีในนามของนายเสือผู้ถึงแก่ความตาย     ระหว่างปีภาษี</vt:lpstr>
      <vt:lpstr>ปี 2557 : เสียภาษีในนามของกองมรดกที่ยังไม่ได้แบ่ง</vt:lpstr>
      <vt:lpstr>ปี 2558 : แบ่งมรดกในวันที่ 1 ต.ค. 2548</vt:lpstr>
      <vt:lpstr>ห้างหุ้นส่วนสามัญ / คณะบุคคลที่มิใช่นิติบุคคล</vt:lpstr>
      <vt:lpstr>1.1 ห้างหุ้นส่วนสามัญที่มิใช่นิติบุคคล</vt:lpstr>
      <vt:lpstr>1.2 คณะบุคคลที่มิใช่นิติบุคคล</vt:lpstr>
      <vt:lpstr>♥ หลัก</vt:lpstr>
      <vt:lpstr>2. นิติบุคคล ต้องจดทะเบียนกับรัฐ</vt:lpstr>
      <vt:lpstr>☼ ข้อสังเกต</vt:lpstr>
      <vt:lpstr>PowerPoint Presentation</vt:lpstr>
      <vt:lpstr>PowerPoint Presentation</vt:lpstr>
      <vt:lpstr>ตัวอย่าง : ช. และ ญ. เป็นสามีภริยาที่ชอบด้วย กม.      มี บ. เป็นบุตรผู้เยาว์ แต่ละคนมีเงินได้ ดังนี้</vt:lpstr>
      <vt:lpstr>ตัวอย่าง</vt:lpstr>
      <vt:lpstr>บุคคลที่ได้รับยกเว้นภาษีเงินได้ภาษีเงินได้</vt:lpstr>
      <vt:lpstr>บุคคลที่ได้รับยกเว้นภาษีเงินได้ภาษีเงินได้ (ต่อ)</vt:lpstr>
      <vt:lpstr>PowerPoint Presentation</vt:lpstr>
      <vt:lpstr>เงินได้พึงประเมินและแหล่งเงินได้</vt:lpstr>
      <vt:lpstr>PowerPoint Presentation</vt:lpstr>
      <vt:lpstr>PowerPoint Presentation</vt:lpstr>
      <vt:lpstr>ตัวอย่าง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แบบฝึกหัด</vt:lpstr>
      <vt:lpstr>แบบฝึกหัด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อัตราการหักค่าใช้จ่าย มีการเปลี่ยนแปลง *ปี 2563ปัจจุบัน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ตัวอย่างคำนวณภาษีครึ่งปี</vt:lpstr>
      <vt:lpstr>ตัวอย่างคำนวณภาษีครึ่งปี</vt:lpstr>
      <vt:lpstr>PowerPoint Presentation</vt:lpstr>
      <vt:lpstr>PowerPoint Presentation</vt:lpstr>
      <vt:lpstr>แบบฝึกหัด</vt:lpstr>
      <vt:lpstr>แบบฝึกหัด (ต่อ)</vt:lpstr>
      <vt:lpstr>แบบฝึกหัด(ต่อ)</vt:lpstr>
      <vt:lpstr>แบบฝึกหัด(ต่อ)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DarkUser</dc:creator>
  <cp:lastModifiedBy>Narumon c.</cp:lastModifiedBy>
  <cp:revision>60</cp:revision>
  <cp:lastPrinted>2016-05-18T05:43:36Z</cp:lastPrinted>
  <dcterms:created xsi:type="dcterms:W3CDTF">2013-10-28T09:34:10Z</dcterms:created>
  <dcterms:modified xsi:type="dcterms:W3CDTF">2021-05-08T06:28:06Z</dcterms:modified>
</cp:coreProperties>
</file>