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305" r:id="rId4"/>
    <p:sldId id="306" r:id="rId5"/>
    <p:sldId id="275" r:id="rId6"/>
    <p:sldId id="276" r:id="rId7"/>
    <p:sldId id="277" r:id="rId8"/>
    <p:sldId id="278" r:id="rId9"/>
    <p:sldId id="279" r:id="rId10"/>
    <p:sldId id="263" r:id="rId11"/>
    <p:sldId id="264" r:id="rId12"/>
    <p:sldId id="265" r:id="rId13"/>
    <p:sldId id="266" r:id="rId14"/>
    <p:sldId id="284" r:id="rId15"/>
    <p:sldId id="303" r:id="rId16"/>
    <p:sldId id="304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7" r:id="rId25"/>
    <p:sldId id="308" r:id="rId26"/>
    <p:sldId id="309" r:id="rId27"/>
    <p:sldId id="293" r:id="rId28"/>
    <p:sldId id="310" r:id="rId29"/>
    <p:sldId id="311" r:id="rId30"/>
    <p:sldId id="313" r:id="rId31"/>
  </p:sldIdLst>
  <p:sldSz cx="9144000" cy="6858000" type="screen4x3"/>
  <p:notesSz cx="6797675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FF"/>
    <a:srgbClr val="CC00FF"/>
    <a:srgbClr val="FFFFCC"/>
    <a:srgbClr val="CC99FF"/>
    <a:srgbClr val="FFFF99"/>
    <a:srgbClr val="FF33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95" autoAdjust="0"/>
    <p:restoredTop sz="76855" autoAdjust="0"/>
  </p:normalViewPr>
  <p:slideViewPr>
    <p:cSldViewPr>
      <p:cViewPr>
        <p:scale>
          <a:sx n="118" d="100"/>
          <a:sy n="118" d="100"/>
        </p:scale>
        <p:origin x="58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CDF18-5AE7-442E-B6FB-D14FA7E90553}" type="datetimeFigureOut">
              <a:rPr lang="th-TH" smtClean="0"/>
              <a:pPr/>
              <a:t>16/06/64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7F10A-81F0-4208-B07F-BE8F54FE66F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4079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C3F6A2-B1BF-4226-9E30-644ED2864E1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7247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6834A-B9C0-4887-A323-C9513A04ECF7}" type="slidenum">
              <a:rPr lang="en-US" smtClean="0"/>
              <a:pPr/>
              <a:t>1</a:t>
            </a:fld>
            <a:endParaRPr lang="th-TH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299D-AE60-4B17-A4E3-C1BA009EE218}" type="slidenum">
              <a:rPr lang="en-US" smtClean="0"/>
              <a:pPr/>
              <a:t>10</a:t>
            </a:fld>
            <a:endParaRPr lang="th-TH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D75B2-F606-4089-BC90-7264A8F6521D}" type="slidenum">
              <a:rPr lang="en-US" smtClean="0"/>
              <a:pPr/>
              <a:t>11</a:t>
            </a:fld>
            <a:endParaRPr lang="th-TH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33C6A-57CD-49BE-8BBB-9091535ECCB3}" type="slidenum">
              <a:rPr lang="en-US" smtClean="0"/>
              <a:pPr/>
              <a:t>12</a:t>
            </a:fld>
            <a:endParaRPr lang="th-TH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851AA-C927-49CB-83EB-1A4BB5C5C392}" type="slidenum">
              <a:rPr lang="en-US" smtClean="0"/>
              <a:pPr/>
              <a:t>13</a:t>
            </a:fld>
            <a:endParaRPr lang="th-TH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A7CCD-3D7E-4141-9BEC-E81821AC032D}" type="slidenum">
              <a:rPr lang="en-US" smtClean="0"/>
              <a:pPr/>
              <a:t>14</a:t>
            </a:fld>
            <a:endParaRPr lang="th-TH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C1201B-7CC3-4021-8683-4EAEE3E46530}" type="slidenum">
              <a:rPr lang="en-US" smtClean="0"/>
              <a:pPr/>
              <a:t>15</a:t>
            </a:fld>
            <a:endParaRPr lang="th-TH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E8292-31B6-4C31-AA1B-2D008C7696C1}" type="slidenum">
              <a:rPr lang="en-US" smtClean="0"/>
              <a:pPr/>
              <a:t>16</a:t>
            </a:fld>
            <a:endParaRPr lang="th-TH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5F7556-1C3F-461B-8E0F-7A43235573DC}" type="slidenum">
              <a:rPr lang="en-US" smtClean="0">
                <a:latin typeface="Arial" charset="0"/>
              </a:rPr>
              <a:pPr/>
              <a:t>17</a:t>
            </a:fld>
            <a:endParaRPr lang="th-TH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466DF-9015-4E5C-B7C8-3EE5D410C5D6}" type="slidenum">
              <a:rPr lang="en-US" smtClean="0">
                <a:latin typeface="Arial" charset="0"/>
              </a:rPr>
              <a:pPr/>
              <a:t>18</a:t>
            </a:fld>
            <a:endParaRPr lang="th-TH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4DC62-74D9-47B2-B4D6-D3F54AD983C1}" type="slidenum">
              <a:rPr lang="en-US" smtClean="0">
                <a:latin typeface="Arial" charset="0"/>
              </a:rPr>
              <a:pPr/>
              <a:t>19</a:t>
            </a:fld>
            <a:endParaRPr lang="th-TH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27A46-455F-480F-ACB0-1412B40CA519}" type="slidenum">
              <a:rPr lang="en-US" smtClean="0"/>
              <a:pPr/>
              <a:t>2</a:t>
            </a:fld>
            <a:endParaRPr lang="th-TH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79FD14-6C10-4129-B12D-3861D0F7D570}" type="slidenum">
              <a:rPr lang="en-US" smtClean="0">
                <a:latin typeface="Arial" charset="0"/>
              </a:rPr>
              <a:pPr/>
              <a:t>20</a:t>
            </a:fld>
            <a:endParaRPr lang="th-TH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0E75F-7DDD-4295-A612-ECC9E6899B91}" type="slidenum">
              <a:rPr lang="en-US" smtClean="0">
                <a:latin typeface="Arial" charset="0"/>
              </a:rPr>
              <a:pPr/>
              <a:t>21</a:t>
            </a:fld>
            <a:endParaRPr lang="th-TH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A02F72-2104-4C8E-A9E9-AAE38A8BBE72}" type="slidenum">
              <a:rPr lang="en-US" smtClean="0">
                <a:latin typeface="Arial" charset="0"/>
              </a:rPr>
              <a:pPr/>
              <a:t>22</a:t>
            </a:fld>
            <a:endParaRPr lang="th-TH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59F4-081C-4AAC-80C3-E503C481239A}" type="slidenum">
              <a:rPr lang="en-US" smtClean="0">
                <a:latin typeface="Arial" charset="0"/>
              </a:rPr>
              <a:pPr/>
              <a:t>23</a:t>
            </a:fld>
            <a:endParaRPr lang="th-TH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88C719-DD26-4899-B930-5C714A85EDE8}" type="slidenum">
              <a:rPr lang="en-US" smtClean="0">
                <a:latin typeface="Arial" charset="0"/>
              </a:rPr>
              <a:pPr/>
              <a:t>24</a:t>
            </a:fld>
            <a:endParaRPr lang="th-TH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942E7-300F-463E-B2AA-BC1AE91E4D26}" type="slidenum">
              <a:rPr lang="en-US" smtClean="0"/>
              <a:pPr/>
              <a:t>27</a:t>
            </a:fld>
            <a:endParaRPr lang="th-TH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59F4-081C-4AAC-80C3-E503C481239A}" type="slidenum">
              <a:rPr lang="en-US" smtClean="0">
                <a:latin typeface="Arial" charset="0"/>
              </a:rPr>
              <a:pPr/>
              <a:t>28</a:t>
            </a:fld>
            <a:endParaRPr lang="th-TH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88C719-DD26-4899-B930-5C714A85EDE8}" type="slidenum">
              <a:rPr lang="en-US" smtClean="0">
                <a:latin typeface="Arial" charset="0"/>
              </a:rPr>
              <a:pPr/>
              <a:t>29</a:t>
            </a:fld>
            <a:endParaRPr lang="th-TH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3ACF74-B4B2-4FC1-94CC-DDDEBCC6D0F2}" type="slidenum">
              <a:rPr lang="en-US" smtClean="0">
                <a:latin typeface="Arial" charset="0"/>
              </a:rPr>
              <a:pPr/>
              <a:t>3</a:t>
            </a:fld>
            <a:endParaRPr lang="th-TH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000DF-EAB3-430A-82CF-101F03BB75C0}" type="slidenum">
              <a:rPr lang="en-US" smtClean="0">
                <a:latin typeface="Arial" charset="0"/>
              </a:rPr>
              <a:pPr/>
              <a:t>4</a:t>
            </a:fld>
            <a:endParaRPr lang="th-TH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charset="0"/>
              <a:cs typeface="Tahoma" pitchFamily="34" charset="-3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18577-F01B-4A2F-9382-4FA07F909BDA}" type="slidenum">
              <a:rPr lang="en-US" smtClean="0"/>
              <a:pPr/>
              <a:t>5</a:t>
            </a:fld>
            <a:endParaRPr lang="th-TH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B1244A-2083-4F07-978F-E4C8CE25AB22}" type="slidenum">
              <a:rPr lang="en-US" smtClean="0"/>
              <a:pPr/>
              <a:t>6</a:t>
            </a:fld>
            <a:endParaRPr lang="th-TH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C1200-5181-42A0-9D7A-5AB9791FFF70}" type="slidenum">
              <a:rPr lang="en-US" smtClean="0"/>
              <a:pPr/>
              <a:t>7</a:t>
            </a:fld>
            <a:endParaRPr lang="th-TH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579301-8F89-411F-A5ED-B31EA691E7DD}" type="slidenum">
              <a:rPr lang="en-US" smtClean="0"/>
              <a:pPr/>
              <a:t>8</a:t>
            </a:fld>
            <a:endParaRPr lang="th-TH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63817-FB9D-4D7D-9751-5CAD7803925D}" type="slidenum">
              <a:rPr lang="en-US" smtClean="0"/>
              <a:pPr/>
              <a:t>9</a:t>
            </a:fld>
            <a:endParaRPr lang="th-TH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ามเหลี่ยมมุมฉาก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grpSp>
        <p:nvGrpSpPr>
          <p:cNvPr id="2" name="กลุ่ม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รูปแบบอิสระ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รูปแบบอิสระ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รูปแบบอิสระ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ตัวเชื่อมต่อตรง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ตัวแทน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7" name="ตัวแทน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3708400" y="5661025"/>
            <a:ext cx="1943100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th-TH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3429000"/>
            <a:ext cx="7772400" cy="1470025"/>
          </a:xfrm>
        </p:spPr>
        <p:txBody>
          <a:bodyPr/>
          <a:lstStyle>
            <a:lvl1pPr>
              <a:defRPr>
                <a:solidFill>
                  <a:srgbClr val="66003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7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27225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265613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เครื่องหมายบั้ง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เครื่องหมายบั้ง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รูปแบบอิสระ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รูปแบบอิสระ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ามเหลี่ยมมุมฉาก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เครื่องหมายบั้ง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เครื่องหมายบั้ง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แทน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ตัวแทนข้อความ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6/16/21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ตัวแทน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6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755576" y="3356992"/>
            <a:ext cx="7704138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800" b="1" dirty="0">
                <a:latin typeface="Angsana New" pitchFamily="18" charset="-34"/>
                <a:cs typeface="JasmineUPC" pitchFamily="18" charset="-34"/>
              </a:rPr>
              <a:t>ความรู้ทั่วไปเกี่ยวกับภาษีอากร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28662" y="4643446"/>
            <a:ext cx="77041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th-TH" b="1" dirty="0" err="1">
                <a:latin typeface="Angsana New" pitchFamily="18" charset="-34"/>
                <a:cs typeface="JasmineUPC" pitchFamily="18" charset="-34"/>
              </a:rPr>
              <a:t>อ.นฤมล</a:t>
            </a:r>
            <a:r>
              <a:rPr lang="th-TH" b="1" dirty="0">
                <a:latin typeface="Angsana New" pitchFamily="18" charset="-34"/>
                <a:cs typeface="JasmineUPC" pitchFamily="18" charset="-34"/>
              </a:rPr>
              <a:t>  ชมโฉม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9702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dirty="0">
                <a:latin typeface="Angsana New" pitchFamily="18" charset="-34"/>
              </a:rPr>
              <a:t>1.</a:t>
            </a:r>
            <a:r>
              <a:rPr lang="th-TH" sz="4000" dirty="0">
                <a:latin typeface="Angsana New" pitchFamily="18" charset="-34"/>
              </a:rPr>
              <a:t> </a:t>
            </a:r>
            <a:r>
              <a:rPr lang="th-TH" sz="4400" dirty="0">
                <a:latin typeface="Angsana New" pitchFamily="18" charset="-34"/>
              </a:rPr>
              <a:t>เพื่อหารายได้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dirty="0">
                <a:latin typeface="Angsana New" pitchFamily="18" charset="-34"/>
              </a:rPr>
              <a:t>2.</a:t>
            </a:r>
            <a:r>
              <a:rPr lang="th-TH" sz="4000" dirty="0">
                <a:latin typeface="Angsana New" pitchFamily="18" charset="-34"/>
              </a:rPr>
              <a:t> </a:t>
            </a:r>
            <a:r>
              <a:rPr lang="th-TH" sz="4400" dirty="0">
                <a:latin typeface="Angsana New" pitchFamily="18" charset="-34"/>
              </a:rPr>
              <a:t>เพื่อการควบคุมและพัฒนาเศรษฐกิจ 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</a:rPr>
              <a:t>ควบคุมการบริโภคของประชาชน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</a:rPr>
              <a:t>ส่งเสริมการออม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</a:rPr>
              <a:t>ส่งเสริมความเจริญเติบโตทางธุรกิจการลงทุนภายในประเทศ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dirty="0">
                <a:latin typeface="Angsana New" pitchFamily="18" charset="-34"/>
              </a:rPr>
              <a:t>3.</a:t>
            </a:r>
            <a:r>
              <a:rPr lang="th-TH" sz="4000" dirty="0">
                <a:latin typeface="Angsana New" pitchFamily="18" charset="-34"/>
              </a:rPr>
              <a:t> </a:t>
            </a:r>
            <a:r>
              <a:rPr lang="th-TH" sz="4400" dirty="0">
                <a:latin typeface="Angsana New" pitchFamily="18" charset="-34"/>
              </a:rPr>
              <a:t>ภาษีอากรเพื่อการกระจายรายได้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dirty="0">
                <a:latin typeface="Angsana New" pitchFamily="18" charset="-34"/>
              </a:rPr>
              <a:t>4.</a:t>
            </a:r>
            <a:r>
              <a:rPr lang="th-TH" sz="4000" dirty="0">
                <a:latin typeface="Angsana New" pitchFamily="18" charset="-34"/>
              </a:rPr>
              <a:t> </a:t>
            </a:r>
            <a:r>
              <a:rPr lang="th-TH" sz="4400" dirty="0">
                <a:latin typeface="Angsana New" pitchFamily="18" charset="-34"/>
              </a:rPr>
              <a:t>เพื่อชำระหนี้สินของรัฐ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</p:spPr>
        <p:txBody>
          <a:bodyPr/>
          <a:lstStyle/>
          <a:p>
            <a:pPr eaLnBrk="1" hangingPunct="1"/>
            <a:r>
              <a:rPr lang="th-TH" sz="5200" b="1">
                <a:solidFill>
                  <a:srgbClr val="000000"/>
                </a:solidFill>
              </a:rPr>
              <a:t>วัตถุประสงค์ในการจัดเก็บภาษี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82588" y="12700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443663" y="-12700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1628775"/>
            <a:ext cx="5905500" cy="4679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4000"/>
              <a:t>มีความเป็นธรรม</a:t>
            </a:r>
          </a:p>
          <a:p>
            <a:pPr eaLnBrk="1" hangingPunct="1">
              <a:buFontTx/>
              <a:buNone/>
            </a:pPr>
            <a:r>
              <a:rPr lang="th-TH" sz="4000"/>
              <a:t>มีความแน่นอนและชัดเจน</a:t>
            </a:r>
          </a:p>
          <a:p>
            <a:pPr eaLnBrk="1" hangingPunct="1">
              <a:buFontTx/>
              <a:buNone/>
            </a:pPr>
            <a:r>
              <a:rPr lang="th-TH" sz="4000"/>
              <a:t>มีความสะดวก</a:t>
            </a:r>
          </a:p>
          <a:p>
            <a:pPr eaLnBrk="1" hangingPunct="1">
              <a:buFontTx/>
              <a:buNone/>
            </a:pPr>
            <a:r>
              <a:rPr lang="th-TH" sz="3600"/>
              <a:t>มีประสิทธิภาพ</a:t>
            </a:r>
          </a:p>
          <a:p>
            <a:pPr eaLnBrk="1" hangingPunct="1">
              <a:buFontTx/>
              <a:buNone/>
            </a:pPr>
            <a:r>
              <a:rPr lang="th-TH" sz="3600"/>
              <a:t>มีความเป็นกลางทางเศรษฐกิจ</a:t>
            </a:r>
          </a:p>
          <a:p>
            <a:pPr eaLnBrk="1" hangingPunct="1">
              <a:buFontTx/>
              <a:buNone/>
            </a:pPr>
            <a:r>
              <a:rPr lang="th-TH" sz="3600"/>
              <a:t>อำนวยรายได้</a:t>
            </a:r>
          </a:p>
          <a:p>
            <a:pPr eaLnBrk="1" hangingPunct="1">
              <a:buFontTx/>
              <a:buNone/>
            </a:pPr>
            <a:r>
              <a:rPr lang="th-TH" sz="3600"/>
              <a:t>มีความยืดหยุ่น</a:t>
            </a:r>
          </a:p>
        </p:txBody>
      </p:sp>
      <p:sp>
        <p:nvSpPr>
          <p:cNvPr id="16388" name="AutoShape 5"/>
          <p:cNvSpPr>
            <a:spLocks noChangeArrowheads="1"/>
          </p:cNvSpPr>
          <p:nvPr/>
        </p:nvSpPr>
        <p:spPr bwMode="auto">
          <a:xfrm>
            <a:off x="2268538" y="260350"/>
            <a:ext cx="5400675" cy="1150938"/>
          </a:xfrm>
          <a:prstGeom prst="wedgeRoundRectCallout">
            <a:avLst>
              <a:gd name="adj1" fmla="val -68194"/>
              <a:gd name="adj2" fmla="val 3110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533400" indent="-533400" algn="thaiDist">
              <a:spcBef>
                <a:spcPct val="20000"/>
              </a:spcBef>
            </a:pPr>
            <a:r>
              <a:rPr lang="th-TH" sz="4000"/>
              <a:t>	</a:t>
            </a:r>
            <a:r>
              <a:rPr lang="th-TH" sz="4400" b="1"/>
              <a:t>ลักษณะของภาษีอากรที่ดี</a:t>
            </a:r>
            <a:endParaRPr lang="th-TH" sz="4400" b="1">
              <a:latin typeface="News Gothic MT" pitchFamily="34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1060450" y="1100138"/>
            <a:ext cx="12954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1052513" y="1870075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1052513" y="2593975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1065213" y="3279775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1077913" y="3940175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1065213" y="4613275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6395" name="Text Box 13"/>
          <p:cNvSpPr txBox="1">
            <a:spLocks noChangeArrowheads="1"/>
          </p:cNvSpPr>
          <p:nvPr/>
        </p:nvSpPr>
        <p:spPr bwMode="auto">
          <a:xfrm>
            <a:off x="1077913" y="5248275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pic>
        <p:nvPicPr>
          <p:cNvPr id="16396" name="Picture 14" descr="MCj02335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4290"/>
            <a:ext cx="2332024" cy="1828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4000" y="1730375"/>
            <a:ext cx="8610600" cy="4987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4800" b="1" dirty="0">
                <a:solidFill>
                  <a:srgbClr val="000000"/>
                </a:solidFill>
              </a:rPr>
              <a:t>	</a:t>
            </a:r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ผู้มีหน้าที่เสียภาษี </a:t>
            </a:r>
            <a:r>
              <a:rPr lang="th-TH" dirty="0">
                <a:solidFill>
                  <a:srgbClr val="000000"/>
                </a:solidFill>
              </a:rPr>
              <a:t>ได้แก่ บุคคลธรรมดา นิติบุคคล หรือผู้ที่กฎหมายกำหนดไว้</a:t>
            </a:r>
            <a:endParaRPr lang="th-TH" dirty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buFontTx/>
              <a:buNone/>
            </a:pPr>
            <a:r>
              <a:rPr lang="th-TH" sz="32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ฐานภาษี</a:t>
            </a:r>
            <a:r>
              <a:rPr lang="th-TH" sz="3200" dirty="0">
                <a:solidFill>
                  <a:srgbClr val="000000"/>
                </a:solidFill>
                <a:latin typeface="Angsana New" pitchFamily="18" charset="-34"/>
              </a:rPr>
              <a:t> หมายถึง สิ่งที่เป็นมูลเหตุให้ต้องเสียภาษีอากร  เช่น การมีรายได้ การมีทรัพย์สิน หรือการใช้จ่าย หรือในความหมายอย่างแคบ หมายถึง สิ่งที่รองรับอัตราภาษี</a:t>
            </a:r>
          </a:p>
          <a:p>
            <a:pPr eaLnBrk="1" hangingPunct="1">
              <a:buFontTx/>
              <a:buNone/>
            </a:pPr>
            <a:endParaRPr lang="th-TH" sz="2400" dirty="0">
              <a:solidFill>
                <a:srgbClr val="996633"/>
              </a:solidFill>
              <a:latin typeface="Angsana New" pitchFamily="18" charset="-34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93700"/>
            <a:ext cx="8229600" cy="1143000"/>
          </a:xfrm>
        </p:spPr>
        <p:txBody>
          <a:bodyPr/>
          <a:lstStyle/>
          <a:p>
            <a:pPr eaLnBrk="1" hangingPunct="1"/>
            <a:r>
              <a:rPr lang="th-TH" sz="4800">
                <a:solidFill>
                  <a:srgbClr val="0066FF"/>
                </a:solidFill>
              </a:rPr>
              <a:t>โครงสร้างของกฎหมายภาษีอากร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1785918" y="4500570"/>
            <a:ext cx="5895975" cy="914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th-TH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noFill/>
                <a:latin typeface="Times New Roman"/>
              </a:rPr>
              <a:t>( ภาษีที่ต้องเสีย = ฐานภาษี </a:t>
            </a:r>
            <a:r>
              <a:rPr lang="en-US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noFill/>
                <a:latin typeface="Times New Roman"/>
                <a:cs typeface="Times New Roman"/>
              </a:rPr>
              <a:t>x </a:t>
            </a:r>
            <a:r>
              <a:rPr lang="th-TH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noFill/>
                <a:latin typeface="Times New Roman"/>
              </a:rPr>
              <a:t>อัตราภาษี )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82588" y="38100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313488" y="38100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30213" y="1412875"/>
            <a:ext cx="8915400" cy="48958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3600" dirty="0"/>
              <a:t>	</a:t>
            </a:r>
            <a:r>
              <a:rPr lang="th-TH" sz="3600" b="1" i="1" dirty="0">
                <a:solidFill>
                  <a:srgbClr val="0070C0"/>
                </a:solidFill>
              </a:rPr>
              <a:t>มี </a:t>
            </a:r>
            <a:r>
              <a:rPr lang="en-US" sz="3600" b="1" i="1" dirty="0">
                <a:solidFill>
                  <a:srgbClr val="0070C0"/>
                </a:solidFill>
                <a:latin typeface="Angsana New" pitchFamily="18" charset="-34"/>
              </a:rPr>
              <a:t>3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th-TH" sz="3600" b="1" i="1" dirty="0">
                <a:solidFill>
                  <a:srgbClr val="0070C0"/>
                </a:solidFill>
              </a:rPr>
              <a:t>แบบ ดูว่าอัตราภาษีจะผันแปรตามฐานภาษีในทางใด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h-TH" sz="900" b="1" i="1" dirty="0">
              <a:solidFill>
                <a:srgbClr val="00CC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3600" b="1" dirty="0"/>
              <a:t>	</a:t>
            </a:r>
            <a:r>
              <a:rPr lang="th-TH" sz="3600" b="1" dirty="0">
                <a:solidFill>
                  <a:srgbClr val="FF0066"/>
                </a:solidFill>
              </a:rPr>
              <a:t>อัตราก้าวหน้า</a:t>
            </a:r>
            <a:r>
              <a:rPr lang="th-TH" sz="3600" dirty="0"/>
              <a:t> คือ </a:t>
            </a:r>
            <a:r>
              <a:rPr lang="th-TH" sz="3000" dirty="0"/>
              <a:t>ฐานภาษีสูงขึ้น	 	   อัตราภาษีจะสูงตาม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th-TH" dirty="0"/>
              <a:t>	ภาษีเงินได้บุคคลธรรมดา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3600" b="1" dirty="0"/>
              <a:t>	</a:t>
            </a:r>
            <a:r>
              <a:rPr lang="th-TH" sz="3600" b="1" dirty="0">
                <a:solidFill>
                  <a:srgbClr val="FF0066"/>
                </a:solidFill>
              </a:rPr>
              <a:t>อัตราคงที่</a:t>
            </a:r>
            <a:r>
              <a:rPr lang="th-TH" sz="3600" dirty="0"/>
              <a:t> คือ</a:t>
            </a:r>
            <a:r>
              <a:rPr lang="th-TH" sz="3000" dirty="0"/>
              <a:t>ไม่ว่าฐานภาษีจะเปลี่ยนแปลงไปทางใด อัตราก็เท่าเดิม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th-TH" dirty="0"/>
              <a:t>	ภาษีเงินได้นิติบุคคล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th-TH" dirty="0"/>
              <a:t>	ภาษีมูลค่าเพิ่ม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th-TH" dirty="0"/>
              <a:t>	ภาษีธุรกิจเฉพาะ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3600" b="1" dirty="0"/>
              <a:t>	</a:t>
            </a:r>
            <a:r>
              <a:rPr lang="th-TH" sz="3600" b="1" dirty="0">
                <a:solidFill>
                  <a:srgbClr val="FF0066"/>
                </a:solidFill>
              </a:rPr>
              <a:t>อัตราถอยหลัง</a:t>
            </a:r>
            <a:r>
              <a:rPr lang="th-TH" sz="3600" dirty="0"/>
              <a:t> คือ </a:t>
            </a:r>
            <a:r>
              <a:rPr lang="th-TH" sz="3000" dirty="0"/>
              <a:t>ฐานภาษีสูงขึ้น                   อัตราภาษีกลับลดลง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th-TH" dirty="0"/>
              <a:t>	ภาษีบำรุงท้องที่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367712" cy="1143000"/>
          </a:xfrm>
        </p:spPr>
        <p:txBody>
          <a:bodyPr/>
          <a:lstStyle/>
          <a:p>
            <a:pPr eaLnBrk="1" hangingPunct="1"/>
            <a:r>
              <a:rPr lang="th-TH" sz="4800">
                <a:solidFill>
                  <a:srgbClr val="0066FF"/>
                </a:solidFill>
              </a:rPr>
              <a:t>อัตราภาษีที่ใช้ในประเทศไทย</a:t>
            </a: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636588" y="25400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6156325" y="12700"/>
            <a:ext cx="216058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>
            <a:off x="5178425" y="2446338"/>
            <a:ext cx="792163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5364162" y="4887572"/>
            <a:ext cx="792163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8440" name="Oval 14"/>
          <p:cNvSpPr>
            <a:spLocks noChangeArrowheads="1"/>
          </p:cNvSpPr>
          <p:nvPr/>
        </p:nvSpPr>
        <p:spPr bwMode="auto">
          <a:xfrm>
            <a:off x="1331912" y="2759076"/>
            <a:ext cx="142875" cy="144462"/>
          </a:xfrm>
          <a:prstGeom prst="ellipse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8441" name="Oval 16"/>
          <p:cNvSpPr>
            <a:spLocks noChangeArrowheads="1"/>
          </p:cNvSpPr>
          <p:nvPr/>
        </p:nvSpPr>
        <p:spPr bwMode="auto">
          <a:xfrm>
            <a:off x="1299568" y="4365104"/>
            <a:ext cx="142875" cy="144462"/>
          </a:xfrm>
          <a:prstGeom prst="ellipse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th-TH" sz="3200"/>
          </a:p>
        </p:txBody>
      </p:sp>
      <p:sp>
        <p:nvSpPr>
          <p:cNvPr id="18442" name="Oval 17"/>
          <p:cNvSpPr>
            <a:spLocks noChangeArrowheads="1"/>
          </p:cNvSpPr>
          <p:nvPr/>
        </p:nvSpPr>
        <p:spPr bwMode="auto">
          <a:xfrm>
            <a:off x="1299569" y="4004841"/>
            <a:ext cx="142875" cy="144462"/>
          </a:xfrm>
          <a:prstGeom prst="ellipse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th-TH" sz="3600"/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1299569" y="3645024"/>
            <a:ext cx="142875" cy="144462"/>
          </a:xfrm>
          <a:prstGeom prst="ellipse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th-TH" sz="3200"/>
          </a:p>
        </p:txBody>
      </p:sp>
      <p:sp>
        <p:nvSpPr>
          <p:cNvPr id="18444" name="Oval 19"/>
          <p:cNvSpPr>
            <a:spLocks noChangeArrowheads="1"/>
          </p:cNvSpPr>
          <p:nvPr/>
        </p:nvSpPr>
        <p:spPr bwMode="auto">
          <a:xfrm>
            <a:off x="1299569" y="5301208"/>
            <a:ext cx="142875" cy="144462"/>
          </a:xfrm>
          <a:prstGeom prst="ellipse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th-TH"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0" y="317500"/>
            <a:ext cx="8496300" cy="1143000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sz="3600" b="1">
                <a:solidFill>
                  <a:srgbClr val="0066FF"/>
                </a:solidFill>
                <a:latin typeface="Angsana New" pitchFamily="18" charset="-34"/>
              </a:rPr>
              <a:t>ประเภทรายได้ที่สำคัญของรัฐบาล แยกตามหน่วยงานที่จัดเก็บรายได้</a:t>
            </a:r>
          </a:p>
        </p:txBody>
      </p:sp>
      <p:graphicFrame>
        <p:nvGraphicFramePr>
          <p:cNvPr id="60419" name="Group 3"/>
          <p:cNvGraphicFramePr>
            <a:graphicFrameLocks noGrp="1"/>
          </p:cNvGraphicFramePr>
          <p:nvPr>
            <p:ph sz="half" idx="1"/>
          </p:nvPr>
        </p:nvGraphicFramePr>
        <p:xfrm>
          <a:off x="200025" y="1535113"/>
          <a:ext cx="3960813" cy="3267456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 กรมสรรพากร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1.1 ภาษีเงินได้บุคคลธรรมดา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1.2 ภาษีเงินได้นิติบุคคล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1.3 ภาษีมูลค่าเพิ่ม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1.4 ภาษีธุรกิจเฉพาะ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1.5 อากรแสตมป์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1.6 ภาษีเงินได้ปิโตรเลียม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1.7 ภาษีอากรอื่นๆ และรายได้อื่นๆ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446" name="Group 30"/>
          <p:cNvGraphicFramePr>
            <a:graphicFrameLocks noGrp="1"/>
          </p:cNvGraphicFramePr>
          <p:nvPr>
            <p:ph sz="quarter" idx="2"/>
          </p:nvPr>
        </p:nvGraphicFramePr>
        <p:xfrm>
          <a:off x="4229100" y="1552575"/>
          <a:ext cx="4679950" cy="4956176"/>
        </p:xfrm>
        <a:graphic>
          <a:graphicData uri="http://schemas.openxmlformats.org/drawingml/2006/table">
            <a:tbl>
              <a:tblPr/>
              <a:tblGrid>
                <a:gridCol w="467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 กรมสรรพสามิต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2.1 ภาษียาสูบ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2.2 ภาษีน้ำมันและผลิตภัณฑ์น้ำมัน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2.3 ภาษีสุราและค่าผลประโยชน์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2.4 ภาษีเบียร์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2.5 ภาษีรถยนต์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2.6 ภาษี และรายได้อื่นๆ เช่น  ภาษีไพ่  ภาษีแก้ว  ภาษี   เครื่องหอม และเครื่องสำอาง ภาษีเรือ  (เช่นเรือยอต์ช)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ภาษีกิจการบริการ  (เช่น สนามแข่งม้า สนามกอล์ฟ) ภาษีพรม ภาษีรถจักรยานยนต์ ภาษีหินอ่อนและ หินแกรนิต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ภาษีแบตเตอรี่ ภาษีเครื่องดื่ม และภาษีเครื่องไฟฟ้า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(เช่น เครื่องปรับอากาศ โคม ระย้าติดเพดานหรือผนัง)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444" name="Group 28"/>
          <p:cNvGraphicFramePr>
            <a:graphicFrameLocks noGrp="1"/>
          </p:cNvGraphicFramePr>
          <p:nvPr>
            <p:ph sz="quarter" idx="3"/>
          </p:nvPr>
        </p:nvGraphicFramePr>
        <p:xfrm>
          <a:off x="200025" y="4860925"/>
          <a:ext cx="3960813" cy="1658112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3. กรมศุลกากร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5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3.1 อากรขาเข้า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3.2 อากรขาออก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3.3 รายได้อื่นๆ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61950" y="1612900"/>
            <a:ext cx="8458200" cy="4911725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thaiDist" eaLnBrk="1" hangingPunct="1">
              <a:lnSpc>
                <a:spcPct val="90000"/>
              </a:lnSpc>
            </a:pPr>
            <a:r>
              <a:rPr lang="th-TH" sz="3800">
                <a:solidFill>
                  <a:srgbClr val="000000"/>
                </a:solidFill>
              </a:rPr>
              <a:t>                                     โดยผู้เสียภาษีกรอกแบบ (ภ.ง.ด./ภ.พ./ภ.ธ.) ประเมินเงินได้และจำนวนภาษีที่ต้องเสีย และชำระภาษีด้วยตนเอง ตามเวลาที่กฎหมายกำหนด</a:t>
            </a:r>
          </a:p>
          <a:p>
            <a:pPr algn="thaiDist" eaLnBrk="1" hangingPunct="1">
              <a:lnSpc>
                <a:spcPct val="90000"/>
              </a:lnSpc>
              <a:buFontTx/>
              <a:buNone/>
            </a:pPr>
            <a:endParaRPr lang="th-TH" sz="1800">
              <a:solidFill>
                <a:srgbClr val="000000"/>
              </a:solidFill>
            </a:endParaRPr>
          </a:p>
          <a:p>
            <a:pPr algn="thaiDist" eaLnBrk="1" hangingPunct="1">
              <a:lnSpc>
                <a:spcPct val="90000"/>
              </a:lnSpc>
            </a:pPr>
            <a:r>
              <a:rPr lang="th-TH" sz="3800">
                <a:solidFill>
                  <a:srgbClr val="000000"/>
                </a:solidFill>
              </a:rPr>
              <a:t>                                                     เจ้าพนักงานจะตรวจสอบว่า ผู้เสียภาษียื่นแบบประเมินตนเองถูกต้องหรือไม่  หรือไม่ได้ยื่นแบบประเมินตนเองไว้เลย  ถ้าผู้เสียภาษียื่นแบบไว้ไม่ถูกต้อง หรือไม่ยื่นแบบเสียภาษี เจ้าพนักงานฯ จะประเมินเรียกเก็บภาษีเพิ่มเติมพร้อมลงโทษทั้งทางแพ่ง และทางอาญา </a:t>
            </a:r>
          </a:p>
          <a:p>
            <a:pPr algn="thaiDist" eaLnBrk="1" hangingPunct="1">
              <a:lnSpc>
                <a:spcPct val="90000"/>
              </a:lnSpc>
            </a:pPr>
            <a:endParaRPr lang="th-TH" sz="3800">
              <a:solidFill>
                <a:srgbClr val="000000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782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5200" b="1">
                <a:solidFill>
                  <a:srgbClr val="0066FF"/>
                </a:solidFill>
              </a:rPr>
              <a:t>วิธีการเสียภาษี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928662" y="1571612"/>
            <a:ext cx="252888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2000" b="1" kern="10" dirty="0">
                <a:ln w="12700">
                  <a:solidFill>
                    <a:srgbClr val="99663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การประเมินตนเอง</a:t>
            </a:r>
          </a:p>
        </p:txBody>
      </p:sp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918369" y="3548062"/>
            <a:ext cx="37433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2000" b="1" kern="10" dirty="0">
                <a:ln w="12700">
                  <a:solidFill>
                    <a:srgbClr val="99663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การประเมินโดยเจ้าพนักงานฯ</a:t>
            </a:r>
          </a:p>
        </p:txBody>
      </p:sp>
      <p:pic>
        <p:nvPicPr>
          <p:cNvPr id="19462" name="Picture 6" descr="l0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6524625"/>
            <a:ext cx="536416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69888" y="1243013"/>
            <a:ext cx="8443912" cy="525621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thaiDist" eaLnBrk="1" hangingPunct="1">
              <a:lnSpc>
                <a:spcPct val="90000"/>
              </a:lnSpc>
            </a:pPr>
            <a:r>
              <a:rPr lang="th-TH" sz="3400" dirty="0">
                <a:solidFill>
                  <a:srgbClr val="000000"/>
                </a:solidFill>
                <a:latin typeface="Angsana New" pitchFamily="18" charset="-34"/>
              </a:rPr>
              <a:t>                                          </a:t>
            </a:r>
            <a:r>
              <a:rPr lang="th-TH" sz="3600" b="1" dirty="0">
                <a:solidFill>
                  <a:srgbClr val="000000"/>
                </a:solidFill>
                <a:latin typeface="Angsana New" pitchFamily="18" charset="-34"/>
              </a:rPr>
              <a:t>กฎหมายให้ผู้จ่ายเงินได้หักภาษีไว้ทุกคราวที่จ่ายเงินได้และนำส่งกรมสรรพกรก่อนถึงกำหนดเวลายื่นแบบ</a:t>
            </a:r>
            <a:r>
              <a:rPr lang="th-TH" sz="3400" dirty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3400" dirty="0">
                <a:solidFill>
                  <a:srgbClr val="0066FF"/>
                </a:solidFill>
                <a:latin typeface="Angsana New" pitchFamily="18" charset="-34"/>
              </a:rPr>
              <a:t>เช่น</a:t>
            </a:r>
            <a:r>
              <a:rPr lang="th-TH" sz="3400" dirty="0">
                <a:solidFill>
                  <a:srgbClr val="000000"/>
                </a:solidFill>
                <a:latin typeface="Angsana New" pitchFamily="18" charset="-34"/>
              </a:rPr>
              <a:t> นายจ้างจ่ายเงินเดือน เดือนละ </a:t>
            </a:r>
            <a:r>
              <a:rPr lang="en-US" sz="3400" dirty="0">
                <a:solidFill>
                  <a:srgbClr val="000000"/>
                </a:solidFill>
                <a:latin typeface="Angsana New" pitchFamily="18" charset="-34"/>
              </a:rPr>
              <a:t>20,000 </a:t>
            </a:r>
            <a:r>
              <a:rPr lang="th-TH" sz="3400" dirty="0">
                <a:solidFill>
                  <a:srgbClr val="000000"/>
                </a:solidFill>
                <a:latin typeface="Angsana New" pitchFamily="18" charset="-34"/>
              </a:rPr>
              <a:t>บาท ถ้าต้องหักภาษีไว้ </a:t>
            </a:r>
            <a:r>
              <a:rPr lang="en-US" sz="3400" dirty="0">
                <a:solidFill>
                  <a:srgbClr val="000000"/>
                </a:solidFill>
                <a:latin typeface="Angsana New" pitchFamily="18" charset="-34"/>
              </a:rPr>
              <a:t>500</a:t>
            </a:r>
            <a:r>
              <a:rPr lang="th-TH" sz="3400" dirty="0">
                <a:solidFill>
                  <a:srgbClr val="000000"/>
                </a:solidFill>
                <a:latin typeface="Angsana New" pitchFamily="18" charset="-34"/>
              </a:rPr>
              <a:t> บาท เพื่อนำส่งกรมสรรพากร จ่ายให้ลูกจ้างจริง </a:t>
            </a:r>
            <a:r>
              <a:rPr lang="en-US" sz="3400" dirty="0">
                <a:solidFill>
                  <a:srgbClr val="000000"/>
                </a:solidFill>
                <a:latin typeface="Angsana New" pitchFamily="18" charset="-34"/>
              </a:rPr>
              <a:t>19,500 </a:t>
            </a:r>
            <a:r>
              <a:rPr lang="th-TH" sz="3400" dirty="0">
                <a:solidFill>
                  <a:srgbClr val="000000"/>
                </a:solidFill>
                <a:latin typeface="Angsana New" pitchFamily="18" charset="-34"/>
              </a:rPr>
              <a:t>บาท เมื่อถึงเวลายื่นแบบเสียภาษีลูกจ้างจะนำภาษีที่ถูกหัก ณ ที่จ่ายมาหักจากภาษีที่ต้องชำระตามแบบได้ 	</a:t>
            </a:r>
          </a:p>
          <a:p>
            <a:pPr algn="thaiDist" eaLnBrk="1" hangingPunct="1">
              <a:lnSpc>
                <a:spcPct val="90000"/>
              </a:lnSpc>
              <a:buFontTx/>
              <a:buNone/>
            </a:pPr>
            <a:r>
              <a:rPr lang="th-TH" sz="3700" b="1" dirty="0">
                <a:solidFill>
                  <a:srgbClr val="000000"/>
                </a:solidFill>
                <a:latin typeface="Angsana New" pitchFamily="18" charset="-34"/>
              </a:rPr>
              <a:t>	</a:t>
            </a:r>
            <a:endParaRPr lang="th-TH" sz="1400" b="1" dirty="0">
              <a:solidFill>
                <a:srgbClr val="00CC00"/>
              </a:solidFill>
              <a:latin typeface="Angsana New" pitchFamily="18" charset="-34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8775"/>
            <a:ext cx="8229600" cy="935038"/>
          </a:xfrm>
        </p:spPr>
        <p:txBody>
          <a:bodyPr/>
          <a:lstStyle/>
          <a:p>
            <a:pPr eaLnBrk="1" hangingPunct="1"/>
            <a:r>
              <a:rPr lang="th-TH" sz="4800" b="1" dirty="0">
                <a:solidFill>
                  <a:srgbClr val="0066FF"/>
                </a:solidFill>
              </a:rPr>
              <a:t>วิธีการเสียภาษี </a:t>
            </a:r>
            <a:r>
              <a:rPr lang="th-TH" sz="4000" b="1" dirty="0">
                <a:solidFill>
                  <a:srgbClr val="0066FF"/>
                </a:solidFill>
              </a:rPr>
              <a:t>(ต่อ)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785786" y="1214422"/>
            <a:ext cx="26638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2000" b="1" kern="10" dirty="0">
                <a:ln w="12700">
                  <a:solidFill>
                    <a:srgbClr val="99663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การหักภาษี ณ ที่จ่าย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58" y="4143380"/>
            <a:ext cx="8443912" cy="2008179"/>
          </a:xfrm>
          <a:prstGeom prst="rect">
            <a:avLst/>
          </a:prstGeom>
          <a:solidFill>
            <a:srgbClr val="FFFFCC"/>
          </a:solidFill>
        </p:spPr>
        <p:txBody>
          <a:bodyPr vert="horz">
            <a:normAutofit lnSpcReduction="10000"/>
          </a:bodyPr>
          <a:lstStyle/>
          <a:p>
            <a:pPr marL="274320" marR="0" lvl="0" indent="-274320" algn="thaiDist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th-TH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</a:t>
            </a:r>
          </a:p>
          <a:p>
            <a:pPr marL="274320" marR="0" lvl="0" indent="-274320" algn="thaiDist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th-TH" sz="3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	</a:t>
            </a:r>
            <a:r>
              <a:rPr kumimoji="0" lang="th-TH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แบบ ภ.ง.ด.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90 </a:t>
            </a:r>
            <a:r>
              <a:rPr kumimoji="0" lang="th-TH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มีภาษีต้องชำระ		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15,000 </a:t>
            </a:r>
            <a:r>
              <a:rPr kumimoji="0" lang="th-TH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บาท</a:t>
            </a:r>
          </a:p>
          <a:p>
            <a:pPr marL="548640" marR="0" lvl="1" indent="-228600" algn="thaiDist" defTabSz="914400" rtl="0" eaLnBrk="1" fontAlgn="auto" latinLnBrk="0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	</a:t>
            </a:r>
            <a:r>
              <a:rPr kumimoji="0" lang="th-TH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หัก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ภาษี ณ ที่จ่าย </a:t>
            </a:r>
            <a:r>
              <a:rPr lang="en-US" sz="3200" b="1" noProof="0" dirty="0">
                <a:solidFill>
                  <a:srgbClr val="FF0000"/>
                </a:solidFill>
                <a:latin typeface="Angsana New" pitchFamily="18" charset="-34"/>
                <a:cs typeface="+mn-cs"/>
              </a:rPr>
              <a:t>(500x12)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  	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6,000 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บาท</a:t>
            </a:r>
          </a:p>
          <a:p>
            <a:pPr marL="548640" marR="0" lvl="1" indent="-228600" algn="thaiDist" defTabSz="914400" rtl="0" eaLnBrk="1" fontAlgn="auto" latinLnBrk="0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	จำนวนภาษีที่ต้องชำระ			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9,000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บาท</a:t>
            </a:r>
          </a:p>
          <a:p>
            <a:pPr marL="548640" marR="0" lvl="1" indent="-228600" algn="thaiDist" defTabSz="914400" rtl="0" eaLnBrk="1" fontAlgn="auto" latinLnBrk="0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Tx/>
              <a:buNone/>
              <a:tabLst/>
              <a:defRPr/>
            </a:pP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Angsana New" pitchFamily="18" charset="-3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76288" y="1600200"/>
            <a:ext cx="7935912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3600" b="1" dirty="0">
                <a:latin typeface="Angsana New" pitchFamily="18" charset="-34"/>
              </a:rPr>
              <a:t>	ขั้นที่ </a:t>
            </a:r>
            <a:r>
              <a:rPr lang="en-US" sz="3600" b="1" dirty="0">
                <a:latin typeface="Angsana New" pitchFamily="18" charset="-34"/>
              </a:rPr>
              <a:t>1</a:t>
            </a:r>
            <a:r>
              <a:rPr lang="en-US" sz="36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ผู้เสียภาษียื่นแบบประเมินตนเอง</a:t>
            </a:r>
          </a:p>
          <a:p>
            <a:pPr eaLnBrk="1" hangingPunct="1">
              <a:buFontTx/>
              <a:buNone/>
            </a:pPr>
            <a:r>
              <a:rPr lang="th-TH" sz="3600" b="1" dirty="0">
                <a:latin typeface="Angsana New" pitchFamily="18" charset="-34"/>
              </a:rPr>
              <a:t>	ขั้นที่ </a:t>
            </a:r>
            <a:r>
              <a:rPr lang="en-US" sz="3600" b="1" dirty="0">
                <a:latin typeface="Angsana New" pitchFamily="18" charset="-34"/>
              </a:rPr>
              <a:t>2</a:t>
            </a:r>
            <a:r>
              <a:rPr lang="en-US" sz="36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การประเมินโดยเจ้าพนักงานฯ (กรมสรรพากร)</a:t>
            </a:r>
          </a:p>
          <a:p>
            <a:pPr eaLnBrk="1" hangingPunct="1">
              <a:buFontTx/>
              <a:buNone/>
            </a:pPr>
            <a:r>
              <a:rPr lang="th-TH" sz="3600" b="1" dirty="0">
                <a:latin typeface="Angsana New" pitchFamily="18" charset="-34"/>
              </a:rPr>
              <a:t>	ขั้นที่ </a:t>
            </a:r>
            <a:r>
              <a:rPr lang="en-US" sz="3600" b="1" dirty="0">
                <a:latin typeface="Angsana New" pitchFamily="18" charset="-34"/>
              </a:rPr>
              <a:t>3</a:t>
            </a:r>
            <a:r>
              <a:rPr lang="en-US" sz="36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ผู้เสียภาษีที่ถูกเรียกเก็บภาษีเพิ่มเติมไม่เห็นด้วย ต้องยื่นอุทธรณ์ต่อคณะกรรมการพิจารณาอุ</a:t>
            </a:r>
            <a:r>
              <a:rPr lang="th-TH" sz="3600" dirty="0" err="1">
                <a:latin typeface="Angsana New" pitchFamily="18" charset="-34"/>
              </a:rPr>
              <a:t>ธรณ์</a:t>
            </a:r>
            <a:r>
              <a:rPr lang="th-TH" sz="3600" dirty="0">
                <a:latin typeface="Angsana New" pitchFamily="18" charset="-34"/>
              </a:rPr>
              <a:t>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ภายใน 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30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วัน</a:t>
            </a:r>
            <a:r>
              <a:rPr lang="th-TH" sz="3600" dirty="0">
                <a:latin typeface="Angsana New" pitchFamily="18" charset="-34"/>
              </a:rPr>
              <a:t>นับแต่วันที่ได้รับหนังสือแจ้งการประเมิน</a:t>
            </a:r>
          </a:p>
          <a:p>
            <a:pPr eaLnBrk="1" hangingPunct="1">
              <a:buFontTx/>
              <a:buNone/>
            </a:pPr>
            <a:r>
              <a:rPr lang="th-TH" sz="3600" b="1" dirty="0">
                <a:latin typeface="Angsana New" pitchFamily="18" charset="-34"/>
              </a:rPr>
              <a:t>	ขั้นที่ </a:t>
            </a:r>
            <a:r>
              <a:rPr lang="en-US" sz="3600" b="1" dirty="0">
                <a:latin typeface="Angsana New" pitchFamily="18" charset="-34"/>
              </a:rPr>
              <a:t>4</a:t>
            </a:r>
            <a:r>
              <a:rPr lang="en-US" sz="36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เมื่อคณะกรรมการฯ มีคำวินิจฉัยแล้วยังไม่พอใจ จึงใช้สิทธิ์ฟ้องศาลภาษีอากรกลางได้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431925"/>
          </a:xfrm>
        </p:spPr>
        <p:txBody>
          <a:bodyPr>
            <a:normAutofit fontScale="90000"/>
          </a:bodyPr>
          <a:lstStyle/>
          <a:p>
            <a:pPr algn="thaiDist" eaLnBrk="1" hangingPunct="1"/>
            <a:r>
              <a:rPr lang="th-TH" sz="4800" b="1" dirty="0">
                <a:solidFill>
                  <a:srgbClr val="0066FF"/>
                </a:solidFill>
              </a:rPr>
              <a:t>ขั้นตอนการขอความเป็นธรรมในคดีภาษีอากร</a:t>
            </a:r>
          </a:p>
        </p:txBody>
      </p:sp>
      <p:pic>
        <p:nvPicPr>
          <p:cNvPr id="21508" name="Picture 4" descr="j03008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5303838"/>
            <a:ext cx="1814513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-180975" y="1052513"/>
            <a:ext cx="12954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-180975" y="2374900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-177800" y="4144963"/>
            <a:ext cx="12954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-180975" y="1722438"/>
            <a:ext cx="12954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73200"/>
            <a:ext cx="8893175" cy="302737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th-TH" sz="3700" b="1" dirty="0">
                <a:latin typeface="Angsana New" pitchFamily="18" charset="-34"/>
              </a:rPr>
              <a:t>	</a:t>
            </a:r>
            <a:r>
              <a:rPr lang="th-TH" sz="3700" b="1" u="sng" dirty="0">
                <a:latin typeface="Angsana New" pitchFamily="18" charset="-34"/>
              </a:rPr>
              <a:t>โทษทางแพ่ง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4000" dirty="0">
                <a:latin typeface="Angsana New" pitchFamily="18" charset="-34"/>
              </a:rPr>
              <a:t>	</a:t>
            </a:r>
            <a:r>
              <a:rPr lang="en-US" sz="3600" b="1" dirty="0">
                <a:solidFill>
                  <a:srgbClr val="FF0066"/>
                </a:solidFill>
                <a:latin typeface="Angsana New" pitchFamily="18" charset="-34"/>
              </a:rPr>
              <a:t>1. </a:t>
            </a:r>
            <a:r>
              <a:rPr lang="th-TH" sz="3600" b="1" dirty="0">
                <a:solidFill>
                  <a:srgbClr val="FF0066"/>
                </a:solidFill>
                <a:latin typeface="Angsana New" pitchFamily="18" charset="-34"/>
              </a:rPr>
              <a:t>เงินเพิ่ม</a:t>
            </a:r>
            <a:r>
              <a:rPr lang="th-TH" sz="3600" b="1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(ดอกเบี้ย) </a:t>
            </a:r>
            <a:r>
              <a:rPr lang="en-US" sz="3600" dirty="0">
                <a:latin typeface="Angsana New" pitchFamily="18" charset="-34"/>
              </a:rPr>
              <a:t>1.5% </a:t>
            </a:r>
            <a:r>
              <a:rPr lang="th-TH" sz="3600" dirty="0">
                <a:latin typeface="Angsana New" pitchFamily="18" charset="-34"/>
              </a:rPr>
              <a:t>ต่อเดือน</a:t>
            </a:r>
            <a:r>
              <a:rPr lang="th-TH" sz="4000" dirty="0"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เศษของเดือนคิดเป็น</a:t>
            </a:r>
            <a:r>
              <a:rPr lang="en-US" sz="3600" dirty="0">
                <a:latin typeface="Angsana New" pitchFamily="18" charset="-34"/>
              </a:rPr>
              <a:t> 1 </a:t>
            </a:r>
            <a:r>
              <a:rPr lang="th-TH" sz="3600" dirty="0">
                <a:latin typeface="Angsana New" pitchFamily="18" charset="-34"/>
              </a:rPr>
              <a:t>เดือน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>
                <a:latin typeface="Angsana New" pitchFamily="18" charset="-34"/>
              </a:rPr>
              <a:t>		</a:t>
            </a:r>
            <a:r>
              <a:rPr lang="th-TH" sz="3600" b="1" dirty="0">
                <a:latin typeface="Angsana New" pitchFamily="18" charset="-34"/>
              </a:rPr>
              <a:t>กรณี </a:t>
            </a:r>
            <a:r>
              <a:rPr lang="en-US" sz="3600" b="1" dirty="0">
                <a:latin typeface="Angsana New" pitchFamily="18" charset="-34"/>
              </a:rPr>
              <a:t>: </a:t>
            </a:r>
            <a:r>
              <a:rPr lang="th-TH" sz="3600" dirty="0">
                <a:latin typeface="Angsana New" pitchFamily="18" charset="-34"/>
              </a:rPr>
              <a:t>เสียภาษีช้าหรือไม่เสียภาษีตามเวลาที่กฎหมายกำหนด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300" b="1" dirty="0">
                <a:latin typeface="Angsana New" pitchFamily="18" charset="-34"/>
              </a:rPr>
              <a:t> </a:t>
            </a:r>
            <a:r>
              <a:rPr lang="en-US" sz="3300" b="1" u="sng" dirty="0">
                <a:latin typeface="Angsana New" pitchFamily="18" charset="-34"/>
              </a:rPr>
              <a:t>EX</a:t>
            </a:r>
            <a:r>
              <a:rPr lang="en-US" sz="3300" b="1" dirty="0">
                <a:latin typeface="Angsana New" pitchFamily="18" charset="-34"/>
              </a:rPr>
              <a:t>  A</a:t>
            </a:r>
            <a:r>
              <a:rPr lang="th-TH" sz="3300" b="1" dirty="0">
                <a:latin typeface="Angsana New" pitchFamily="18" charset="-34"/>
              </a:rPr>
              <a:t>  ต้องเสียภาษีปี </a:t>
            </a:r>
            <a:r>
              <a:rPr lang="en-US" sz="3300" b="1" dirty="0">
                <a:latin typeface="Angsana New" pitchFamily="18" charset="-34"/>
              </a:rPr>
              <a:t>2555 </a:t>
            </a:r>
            <a:r>
              <a:rPr lang="th-TH" sz="3300" b="1" dirty="0">
                <a:latin typeface="Angsana New" pitchFamily="18" charset="-34"/>
              </a:rPr>
              <a:t>เป็นเงิน </a:t>
            </a:r>
            <a:r>
              <a:rPr lang="en-US" sz="3300" b="1" dirty="0">
                <a:latin typeface="Angsana New" pitchFamily="18" charset="-34"/>
              </a:rPr>
              <a:t>1,000 </a:t>
            </a:r>
            <a:r>
              <a:rPr lang="th-TH" sz="3300" b="1" dirty="0">
                <a:latin typeface="Angsana New" pitchFamily="18" charset="-34"/>
              </a:rPr>
              <a:t>บาท โดยนาย </a:t>
            </a:r>
            <a:r>
              <a:rPr lang="en-US" sz="3300" b="1" dirty="0">
                <a:latin typeface="Angsana New" pitchFamily="18" charset="-34"/>
              </a:rPr>
              <a:t>A </a:t>
            </a:r>
            <a:r>
              <a:rPr lang="th-TH" sz="3300" b="1" dirty="0">
                <a:latin typeface="Angsana New" pitchFamily="18" charset="-34"/>
              </a:rPr>
              <a:t>ยื่นแบบเสียภาษีในวันที่ </a:t>
            </a:r>
            <a:r>
              <a:rPr lang="en-US" sz="3300" b="1" dirty="0">
                <a:latin typeface="Angsana New" pitchFamily="18" charset="-34"/>
              </a:rPr>
              <a:t>1 </a:t>
            </a:r>
            <a:r>
              <a:rPr lang="th-TH" sz="3300" b="1" dirty="0">
                <a:latin typeface="Angsana New" pitchFamily="18" charset="-34"/>
              </a:rPr>
              <a:t>ตค </a:t>
            </a:r>
            <a:r>
              <a:rPr lang="en-US" sz="3300" b="1" dirty="0">
                <a:latin typeface="Angsana New" pitchFamily="18" charset="-34"/>
              </a:rPr>
              <a:t>2556 ?</a:t>
            </a:r>
            <a:endParaRPr lang="th-TH" sz="3300" b="1" dirty="0">
              <a:latin typeface="Angsana New" pitchFamily="18" charset="-34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300" dirty="0">
                <a:latin typeface="Angsana New" pitchFamily="18" charset="-34"/>
              </a:rPr>
              <a:t>	</a:t>
            </a:r>
            <a:endParaRPr lang="th-TH" sz="3100" dirty="0">
              <a:solidFill>
                <a:srgbClr val="00CC00"/>
              </a:solidFill>
              <a:latin typeface="Angsana New" pitchFamily="18" charset="-34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0050"/>
            <a:ext cx="8229600" cy="1008063"/>
          </a:xfrm>
        </p:spPr>
        <p:txBody>
          <a:bodyPr/>
          <a:lstStyle/>
          <a:p>
            <a:pPr eaLnBrk="1" hangingPunct="1"/>
            <a:r>
              <a:rPr lang="th-TH" sz="4500" b="1" dirty="0">
                <a:solidFill>
                  <a:srgbClr val="0066FF"/>
                </a:solidFill>
              </a:rPr>
              <a:t>โทษจากการไม่ปฏิบัติตามประมวลรัษฎากร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-495300" y="895350"/>
            <a:ext cx="1295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0825" y="3857628"/>
            <a:ext cx="8893175" cy="210977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th-TH" sz="3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A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</a:t>
            </a:r>
            <a:r>
              <a:rPr kumimoji="0" lang="th-TH" sz="3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ยื่นแบบเมื่อ 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1 </a:t>
            </a:r>
            <a:r>
              <a:rPr kumimoji="0" lang="th-TH" sz="3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ต.ค. 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2556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(ตามก.ม.ให้เสียภาษีภายใน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1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ม.ค. –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31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มี.ค.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56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)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ต้องเสียเงินเพิ่ม    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=     1,000  x  1.5%  x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7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เดือน      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=        105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บาท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 New" pitchFamily="18" charset="-34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	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A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ต้องเสียภาษีพร้อมเงินเพิ่ม     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=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  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1,000 +105        =     1,105 </a:t>
            </a:r>
            <a:r>
              <a:rPr kumimoji="0" lang="th-TH" sz="31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ngsana New" pitchFamily="18" charset="-34"/>
                <a:ea typeface="+mn-ea"/>
                <a:cs typeface="+mn-cs"/>
              </a:rPr>
              <a:t>บาท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569325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3600">
                <a:latin typeface="Angsana New" pitchFamily="18" charset="-34"/>
              </a:rPr>
              <a:t>	</a:t>
            </a:r>
            <a:r>
              <a:rPr lang="th-TH" sz="4000">
                <a:latin typeface="Angsana New" pitchFamily="18" charset="-34"/>
              </a:rPr>
              <a:t>จากการตรวจสอบพบว่า</a:t>
            </a:r>
          </a:p>
          <a:p>
            <a:pPr lvl="1" eaLnBrk="1" hangingPunct="1">
              <a:buFontTx/>
              <a:buNone/>
            </a:pPr>
            <a:r>
              <a:rPr lang="th-TH" sz="3600" b="1">
                <a:solidFill>
                  <a:schemeClr val="accent1"/>
                </a:solidFill>
                <a:latin typeface="Angsana New" pitchFamily="18" charset="-34"/>
              </a:rPr>
              <a:t>	</a:t>
            </a:r>
            <a:r>
              <a:rPr lang="th-TH" sz="3600" b="1">
                <a:solidFill>
                  <a:srgbClr val="00CC00"/>
                </a:solidFill>
                <a:latin typeface="Angsana New" pitchFamily="18" charset="-34"/>
              </a:rPr>
              <a:t>ก.</a:t>
            </a:r>
            <a:r>
              <a:rPr lang="th-TH" sz="3600">
                <a:solidFill>
                  <a:srgbClr val="00CC00"/>
                </a:solidFill>
                <a:latin typeface="Angsana New" pitchFamily="18" charset="-34"/>
              </a:rPr>
              <a:t> ยื่นแบบเสียภาษีขาดไป</a:t>
            </a:r>
            <a:r>
              <a:rPr lang="th-TH" sz="3600">
                <a:latin typeface="Angsana New" pitchFamily="18" charset="-34"/>
              </a:rPr>
              <a:t>  เสียเบี้ยปรับ </a:t>
            </a:r>
            <a:r>
              <a:rPr lang="en-US" sz="3600">
                <a:latin typeface="Angsana New" pitchFamily="18" charset="-34"/>
              </a:rPr>
              <a:t>1 </a:t>
            </a:r>
            <a:r>
              <a:rPr lang="th-TH" sz="3600">
                <a:latin typeface="Angsana New" pitchFamily="18" charset="-34"/>
              </a:rPr>
              <a:t>เท่า ของเงินภาษีที่</a:t>
            </a:r>
          </a:p>
          <a:p>
            <a:pPr lvl="1" eaLnBrk="1" hangingPunct="1">
              <a:buFontTx/>
              <a:buNone/>
            </a:pPr>
            <a:r>
              <a:rPr lang="th-TH" sz="3600">
                <a:latin typeface="Angsana New" pitchFamily="18" charset="-34"/>
              </a:rPr>
              <a:t>		  เสียขาด </a:t>
            </a:r>
            <a:r>
              <a:rPr lang="en-US" sz="3600">
                <a:latin typeface="Angsana New" pitchFamily="18" charset="-34"/>
              </a:rPr>
              <a:t>+ </a:t>
            </a:r>
            <a:r>
              <a:rPr lang="th-TH" sz="3600">
                <a:latin typeface="Angsana New" pitchFamily="18" charset="-34"/>
              </a:rPr>
              <a:t>เงินเพิ่ม (</a:t>
            </a:r>
            <a:r>
              <a:rPr lang="en-US" sz="3600">
                <a:latin typeface="Angsana New" pitchFamily="18" charset="-34"/>
              </a:rPr>
              <a:t>1.5 %</a:t>
            </a:r>
            <a:r>
              <a:rPr lang="th-TH" sz="3600">
                <a:latin typeface="Angsana New" pitchFamily="18" charset="-34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th-TH" sz="3600">
                <a:latin typeface="Angsana New" pitchFamily="18" charset="-34"/>
              </a:rPr>
              <a:t>		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153400" cy="1143000"/>
          </a:xfrm>
        </p:spPr>
        <p:txBody>
          <a:bodyPr/>
          <a:lstStyle/>
          <a:p>
            <a:pPr marL="838200" indent="-838200" algn="l" eaLnBrk="1" hangingPunct="1"/>
            <a:r>
              <a:rPr lang="en-US" sz="4000" b="1">
                <a:solidFill>
                  <a:srgbClr val="FF0066"/>
                </a:solidFill>
                <a:latin typeface="Angsana New" pitchFamily="18" charset="-34"/>
              </a:rPr>
              <a:t>  2.</a:t>
            </a:r>
            <a:r>
              <a:rPr lang="th-TH">
                <a:solidFill>
                  <a:srgbClr val="FF0066"/>
                </a:solidFill>
                <a:latin typeface="Angsana New" pitchFamily="18" charset="-34"/>
              </a:rPr>
              <a:t> </a:t>
            </a:r>
            <a:r>
              <a:rPr lang="th-TH" sz="4000" b="1">
                <a:solidFill>
                  <a:srgbClr val="FF0066"/>
                </a:solidFill>
                <a:latin typeface="Angsana New" pitchFamily="18" charset="-34"/>
              </a:rPr>
              <a:t>เบี้ยปรับ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085850" y="3890963"/>
            <a:ext cx="7632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>
                <a:solidFill>
                  <a:srgbClr val="00CC00"/>
                </a:solidFill>
                <a:latin typeface="Angsana New" pitchFamily="18" charset="-34"/>
              </a:rPr>
              <a:t>ข. ไม่ยื่นแบบเสียภาษีไว้เลย</a:t>
            </a:r>
            <a:r>
              <a:rPr lang="th-TH" sz="3600">
                <a:latin typeface="Angsana New" pitchFamily="18" charset="-34"/>
              </a:rPr>
              <a:t>  เสียเบี้ยปรับ </a:t>
            </a:r>
            <a:r>
              <a:rPr lang="en-US" sz="3600">
                <a:latin typeface="Angsana New" pitchFamily="18" charset="-34"/>
              </a:rPr>
              <a:t>2 </a:t>
            </a:r>
            <a:r>
              <a:rPr lang="th-TH" sz="3600">
                <a:latin typeface="Angsana New" pitchFamily="18" charset="-34"/>
              </a:rPr>
              <a:t>เท่า ของเงินภาษีที่</a:t>
            </a:r>
          </a:p>
          <a:p>
            <a:r>
              <a:rPr lang="th-TH" sz="3600">
                <a:latin typeface="Angsana New" pitchFamily="18" charset="-34"/>
              </a:rPr>
              <a:t>    ไม่เสีย  </a:t>
            </a:r>
            <a:r>
              <a:rPr lang="en-US" sz="3600">
                <a:latin typeface="Angsana New" pitchFamily="18" charset="-34"/>
              </a:rPr>
              <a:t>+ </a:t>
            </a:r>
            <a:r>
              <a:rPr lang="th-TH" sz="3600">
                <a:latin typeface="Angsana New" pitchFamily="18" charset="-34"/>
              </a:rPr>
              <a:t> เงินเพิ่ม (</a:t>
            </a:r>
            <a:r>
              <a:rPr lang="en-US" sz="3600">
                <a:latin typeface="Angsana New" pitchFamily="18" charset="-34"/>
              </a:rPr>
              <a:t>1.5 %</a:t>
            </a:r>
            <a:r>
              <a:rPr lang="th-TH" sz="3600">
                <a:latin typeface="Angsana New" pitchFamily="18" charset="-34"/>
              </a:rPr>
              <a:t>)</a:t>
            </a:r>
          </a:p>
        </p:txBody>
      </p:sp>
      <p:pic>
        <p:nvPicPr>
          <p:cNvPr id="23557" name="Picture 5" descr="MCj023098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5168900"/>
            <a:ext cx="203835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268538" y="620713"/>
            <a:ext cx="467995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th-TH" sz="4800" b="1">
                <a:latin typeface="Angsana New" pitchFamily="18" charset="-34"/>
              </a:rPr>
              <a:t>ความหมายของภาษี</a:t>
            </a:r>
            <a:r>
              <a:rPr lang="th-TH" sz="5400" b="1">
                <a:latin typeface="Angsana New" pitchFamily="18" charset="-34"/>
              </a:rPr>
              <a:t>อากร</a:t>
            </a:r>
          </a:p>
          <a:p>
            <a:pPr algn="ctr">
              <a:spcBef>
                <a:spcPct val="50000"/>
              </a:spcBef>
            </a:pPr>
            <a:endParaRPr lang="th-TH" sz="4400" b="1">
              <a:latin typeface="Angsana New" pitchFamily="18" charset="-34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49250" y="1773238"/>
            <a:ext cx="8305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en-US" sz="4000" b="1" dirty="0">
                <a:latin typeface="Angsana New" pitchFamily="18" charset="-34"/>
              </a:rPr>
              <a:t>1. </a:t>
            </a:r>
            <a:r>
              <a:rPr lang="th-TH" sz="4000" b="1" u="sng" dirty="0">
                <a:solidFill>
                  <a:srgbClr val="0066FF"/>
                </a:solidFill>
                <a:latin typeface="Angsana New" pitchFamily="18" charset="-34"/>
              </a:rPr>
              <a:t>ภาษีอากร</a:t>
            </a:r>
            <a:r>
              <a:rPr lang="th-TH" sz="3600" dirty="0">
                <a:latin typeface="Angsana New" pitchFamily="18" charset="-34"/>
              </a:rPr>
              <a:t> คือ สิ่งที่รัฐบาล</a:t>
            </a:r>
            <a:r>
              <a:rPr lang="th-TH" sz="4000" b="1" dirty="0">
                <a:solidFill>
                  <a:srgbClr val="FF6600"/>
                </a:solidFill>
                <a:latin typeface="Angsana New" pitchFamily="18" charset="-34"/>
              </a:rPr>
              <a:t>บังคับเก็บ</a:t>
            </a:r>
            <a:r>
              <a:rPr lang="th-TH" sz="3600" dirty="0">
                <a:latin typeface="Angsana New" pitchFamily="18" charset="-34"/>
              </a:rPr>
              <a:t>จากราษฎร และนำไปใช้เพื่อประโยชน์ส่วนรวม โดยมิได้มีสิ่งตอบแทนโดยตรงแก่ผู้เสียภาษี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61950" y="3213100"/>
            <a:ext cx="8382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en-US" sz="4000" b="1">
                <a:latin typeface="Angsana New" pitchFamily="18" charset="-34"/>
                <a:cs typeface="AngsanaUPC" pitchFamily="18" charset="-34"/>
              </a:rPr>
              <a:t>2.</a:t>
            </a:r>
            <a:r>
              <a:rPr lang="th-TH" sz="4000" b="1">
                <a:latin typeface="Angsana New" pitchFamily="18" charset="-34"/>
                <a:cs typeface="AngsanaUPC" pitchFamily="18" charset="-34"/>
              </a:rPr>
              <a:t> </a:t>
            </a:r>
            <a:r>
              <a:rPr lang="th-TH" sz="4000" b="1" u="sng">
                <a:solidFill>
                  <a:srgbClr val="0066FF"/>
                </a:solidFill>
                <a:latin typeface="Angsana New" pitchFamily="18" charset="-34"/>
                <a:cs typeface="AngsanaUPC" pitchFamily="18" charset="-34"/>
              </a:rPr>
              <a:t>ภาษีอากร</a:t>
            </a:r>
            <a:r>
              <a:rPr lang="th-TH" sz="3600">
                <a:latin typeface="Angsana New" pitchFamily="18" charset="-34"/>
                <a:cs typeface="AngsanaUPC" pitchFamily="18" charset="-34"/>
              </a:rPr>
              <a:t> คือ เงินได้หรือทรัพยากรที่เคลื่อนย้ายจากภาคเอกชนไปสู่ภาครัฐบาล </a:t>
            </a:r>
            <a:r>
              <a:rPr lang="th-TH" sz="3600" b="1">
                <a:latin typeface="Angsana New" pitchFamily="18" charset="-34"/>
                <a:cs typeface="AngsanaUPC" pitchFamily="18" charset="-34"/>
              </a:rPr>
              <a:t>แต่</a:t>
            </a:r>
            <a:r>
              <a:rPr lang="th-TH" sz="3600">
                <a:latin typeface="Angsana New" pitchFamily="18" charset="-34"/>
                <a:cs typeface="AngsanaUPC" pitchFamily="18" charset="-34"/>
              </a:rPr>
              <a:t>ไม่รวมถึงการกู้ยืมหรือขายสินค้า หรือให้บริการในราคาทุนโดยรัฐบาล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971550" y="247650"/>
            <a:ext cx="216058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5940425" y="212725"/>
            <a:ext cx="18002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0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 dirty="0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pic>
        <p:nvPicPr>
          <p:cNvPr id="5128" name="Picture 10" descr="l0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6297613"/>
            <a:ext cx="536416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17700"/>
            <a:ext cx="8153400" cy="4038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3600" dirty="0">
                <a:latin typeface="Angsana New" pitchFamily="18" charset="-34"/>
              </a:rPr>
              <a:t>     A </a:t>
            </a:r>
            <a:r>
              <a:rPr lang="th-TH" sz="3600" dirty="0">
                <a:latin typeface="Angsana New" pitchFamily="18" charset="-34"/>
              </a:rPr>
              <a:t>ต้องรับผิดเสียภาษีพร้อมเบี้ยปรับและเงินเพิ่มดังนี้</a:t>
            </a:r>
          </a:p>
          <a:p>
            <a:pPr eaLnBrk="1" hangingPunct="1">
              <a:buFontTx/>
              <a:buNone/>
            </a:pPr>
            <a:r>
              <a:rPr lang="th-TH" sz="3600" dirty="0">
                <a:latin typeface="Angsana New" pitchFamily="18" charset="-34"/>
              </a:rPr>
              <a:t>	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ภาษีที่ชำระไว้ขาด                 	     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   	=     3,000 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บาท</a:t>
            </a:r>
          </a:p>
          <a:p>
            <a:pPr eaLnBrk="1" hangingPunct="1">
              <a:buFontTx/>
              <a:buNone/>
            </a:pP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	เบี้ยปรับ  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1 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เท่า			        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	=     3,000 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บาท</a:t>
            </a:r>
          </a:p>
          <a:p>
            <a:pPr eaLnBrk="1" hangingPunct="1">
              <a:buFontTx/>
              <a:buNone/>
            </a:pP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	เงินเพิ่ม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 (3000 x1.5%)x10 </a:t>
            </a:r>
            <a:r>
              <a:rPr lang="th-TH" sz="3600" dirty="0" err="1">
                <a:solidFill>
                  <a:srgbClr val="CC00FF"/>
                </a:solidFill>
                <a:latin typeface="Angsana New" pitchFamily="18" charset="-34"/>
              </a:rPr>
              <a:t>ด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                     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=       450 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บาท</a:t>
            </a:r>
            <a:endParaRPr lang="en-US" sz="3600" dirty="0">
              <a:solidFill>
                <a:srgbClr val="CC00FF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	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รวมต้องชำระภาษีเพิ่มเติม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    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	        </a:t>
            </a:r>
            <a:r>
              <a:rPr lang="en-US" sz="3600" dirty="0">
                <a:solidFill>
                  <a:srgbClr val="CC00FF"/>
                </a:solidFill>
                <a:latin typeface="Angsana New" pitchFamily="18" charset="-34"/>
              </a:rPr>
              <a:t>	=     6,450  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บาท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711200"/>
            <a:ext cx="8153400" cy="12731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u="sng" dirty="0">
                <a:solidFill>
                  <a:schemeClr val="tx1"/>
                </a:solidFill>
                <a:latin typeface="Angsana New" pitchFamily="18" charset="-34"/>
              </a:rPr>
              <a:t>EX</a:t>
            </a:r>
            <a:r>
              <a:rPr lang="th-TH" sz="3600" dirty="0">
                <a:solidFill>
                  <a:schemeClr val="tx1"/>
                </a:solidFill>
                <a:latin typeface="Angsana New" pitchFamily="18" charset="-34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Angsana New" pitchFamily="18" charset="-34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Angsana New" pitchFamily="18" charset="-34"/>
              </a:rPr>
              <a:t>A</a:t>
            </a:r>
            <a:r>
              <a:rPr lang="th-TH" sz="3600" b="1" dirty="0">
                <a:solidFill>
                  <a:schemeClr val="tx1"/>
                </a:solidFill>
                <a:latin typeface="Angsana New" pitchFamily="18" charset="-34"/>
              </a:rPr>
              <a:t> ยื่นแบบเสียภาษี </a:t>
            </a:r>
            <a:r>
              <a:rPr lang="en-US" sz="3600" b="1" dirty="0">
                <a:solidFill>
                  <a:schemeClr val="tx1"/>
                </a:solidFill>
                <a:latin typeface="Angsana New" pitchFamily="18" charset="-34"/>
              </a:rPr>
              <a:t>5,000 </a:t>
            </a:r>
            <a:r>
              <a:rPr lang="th-TH" sz="3600" b="1" dirty="0">
                <a:solidFill>
                  <a:schemeClr val="tx1"/>
                </a:solidFill>
                <a:latin typeface="Angsana New" pitchFamily="18" charset="-34"/>
              </a:rPr>
              <a:t>บาท อีก </a:t>
            </a:r>
            <a:r>
              <a:rPr lang="en-US" sz="3600" b="1" dirty="0">
                <a:solidFill>
                  <a:schemeClr val="tx1"/>
                </a:solidFill>
                <a:latin typeface="Angsana New" pitchFamily="18" charset="-34"/>
              </a:rPr>
              <a:t>10 </a:t>
            </a:r>
            <a:r>
              <a:rPr lang="th-TH" sz="3600" b="1" dirty="0">
                <a:solidFill>
                  <a:schemeClr val="tx1"/>
                </a:solidFill>
                <a:latin typeface="Angsana New" pitchFamily="18" charset="-34"/>
              </a:rPr>
              <a:t>เดือนต่อมาเจ้าพนักงาน</a:t>
            </a:r>
            <a:br>
              <a:rPr lang="th-TH" sz="3600" b="1" dirty="0">
                <a:solidFill>
                  <a:schemeClr val="tx1"/>
                </a:solidFill>
                <a:latin typeface="Angsana New" pitchFamily="18" charset="-34"/>
              </a:rPr>
            </a:br>
            <a:r>
              <a:rPr lang="th-TH" sz="3600" b="1" dirty="0">
                <a:solidFill>
                  <a:schemeClr val="tx1"/>
                </a:solidFill>
                <a:latin typeface="Angsana New" pitchFamily="18" charset="-34"/>
              </a:rPr>
              <a:t>         ตรวจพบว่าต้องเสียภาษี </a:t>
            </a:r>
            <a:r>
              <a:rPr lang="en-US" sz="3600" b="1" dirty="0">
                <a:solidFill>
                  <a:schemeClr val="tx1"/>
                </a:solidFill>
                <a:latin typeface="Angsana New" pitchFamily="18" charset="-34"/>
              </a:rPr>
              <a:t>8,000 </a:t>
            </a:r>
            <a:r>
              <a:rPr lang="th-TH" sz="3600" b="1" dirty="0">
                <a:solidFill>
                  <a:schemeClr val="tx1"/>
                </a:solidFill>
                <a:latin typeface="Angsana New" pitchFamily="18" charset="-34"/>
              </a:rPr>
              <a:t>บาท </a:t>
            </a:r>
            <a:br>
              <a:rPr lang="th-TH" sz="3600" b="1" dirty="0">
                <a:solidFill>
                  <a:schemeClr val="tx1"/>
                </a:solidFill>
                <a:latin typeface="Angsana New" pitchFamily="18" charset="-34"/>
              </a:rPr>
            </a:br>
            <a:endParaRPr lang="th-TH" sz="3600" b="1" dirty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6725540" y="4345062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6725540" y="5067300"/>
            <a:ext cx="762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468313" y="1930400"/>
            <a:ext cx="8351837" cy="4038600"/>
          </a:xfrm>
          <a:noFill/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 </a:t>
            </a:r>
            <a:r>
              <a:rPr lang="th-TH" sz="3500" dirty="0">
                <a:solidFill>
                  <a:srgbClr val="0066FF"/>
                </a:solidFill>
                <a:latin typeface="Angsana New" pitchFamily="18" charset="-34"/>
              </a:rPr>
              <a:t>ตามตัวอย่าง ถ้า </a:t>
            </a:r>
            <a:r>
              <a:rPr lang="en-US" sz="3500" dirty="0">
                <a:solidFill>
                  <a:srgbClr val="0066FF"/>
                </a:solidFill>
                <a:latin typeface="Angsana New" pitchFamily="18" charset="-34"/>
              </a:rPr>
              <a:t>A </a:t>
            </a:r>
            <a:r>
              <a:rPr lang="th-TH" sz="3500" dirty="0">
                <a:solidFill>
                  <a:srgbClr val="0066FF"/>
                </a:solidFill>
                <a:latin typeface="Angsana New" pitchFamily="18" charset="-34"/>
              </a:rPr>
              <a:t>ไม่ยื่นแบบไว้เลย ต้องรับผิดชำระภาษีเพิ่มเติมดังนี้</a:t>
            </a:r>
          </a:p>
          <a:p>
            <a:pPr eaLnBrk="1" hangingPunct="1">
              <a:buFontTx/>
              <a:buNone/>
            </a:pP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 ภาษีที่มิได้ชำระไว้เลย		     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                =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	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     8,000  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บาท</a:t>
            </a:r>
          </a:p>
          <a:p>
            <a:pPr eaLnBrk="1" hangingPunct="1">
              <a:buFontTx/>
              <a:buNone/>
            </a:pP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 เบี้ยปรับ  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2  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เท่า                		        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=	   16,000  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บาท</a:t>
            </a:r>
          </a:p>
          <a:p>
            <a:pPr eaLnBrk="1" hangingPunct="1">
              <a:buFontTx/>
              <a:buNone/>
            </a:pP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 เงินเพิ่ม 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(8000x1.5%)*10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                           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 =	     1,200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  บาท</a:t>
            </a:r>
            <a:endParaRPr lang="en-US" sz="3700" dirty="0">
              <a:solidFill>
                <a:srgbClr val="0066FF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</a:pP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 รวมต้องชำระภาษีเพิ่มเติม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     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	                  </a:t>
            </a:r>
            <a:r>
              <a:rPr lang="en-US" sz="3700" dirty="0">
                <a:solidFill>
                  <a:srgbClr val="0066FF"/>
                </a:solidFill>
                <a:latin typeface="Angsana New" pitchFamily="18" charset="-34"/>
              </a:rPr>
              <a:t>  =	   25,200  </a:t>
            </a:r>
            <a:r>
              <a:rPr lang="th-TH" sz="3700" dirty="0">
                <a:solidFill>
                  <a:srgbClr val="0066FF"/>
                </a:solidFill>
                <a:latin typeface="Angsana New" pitchFamily="18" charset="-34"/>
              </a:rPr>
              <a:t>บาท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th-TH" sz="3600" b="1">
                <a:solidFill>
                  <a:srgbClr val="00CC00"/>
                </a:solidFill>
                <a:latin typeface="Angsana New" pitchFamily="18" charset="-34"/>
              </a:rPr>
              <a:t>ข. ไม่ยื่นแบบเสียไว้เลย</a:t>
            </a:r>
            <a:r>
              <a:rPr lang="th-TH" sz="3600" b="1">
                <a:solidFill>
                  <a:schemeClr val="tx1"/>
                </a:solidFill>
                <a:latin typeface="Angsana New" pitchFamily="18" charset="-34"/>
              </a:rPr>
              <a:t> เสียเบี้ยปรับ </a:t>
            </a:r>
            <a:r>
              <a:rPr lang="en-US" sz="3600" b="1">
                <a:solidFill>
                  <a:schemeClr val="tx1"/>
                </a:solidFill>
                <a:latin typeface="Angsana New" pitchFamily="18" charset="-34"/>
              </a:rPr>
              <a:t>2 </a:t>
            </a:r>
            <a:r>
              <a:rPr lang="th-TH" sz="3600" b="1">
                <a:solidFill>
                  <a:schemeClr val="tx1"/>
                </a:solidFill>
                <a:latin typeface="Angsana New" pitchFamily="18" charset="-34"/>
              </a:rPr>
              <a:t>เท่า ของเงินภาษีที่ไม่เสีย</a:t>
            </a:r>
            <a:br>
              <a:rPr lang="th-TH" sz="3600" b="1">
                <a:solidFill>
                  <a:schemeClr val="tx1"/>
                </a:solidFill>
                <a:latin typeface="Angsana New" pitchFamily="18" charset="-34"/>
              </a:rPr>
            </a:br>
            <a:r>
              <a:rPr lang="th-TH" sz="3600" b="1">
                <a:solidFill>
                  <a:schemeClr val="tx1"/>
                </a:solidFill>
                <a:latin typeface="Angsana New" pitchFamily="18" charset="-34"/>
              </a:rPr>
              <a:t>    </a:t>
            </a:r>
            <a:r>
              <a:rPr lang="en-US" sz="3600" b="1">
                <a:solidFill>
                  <a:schemeClr val="tx1"/>
                </a:solidFill>
                <a:latin typeface="Angsana New" pitchFamily="18" charset="-34"/>
              </a:rPr>
              <a:t>+ </a:t>
            </a:r>
            <a:r>
              <a:rPr lang="th-TH" sz="3600" b="1">
                <a:solidFill>
                  <a:schemeClr val="tx1"/>
                </a:solidFill>
                <a:latin typeface="Angsana New" pitchFamily="18" charset="-34"/>
              </a:rPr>
              <a:t>เงินเพิ่ม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4572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600">
                <a:latin typeface="Angsana New" pitchFamily="18" charset="-34"/>
              </a:rPr>
              <a:t>  </a:t>
            </a:r>
            <a:endParaRPr lang="th-TH" sz="3600" b="1">
              <a:latin typeface="Angsana New" pitchFamily="18" charset="-34"/>
            </a:endParaRP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6156176" y="4221088"/>
            <a:ext cx="8382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6229368" y="5013176"/>
            <a:ext cx="914400" cy="0"/>
          </a:xfrm>
          <a:prstGeom prst="line">
            <a:avLst/>
          </a:prstGeom>
          <a:noFill/>
          <a:ln w="38100" cmpd="dbl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pic>
        <p:nvPicPr>
          <p:cNvPr id="25607" name="Picture 7" descr="MCj033423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5734050"/>
            <a:ext cx="11525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  <p:bldP spid="3789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447800"/>
            <a:ext cx="821537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3900" b="1" dirty="0"/>
              <a:t>	</a:t>
            </a:r>
            <a:endParaRPr lang="th-TH" sz="3900" b="1" u="sng" dirty="0"/>
          </a:p>
          <a:p>
            <a:pPr eaLnBrk="1" hangingPunct="1">
              <a:buFontTx/>
              <a:buNone/>
            </a:pPr>
            <a:r>
              <a:rPr lang="en-US" sz="2800" dirty="0">
                <a:latin typeface="Angsana New" pitchFamily="18" charset="-34"/>
                <a:sym typeface="Wingdings" pitchFamily="2" charset="2"/>
              </a:rPr>
              <a:t>-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จงใจแจ้งความเท็จ แสดงหลักฐานเท็จ เพื่อหลีกเลี่ยงการเสียภาษีอากร</a:t>
            </a:r>
          </a:p>
          <a:p>
            <a:pPr>
              <a:buNone/>
            </a:pPr>
            <a:r>
              <a:rPr lang="th-TH" sz="2800" dirty="0">
                <a:latin typeface="Angsana New" pitchFamily="18" charset="-34"/>
                <a:sym typeface="Wingdings" pitchFamily="2" charset="2"/>
              </a:rPr>
              <a:t>    </a:t>
            </a:r>
            <a:r>
              <a:rPr lang="en-US" sz="2800" dirty="0">
                <a:latin typeface="Angsana New" pitchFamily="18" charset="-34"/>
                <a:sym typeface="Wingdings" pitchFamily="2" charset="2"/>
              </a:rPr>
              <a:t>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ระวางโทษจำคุก </a:t>
            </a:r>
            <a:r>
              <a:rPr lang="en-US" sz="2800" dirty="0">
                <a:latin typeface="Angsana New" pitchFamily="18" charset="-34"/>
                <a:sym typeface="Wingdings" pitchFamily="2" charset="2"/>
              </a:rPr>
              <a:t>3-7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เดือน  และปรับ </a:t>
            </a:r>
            <a:r>
              <a:rPr lang="en-US" sz="2800" dirty="0">
                <a:latin typeface="Angsana New" pitchFamily="18" charset="-34"/>
                <a:sym typeface="Wingdings" pitchFamily="2" charset="2"/>
              </a:rPr>
              <a:t>2,000-200,000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บาท</a:t>
            </a:r>
          </a:p>
          <a:p>
            <a:pPr>
              <a:buNone/>
            </a:pPr>
            <a:r>
              <a:rPr lang="en-US" sz="2800" dirty="0">
                <a:latin typeface="Angsana New" pitchFamily="18" charset="-34"/>
                <a:sym typeface="Wingdings" pitchFamily="2" charset="2"/>
              </a:rPr>
              <a:t>-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ละเลยไม่ยื่นแบบแสดงรายการ เพื่อหลีกเลี่ยงการเสียภาษีอากร</a:t>
            </a:r>
          </a:p>
          <a:p>
            <a:pPr>
              <a:buNone/>
            </a:pPr>
            <a:r>
              <a:rPr lang="th-TH" sz="2800" dirty="0">
                <a:latin typeface="Angsana New" pitchFamily="18" charset="-34"/>
                <a:sym typeface="Wingdings" pitchFamily="2" charset="2"/>
              </a:rPr>
              <a:t>    </a:t>
            </a:r>
            <a:r>
              <a:rPr lang="en-US" sz="2800" dirty="0">
                <a:latin typeface="Angsana New" pitchFamily="18" charset="-34"/>
                <a:sym typeface="Wingdings" pitchFamily="2" charset="2"/>
              </a:rPr>
              <a:t>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ระวางโทษปรับไม่เกิน </a:t>
            </a:r>
            <a:r>
              <a:rPr lang="en-US" sz="2800" dirty="0">
                <a:latin typeface="Angsana New" pitchFamily="18" charset="-34"/>
                <a:sym typeface="Wingdings" pitchFamily="2" charset="2"/>
              </a:rPr>
              <a:t>5,000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บาท หรือ จำคุกไม่เกิน </a:t>
            </a:r>
            <a:r>
              <a:rPr lang="en-US" sz="2800" dirty="0">
                <a:latin typeface="Angsana New" pitchFamily="18" charset="-34"/>
                <a:sym typeface="Wingdings" pitchFamily="2" charset="2"/>
              </a:rPr>
              <a:t>6 </a:t>
            </a:r>
            <a:r>
              <a:rPr lang="th-TH" sz="2800" dirty="0">
                <a:latin typeface="Angsana New" pitchFamily="18" charset="-34"/>
                <a:sym typeface="Wingdings" pitchFamily="2" charset="2"/>
              </a:rPr>
              <a:t>เดือน หรือทั้งจำทั้งปรับ</a:t>
            </a:r>
            <a:endParaRPr lang="th-TH" sz="2800" dirty="0">
              <a:latin typeface="Angsana New" pitchFamily="18" charset="-34"/>
            </a:endParaRPr>
          </a:p>
          <a:p>
            <a:pPr>
              <a:buNone/>
            </a:pPr>
            <a:endParaRPr lang="th-TH" sz="2800" dirty="0">
              <a:latin typeface="Angsana New" pitchFamily="18" charset="-34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r>
              <a:rPr lang="en-US" sz="4000" b="1" dirty="0">
                <a:solidFill>
                  <a:srgbClr val="FF0066"/>
                </a:solidFill>
                <a:latin typeface="Angsana New" pitchFamily="18" charset="-34"/>
              </a:rPr>
              <a:t>3.</a:t>
            </a:r>
            <a:r>
              <a:rPr lang="th-TH" sz="4000" b="1" dirty="0">
                <a:solidFill>
                  <a:srgbClr val="FF0066"/>
                </a:solidFill>
                <a:latin typeface="Angsana New" pitchFamily="18" charset="-34"/>
              </a:rPr>
              <a:t> </a:t>
            </a:r>
            <a:r>
              <a:rPr lang="th-TH" b="1" dirty="0">
                <a:solidFill>
                  <a:srgbClr val="FF0066"/>
                </a:solidFill>
                <a:latin typeface="Angsana New" pitchFamily="18" charset="-34"/>
              </a:rPr>
              <a:t>โทษทางอาญา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-519113" y="1417638"/>
            <a:ext cx="1295401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tabLst>
                <a:tab pos="8793163" algn="l"/>
              </a:tabLst>
            </a:pPr>
            <a:endParaRPr lang="th-TH" sz="4000" b="1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  <a:p>
            <a:pPr marL="1447800" lvl="2" indent="-533400">
              <a:tabLst>
                <a:tab pos="8793163" algn="l"/>
              </a:tabLst>
            </a:pPr>
            <a:endParaRPr lang="th-TH" sz="4400" b="1">
              <a:solidFill>
                <a:srgbClr val="FFFF00"/>
              </a:solidFill>
              <a:latin typeface="Angsana New" pitchFamily="18" charset="-34"/>
            </a:endParaRPr>
          </a:p>
        </p:txBody>
      </p:sp>
      <p:pic>
        <p:nvPicPr>
          <p:cNvPr id="26629" name="Picture 5" descr="PE0384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5084763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69950" y="1481138"/>
            <a:ext cx="7632700" cy="4895850"/>
          </a:xfrm>
        </p:spPr>
        <p:txBody>
          <a:bodyPr>
            <a:normAutofit lnSpcReduction="10000"/>
          </a:bodyPr>
          <a:lstStyle/>
          <a:p>
            <a:pPr algn="thaiDist">
              <a:buNone/>
            </a:pP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	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นายสุริยามีหน้าที่ต้องยื่นแบบประเมินเพื่อเสียภาษีเงินได้บุคคลธรรมดาสิ้นปี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2555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 จำนวน </a:t>
            </a:r>
            <a:r>
              <a:rPr lang="en-US" sz="4000" u="sng" dirty="0">
                <a:solidFill>
                  <a:srgbClr val="000000"/>
                </a:solidFill>
                <a:latin typeface="Angsana New" pitchFamily="18" charset="-34"/>
              </a:rPr>
              <a:t>50,000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บาท แต่ปรากฏว่านายสุริยาไปเสียภาษีตามระยะเวลาที่กฎหมายกำหนด</a:t>
            </a:r>
            <a:r>
              <a:rPr lang="th-TH" sz="4000" u="sng" dirty="0">
                <a:solidFill>
                  <a:srgbClr val="000000"/>
                </a:solidFill>
                <a:latin typeface="Angsana New" pitchFamily="18" charset="-34"/>
              </a:rPr>
              <a:t>เพียง </a:t>
            </a:r>
            <a:r>
              <a:rPr lang="en-US" sz="4000" u="sng" dirty="0">
                <a:solidFill>
                  <a:srgbClr val="000000"/>
                </a:solidFill>
                <a:latin typeface="Angsana New" pitchFamily="18" charset="-34"/>
              </a:rPr>
              <a:t>35,000 </a:t>
            </a:r>
            <a:r>
              <a:rPr lang="th-TH" sz="4000" u="sng" dirty="0">
                <a:solidFill>
                  <a:srgbClr val="000000"/>
                </a:solidFill>
                <a:latin typeface="Angsana New" pitchFamily="18" charset="-34"/>
              </a:rPr>
              <a:t>บาท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ต่อมาในวันที่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29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พฤษภาคม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2556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เจ้าพนักงานฯออกหมายเรียกให้นายสุริยามาจ่ายชำระภาษีให้ถูกต้อง </a:t>
            </a:r>
            <a:r>
              <a:rPr lang="th-TH" sz="4000" b="1" dirty="0">
                <a:solidFill>
                  <a:srgbClr val="002060"/>
                </a:solidFill>
                <a:latin typeface="Angsana New" pitchFamily="18" charset="-34"/>
              </a:rPr>
              <a:t>ดังนั้นนายสุริยาต้องเสียภาษีพร้อมเบี้ยปรับและเงินเพิ่มจำนวนเท่าใด</a:t>
            </a: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 (แสดงวิธีการคำนวณ)</a:t>
            </a:r>
            <a:endParaRPr lang="th-TH" sz="4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15913"/>
            <a:ext cx="7345362" cy="1143000"/>
          </a:xfrm>
        </p:spPr>
        <p:txBody>
          <a:bodyPr/>
          <a:lstStyle/>
          <a:p>
            <a:pPr eaLnBrk="1" hangingPunct="1"/>
            <a:r>
              <a:rPr lang="th-TH" sz="4800" b="1">
                <a:latin typeface="Angsana New" pitchFamily="18" charset="-34"/>
              </a:rPr>
              <a:t>แบบฝึกหัด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47713" y="1395413"/>
            <a:ext cx="7775575" cy="4953000"/>
          </a:xfrm>
        </p:spPr>
        <p:txBody>
          <a:bodyPr/>
          <a:lstStyle/>
          <a:p>
            <a:pPr algn="thaiDist" eaLnBrk="1" hangingPunct="1">
              <a:buFontTx/>
              <a:buNone/>
            </a:pPr>
            <a:r>
              <a:rPr lang="th-TH" sz="4000" b="1" dirty="0">
                <a:solidFill>
                  <a:srgbClr val="009900"/>
                </a:solidFill>
                <a:latin typeface="Angsana New" pitchFamily="18" charset="-34"/>
              </a:rPr>
              <a:t>	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ในปี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2555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นายสงสัยมีหน้าที่ต้องยื่นแบบประเมินเพื่อเสียภาษีเงินได้บุคคลธรรมดาสิ้นปี </a:t>
            </a:r>
            <a:r>
              <a:rPr lang="th-TH" sz="4000" u="sng" dirty="0">
                <a:solidFill>
                  <a:srgbClr val="000000"/>
                </a:solidFill>
                <a:latin typeface="Angsana New" pitchFamily="18" charset="-34"/>
              </a:rPr>
              <a:t>จำนวน </a:t>
            </a:r>
            <a:r>
              <a:rPr lang="en-US" sz="4000" u="sng" dirty="0">
                <a:solidFill>
                  <a:srgbClr val="000000"/>
                </a:solidFill>
                <a:latin typeface="Angsana New" pitchFamily="18" charset="-34"/>
              </a:rPr>
              <a:t>9,000 </a:t>
            </a:r>
            <a:r>
              <a:rPr lang="th-TH" sz="4000" u="sng" dirty="0">
                <a:solidFill>
                  <a:srgbClr val="000000"/>
                </a:solidFill>
                <a:latin typeface="Angsana New" pitchFamily="18" charset="-34"/>
              </a:rPr>
              <a:t>บาท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แต่ปรากฏว่านาย</a:t>
            </a:r>
            <a:r>
              <a:rPr lang="th-TH" sz="4000" u="sng" dirty="0">
                <a:solidFill>
                  <a:srgbClr val="000000"/>
                </a:solidFill>
                <a:latin typeface="Angsana New" pitchFamily="18" charset="-34"/>
              </a:rPr>
              <a:t>สงสัยไม่ไปเสียภาษี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ตามระยะเวลาที่กฎหมายกำหนด โดยไปยื่นแบบเสียภาษีในวันที่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6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กันยายน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2556 </a:t>
            </a:r>
            <a:endParaRPr lang="th-TH" sz="4000" dirty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buFontTx/>
              <a:buNone/>
            </a:pP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	 </a:t>
            </a: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ดังนั้นนายสงสัยต้องเสียภาษีพร้อมเบี้ยปรับและเงินเพิ่มจำนวนเท่าใด (แสดงวิธีการคำนวณ)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-161925"/>
            <a:ext cx="7345362" cy="1143000"/>
          </a:xfrm>
        </p:spPr>
        <p:txBody>
          <a:bodyPr/>
          <a:lstStyle/>
          <a:p>
            <a:pPr eaLnBrk="1" hangingPunct="1"/>
            <a:r>
              <a:rPr lang="th-TH" sz="4800" b="1">
                <a:latin typeface="Angsana New" pitchFamily="18" charset="-34"/>
              </a:rPr>
              <a:t>แบบฝึกหัด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นาย เค ทำงานได้รับเงินเดือนจากนายจ้างเดือนละ 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35,000 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บาท โดยเงินเดือนที่ได้รับจริงทุกสิ้นเดือนเท่ากับเดือนละ 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34,125 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บาท โดยนายจ้างหักภาษี ณ ที่จ่ายไว้แทนลูกจ้าง สิ้นปีลูกจ้างมีภาษีตามแบบ ภงด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.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 เท่ากับ 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20,000 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บาท </a:t>
            </a:r>
            <a:r>
              <a:rPr lang="th-TH" sz="3600" b="1" dirty="0">
                <a:solidFill>
                  <a:srgbClr val="0070C0"/>
                </a:solidFill>
                <a:latin typeface="Angsana New" pitchFamily="18" charset="-34"/>
              </a:rPr>
              <a:t>นายเค ต้องชำระภาษีเพิ่มเติมหรือขอคืนภาษีในปีนี้เท่าใด</a:t>
            </a:r>
            <a:endParaRPr lang="th-TH" sz="3600" b="1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แบบฝึกหัด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ภาษีทางตรงแตกต่างจากภาษีทางอ้อมอย่างไร จงอธิบาย พร้อมยกตัวอย่างประกอบแต่ละภาษี</a:t>
            </a:r>
          </a:p>
          <a:p>
            <a:r>
              <a:rPr lang="th-TH" sz="3600" dirty="0"/>
              <a:t>กรณีที่ไม่ปฎิบัติตามประมวลรัษฎากร มีบทลงโทษอย่างไรบ้าง พร้อมอธิบาย</a:t>
            </a:r>
          </a:p>
          <a:p>
            <a:r>
              <a:rPr lang="th-TH" sz="3600" dirty="0"/>
              <a:t>วิธีการเสียภาษีมีกี่วิธี ได้แก่อะไรบ้าง พร้อมอธิบาย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857232"/>
            <a:ext cx="8305800" cy="4953000"/>
          </a:xfrm>
        </p:spPr>
        <p:txBody>
          <a:bodyPr/>
          <a:lstStyle/>
          <a:p>
            <a:pPr algn="thaiDist" eaLnBrk="1" hangingPunct="1">
              <a:buFontTx/>
              <a:buNone/>
            </a:pPr>
            <a:r>
              <a:rPr lang="th-TH" sz="4400" dirty="0">
                <a:solidFill>
                  <a:srgbClr val="000000"/>
                </a:solidFill>
                <a:latin typeface="Angsana New" pitchFamily="18" charset="-34"/>
              </a:rPr>
              <a:t>		</a:t>
            </a:r>
            <a:endParaRPr lang="en-US" sz="4400" dirty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buFontTx/>
              <a:buNone/>
            </a:pPr>
            <a:endParaRPr lang="en-US" sz="4400" dirty="0">
              <a:solidFill>
                <a:srgbClr val="000000"/>
              </a:solidFill>
              <a:latin typeface="Angsana New" pitchFamily="18" charset="-34"/>
              <a:cs typeface="Aharoni" pitchFamily="2" charset="-79"/>
            </a:endParaRPr>
          </a:p>
          <a:p>
            <a:pPr algn="thaiDist" eaLnBrk="1" hangingPunct="1">
              <a:buFontTx/>
              <a:buNone/>
            </a:pPr>
            <a:r>
              <a:rPr lang="en-US" sz="4400" dirty="0">
                <a:solidFill>
                  <a:srgbClr val="000000"/>
                </a:solidFill>
                <a:latin typeface="Angsana New" pitchFamily="18" charset="-34"/>
                <a:cs typeface="Aharoni" pitchFamily="2" charset="-79"/>
              </a:rPr>
              <a:t>                       </a:t>
            </a:r>
            <a:r>
              <a:rPr lang="en-US" sz="9600" dirty="0">
                <a:solidFill>
                  <a:srgbClr val="000000"/>
                </a:solidFill>
                <a:latin typeface="Angsana New" pitchFamily="18" charset="-34"/>
                <a:cs typeface="Aharoni" pitchFamily="2" charset="-79"/>
              </a:rPr>
              <a:t>The End</a:t>
            </a:r>
            <a:endParaRPr lang="th-TH" sz="9600" b="1" dirty="0">
              <a:solidFill>
                <a:srgbClr val="FF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69950" y="1481138"/>
            <a:ext cx="7632700" cy="4895850"/>
          </a:xfrm>
        </p:spPr>
        <p:txBody>
          <a:bodyPr>
            <a:normAutofit fontScale="92500" lnSpcReduction="10000"/>
          </a:bodyPr>
          <a:lstStyle/>
          <a:p>
            <a:pPr algn="thaiDist">
              <a:buNone/>
            </a:pP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	ข้อที่ </a:t>
            </a:r>
            <a:r>
              <a:rPr lang="en-US" sz="4000" b="1" dirty="0">
                <a:solidFill>
                  <a:srgbClr val="0066FF"/>
                </a:solidFill>
                <a:latin typeface="Angsana New" pitchFamily="18" charset="-34"/>
              </a:rPr>
              <a:t>1  </a:t>
            </a:r>
            <a:endParaRPr lang="th-TH" sz="4000" b="1" dirty="0">
              <a:solidFill>
                <a:srgbClr val="0066FF"/>
              </a:solidFill>
              <a:latin typeface="Angsana New" pitchFamily="18" charset="-34"/>
            </a:endParaRPr>
          </a:p>
          <a:p>
            <a:pPr algn="thaiDist">
              <a:buNone/>
            </a:pP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	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นายสุริยามีหน้าที่ต้องยื่นแบบประเมินเพื่อเสียภาษีเงินได้บุคคลธรรมดาสิ้นปี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2555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 จำนวน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120,000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บาท แต่ปรากฏว่านายสุริยาไปเสียภาษีตามระยะเวลาที่กฎหมายกำหนดเพียง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85,000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บาท ต่อมาในวันที่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30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มิถุนายน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2556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เจ้าพนักงานฯออกหมายเรียกให้นายสุริยามาจ่ายชำระภาษีให้ถูกต้อง </a:t>
            </a:r>
            <a:r>
              <a:rPr lang="th-TH" sz="4000" b="1" dirty="0">
                <a:solidFill>
                  <a:srgbClr val="002060"/>
                </a:solidFill>
                <a:latin typeface="Angsana New" pitchFamily="18" charset="-34"/>
              </a:rPr>
              <a:t>ดังนั้นนายสุริยาต้องเสียภาษีพร้อมเบี้ยปรับและเงินเพิ่มจำนวนเท่าใด</a:t>
            </a: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 (แสดงวิธีการคำนวณ)</a:t>
            </a:r>
            <a:endParaRPr lang="th-TH" sz="40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15913"/>
            <a:ext cx="7345362" cy="1143000"/>
          </a:xfrm>
        </p:spPr>
        <p:txBody>
          <a:bodyPr/>
          <a:lstStyle/>
          <a:p>
            <a:pPr eaLnBrk="1" hangingPunct="1"/>
            <a:r>
              <a:rPr lang="th-TH" sz="4800" b="1" dirty="0">
                <a:solidFill>
                  <a:srgbClr val="FF0000"/>
                </a:solidFill>
                <a:latin typeface="Angsana New" pitchFamily="18" charset="-34"/>
              </a:rPr>
              <a:t>ทดสอบย่อย  (</a:t>
            </a:r>
            <a:r>
              <a:rPr lang="en-US" sz="4800" b="1" dirty="0">
                <a:solidFill>
                  <a:srgbClr val="FF0000"/>
                </a:solidFill>
                <a:latin typeface="Angsana New" pitchFamily="18" charset="-34"/>
              </a:rPr>
              <a:t>1 </a:t>
            </a:r>
            <a:r>
              <a:rPr lang="th-TH" sz="4800" b="1" dirty="0">
                <a:solidFill>
                  <a:srgbClr val="FF0000"/>
                </a:solidFill>
                <a:latin typeface="Angsana New" pitchFamily="18" charset="-34"/>
              </a:rPr>
              <a:t>คะแนน)</a:t>
            </a:r>
            <a:r>
              <a:rPr lang="th-TH" sz="4800" b="1" dirty="0">
                <a:latin typeface="Angsana New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0761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47713" y="1395413"/>
            <a:ext cx="7775575" cy="4953000"/>
          </a:xfrm>
        </p:spPr>
        <p:txBody>
          <a:bodyPr>
            <a:normAutofit lnSpcReduction="10000"/>
          </a:bodyPr>
          <a:lstStyle/>
          <a:p>
            <a:pPr algn="thaiDist" eaLnBrk="1" hangingPunct="1">
              <a:buFontTx/>
              <a:buNone/>
            </a:pP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  	ข้อที่ </a:t>
            </a:r>
            <a:r>
              <a:rPr lang="en-US" sz="4000" b="1" dirty="0">
                <a:solidFill>
                  <a:srgbClr val="0066FF"/>
                </a:solidFill>
                <a:latin typeface="Angsana New" pitchFamily="18" charset="-34"/>
              </a:rPr>
              <a:t>2  </a:t>
            </a:r>
            <a:r>
              <a:rPr lang="th-TH" sz="4000" b="1" dirty="0">
                <a:solidFill>
                  <a:srgbClr val="009900"/>
                </a:solidFill>
                <a:latin typeface="Angsana New" pitchFamily="18" charset="-34"/>
              </a:rPr>
              <a:t>	</a:t>
            </a:r>
          </a:p>
          <a:p>
            <a:pPr algn="thaiDist" eaLnBrk="1" hangingPunct="1">
              <a:buFontTx/>
              <a:buNone/>
            </a:pP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	ในปี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2555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นายสงสัยมีหน้าที่ต้องยื่นแบบประเมินเพื่อเสียภาษีเงินได้บุคคลธรรมดาสิ้นปี จำนวน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12,500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บาท แต่ปรากฏว่านายสงสัยไม่ไปเสียภาษีตามระยะเวลาที่กฎหมายกำหนด โดยไปยื่นแบบเสียภาษีในวันที่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30 </a:t>
            </a: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พฤศจิกายน </a:t>
            </a:r>
            <a:r>
              <a:rPr lang="en-US" sz="4000" dirty="0">
                <a:solidFill>
                  <a:srgbClr val="000000"/>
                </a:solidFill>
                <a:latin typeface="Angsana New" pitchFamily="18" charset="-34"/>
              </a:rPr>
              <a:t>2556 </a:t>
            </a:r>
            <a:endParaRPr lang="th-TH" sz="4000" dirty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buFontTx/>
              <a:buNone/>
            </a:pPr>
            <a:r>
              <a:rPr lang="th-TH" sz="4000" dirty="0">
                <a:solidFill>
                  <a:srgbClr val="000000"/>
                </a:solidFill>
                <a:latin typeface="Angsana New" pitchFamily="18" charset="-34"/>
              </a:rPr>
              <a:t>	 </a:t>
            </a: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ดังนั้นนายสงสัยต้องเสียภาษีพร้อมเบี้ยปรับและเงินเพิ่มจำนวนเท่าใด (แสดงวิธีการคำนวณ)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345362" cy="1143000"/>
          </a:xfrm>
        </p:spPr>
        <p:txBody>
          <a:bodyPr/>
          <a:lstStyle/>
          <a:p>
            <a:pPr eaLnBrk="1" hangingPunct="1"/>
            <a:r>
              <a:rPr lang="th-TH" sz="4800" b="1" dirty="0">
                <a:solidFill>
                  <a:srgbClr val="FF0000"/>
                </a:solidFill>
                <a:latin typeface="Angsana New" pitchFamily="18" charset="-34"/>
              </a:rPr>
              <a:t>ทดสอบย่อย </a:t>
            </a:r>
            <a:r>
              <a:rPr lang="th-TH" sz="4800" dirty="0">
                <a:solidFill>
                  <a:srgbClr val="FF0000"/>
                </a:solidFill>
                <a:latin typeface="Angsana New" pitchFamily="18" charset="-34"/>
              </a:rPr>
              <a:t>(</a:t>
            </a:r>
            <a:r>
              <a:rPr lang="en-US" sz="4800" dirty="0">
                <a:solidFill>
                  <a:srgbClr val="FF0000"/>
                </a:solidFill>
                <a:latin typeface="Angsana New" pitchFamily="18" charset="-34"/>
              </a:rPr>
              <a:t>1 </a:t>
            </a:r>
            <a:r>
              <a:rPr lang="th-TH" sz="4800" dirty="0">
                <a:solidFill>
                  <a:srgbClr val="FF0000"/>
                </a:solidFill>
                <a:latin typeface="Angsana New" pitchFamily="18" charset="-34"/>
              </a:rPr>
              <a:t>คะแนน)</a:t>
            </a:r>
            <a:r>
              <a:rPr lang="th-TH" sz="4800" b="1" dirty="0">
                <a:solidFill>
                  <a:srgbClr val="FF0000"/>
                </a:solidFill>
                <a:latin typeface="Angsana New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87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977900"/>
          </a:xfrm>
          <a:noFill/>
        </p:spPr>
        <p:txBody>
          <a:bodyPr/>
          <a:lstStyle/>
          <a:p>
            <a:pPr eaLnBrk="1" hangingPunct="1"/>
            <a:r>
              <a:rPr lang="th-TH" sz="4800" b="1">
                <a:solidFill>
                  <a:srgbClr val="0066FF"/>
                </a:solidFill>
              </a:rPr>
              <a:t>แหล่งรายได้ของรัฐบาลไทย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C00FF"/>
                </a:solidFill>
                <a:latin typeface="Angsana New" pitchFamily="18" charset="-34"/>
              </a:rPr>
              <a:t>1. </a:t>
            </a:r>
            <a:r>
              <a:rPr lang="th-TH" sz="4000" b="1" dirty="0">
                <a:solidFill>
                  <a:srgbClr val="CC00FF"/>
                </a:solidFill>
                <a:latin typeface="Angsana New" pitchFamily="18" charset="-34"/>
              </a:rPr>
              <a:t>ภาษีอากร</a:t>
            </a:r>
            <a:r>
              <a:rPr lang="th-TH" sz="3600" dirty="0">
                <a:solidFill>
                  <a:srgbClr val="CC00FF"/>
                </a:solidFill>
                <a:latin typeface="Angsana New" pitchFamily="18" charset="-34"/>
              </a:rPr>
              <a:t> </a:t>
            </a:r>
            <a:r>
              <a:rPr lang="th-TH" sz="3600" dirty="0">
                <a:latin typeface="Angsana New" pitchFamily="18" charset="-34"/>
              </a:rPr>
              <a:t>บังคับเก็บจากประชาชนเข้าเป็นรายได้ของแผ่นดิน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73100" y="2209800"/>
            <a:ext cx="693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C00FF"/>
                </a:solidFill>
                <a:latin typeface="Angsana New" pitchFamily="18" charset="-34"/>
                <a:cs typeface="AngsanaUPC" pitchFamily="18" charset="-34"/>
              </a:rPr>
              <a:t>2. </a:t>
            </a:r>
            <a:r>
              <a:rPr lang="th-TH" sz="4000" b="1" dirty="0">
                <a:solidFill>
                  <a:srgbClr val="CC00FF"/>
                </a:solidFill>
                <a:latin typeface="Angsana New" pitchFamily="18" charset="-34"/>
                <a:cs typeface="AngsanaUPC" pitchFamily="18" charset="-34"/>
              </a:rPr>
              <a:t>รายได้ที่มิใช่ภาษีอากร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2921000"/>
            <a:ext cx="77724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ngsana New" pitchFamily="18" charset="-34"/>
              </a:rPr>
              <a:t>2.1</a:t>
            </a:r>
            <a:r>
              <a:rPr lang="en-US" sz="3600">
                <a:latin typeface="Angsana New" pitchFamily="18" charset="-34"/>
              </a:rPr>
              <a:t> </a:t>
            </a:r>
            <a:r>
              <a:rPr lang="th-TH" sz="3600" b="1">
                <a:latin typeface="Angsana New" pitchFamily="18" charset="-34"/>
              </a:rPr>
              <a:t>รายได้จากเงินอุดหนุนและการให้</a:t>
            </a:r>
          </a:p>
          <a:p>
            <a:pPr lvl="1">
              <a:spcBef>
                <a:spcPct val="50000"/>
              </a:spcBef>
            </a:pPr>
            <a:r>
              <a:rPr lang="th-TH" sz="3600">
                <a:latin typeface="Angsana New" pitchFamily="18" charset="-34"/>
              </a:rPr>
              <a:t>	เงินผ้าป่าช่วยชาติ / กองทุนช่วยชาติ</a:t>
            </a:r>
          </a:p>
          <a:p>
            <a:pPr lvl="1">
              <a:spcBef>
                <a:spcPct val="50000"/>
              </a:spcBef>
            </a:pPr>
            <a:r>
              <a:rPr lang="th-TH" sz="3600">
                <a:latin typeface="Angsana New" pitchFamily="18" charset="-34"/>
              </a:rPr>
              <a:t>	การบริจาคของประชาชนหรือองค์กรในประเทศ</a:t>
            </a:r>
          </a:p>
          <a:p>
            <a:pPr lvl="1">
              <a:spcBef>
                <a:spcPct val="50000"/>
              </a:spcBef>
            </a:pPr>
            <a:r>
              <a:rPr lang="th-TH" sz="3600">
                <a:latin typeface="Angsana New" pitchFamily="18" charset="-34"/>
              </a:rPr>
              <a:t>	เงินช่วยเหลือขององค์กรหรือรัฐบาลต่างประเทศ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009650" y="383063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428750" y="5487988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436688" y="4657725"/>
            <a:ext cx="865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ข้อ </a:t>
            </a:r>
            <a:r>
              <a:rPr lang="en-US" sz="4000" b="1" dirty="0">
                <a:solidFill>
                  <a:srgbClr val="0066FF"/>
                </a:solidFill>
                <a:latin typeface="Angsana New" pitchFamily="18" charset="-34"/>
              </a:rPr>
              <a:t>3  </a:t>
            </a:r>
            <a:endParaRPr lang="th-TH" sz="4000" b="1" dirty="0">
              <a:solidFill>
                <a:srgbClr val="0066FF"/>
              </a:solidFill>
              <a:latin typeface="Angsana New" pitchFamily="18" charset="-34"/>
            </a:endParaRPr>
          </a:p>
          <a:p>
            <a:pPr>
              <a:buNone/>
            </a:pPr>
            <a:r>
              <a:rPr lang="th-TH" sz="4000" b="1" dirty="0">
                <a:solidFill>
                  <a:srgbClr val="0066FF"/>
                </a:solidFill>
                <a:latin typeface="Angsana New" pitchFamily="18" charset="-34"/>
              </a:rPr>
              <a:t>	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นาย </a:t>
            </a:r>
            <a:r>
              <a:rPr lang="th-TH" sz="3600" dirty="0" err="1">
                <a:solidFill>
                  <a:srgbClr val="000000"/>
                </a:solidFill>
                <a:latin typeface="Angsana New" pitchFamily="18" charset="-34"/>
              </a:rPr>
              <a:t>เค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 ทำงานได้รับเงินเดือนจากนายจ้างเดือนละ 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45,000 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บาท โดยเงินเดือนที่ได้รับจริงทุกสิ้นเดือนเท่ากับเดือนละ 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42,750 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บาท โดยนายจ้างหักภาษี ณ ที่จ่ายไว้แทนลูกจ้าง สิ้นปีลูกจ้างมีภาษีตามแบบ ภงด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.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 เท่ากับ </a:t>
            </a:r>
            <a:r>
              <a:rPr lang="en-US" sz="3600" dirty="0">
                <a:solidFill>
                  <a:srgbClr val="000000"/>
                </a:solidFill>
                <a:latin typeface="Angsana New" pitchFamily="18" charset="-34"/>
              </a:rPr>
              <a:t>45,000 </a:t>
            </a:r>
            <a:r>
              <a:rPr lang="th-TH" sz="3600" dirty="0">
                <a:solidFill>
                  <a:srgbClr val="000000"/>
                </a:solidFill>
                <a:latin typeface="Angsana New" pitchFamily="18" charset="-34"/>
              </a:rPr>
              <a:t>บาท </a:t>
            </a:r>
            <a:r>
              <a:rPr lang="th-TH" sz="3600" b="1" dirty="0">
                <a:solidFill>
                  <a:srgbClr val="0070C0"/>
                </a:solidFill>
                <a:latin typeface="Angsana New" pitchFamily="18" charset="-34"/>
              </a:rPr>
              <a:t>นายเค ต้องชำระภาษีเพิ่มเติมหรือขอคืนภาษีในปีนี้เท่าใด</a:t>
            </a:r>
            <a:endParaRPr lang="th-TH" sz="3600" b="1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dirty="0">
                <a:solidFill>
                  <a:srgbClr val="FF0000"/>
                </a:solidFill>
                <a:latin typeface="Angsana New" pitchFamily="18" charset="-34"/>
              </a:rPr>
              <a:t>ทดสอบย่อย (</a:t>
            </a:r>
            <a:r>
              <a:rPr lang="en-US" sz="4800" dirty="0">
                <a:solidFill>
                  <a:srgbClr val="FF0000"/>
                </a:solidFill>
                <a:latin typeface="Angsana New" pitchFamily="18" charset="-34"/>
              </a:rPr>
              <a:t>1 </a:t>
            </a:r>
            <a:r>
              <a:rPr lang="th-TH" sz="4800" dirty="0">
                <a:solidFill>
                  <a:srgbClr val="FF0000"/>
                </a:solidFill>
                <a:latin typeface="Angsana New" pitchFamily="18" charset="-34"/>
              </a:rPr>
              <a:t>คะแนน) </a:t>
            </a:r>
          </a:p>
        </p:txBody>
      </p:sp>
    </p:spTree>
    <p:extLst>
      <p:ext uri="{BB962C8B-B14F-4D97-AF65-F5344CB8AC3E}">
        <p14:creationId xmlns:p14="http://schemas.microsoft.com/office/powerpoint/2010/main" val="206021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27000" y="620713"/>
            <a:ext cx="8610600" cy="5761037"/>
          </a:xfrm>
          <a:noFill/>
        </p:spPr>
        <p:txBody>
          <a:bodyPr>
            <a:normAutofit/>
          </a:bodyPr>
          <a:lstStyle/>
          <a:p>
            <a:pPr algn="thaiDist" eaLnBrk="1" hangingPunct="1">
              <a:lnSpc>
                <a:spcPct val="80000"/>
              </a:lnSpc>
              <a:buFontTx/>
              <a:buNone/>
            </a:pPr>
            <a:r>
              <a:rPr lang="th-TH" sz="3600">
                <a:latin typeface="Angsana New" pitchFamily="18" charset="-34"/>
              </a:rPr>
              <a:t>	</a:t>
            </a:r>
            <a:r>
              <a:rPr lang="en-US" sz="4000" b="1">
                <a:latin typeface="Angsana New" pitchFamily="18" charset="-34"/>
              </a:rPr>
              <a:t>2.2 </a:t>
            </a:r>
            <a:r>
              <a:rPr lang="th-TH" sz="4000" b="1">
                <a:latin typeface="Angsana New" pitchFamily="18" charset="-34"/>
              </a:rPr>
              <a:t>รายได้จากการบริหาร</a:t>
            </a:r>
            <a:r>
              <a:rPr lang="th-TH" sz="3600">
                <a:latin typeface="Angsana New" pitchFamily="18" charset="-34"/>
              </a:rPr>
              <a:t> รัฐจัดเก็บจากประชาชนที่มาติดต่อ 	หรือได้รับการบริการจากรัฐบาลทั้งทางตรงและทางอ้อม</a:t>
            </a:r>
          </a:p>
          <a:p>
            <a:pPr algn="thaiDist" eaLnBrk="1" hangingPunct="1">
              <a:lnSpc>
                <a:spcPct val="80000"/>
              </a:lnSpc>
              <a:buFontTx/>
              <a:buNone/>
            </a:pPr>
            <a:endParaRPr lang="th-TH" sz="1000">
              <a:latin typeface="Angsana New" pitchFamily="18" charset="-34"/>
            </a:endParaRPr>
          </a:p>
          <a:p>
            <a:pPr lvl="2" algn="thaiDist" eaLnBrk="1" hangingPunct="1">
              <a:lnSpc>
                <a:spcPct val="80000"/>
              </a:lnSpc>
              <a:buFontTx/>
              <a:buNone/>
            </a:pPr>
            <a:r>
              <a:rPr lang="th-TH" sz="3600" b="1">
                <a:solidFill>
                  <a:srgbClr val="0066FF"/>
                </a:solidFill>
                <a:latin typeface="Angsana New" pitchFamily="18" charset="-34"/>
              </a:rPr>
              <a:t>	ค่าธรรมเนียมต่าง ๆ</a:t>
            </a:r>
            <a:r>
              <a:rPr lang="th-TH" sz="3600">
                <a:latin typeface="Angsana New" pitchFamily="18" charset="-34"/>
              </a:rPr>
              <a:t> เช่น ค่าธรรมเนียมจดทะเบียนสิทธิและนิติกรรมที่ดิน ผู้เสียค่าธรรมเนียมจะได้รับประโยชน์จากรัฐโดยตรง จากการให้บริการของรัฐ ต่างจากภาษีอากรเป็นการบังคับจัดเก็บโดยอาศัยอำนาจรัฐแต่ฝ่ายเดียว</a:t>
            </a:r>
          </a:p>
          <a:p>
            <a:pPr lvl="2" algn="thaiDist" eaLnBrk="1" hangingPunct="1">
              <a:lnSpc>
                <a:spcPct val="80000"/>
              </a:lnSpc>
              <a:buFontTx/>
              <a:buNone/>
            </a:pPr>
            <a:endParaRPr lang="th-TH" sz="1200">
              <a:latin typeface="Angsana New" pitchFamily="18" charset="-34"/>
            </a:endParaRPr>
          </a:p>
          <a:p>
            <a:pPr lvl="2" algn="thaiDist" eaLnBrk="1" hangingPunct="1">
              <a:lnSpc>
                <a:spcPct val="80000"/>
              </a:lnSpc>
              <a:buFontTx/>
              <a:buNone/>
            </a:pPr>
            <a:r>
              <a:rPr lang="th-TH" sz="3600" b="1">
                <a:solidFill>
                  <a:srgbClr val="0066FF"/>
                </a:solidFill>
                <a:latin typeface="Angsana New" pitchFamily="18" charset="-34"/>
              </a:rPr>
              <a:t>	ค่าใบอนุญาตต่าง ๆ</a:t>
            </a:r>
            <a:r>
              <a:rPr lang="th-TH" sz="3600">
                <a:latin typeface="Angsana New" pitchFamily="18" charset="-34"/>
              </a:rPr>
              <a:t> เช่น ฆ่าสัตว์ ผลิตสุรา มีอาวุธปืน</a:t>
            </a:r>
          </a:p>
          <a:p>
            <a:pPr lvl="2" algn="thaiDist" eaLnBrk="1" hangingPunct="1">
              <a:lnSpc>
                <a:spcPct val="80000"/>
              </a:lnSpc>
              <a:buFontTx/>
              <a:buNone/>
            </a:pPr>
            <a:endParaRPr lang="th-TH" sz="1200">
              <a:latin typeface="Angsana New" pitchFamily="18" charset="-34"/>
            </a:endParaRPr>
          </a:p>
          <a:p>
            <a:pPr lvl="2" algn="thaiDist" eaLnBrk="1" hangingPunct="1">
              <a:lnSpc>
                <a:spcPct val="80000"/>
              </a:lnSpc>
              <a:buFontTx/>
              <a:buNone/>
            </a:pPr>
            <a:r>
              <a:rPr lang="th-TH" sz="3600" b="1">
                <a:solidFill>
                  <a:srgbClr val="0066FF"/>
                </a:solidFill>
                <a:latin typeface="Angsana New" pitchFamily="18" charset="-34"/>
              </a:rPr>
              <a:t>	ค่าภาคหลวง สัมปทานต่าง ๆ</a:t>
            </a:r>
          </a:p>
          <a:p>
            <a:pPr lvl="2" algn="thaiDist" eaLnBrk="1" hangingPunct="1">
              <a:lnSpc>
                <a:spcPct val="80000"/>
              </a:lnSpc>
              <a:buFontTx/>
              <a:buNone/>
            </a:pPr>
            <a:endParaRPr lang="th-TH" sz="1200" b="1">
              <a:solidFill>
                <a:srgbClr val="0066FF"/>
              </a:solidFill>
              <a:latin typeface="Angsana New" pitchFamily="18" charset="-34"/>
            </a:endParaRPr>
          </a:p>
          <a:p>
            <a:pPr lvl="2" algn="thaiDist" eaLnBrk="1" hangingPunct="1">
              <a:lnSpc>
                <a:spcPct val="80000"/>
              </a:lnSpc>
              <a:buFontTx/>
              <a:buNone/>
            </a:pPr>
            <a:r>
              <a:rPr lang="th-TH" sz="3600" b="1">
                <a:solidFill>
                  <a:srgbClr val="0066FF"/>
                </a:solidFill>
                <a:latin typeface="Angsana New" pitchFamily="18" charset="-34"/>
              </a:rPr>
              <a:t>	ค่าปรับ</a:t>
            </a:r>
            <a:r>
              <a:rPr lang="th-TH" sz="3600">
                <a:latin typeface="Angsana New" pitchFamily="18" charset="-34"/>
              </a:rPr>
              <a:t> ที่เก็บจากผู้ที่ละเมิดกฎหมาย ระเบียบ หรือข้อบังคับของรัฐ</a:t>
            </a:r>
          </a:p>
          <a:p>
            <a:pPr algn="thaiDist" eaLnBrk="1" hangingPunct="1">
              <a:lnSpc>
                <a:spcPct val="80000"/>
              </a:lnSpc>
              <a:buFontTx/>
              <a:buNone/>
            </a:pPr>
            <a:endParaRPr lang="th-TH" sz="4400">
              <a:latin typeface="Angsana New" pitchFamily="18" charset="-34"/>
            </a:endParaRP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912813" y="3852863"/>
            <a:ext cx="86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thaiDist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en-US" sz="3200" b="1">
                <a:solidFill>
                  <a:schemeClr val="bg1"/>
                </a:solidFill>
                <a:latin typeface="Angsana New" pitchFamily="18" charset="-34"/>
              </a:rPr>
              <a:t>.</a:t>
            </a: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900113" y="4548188"/>
            <a:ext cx="1008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thaiDist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en-US" sz="3200" b="1">
                <a:solidFill>
                  <a:schemeClr val="bg1"/>
                </a:solidFill>
                <a:latin typeface="Angsana New" pitchFamily="18" charset="-34"/>
              </a:rPr>
              <a:t>.</a:t>
            </a: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900113" y="5281613"/>
            <a:ext cx="86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thaiDist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en-US" sz="3200" b="1">
                <a:solidFill>
                  <a:schemeClr val="bg1"/>
                </a:solidFill>
                <a:latin typeface="Angsana New" pitchFamily="18" charset="-34"/>
              </a:rPr>
              <a:t>.</a:t>
            </a: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904875" y="1773238"/>
            <a:ext cx="86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thaiDist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en-US" sz="3200" b="1">
                <a:solidFill>
                  <a:schemeClr val="bg1"/>
                </a:solidFill>
                <a:latin typeface="Angsana New" pitchFamily="18" charset="-34"/>
              </a:rPr>
              <a:t>.</a:t>
            </a: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20713" y="1412875"/>
            <a:ext cx="8272462" cy="4267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h-TH" sz="3900" b="1"/>
          </a:p>
          <a:p>
            <a:pPr eaLnBrk="1" hangingPunct="1">
              <a:buFontTx/>
              <a:buNone/>
            </a:pPr>
            <a:r>
              <a:rPr lang="th-TH" sz="3900" b="1"/>
              <a:t>	ผู้มีหน้าที่เสียภาษีตามกฎหมาย</a:t>
            </a:r>
            <a:r>
              <a:rPr lang="th-TH" sz="3900"/>
              <a:t>  </a:t>
            </a:r>
            <a:r>
              <a:rPr lang="th-TH" sz="3600" b="1">
                <a:solidFill>
                  <a:srgbClr val="66FF33"/>
                </a:solidFill>
                <a:sym typeface="Wingdings 3" pitchFamily="18" charset="2"/>
              </a:rPr>
              <a:t></a:t>
            </a:r>
            <a:r>
              <a:rPr lang="th-TH" sz="3900"/>
              <a:t>  บุคคลที่กฎหมายบัญญัติให้มีหน้าที่เสียภาษี</a:t>
            </a:r>
          </a:p>
          <a:p>
            <a:pPr eaLnBrk="1" hangingPunct="1">
              <a:buFontTx/>
              <a:buNone/>
            </a:pPr>
            <a:endParaRPr lang="th-TH" sz="1400">
              <a:latin typeface="Angsana New" pitchFamily="18" charset="-34"/>
            </a:endParaRPr>
          </a:p>
          <a:p>
            <a:pPr eaLnBrk="1" hangingPunct="1">
              <a:buFontTx/>
              <a:buNone/>
            </a:pPr>
            <a:r>
              <a:rPr lang="th-TH" sz="3900" b="1"/>
              <a:t>	ผู้มีหน้าที่เสียภาษีตามความจริง</a:t>
            </a:r>
            <a:r>
              <a:rPr lang="th-TH" sz="3900"/>
              <a:t>  </a:t>
            </a:r>
            <a:r>
              <a:rPr lang="th-TH" sz="3600" b="1">
                <a:solidFill>
                  <a:srgbClr val="66FF33"/>
                </a:solidFill>
                <a:sym typeface="Wingdings 3" pitchFamily="18" charset="2"/>
              </a:rPr>
              <a:t></a:t>
            </a:r>
            <a:r>
              <a:rPr lang="th-TH" sz="4300"/>
              <a:t>  </a:t>
            </a:r>
            <a:r>
              <a:rPr lang="th-TH" sz="3900"/>
              <a:t>บุคคลที่กฎหมาย</a:t>
            </a:r>
          </a:p>
          <a:p>
            <a:pPr eaLnBrk="1" hangingPunct="1">
              <a:buFontTx/>
              <a:buNone/>
            </a:pPr>
            <a:r>
              <a:rPr lang="th-TH" sz="3900"/>
              <a:t>	มิได้บัญญัติให้มีหน้าที่เสียภาษีแต่ต้องรับภาระจ่ายค่าภาษี </a:t>
            </a:r>
          </a:p>
        </p:txBody>
      </p:sp>
      <p:pic>
        <p:nvPicPr>
          <p:cNvPr id="10243" name="Picture 6" descr="PE0690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4781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AutoShape 7"/>
          <p:cNvSpPr>
            <a:spLocks noChangeArrowheads="1"/>
          </p:cNvSpPr>
          <p:nvPr/>
        </p:nvSpPr>
        <p:spPr bwMode="auto">
          <a:xfrm>
            <a:off x="1655763" y="260350"/>
            <a:ext cx="7488237" cy="1296988"/>
          </a:xfrm>
          <a:prstGeom prst="wedgeRoundRectCallout">
            <a:avLst>
              <a:gd name="adj1" fmla="val -56403"/>
              <a:gd name="adj2" fmla="val 3366"/>
              <a:gd name="adj3" fmla="val 16667"/>
            </a:avLst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533400" indent="-533400" algn="thaiDist">
              <a:spcBef>
                <a:spcPct val="20000"/>
              </a:spcBef>
            </a:pPr>
            <a:r>
              <a:rPr lang="th-TH" sz="4000" b="1">
                <a:latin typeface="Angsana New" pitchFamily="18" charset="-34"/>
              </a:rPr>
              <a:t>ประเภทของภาษีอากร </a:t>
            </a:r>
            <a:r>
              <a:rPr lang="en-US" sz="3600" b="1">
                <a:latin typeface="Angsana New" pitchFamily="18" charset="-34"/>
              </a:rPr>
              <a:t>( </a:t>
            </a:r>
            <a:r>
              <a:rPr lang="th-TH" sz="3600" b="1">
                <a:latin typeface="Angsana New" pitchFamily="18" charset="-34"/>
              </a:rPr>
              <a:t>แบ่งตามการรับภาระภาษี</a:t>
            </a:r>
            <a:r>
              <a:rPr lang="en-US" sz="3600" b="1">
                <a:latin typeface="Angsana New" pitchFamily="18" charset="-34"/>
              </a:rPr>
              <a:t>)</a:t>
            </a:r>
            <a:endParaRPr lang="th-TH" sz="3600" b="1">
              <a:latin typeface="Angsana New" pitchFamily="18" charset="-34"/>
            </a:endParaRP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509588" y="3733800"/>
            <a:ext cx="53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40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484188" y="2128838"/>
            <a:ext cx="53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4"/>
              </a:buBlip>
              <a:tabLst>
                <a:tab pos="8793163" algn="l"/>
              </a:tabLst>
            </a:pPr>
            <a:r>
              <a:rPr lang="th-TH" sz="4000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3500" y="1485900"/>
            <a:ext cx="8686800" cy="5010150"/>
          </a:xfrm>
        </p:spPr>
        <p:txBody>
          <a:bodyPr>
            <a:normAutofit/>
          </a:bodyPr>
          <a:lstStyle/>
          <a:p>
            <a:pPr algn="thaiDist" eaLnBrk="1" hangingPunct="1">
              <a:buFontTx/>
              <a:buNone/>
            </a:pPr>
            <a:r>
              <a:rPr lang="th-TH" dirty="0"/>
              <a:t>		</a:t>
            </a:r>
            <a:r>
              <a:rPr lang="th-TH" sz="3700" b="1" dirty="0"/>
              <a:t>จัดเก็บโดยมีวัตถุประสงค์ให้ </a:t>
            </a:r>
            <a:r>
              <a:rPr lang="th-TH" sz="3900" b="1" u="sng" dirty="0">
                <a:solidFill>
                  <a:srgbClr val="00CC00"/>
                </a:solidFill>
              </a:rPr>
              <a:t>ผู้มีหน้าที่เสียภาษีตามกฎหมาย</a:t>
            </a:r>
            <a:r>
              <a:rPr lang="th-TH" sz="3900" b="1" dirty="0">
                <a:solidFill>
                  <a:srgbClr val="00CC00"/>
                </a:solidFill>
              </a:rPr>
              <a:t> </a:t>
            </a:r>
            <a:r>
              <a:rPr lang="th-TH" sz="3700" b="1" dirty="0"/>
              <a:t>เป็นผู้รับภาระจ่ายค่าภาษี หรือผลักภาระภาษีไปให้ผู้อื่นได้ยาก</a:t>
            </a:r>
          </a:p>
          <a:p>
            <a:pPr lvl="1" algn="thaiDist" eaLnBrk="1" hangingPunct="1">
              <a:buFontTx/>
              <a:buNone/>
            </a:pPr>
            <a:r>
              <a:rPr lang="th-TH" sz="3600" dirty="0"/>
              <a:t>	ทำให้ผู้เสียภาษีพยายามหลบเลี่ยง จึงจัดเก็บได้ยาก การเก็บมากๆ ทำให้ผู้เสียภาษีท้อแท้ ไม่จูงใจให้คนทำงาน</a:t>
            </a:r>
          </a:p>
          <a:p>
            <a:pPr lvl="1" algn="thaiDist" eaLnBrk="1" hangingPunct="1">
              <a:buFontTx/>
              <a:buNone/>
            </a:pPr>
            <a:r>
              <a:rPr lang="th-TH" sz="3600" dirty="0"/>
              <a:t>	ในประเทศที่พัฒนาแล้วนิยมจัดเก็บภาษีทางตรง </a:t>
            </a:r>
            <a:r>
              <a:rPr lang="en-US" sz="3600" b="1" dirty="0">
                <a:latin typeface="Angsana New" pitchFamily="18" charset="-34"/>
              </a:rPr>
              <a:t>&gt;</a:t>
            </a:r>
            <a:r>
              <a:rPr lang="en-US" sz="3600" dirty="0"/>
              <a:t> </a:t>
            </a:r>
            <a:r>
              <a:rPr lang="th-TH" sz="3600" dirty="0"/>
              <a:t>ภาษีทางอ้อม </a:t>
            </a:r>
          </a:p>
          <a:p>
            <a:pPr lvl="1" algn="thaiDist" eaLnBrk="1" hangingPunct="1">
              <a:buFontTx/>
              <a:buNone/>
            </a:pPr>
            <a:r>
              <a:rPr lang="th-TH" sz="3600" dirty="0"/>
              <a:t>	การผลักภาระภาษียังทำได้ เช่น นายจ้างจ่ายภาษีแทนลูกจ้าง </a:t>
            </a:r>
          </a:p>
          <a:p>
            <a:pPr lvl="1" algn="thaiDist" eaLnBrk="1" hangingPunct="1">
              <a:buFontTx/>
              <a:buNone/>
            </a:pPr>
            <a:r>
              <a:rPr lang="th-TH" sz="3600" dirty="0"/>
              <a:t>	ผู้ซื้อที่ดินจ่ายค่าภาษีแทนผู้ขายที่ดิน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7838"/>
            <a:ext cx="8229600" cy="858837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800" b="1" dirty="0">
                <a:solidFill>
                  <a:srgbClr val="0066FF"/>
                </a:solidFill>
              </a:rPr>
              <a:t>ภาษีทางตรง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936750" y="-19050"/>
            <a:ext cx="216058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4945063" y="-14288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07988" y="34496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07988" y="4673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07988" y="5303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84300"/>
            <a:ext cx="8215313" cy="553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/>
              <a:t>     </a:t>
            </a:r>
            <a:r>
              <a:rPr lang="th-TH" sz="3900" b="1" u="sng"/>
              <a:t>ได้แก่</a:t>
            </a:r>
            <a:r>
              <a:rPr lang="th-TH" sz="3900" b="1"/>
              <a:t>	</a:t>
            </a:r>
            <a:r>
              <a:rPr lang="th-TH" sz="3600"/>
              <a:t>		      </a:t>
            </a:r>
            <a:r>
              <a:rPr lang="th-TH" sz="3900" b="1" u="sng"/>
              <a:t>ผู้มีหน้าที่เสียภาษี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/>
              <a:t>	ภาษีเงินได้บุคคลธรรมดา		บุคคลธรรมดา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/>
              <a:t>	ภาษีเงินได้นิติบุคคล		นิติบุคคล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/>
              <a:t>	ภาษีมูลค่าเพิ่มของทรัพย์สิน	บุคคลธรรมดาและนิติบุคล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/>
              <a:t>	ภาษีทรัพย์สิน			ผู้ได้รับประโยชน์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/>
              <a:t>	ภาษีมรดก-การให้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1600"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900" b="1"/>
              <a:t>ฐานภาษี</a:t>
            </a:r>
            <a:r>
              <a:rPr lang="th-TH" sz="3900"/>
              <a:t> </a:t>
            </a:r>
            <a:r>
              <a:rPr lang="en-US" sz="3900" b="1">
                <a:latin typeface="Angsana New" pitchFamily="18" charset="-34"/>
              </a:rPr>
              <a:t>=</a:t>
            </a:r>
            <a:r>
              <a:rPr lang="en-US" sz="3900" b="1"/>
              <a:t> </a:t>
            </a:r>
            <a:r>
              <a:rPr lang="th-TH" sz="3900" b="1"/>
              <a:t>เงินได้และทรัพย์สินที่ผู้เสียภาษีได้มา</a:t>
            </a:r>
            <a:r>
              <a:rPr lang="th-TH" sz="3600" b="1"/>
              <a:t>	</a:t>
            </a:r>
            <a:r>
              <a:rPr lang="th-TH" sz="3600"/>
              <a:t>		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eaLnBrk="1" hangingPunct="1"/>
            <a:r>
              <a:rPr lang="th-TH" sz="4900" b="1" dirty="0">
                <a:solidFill>
                  <a:srgbClr val="0066FF"/>
                </a:solidFill>
              </a:rPr>
              <a:t>ตัวอย่างของภาษีทางตรง</a:t>
            </a:r>
          </a:p>
        </p:txBody>
      </p:sp>
      <p:sp>
        <p:nvSpPr>
          <p:cNvPr id="12292" name="AutoShape 4"/>
          <p:cNvSpPr>
            <a:spLocks/>
          </p:cNvSpPr>
          <p:nvPr/>
        </p:nvSpPr>
        <p:spPr bwMode="auto">
          <a:xfrm>
            <a:off x="4470400" y="353060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22350" y="-38100"/>
            <a:ext cx="216058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762625" y="-25400"/>
            <a:ext cx="216058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07988" y="20478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07988" y="26574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0688" y="45053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07988" y="38608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07988" y="326866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458200" cy="4419600"/>
          </a:xfrm>
        </p:spPr>
        <p:txBody>
          <a:bodyPr>
            <a:normAutofit lnSpcReduction="10000"/>
          </a:bodyPr>
          <a:lstStyle/>
          <a:p>
            <a:pPr algn="thaiDist" eaLnBrk="1" hangingPunct="1">
              <a:buFontTx/>
              <a:buNone/>
            </a:pPr>
            <a:r>
              <a:rPr lang="th-TH" sz="2800" dirty="0"/>
              <a:t>		</a:t>
            </a:r>
            <a:r>
              <a:rPr lang="th-TH" sz="3300" b="1" dirty="0"/>
              <a:t>จัดเก็บโดยมีวัตถุประสงค์เปิดโอกาสให้</a:t>
            </a:r>
            <a:r>
              <a:rPr lang="th-TH" sz="33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h-TH" sz="3700" b="1" u="sng" dirty="0">
                <a:solidFill>
                  <a:schemeClr val="accent1">
                    <a:lumMod val="50000"/>
                  </a:schemeClr>
                </a:solidFill>
              </a:rPr>
              <a:t>ผู้มีหน้าที่เสียภาษีตามกฎหมาย</a:t>
            </a:r>
            <a:r>
              <a:rPr lang="th-TH" sz="37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h-TH" sz="3300" b="1" dirty="0"/>
              <a:t>สามารถ </a:t>
            </a:r>
            <a:r>
              <a:rPr lang="th-TH" sz="3700" b="1" dirty="0">
                <a:solidFill>
                  <a:srgbClr val="FF0066"/>
                </a:solidFill>
              </a:rPr>
              <a:t>ผลักภาระ </a:t>
            </a:r>
            <a:r>
              <a:rPr lang="th-TH" sz="3300" b="1" dirty="0"/>
              <a:t>การจ่ายภาษีไปให้ผู้อื่นรับแทน</a:t>
            </a:r>
          </a:p>
          <a:p>
            <a:pPr algn="thaiDist" eaLnBrk="1" hangingPunct="1">
              <a:buFontTx/>
              <a:buNone/>
            </a:pPr>
            <a:endParaRPr lang="th-TH" sz="1200" b="1" dirty="0">
              <a:latin typeface="Angsana New" pitchFamily="18" charset="-34"/>
            </a:endParaRPr>
          </a:p>
          <a:p>
            <a:pPr lvl="1" algn="thaiDist" eaLnBrk="1" hangingPunct="1">
              <a:buFontTx/>
              <a:buNone/>
            </a:pPr>
            <a:r>
              <a:rPr lang="th-TH" sz="3100" dirty="0"/>
              <a:t>	เนื่องจากมุ่งจัดเก็บจากผู้บริโภคอุปโภคจำนวนมาก ซึ่งไม่อยู่ในวิสัยที่รัฐจะจัดเก็บโดยตรงจากผู้บริโภคได้ทั่วถึง จึงต้องจัดเก็บผ่านทางผู้ผลิต ผู้ขาย ผู้ให้บริการ</a:t>
            </a:r>
          </a:p>
          <a:p>
            <a:pPr lvl="1" algn="thaiDist" eaLnBrk="1" hangingPunct="1">
              <a:buFontTx/>
              <a:buNone/>
            </a:pPr>
            <a:endParaRPr lang="th-TH" sz="1600" dirty="0">
              <a:latin typeface="Angsana New" pitchFamily="18" charset="-34"/>
            </a:endParaRPr>
          </a:p>
          <a:p>
            <a:pPr lvl="1" algn="thaiDist" eaLnBrk="1" hangingPunct="1">
              <a:buFontTx/>
              <a:buNone/>
            </a:pPr>
            <a:r>
              <a:rPr lang="th-TH" sz="3100" dirty="0"/>
              <a:t>	ประเทศกำลังพัฒนา นิยมจัดเก็บภาษีทางอ้อม เนื่องจากทำรายได้มากกว่าภาษีทางตรง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th-TH" sz="5200" b="1">
                <a:solidFill>
                  <a:srgbClr val="0066FF"/>
                </a:solidFill>
              </a:rPr>
              <a:t>ภาษีทางอ้อม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82613" y="30480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8013" y="48228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.</a:t>
            </a:r>
          </a:p>
        </p:txBody>
      </p:sp>
      <p:pic>
        <p:nvPicPr>
          <p:cNvPr id="13318" name="Picture 6" descr="l0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6297613"/>
            <a:ext cx="536416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835150" y="-25400"/>
            <a:ext cx="216058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970463" y="0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71600"/>
            <a:ext cx="8294687" cy="5005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th-TH" sz="2400" dirty="0">
              <a:cs typeface="AngsanaUPC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900" b="1" dirty="0">
                <a:cs typeface="AngsanaUPC" pitchFamily="18" charset="-34"/>
              </a:rPr>
              <a:t> </a:t>
            </a:r>
            <a:r>
              <a:rPr lang="th-TH" sz="3900" b="1" u="sng" dirty="0">
                <a:cs typeface="AngsanaUPC" pitchFamily="18" charset="-34"/>
              </a:rPr>
              <a:t>ได้แก่	</a:t>
            </a:r>
            <a:r>
              <a:rPr lang="th-TH" sz="3600" dirty="0">
                <a:cs typeface="AngsanaUPC" pitchFamily="18" charset="-34"/>
              </a:rPr>
              <a:t>		                        </a:t>
            </a:r>
            <a:r>
              <a:rPr lang="th-TH" sz="3900" b="1" u="sng" dirty="0">
                <a:cs typeface="AngsanaUPC" pitchFamily="18" charset="-34"/>
              </a:rPr>
              <a:t>ผู้มีหน้าที่เสียภาษี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 dirty="0">
                <a:cs typeface="AngsanaUPC" pitchFamily="18" charset="-34"/>
              </a:rPr>
              <a:t>	ภาษีมูลค่าเพิ่ม (ขายสินค้า / ให้บริการ)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 dirty="0">
                <a:cs typeface="AngsanaUPC" pitchFamily="18" charset="-34"/>
              </a:rPr>
              <a:t>	ภาษีสรรพสามิต (โรงงาน / สุรา / ยาสูบ)		</a:t>
            </a: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cs typeface="AngsanaUPC" pitchFamily="18" charset="-34"/>
              </a:rPr>
              <a:t>ผู้บริโภค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 dirty="0">
                <a:cs typeface="AngsanaUPC" pitchFamily="18" charset="-34"/>
              </a:rPr>
              <a:t>	ภาษีศุลกากร (ผู้นำเข้า)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2000" b="1" dirty="0"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900" b="1" dirty="0">
                <a:cs typeface="AngsanaUPC" pitchFamily="18" charset="-34"/>
              </a:rPr>
              <a:t>ฐานภาษี</a:t>
            </a:r>
            <a:r>
              <a:rPr lang="th-TH" sz="3900" dirty="0">
                <a:cs typeface="AngsanaUPC" pitchFamily="18" charset="-34"/>
              </a:rPr>
              <a:t> </a:t>
            </a:r>
            <a:r>
              <a:rPr lang="en-US" sz="3900" b="1" dirty="0">
                <a:cs typeface="AngsanaUPC" pitchFamily="18" charset="-34"/>
              </a:rPr>
              <a:t>= </a:t>
            </a:r>
            <a:r>
              <a:rPr lang="th-TH" sz="3900" b="1" dirty="0">
                <a:cs typeface="AngsanaUPC" pitchFamily="18" charset="-34"/>
              </a:rPr>
              <a:t>เงินได้และทรัพย์สินที่ผู้เสียภาษีได้มา</a:t>
            </a:r>
            <a:r>
              <a:rPr lang="th-TH" sz="3600" b="1" dirty="0">
                <a:cs typeface="AngsanaUPC" pitchFamily="18" charset="-34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600" b="1" dirty="0">
                <a:cs typeface="AngsanaUPC" pitchFamily="18" charset="-34"/>
              </a:rPr>
              <a:t>		     </a:t>
            </a:r>
            <a:r>
              <a:rPr lang="th-TH" sz="3900" b="1" dirty="0">
                <a:cs typeface="AngsanaUPC" pitchFamily="18" charset="-34"/>
              </a:rPr>
              <a:t>(เห็นได้ชัดเจนจาก </a:t>
            </a:r>
            <a:r>
              <a:rPr lang="en-US" sz="3900" b="1" dirty="0">
                <a:latin typeface="Angsana New" pitchFamily="18" charset="-34"/>
              </a:rPr>
              <a:t>VAT</a:t>
            </a:r>
            <a:r>
              <a:rPr lang="th-TH" sz="3900" b="1" dirty="0">
                <a:latin typeface="Angsana New" pitchFamily="18" charset="-34"/>
              </a:rPr>
              <a:t>)</a:t>
            </a:r>
            <a:r>
              <a:rPr lang="th-TH" sz="3600" dirty="0">
                <a:cs typeface="AngsanaUPC" pitchFamily="18" charset="-34"/>
              </a:rPr>
              <a:t>		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538"/>
            <a:ext cx="8229600" cy="1143000"/>
          </a:xfrm>
        </p:spPr>
        <p:txBody>
          <a:bodyPr/>
          <a:lstStyle/>
          <a:p>
            <a:pPr eaLnBrk="1" hangingPunct="1"/>
            <a:r>
              <a:rPr lang="th-TH" sz="4900" b="1">
                <a:solidFill>
                  <a:srgbClr val="0066FF"/>
                </a:solidFill>
              </a:rPr>
              <a:t>ตัวอย่างของภาษีทางอ้อม</a:t>
            </a: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>
            <a:off x="6146800" y="2667000"/>
            <a:ext cx="304800" cy="1371600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989013" y="107950"/>
            <a:ext cx="21605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838825" y="125413"/>
            <a:ext cx="216058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tabLst>
                <a:tab pos="8793163" algn="l"/>
              </a:tabLst>
            </a:pPr>
            <a:endParaRPr lang="th-TH" sz="4400" b="1" dirty="0">
              <a:solidFill>
                <a:srgbClr val="C4EF91"/>
              </a:solidFill>
              <a:latin typeface="Angsana New" pitchFamily="18" charset="-34"/>
            </a:endParaRPr>
          </a:p>
          <a:p>
            <a:pPr marL="1447800" lvl="2" indent="-533400">
              <a:tabLst>
                <a:tab pos="8793163" algn="l"/>
              </a:tabLst>
            </a:pPr>
            <a:endParaRPr lang="th-TH" sz="48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07988" y="2514600"/>
            <a:ext cx="503237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en-US" sz="3200" b="1">
                <a:solidFill>
                  <a:schemeClr val="bg1"/>
                </a:solidFill>
                <a:latin typeface="Angsana New" pitchFamily="18" charset="-34"/>
              </a:rPr>
              <a:t>.</a:t>
            </a: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  <a:p>
            <a:pPr marL="3384550" lvl="4" indent="-533400">
              <a:tabLst>
                <a:tab pos="8793163" algn="l"/>
              </a:tabLst>
            </a:pP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07988" y="3124200"/>
            <a:ext cx="503237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en-US" sz="3200" b="1">
                <a:solidFill>
                  <a:schemeClr val="bg1"/>
                </a:solidFill>
                <a:latin typeface="Angsana New" pitchFamily="18" charset="-34"/>
              </a:rPr>
              <a:t>.</a:t>
            </a: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  <a:p>
            <a:pPr marL="3384550" lvl="4" indent="-533400">
              <a:tabLst>
                <a:tab pos="8793163" algn="l"/>
              </a:tabLst>
            </a:pP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17513" y="3708400"/>
            <a:ext cx="503237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buFontTx/>
              <a:buBlip>
                <a:blip r:embed="rId3"/>
              </a:buBlip>
              <a:tabLst>
                <a:tab pos="8793163" algn="l"/>
              </a:tabLst>
            </a:pPr>
            <a:r>
              <a:rPr lang="en-US" sz="3200" b="1">
                <a:solidFill>
                  <a:schemeClr val="bg1"/>
                </a:solidFill>
                <a:latin typeface="Angsana New" pitchFamily="18" charset="-34"/>
              </a:rPr>
              <a:t>.</a:t>
            </a: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  <a:p>
            <a:pPr marL="3384550" lvl="4" indent="-533400">
              <a:tabLst>
                <a:tab pos="8793163" algn="l"/>
              </a:tabLst>
            </a:pPr>
            <a:endParaRPr lang="th-TH" sz="3200" b="1">
              <a:solidFill>
                <a:schemeClr val="bg1"/>
              </a:solidFill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วมกลุ่ม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593</TotalTime>
  <Words>2327</Words>
  <Application>Microsoft Macintosh PowerPoint</Application>
  <PresentationFormat>On-screen Show (4:3)</PresentationFormat>
  <Paragraphs>269</Paragraphs>
  <Slides>30</Slides>
  <Notes>27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Angsana New</vt:lpstr>
      <vt:lpstr>Arial</vt:lpstr>
      <vt:lpstr>Lucida Sans Unicode</vt:lpstr>
      <vt:lpstr>News Gothic MT</vt:lpstr>
      <vt:lpstr>Times New Roman</vt:lpstr>
      <vt:lpstr>Verdana</vt:lpstr>
      <vt:lpstr>Wingdings</vt:lpstr>
      <vt:lpstr>Wingdings 2</vt:lpstr>
      <vt:lpstr>Wingdings 3</vt:lpstr>
      <vt:lpstr>รวมกลุ่ม</vt:lpstr>
      <vt:lpstr>PowerPoint Presentation</vt:lpstr>
      <vt:lpstr>PowerPoint Presentation</vt:lpstr>
      <vt:lpstr>แหล่งรายได้ของรัฐบาลไทย</vt:lpstr>
      <vt:lpstr>PowerPoint Presentation</vt:lpstr>
      <vt:lpstr>PowerPoint Presentation</vt:lpstr>
      <vt:lpstr>ภาษีทางตรง</vt:lpstr>
      <vt:lpstr>ตัวอย่างของภาษีทางตรง</vt:lpstr>
      <vt:lpstr>ภาษีทางอ้อม</vt:lpstr>
      <vt:lpstr>ตัวอย่างของภาษีทางอ้อม</vt:lpstr>
      <vt:lpstr>วัตถุประสงค์ในการจัดเก็บภาษี</vt:lpstr>
      <vt:lpstr>PowerPoint Presentation</vt:lpstr>
      <vt:lpstr>โครงสร้างของกฎหมายภาษีอากร</vt:lpstr>
      <vt:lpstr>อัตราภาษีที่ใช้ในประเทศไทย</vt:lpstr>
      <vt:lpstr>ประเภทรายได้ที่สำคัญของรัฐบาล แยกตามหน่วยงานที่จัดเก็บรายได้</vt:lpstr>
      <vt:lpstr>วิธีการเสียภาษี</vt:lpstr>
      <vt:lpstr>วิธีการเสียภาษี (ต่อ)</vt:lpstr>
      <vt:lpstr>ขั้นตอนการขอความเป็นธรรมในคดีภาษีอากร</vt:lpstr>
      <vt:lpstr>โทษจากการไม่ปฏิบัติตามประมวลรัษฎากร</vt:lpstr>
      <vt:lpstr>  2. เบี้ยปรับ</vt:lpstr>
      <vt:lpstr>EX   A ยื่นแบบเสียภาษี 5,000 บาท อีก 10 เดือนต่อมาเจ้าพนักงาน          ตรวจพบว่าต้องเสียภาษี 8,000 บาท  </vt:lpstr>
      <vt:lpstr>ข. ไม่ยื่นแบบเสียไว้เลย เสียเบี้ยปรับ 2 เท่า ของเงินภาษีที่ไม่เสีย     + เงินเพิ่ม</vt:lpstr>
      <vt:lpstr>3. โทษทางอาญา</vt:lpstr>
      <vt:lpstr>แบบฝึกหัด </vt:lpstr>
      <vt:lpstr>แบบฝึกหัด </vt:lpstr>
      <vt:lpstr>แบบฝึกหัด</vt:lpstr>
      <vt:lpstr>แบบฝึกหัด </vt:lpstr>
      <vt:lpstr>PowerPoint Presentation</vt:lpstr>
      <vt:lpstr>ทดสอบย่อย  (1 คะแนน) </vt:lpstr>
      <vt:lpstr>ทดสอบย่อย (1 คะแนน) </vt:lpstr>
      <vt:lpstr>ทดสอบย่อย (1 คะแนน) 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DarkUser</dc:creator>
  <cp:lastModifiedBy>Narumon c.</cp:lastModifiedBy>
  <cp:revision>24</cp:revision>
  <cp:lastPrinted>2016-05-18T05:38:39Z</cp:lastPrinted>
  <dcterms:created xsi:type="dcterms:W3CDTF">2013-10-22T12:47:07Z</dcterms:created>
  <dcterms:modified xsi:type="dcterms:W3CDTF">2021-06-16T06:32:53Z</dcterms:modified>
</cp:coreProperties>
</file>