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1"/>
  </p:notesMasterIdLst>
  <p:sldIdLst>
    <p:sldId id="258" r:id="rId2"/>
    <p:sldId id="260" r:id="rId3"/>
    <p:sldId id="261" r:id="rId4"/>
    <p:sldId id="262" r:id="rId5"/>
    <p:sldId id="263" r:id="rId6"/>
    <p:sldId id="270" r:id="rId7"/>
    <p:sldId id="264" r:id="rId8"/>
    <p:sldId id="265" r:id="rId9"/>
    <p:sldId id="271" r:id="rId10"/>
    <p:sldId id="273" r:id="rId11"/>
    <p:sldId id="274" r:id="rId12"/>
    <p:sldId id="275" r:id="rId13"/>
    <p:sldId id="276" r:id="rId14"/>
    <p:sldId id="278" r:id="rId15"/>
    <p:sldId id="279" r:id="rId16"/>
    <p:sldId id="280" r:id="rId17"/>
    <p:sldId id="281" r:id="rId18"/>
    <p:sldId id="282" r:id="rId19"/>
    <p:sldId id="277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85734" autoAdjust="0"/>
  </p:normalViewPr>
  <p:slideViewPr>
    <p:cSldViewPr snapToGrid="0">
      <p:cViewPr varScale="1">
        <p:scale>
          <a:sx n="63" d="100"/>
          <a:sy n="63" d="100"/>
        </p:scale>
        <p:origin x="216" y="8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C20BB3-3CCB-4FE5-991B-82F6BCB48AF3}" type="datetimeFigureOut">
              <a:rPr lang="en-US" smtClean="0"/>
              <a:t>6/14/21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746DE6-3336-457D-A091-FA20AC1C5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Consider talking about: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Accounting and accountancy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054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Consider talking about: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Financial accounting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Management accounting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Auditing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Accounting information systems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Tax accounting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Forensic accounting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7894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Consider talking about: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Professional bodies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Accounting firms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Standard-setters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945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Consider talking about: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Accounting and accountancy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1326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Consider talking about: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Accounting degrees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Professional qualifications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5176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12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053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0389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710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14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6/14/21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671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6/14/21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073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6/14/21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9741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6/14/21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491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6/14/21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78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6/14/21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541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93081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8C565D-A991-4381-AC37-76A58A4A1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49960" y="1507414"/>
            <a:ext cx="7295507" cy="3703320"/>
          </a:xfrm>
        </p:spPr>
        <p:txBody>
          <a:bodyPr anchor="ctr">
            <a:normAutofit/>
          </a:bodyPr>
          <a:lstStyle/>
          <a:p>
            <a:r>
              <a:rPr lang="th-TH" sz="4800" b="1" dirty="0">
                <a:latin typeface="CordiaUPC" panose="020B0304020202020204" pitchFamily="34" charset="-34"/>
                <a:cs typeface="CordiaUPC" panose="020B0304020202020204" pitchFamily="34" charset="-34"/>
              </a:rPr>
              <a:t>บทที่ </a:t>
            </a:r>
            <a:r>
              <a:rPr lang="en-US" sz="4800" b="1" dirty="0">
                <a:latin typeface="CordiaUPC" panose="020B0304020202020204" pitchFamily="34" charset="-34"/>
                <a:cs typeface="CordiaUPC" panose="020B0304020202020204" pitchFamily="34" charset="-34"/>
              </a:rPr>
              <a:t>4</a:t>
            </a:r>
            <a:br>
              <a:rPr lang="en-US" sz="4800" b="1" dirty="0">
                <a:latin typeface="CordiaUPC" panose="020B0304020202020204" pitchFamily="34" charset="-34"/>
                <a:cs typeface="CordiaUPC" panose="020B0304020202020204" pitchFamily="34" charset="-34"/>
              </a:rPr>
            </a:br>
            <a:r>
              <a:rPr lang="th-TH" sz="4800" b="1" dirty="0">
                <a:latin typeface="CordiaUPC" panose="020B0304020202020204" pitchFamily="34" charset="-34"/>
                <a:cs typeface="CordiaUPC" panose="020B0304020202020204" pitchFamily="34" charset="-34"/>
              </a:rPr>
              <a:t>การวิเคราะห์การใช้สินทรัพย์และเงินทุนในการดำเนินงาน</a:t>
            </a:r>
            <a:endParaRPr lang="en-US" sz="4800" b="1" dirty="0">
              <a:latin typeface="CordiaUPC" panose="020B0304020202020204" pitchFamily="34" charset="-34"/>
              <a:cs typeface="CordiaUPC" panose="020B0304020202020204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444342" y="1507414"/>
            <a:ext cx="3330781" cy="3703320"/>
          </a:xfrm>
          <a:ln w="57150">
            <a:noFill/>
          </a:ln>
        </p:spPr>
        <p:txBody>
          <a:bodyPr anchor="ctr">
            <a:normAutofit/>
          </a:bodyPr>
          <a:lstStyle/>
          <a:p>
            <a:pPr algn="r"/>
            <a:endParaRPr sz="20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7180431-F4DE-415D-BCBB-9316423C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3642"/>
            <a:ext cx="11298933" cy="512708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EABD997-5EF9-4E9B-AFBB-F6DFAAF3AD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V="1">
            <a:off x="2209064" y="3329711"/>
            <a:ext cx="3703320" cy="58726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9AB5EE6-A047-4B18-B998-D46DF3CC36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5878019"/>
            <a:ext cx="11298933" cy="512708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5" name="Picture 4" descr="A picture containing building&#10;&#10;Description automatically generated">
            <a:extLst>
              <a:ext uri="{FF2B5EF4-FFF2-40B4-BE49-F238E27FC236}">
                <a16:creationId xmlns:a16="http://schemas.microsoft.com/office/drawing/2014/main" id="{44D3C246-D210-BF47-8F9E-44B110D91D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342" y="2473764"/>
            <a:ext cx="3330781" cy="1779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08877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BD0BB0-828F-654B-A174-B9AB62293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4400" b="1" dirty="0">
                <a:latin typeface="CordiaUPC" panose="020B0304020202020204" pitchFamily="34" charset="-34"/>
                <a:cs typeface="CordiaUPC" panose="020B0304020202020204" pitchFamily="34" charset="-34"/>
              </a:rPr>
              <a:t>เฉลย</a:t>
            </a:r>
            <a:endParaRPr lang="en-TH" sz="4400" b="1" dirty="0">
              <a:latin typeface="CordiaUPC" panose="020B0304020202020204" pitchFamily="34" charset="-34"/>
              <a:cs typeface="CordiaUPC" panose="020B0304020202020204" pitchFamily="34" charset="-3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0E1615-6C9C-4746-8646-0E4D5F7E12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305262"/>
            <a:ext cx="11029615" cy="3678303"/>
          </a:xfrm>
        </p:spPr>
        <p:txBody>
          <a:bodyPr>
            <a:normAutofit fontScale="25000" lnSpcReduction="20000"/>
          </a:bodyPr>
          <a:lstStyle/>
          <a:p>
            <a:r>
              <a:rPr lang="th-TH" sz="12800" dirty="0">
                <a:latin typeface="CordiaUPC" panose="020B0304020202020204" pitchFamily="34" charset="-34"/>
                <a:cs typeface="CordiaUPC" panose="020B0304020202020204" pitchFamily="34" charset="-34"/>
              </a:rPr>
              <a:t>ต้นทุนคงที่ 	</a:t>
            </a:r>
            <a:r>
              <a:rPr lang="en-US" sz="12800" dirty="0">
                <a:latin typeface="CordiaUPC" panose="020B0304020202020204" pitchFamily="34" charset="-34"/>
                <a:cs typeface="CordiaUPC" panose="020B0304020202020204" pitchFamily="34" charset="-34"/>
              </a:rPr>
              <a:t>=	</a:t>
            </a:r>
            <a:r>
              <a:rPr lang="th-TH" sz="12800" dirty="0">
                <a:latin typeface="CordiaUPC" panose="020B0304020202020204" pitchFamily="34" charset="-34"/>
                <a:cs typeface="CordiaUPC" panose="020B0304020202020204" pitchFamily="34" charset="-34"/>
              </a:rPr>
              <a:t>สินค้า (หน่วย) </a:t>
            </a:r>
            <a:r>
              <a:rPr lang="en-US" sz="12800" dirty="0">
                <a:latin typeface="CordiaUPC" panose="020B0304020202020204" pitchFamily="34" charset="-34"/>
                <a:cs typeface="CordiaUPC" panose="020B0304020202020204" pitchFamily="34" charset="-34"/>
              </a:rPr>
              <a:t>x </a:t>
            </a:r>
            <a:r>
              <a:rPr lang="th-TH" sz="12800" dirty="0">
                <a:latin typeface="CordiaUPC" panose="020B0304020202020204" pitchFamily="34" charset="-34"/>
                <a:cs typeface="CordiaUPC" panose="020B0304020202020204" pitchFamily="34" charset="-34"/>
              </a:rPr>
              <a:t>ต้นทุนคงที่</a:t>
            </a:r>
          </a:p>
          <a:p>
            <a:pPr marL="0" indent="0">
              <a:buNone/>
            </a:pPr>
            <a:r>
              <a:rPr lang="th-TH" sz="12800" dirty="0">
                <a:latin typeface="CordiaUPC" panose="020B0304020202020204" pitchFamily="34" charset="-34"/>
                <a:cs typeface="CordiaUPC" panose="020B0304020202020204" pitchFamily="34" charset="-34"/>
              </a:rPr>
              <a:t>				</a:t>
            </a:r>
            <a:r>
              <a:rPr lang="en-US" sz="12800" dirty="0">
                <a:latin typeface="CordiaUPC" panose="020B0304020202020204" pitchFamily="34" charset="-34"/>
                <a:cs typeface="CordiaUPC" panose="020B0304020202020204" pitchFamily="34" charset="-34"/>
              </a:rPr>
              <a:t>=  	8,000 x 40</a:t>
            </a:r>
            <a:endParaRPr lang="en-TH" sz="12800" dirty="0">
              <a:latin typeface="CordiaUPC" panose="020B0304020202020204" pitchFamily="34" charset="-34"/>
              <a:cs typeface="CordiaUPC" panose="020B0304020202020204" pitchFamily="34" charset="-34"/>
            </a:endParaRPr>
          </a:p>
          <a:p>
            <a:pPr marL="0" indent="0">
              <a:buNone/>
            </a:pPr>
            <a:r>
              <a:rPr lang="en-US" sz="12800" dirty="0">
                <a:latin typeface="CordiaUPC" panose="020B0304020202020204" pitchFamily="34" charset="-34"/>
                <a:cs typeface="CordiaUPC" panose="020B0304020202020204" pitchFamily="34" charset="-34"/>
              </a:rPr>
              <a:t>		</a:t>
            </a:r>
            <a:r>
              <a:rPr lang="th-TH" sz="12800" dirty="0">
                <a:latin typeface="CordiaUPC" panose="020B0304020202020204" pitchFamily="34" charset="-34"/>
                <a:cs typeface="CordiaUPC" panose="020B0304020202020204" pitchFamily="34" charset="-34"/>
              </a:rPr>
              <a:t>		</a:t>
            </a:r>
            <a:r>
              <a:rPr lang="en-US" sz="12800" dirty="0">
                <a:latin typeface="CordiaUPC" panose="020B0304020202020204" pitchFamily="34" charset="-34"/>
                <a:cs typeface="CordiaUPC" panose="020B0304020202020204" pitchFamily="34" charset="-34"/>
              </a:rPr>
              <a:t>=  	320,000 </a:t>
            </a:r>
            <a:r>
              <a:rPr lang="th-TH" sz="12800" dirty="0">
                <a:latin typeface="CordiaUPC" panose="020B0304020202020204" pitchFamily="34" charset="-34"/>
                <a:cs typeface="CordiaUPC" panose="020B0304020202020204" pitchFamily="34" charset="-34"/>
              </a:rPr>
              <a:t>บาท</a:t>
            </a:r>
            <a:endParaRPr lang="en-TH" sz="12800" dirty="0">
              <a:latin typeface="CordiaUPC" panose="020B0304020202020204" pitchFamily="34" charset="-34"/>
              <a:cs typeface="CordiaUPC" panose="020B0304020202020204" pitchFamily="34" charset="-34"/>
            </a:endParaRPr>
          </a:p>
          <a:p>
            <a:pPr marL="0" indent="0">
              <a:buNone/>
            </a:pPr>
            <a:endParaRPr lang="en-TH" sz="12800" dirty="0">
              <a:latin typeface="CordiaUPC" panose="020B0304020202020204" pitchFamily="34" charset="-34"/>
              <a:cs typeface="CordiaUPC" panose="020B0304020202020204" pitchFamily="34" charset="-34"/>
            </a:endParaRPr>
          </a:p>
          <a:p>
            <a:r>
              <a:rPr lang="th-TH" sz="12800" dirty="0">
                <a:latin typeface="CordiaUPC" panose="020B0304020202020204" pitchFamily="34" charset="-34"/>
                <a:cs typeface="CordiaUPC" panose="020B0304020202020204" pitchFamily="34" charset="-34"/>
              </a:rPr>
              <a:t>ต้นทุนผันแปร  </a:t>
            </a:r>
            <a:r>
              <a:rPr lang="en-US" sz="12800" dirty="0">
                <a:latin typeface="CordiaUPC" panose="020B0304020202020204" pitchFamily="34" charset="-34"/>
                <a:cs typeface="CordiaUPC" panose="020B0304020202020204" pitchFamily="34" charset="-34"/>
              </a:rPr>
              <a:t>	=	640,000 / 8,000 </a:t>
            </a:r>
            <a:r>
              <a:rPr lang="th-TH" sz="12800" dirty="0">
                <a:latin typeface="CordiaUPC" panose="020B0304020202020204" pitchFamily="34" charset="-34"/>
                <a:cs typeface="CordiaUPC" panose="020B0304020202020204" pitchFamily="34" charset="-34"/>
              </a:rPr>
              <a:t>หน่วย</a:t>
            </a:r>
            <a:endParaRPr lang="en-TH" sz="12800" dirty="0">
              <a:latin typeface="CordiaUPC" panose="020B0304020202020204" pitchFamily="34" charset="-34"/>
              <a:cs typeface="CordiaUPC" panose="020B0304020202020204" pitchFamily="34" charset="-34"/>
            </a:endParaRPr>
          </a:p>
          <a:p>
            <a:pPr marL="0" indent="0">
              <a:buNone/>
            </a:pPr>
            <a:r>
              <a:rPr lang="th-TH" sz="12800" dirty="0">
                <a:latin typeface="CordiaUPC" panose="020B0304020202020204" pitchFamily="34" charset="-34"/>
                <a:cs typeface="CordiaUPC" panose="020B0304020202020204" pitchFamily="34" charset="-34"/>
              </a:rPr>
              <a:t>					</a:t>
            </a:r>
            <a:r>
              <a:rPr lang="en-US" sz="12800" dirty="0">
                <a:latin typeface="CordiaUPC" panose="020B0304020202020204" pitchFamily="34" charset="-34"/>
                <a:cs typeface="CordiaUPC" panose="020B0304020202020204" pitchFamily="34" charset="-34"/>
              </a:rPr>
              <a:t>=	80 </a:t>
            </a:r>
            <a:r>
              <a:rPr lang="th-TH" sz="12800" dirty="0">
                <a:latin typeface="CordiaUPC" panose="020B0304020202020204" pitchFamily="34" charset="-34"/>
                <a:cs typeface="CordiaUPC" panose="020B0304020202020204" pitchFamily="34" charset="-34"/>
              </a:rPr>
              <a:t>บาท </a:t>
            </a:r>
            <a:r>
              <a:rPr lang="en-US" sz="12800" dirty="0">
                <a:latin typeface="CordiaUPC" panose="020B0304020202020204" pitchFamily="34" charset="-34"/>
                <a:cs typeface="CordiaUPC" panose="020B0304020202020204" pitchFamily="34" charset="-34"/>
              </a:rPr>
              <a:t>/ </a:t>
            </a:r>
            <a:r>
              <a:rPr lang="th-TH" sz="12800" dirty="0">
                <a:latin typeface="CordiaUPC" panose="020B0304020202020204" pitchFamily="34" charset="-34"/>
                <a:cs typeface="CordiaUPC" panose="020B0304020202020204" pitchFamily="34" charset="-34"/>
              </a:rPr>
              <a:t>หน่วย</a:t>
            </a:r>
            <a:endParaRPr lang="en-TH" sz="12800" dirty="0">
              <a:latin typeface="CordiaUPC" panose="020B0304020202020204" pitchFamily="34" charset="-34"/>
              <a:cs typeface="CordiaUPC" panose="020B0304020202020204" pitchFamily="34" charset="-34"/>
            </a:endParaRPr>
          </a:p>
          <a:p>
            <a:pPr marL="0" indent="0">
              <a:buNone/>
            </a:pPr>
            <a:r>
              <a:rPr lang="en-US" sz="12800" b="1" dirty="0">
                <a:latin typeface="CordiaUPC" panose="020B0304020202020204" pitchFamily="34" charset="-34"/>
                <a:cs typeface="CordiaUPC" panose="020B0304020202020204" pitchFamily="34" charset="-34"/>
              </a:rPr>
              <a:t> </a:t>
            </a:r>
            <a:endParaRPr lang="en-TH" sz="12800" dirty="0">
              <a:latin typeface="CordiaUPC" panose="020B0304020202020204" pitchFamily="34" charset="-34"/>
              <a:cs typeface="CordiaUPC" panose="020B0304020202020204" pitchFamily="34" charset="-34"/>
            </a:endParaRPr>
          </a:p>
          <a:p>
            <a:endParaRPr lang="en-TH" dirty="0"/>
          </a:p>
        </p:txBody>
      </p:sp>
    </p:spTree>
    <p:extLst>
      <p:ext uri="{BB962C8B-B14F-4D97-AF65-F5344CB8AC3E}">
        <p14:creationId xmlns:p14="http://schemas.microsoft.com/office/powerpoint/2010/main" val="40864069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BD0BB0-828F-654B-A174-B9AB62293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4400" b="1" dirty="0">
                <a:latin typeface="CordiaUPC" panose="020B0304020202020204" pitchFamily="34" charset="-34"/>
                <a:cs typeface="CordiaUPC" panose="020B0304020202020204" pitchFamily="34" charset="-34"/>
              </a:rPr>
              <a:t>เฉลย</a:t>
            </a:r>
            <a:endParaRPr lang="en-TH" sz="4400" b="1" dirty="0">
              <a:latin typeface="CordiaUPC" panose="020B0304020202020204" pitchFamily="34" charset="-34"/>
              <a:cs typeface="CordiaUPC" panose="020B0304020202020204" pitchFamily="34" charset="-3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0E1615-6C9C-4746-8646-0E4D5F7E12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358272"/>
            <a:ext cx="11029615" cy="367830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12800" b="1" dirty="0">
                <a:latin typeface="CordiaUPC" panose="020B0304020202020204" pitchFamily="34" charset="-34"/>
                <a:cs typeface="CordiaUPC" panose="020B0304020202020204" pitchFamily="34" charset="-34"/>
              </a:rPr>
              <a:t> </a:t>
            </a:r>
            <a:endParaRPr lang="en-TH" sz="12800" dirty="0">
              <a:latin typeface="CordiaUPC" panose="020B0304020202020204" pitchFamily="34" charset="-34"/>
              <a:cs typeface="CordiaUPC" panose="020B0304020202020204" pitchFamily="34" charset="-34"/>
            </a:endParaRPr>
          </a:p>
          <a:p>
            <a:r>
              <a:rPr lang="th-TH" sz="12800" dirty="0">
                <a:latin typeface="CordiaUPC" panose="020B0304020202020204" pitchFamily="34" charset="-34"/>
                <a:cs typeface="CordiaUPC" panose="020B0304020202020204" pitchFamily="34" charset="-34"/>
              </a:rPr>
              <a:t>ต้นทุนคงที่		</a:t>
            </a:r>
            <a:r>
              <a:rPr lang="en-US" sz="12800" dirty="0">
                <a:latin typeface="CordiaUPC" panose="020B0304020202020204" pitchFamily="34" charset="-34"/>
                <a:cs typeface="CordiaUPC" panose="020B0304020202020204" pitchFamily="34" charset="-34"/>
              </a:rPr>
              <a:t>=  </a:t>
            </a:r>
            <a:r>
              <a:rPr lang="th-TH" sz="12800" dirty="0">
                <a:latin typeface="CordiaUPC" panose="020B0304020202020204" pitchFamily="34" charset="-34"/>
                <a:cs typeface="CordiaUPC" panose="020B0304020202020204" pitchFamily="34" charset="-34"/>
              </a:rPr>
              <a:t>	</a:t>
            </a:r>
            <a:r>
              <a:rPr lang="en-US" sz="12800" dirty="0">
                <a:latin typeface="CordiaUPC" panose="020B0304020202020204" pitchFamily="34" charset="-34"/>
                <a:cs typeface="CordiaUPC" panose="020B0304020202020204" pitchFamily="34" charset="-34"/>
              </a:rPr>
              <a:t>40 </a:t>
            </a:r>
            <a:r>
              <a:rPr lang="th-TH" sz="12800" dirty="0">
                <a:latin typeface="CordiaUPC" panose="020B0304020202020204" pitchFamily="34" charset="-34"/>
                <a:cs typeface="CordiaUPC" panose="020B0304020202020204" pitchFamily="34" charset="-34"/>
              </a:rPr>
              <a:t>บาท</a:t>
            </a:r>
            <a:r>
              <a:rPr lang="en-US" sz="12800" dirty="0">
                <a:latin typeface="CordiaUPC" panose="020B0304020202020204" pitchFamily="34" charset="-34"/>
                <a:cs typeface="CordiaUPC" panose="020B0304020202020204" pitchFamily="34" charset="-34"/>
              </a:rPr>
              <a:t>/</a:t>
            </a:r>
            <a:r>
              <a:rPr lang="th-TH" sz="12800" dirty="0">
                <a:latin typeface="CordiaUPC" panose="020B0304020202020204" pitchFamily="34" charset="-34"/>
                <a:cs typeface="CordiaUPC" panose="020B0304020202020204" pitchFamily="34" charset="-34"/>
              </a:rPr>
              <a:t>หน่วย</a:t>
            </a:r>
            <a:endParaRPr lang="en-TH" sz="12800" dirty="0">
              <a:latin typeface="CordiaUPC" panose="020B0304020202020204" pitchFamily="34" charset="-34"/>
              <a:cs typeface="CordiaUPC" panose="020B0304020202020204" pitchFamily="34" charset="-34"/>
            </a:endParaRPr>
          </a:p>
          <a:p>
            <a:r>
              <a:rPr lang="th-TH" sz="12800" dirty="0">
                <a:latin typeface="CordiaUPC" panose="020B0304020202020204" pitchFamily="34" charset="-34"/>
                <a:cs typeface="CordiaUPC" panose="020B0304020202020204" pitchFamily="34" charset="-34"/>
              </a:rPr>
              <a:t>ต้นทุนผันแปร		</a:t>
            </a:r>
            <a:r>
              <a:rPr lang="en-US" sz="12800" dirty="0">
                <a:latin typeface="CordiaUPC" panose="020B0304020202020204" pitchFamily="34" charset="-34"/>
                <a:cs typeface="CordiaUPC" panose="020B0304020202020204" pitchFamily="34" charset="-34"/>
              </a:rPr>
              <a:t>=	80 </a:t>
            </a:r>
            <a:r>
              <a:rPr lang="th-TH" sz="12800" dirty="0">
                <a:latin typeface="CordiaUPC" panose="020B0304020202020204" pitchFamily="34" charset="-34"/>
                <a:cs typeface="CordiaUPC" panose="020B0304020202020204" pitchFamily="34" charset="-34"/>
              </a:rPr>
              <a:t>บาท</a:t>
            </a:r>
            <a:r>
              <a:rPr lang="en-US" sz="12800" dirty="0">
                <a:latin typeface="CordiaUPC" panose="020B0304020202020204" pitchFamily="34" charset="-34"/>
                <a:cs typeface="CordiaUPC" panose="020B0304020202020204" pitchFamily="34" charset="-34"/>
              </a:rPr>
              <a:t>/</a:t>
            </a:r>
            <a:r>
              <a:rPr lang="th-TH" sz="12800" dirty="0">
                <a:latin typeface="CordiaUPC" panose="020B0304020202020204" pitchFamily="34" charset="-34"/>
                <a:cs typeface="CordiaUPC" panose="020B0304020202020204" pitchFamily="34" charset="-34"/>
              </a:rPr>
              <a:t>หน่วย</a:t>
            </a:r>
            <a:endParaRPr lang="en-TH" sz="12800" dirty="0">
              <a:latin typeface="CordiaUPC" panose="020B0304020202020204" pitchFamily="34" charset="-34"/>
              <a:cs typeface="CordiaUPC" panose="020B0304020202020204" pitchFamily="34" charset="-34"/>
            </a:endParaRPr>
          </a:p>
          <a:p>
            <a:r>
              <a:rPr lang="th-TH" sz="12800" dirty="0">
                <a:latin typeface="CordiaUPC" panose="020B0304020202020204" pitchFamily="34" charset="-34"/>
                <a:cs typeface="CordiaUPC" panose="020B0304020202020204" pitchFamily="34" charset="-34"/>
              </a:rPr>
              <a:t>ราคาขาย			</a:t>
            </a:r>
            <a:r>
              <a:rPr lang="en-US" sz="12800" dirty="0">
                <a:latin typeface="CordiaUPC" panose="020B0304020202020204" pitchFamily="34" charset="-34"/>
                <a:cs typeface="CordiaUPC" panose="020B0304020202020204" pitchFamily="34" charset="-34"/>
              </a:rPr>
              <a:t>=	200 </a:t>
            </a:r>
            <a:r>
              <a:rPr lang="th-TH" sz="12800" dirty="0">
                <a:latin typeface="CordiaUPC" panose="020B0304020202020204" pitchFamily="34" charset="-34"/>
                <a:cs typeface="CordiaUPC" panose="020B0304020202020204" pitchFamily="34" charset="-34"/>
              </a:rPr>
              <a:t>บาท</a:t>
            </a:r>
            <a:r>
              <a:rPr lang="en-US" sz="12800" dirty="0">
                <a:latin typeface="CordiaUPC" panose="020B0304020202020204" pitchFamily="34" charset="-34"/>
                <a:cs typeface="CordiaUPC" panose="020B0304020202020204" pitchFamily="34" charset="-34"/>
              </a:rPr>
              <a:t>/</a:t>
            </a:r>
            <a:r>
              <a:rPr lang="th-TH" sz="12800" dirty="0">
                <a:latin typeface="CordiaUPC" panose="020B0304020202020204" pitchFamily="34" charset="-34"/>
                <a:cs typeface="CordiaUPC" panose="020B0304020202020204" pitchFamily="34" charset="-34"/>
              </a:rPr>
              <a:t>หน่วย</a:t>
            </a:r>
            <a:endParaRPr lang="en-TH" sz="12800" dirty="0">
              <a:latin typeface="CordiaUPC" panose="020B0304020202020204" pitchFamily="34" charset="-34"/>
              <a:cs typeface="CordiaUPC" panose="020B0304020202020204" pitchFamily="34" charset="-34"/>
            </a:endParaRPr>
          </a:p>
          <a:p>
            <a:r>
              <a:rPr lang="th-TH" sz="12800" dirty="0">
                <a:latin typeface="CordiaUPC" panose="020B0304020202020204" pitchFamily="34" charset="-34"/>
                <a:cs typeface="CordiaUPC" panose="020B0304020202020204" pitchFamily="34" charset="-34"/>
              </a:rPr>
              <a:t>กำไรขั้นต้น		</a:t>
            </a:r>
            <a:r>
              <a:rPr lang="en-US" sz="12800" dirty="0">
                <a:latin typeface="CordiaUPC" panose="020B0304020202020204" pitchFamily="34" charset="-34"/>
                <a:cs typeface="CordiaUPC" panose="020B0304020202020204" pitchFamily="34" charset="-34"/>
              </a:rPr>
              <a:t>= 	200-80		=  120 </a:t>
            </a:r>
            <a:r>
              <a:rPr lang="th-TH" sz="12800" dirty="0">
                <a:latin typeface="CordiaUPC" panose="020B0304020202020204" pitchFamily="34" charset="-34"/>
                <a:cs typeface="CordiaUPC" panose="020B0304020202020204" pitchFamily="34" charset="-34"/>
              </a:rPr>
              <a:t>บาท </a:t>
            </a:r>
            <a:r>
              <a:rPr lang="en-US" sz="12800" dirty="0">
                <a:latin typeface="CordiaUPC" panose="020B0304020202020204" pitchFamily="34" charset="-34"/>
                <a:cs typeface="CordiaUPC" panose="020B0304020202020204" pitchFamily="34" charset="-34"/>
              </a:rPr>
              <a:t>/ </a:t>
            </a:r>
            <a:r>
              <a:rPr lang="th-TH" sz="12800" dirty="0">
                <a:latin typeface="CordiaUPC" panose="020B0304020202020204" pitchFamily="34" charset="-34"/>
                <a:cs typeface="CordiaUPC" panose="020B0304020202020204" pitchFamily="34" charset="-34"/>
              </a:rPr>
              <a:t>หน่วย</a:t>
            </a:r>
            <a:r>
              <a:rPr lang="en-US" sz="12800" dirty="0">
                <a:latin typeface="CordiaUPC" panose="020B0304020202020204" pitchFamily="34" charset="-34"/>
                <a:cs typeface="CordiaUPC" panose="020B0304020202020204" pitchFamily="34" charset="-34"/>
              </a:rPr>
              <a:t>	(120 x 8,000 = 960,000 </a:t>
            </a:r>
            <a:r>
              <a:rPr lang="th-TH" sz="12800" dirty="0">
                <a:latin typeface="CordiaUPC" panose="020B0304020202020204" pitchFamily="34" charset="-34"/>
                <a:cs typeface="CordiaUPC" panose="020B0304020202020204" pitchFamily="34" charset="-34"/>
              </a:rPr>
              <a:t>บาท)</a:t>
            </a:r>
            <a:endParaRPr lang="en-TH" sz="12800" dirty="0">
              <a:latin typeface="CordiaUPC" panose="020B0304020202020204" pitchFamily="34" charset="-34"/>
              <a:cs typeface="CordiaUPC" panose="020B0304020202020204" pitchFamily="34" charset="-34"/>
            </a:endParaRPr>
          </a:p>
          <a:p>
            <a:r>
              <a:rPr lang="th-TH" sz="12800" dirty="0">
                <a:latin typeface="CordiaUPC" panose="020B0304020202020204" pitchFamily="34" charset="-34"/>
                <a:cs typeface="CordiaUPC" panose="020B0304020202020204" pitchFamily="34" charset="-34"/>
              </a:rPr>
              <a:t>คุ้มทุน			</a:t>
            </a:r>
            <a:r>
              <a:rPr lang="en-US" sz="12800" dirty="0">
                <a:latin typeface="CordiaUPC" panose="020B0304020202020204" pitchFamily="34" charset="-34"/>
                <a:cs typeface="CordiaUPC" panose="020B0304020202020204" pitchFamily="34" charset="-34"/>
              </a:rPr>
              <a:t>=	X	=  </a:t>
            </a:r>
            <a:r>
              <a:rPr lang="en-US" sz="12800" u="sng" dirty="0">
                <a:latin typeface="CordiaUPC" panose="020B0304020202020204" pitchFamily="34" charset="-34"/>
                <a:cs typeface="CordiaUPC" panose="020B0304020202020204" pitchFamily="34" charset="-34"/>
              </a:rPr>
              <a:t>FC</a:t>
            </a:r>
            <a:endParaRPr lang="en-TH" sz="12800" dirty="0">
              <a:latin typeface="CordiaUPC" panose="020B0304020202020204" pitchFamily="34" charset="-34"/>
              <a:cs typeface="CordiaUPC" panose="020B0304020202020204" pitchFamily="34" charset="-34"/>
            </a:endParaRPr>
          </a:p>
          <a:p>
            <a:pPr marL="0" indent="0">
              <a:buNone/>
            </a:pPr>
            <a:r>
              <a:rPr lang="en-US" sz="12800" dirty="0">
                <a:latin typeface="CordiaUPC" panose="020B0304020202020204" pitchFamily="34" charset="-34"/>
                <a:cs typeface="CordiaUPC" panose="020B0304020202020204" pitchFamily="34" charset="-34"/>
              </a:rPr>
              <a:t>		</a:t>
            </a:r>
            <a:r>
              <a:rPr lang="th-TH" sz="12800" dirty="0">
                <a:latin typeface="CordiaUPC" panose="020B0304020202020204" pitchFamily="34" charset="-34"/>
                <a:cs typeface="CordiaUPC" panose="020B0304020202020204" pitchFamily="34" charset="-34"/>
              </a:rPr>
              <a:t>                        </a:t>
            </a:r>
            <a:r>
              <a:rPr lang="en-US" sz="12800" dirty="0">
                <a:latin typeface="CordiaUPC" panose="020B0304020202020204" pitchFamily="34" charset="-34"/>
                <a:cs typeface="CordiaUPC" panose="020B0304020202020204" pitchFamily="34" charset="-34"/>
              </a:rPr>
              <a:t>            </a:t>
            </a:r>
            <a:r>
              <a:rPr lang="en-US" sz="8000" dirty="0">
                <a:latin typeface="CordiaUPC" panose="020B0304020202020204" pitchFamily="34" charset="-34"/>
                <a:cs typeface="CordiaUPC" panose="020B0304020202020204" pitchFamily="34" charset="-34"/>
              </a:rPr>
              <a:t>P -  V </a:t>
            </a:r>
            <a:endParaRPr lang="en-TH" sz="8000" dirty="0">
              <a:latin typeface="CordiaUPC" panose="020B0304020202020204" pitchFamily="34" charset="-34"/>
              <a:cs typeface="CordiaUPC" panose="020B0304020202020204" pitchFamily="34" charset="-34"/>
            </a:endParaRPr>
          </a:p>
          <a:p>
            <a:r>
              <a:rPr lang="en-US" sz="12800" dirty="0">
                <a:latin typeface="CordiaUPC" panose="020B0304020202020204" pitchFamily="34" charset="-34"/>
                <a:cs typeface="CordiaUPC" panose="020B0304020202020204" pitchFamily="34" charset="-34"/>
              </a:rPr>
              <a:t>	</a:t>
            </a:r>
            <a:r>
              <a:rPr lang="th-TH" sz="12800" dirty="0">
                <a:latin typeface="CordiaUPC" panose="020B0304020202020204" pitchFamily="34" charset="-34"/>
                <a:cs typeface="CordiaUPC" panose="020B0304020202020204" pitchFamily="34" charset="-34"/>
              </a:rPr>
              <a:t>จากการขาย </a:t>
            </a:r>
            <a:r>
              <a:rPr lang="en-US" sz="12800" dirty="0">
                <a:latin typeface="CordiaUPC" panose="020B0304020202020204" pitchFamily="34" charset="-34"/>
                <a:cs typeface="CordiaUPC" panose="020B0304020202020204" pitchFamily="34" charset="-34"/>
              </a:rPr>
              <a:t>1 </a:t>
            </a:r>
            <a:r>
              <a:rPr lang="th-TH" sz="12800" dirty="0">
                <a:latin typeface="CordiaUPC" panose="020B0304020202020204" pitchFamily="34" charset="-34"/>
                <a:cs typeface="CordiaUPC" panose="020B0304020202020204" pitchFamily="34" charset="-34"/>
              </a:rPr>
              <a:t>หน่วย ได้กำไรมา </a:t>
            </a:r>
            <a:r>
              <a:rPr lang="en-US" sz="12800" dirty="0">
                <a:latin typeface="CordiaUPC" panose="020B0304020202020204" pitchFamily="34" charset="-34"/>
                <a:cs typeface="CordiaUPC" panose="020B0304020202020204" pitchFamily="34" charset="-34"/>
              </a:rPr>
              <a:t>120 </a:t>
            </a:r>
            <a:r>
              <a:rPr lang="th-TH" sz="12800" dirty="0">
                <a:latin typeface="CordiaUPC" panose="020B0304020202020204" pitchFamily="34" charset="-34"/>
                <a:cs typeface="CordiaUPC" panose="020B0304020202020204" pitchFamily="34" charset="-34"/>
              </a:rPr>
              <a:t>บาท กิจการต้องขายสินค้ากี่หน่วยถึงจะได้พอดีมาจ่ายต้นทุนคงที่ (</a:t>
            </a:r>
            <a:r>
              <a:rPr lang="en-US" sz="12800" dirty="0">
                <a:latin typeface="CordiaUPC" panose="020B0304020202020204" pitchFamily="34" charset="-34"/>
                <a:cs typeface="CordiaUPC" panose="020B0304020202020204" pitchFamily="34" charset="-34"/>
              </a:rPr>
              <a:t>Fixed Cost) </a:t>
            </a:r>
            <a:r>
              <a:rPr lang="th-TH" sz="12800" dirty="0">
                <a:latin typeface="CordiaUPC" panose="020B0304020202020204" pitchFamily="34" charset="-34"/>
                <a:cs typeface="CordiaUPC" panose="020B0304020202020204" pitchFamily="34" charset="-34"/>
              </a:rPr>
              <a:t>ที่มีอยู่ </a:t>
            </a:r>
            <a:r>
              <a:rPr lang="en-US" sz="12800" dirty="0">
                <a:latin typeface="CordiaUPC" panose="020B0304020202020204" pitchFamily="34" charset="-34"/>
                <a:cs typeface="CordiaUPC" panose="020B0304020202020204" pitchFamily="34" charset="-34"/>
              </a:rPr>
              <a:t>320,000 </a:t>
            </a:r>
            <a:r>
              <a:rPr lang="th-TH" sz="12800" dirty="0">
                <a:latin typeface="CordiaUPC" panose="020B0304020202020204" pitchFamily="34" charset="-34"/>
                <a:cs typeface="CordiaUPC" panose="020B0304020202020204" pitchFamily="34" charset="-34"/>
              </a:rPr>
              <a:t>บาท</a:t>
            </a:r>
            <a:r>
              <a:rPr lang="en-TH" sz="12800" dirty="0">
                <a:latin typeface="CordiaUPC" panose="020B0304020202020204" pitchFamily="34" charset="-34"/>
                <a:cs typeface="CordiaUPC" panose="020B0304020202020204" pitchFamily="34" charset="-34"/>
              </a:rPr>
              <a:t> </a:t>
            </a:r>
            <a:r>
              <a:rPr lang="en-US" sz="12800" dirty="0">
                <a:latin typeface="CordiaUPC" panose="020B0304020202020204" pitchFamily="34" charset="-34"/>
                <a:cs typeface="CordiaUPC" panose="020B0304020202020204" pitchFamily="34" charset="-34"/>
              </a:rPr>
              <a:t>	=  320,000/120	= 2,667 </a:t>
            </a:r>
            <a:r>
              <a:rPr lang="th-TH" sz="12800" dirty="0">
                <a:latin typeface="CordiaUPC" panose="020B0304020202020204" pitchFamily="34" charset="-34"/>
                <a:cs typeface="CordiaUPC" panose="020B0304020202020204" pitchFamily="34" charset="-34"/>
              </a:rPr>
              <a:t>หน่วย  </a:t>
            </a:r>
            <a:endParaRPr lang="en-TH" sz="12800" dirty="0">
              <a:latin typeface="CordiaUPC" panose="020B0304020202020204" pitchFamily="34" charset="-34"/>
              <a:cs typeface="CordiaUPC" panose="020B0304020202020204" pitchFamily="34" charset="-34"/>
            </a:endParaRPr>
          </a:p>
          <a:p>
            <a:endParaRPr lang="en-TH" dirty="0"/>
          </a:p>
        </p:txBody>
      </p:sp>
    </p:spTree>
    <p:extLst>
      <p:ext uri="{BB962C8B-B14F-4D97-AF65-F5344CB8AC3E}">
        <p14:creationId xmlns:p14="http://schemas.microsoft.com/office/powerpoint/2010/main" val="21144466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009A04-7ADA-5349-9C95-E18379A8DC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4400" b="1" dirty="0">
                <a:latin typeface="CordiaUPC" panose="020B0304020202020204" pitchFamily="34" charset="-34"/>
                <a:cs typeface="CordiaUPC" panose="020B0304020202020204" pitchFamily="34" charset="-34"/>
              </a:rPr>
              <a:t>แบบทดสอบ</a:t>
            </a:r>
            <a:endParaRPr lang="en-TH" sz="4400" b="1" dirty="0">
              <a:latin typeface="CordiaUPC" panose="020B0304020202020204" pitchFamily="34" charset="-34"/>
              <a:cs typeface="CordiaUPC" panose="020B0304020202020204" pitchFamily="34" charset="-3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2C2910-17F1-0F43-AE3D-8732736CFA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3" y="2477541"/>
            <a:ext cx="11029615" cy="3678303"/>
          </a:xfrm>
        </p:spPr>
        <p:txBody>
          <a:bodyPr>
            <a:noAutofit/>
          </a:bodyPr>
          <a:lstStyle/>
          <a:p>
            <a:r>
              <a:rPr lang="th-TH" sz="3000" dirty="0">
                <a:latin typeface="CordiaUPC" panose="020B0304020202020204" pitchFamily="34" charset="-34"/>
                <a:cs typeface="CordiaUPC" panose="020B0304020202020204" pitchFamily="34" charset="-34"/>
              </a:rPr>
              <a:t>ข้อที่  </a:t>
            </a:r>
            <a:r>
              <a:rPr lang="en-US" sz="3000" dirty="0">
                <a:latin typeface="CordiaUPC" panose="020B0304020202020204" pitchFamily="34" charset="-34"/>
                <a:cs typeface="CordiaUPC" panose="020B0304020202020204" pitchFamily="34" charset="-34"/>
              </a:rPr>
              <a:t>1 </a:t>
            </a:r>
            <a:r>
              <a:rPr lang="th-TH" sz="3000" dirty="0">
                <a:latin typeface="CordiaUPC" panose="020B0304020202020204" pitchFamily="34" charset="-34"/>
                <a:cs typeface="CordiaUPC" panose="020B0304020202020204" pitchFamily="34" charset="-34"/>
              </a:rPr>
              <a:t>บริษัท</a:t>
            </a:r>
            <a:r>
              <a:rPr lang="en-US" sz="3000" dirty="0">
                <a:latin typeface="CordiaUPC" panose="020B0304020202020204" pitchFamily="34" charset="-34"/>
                <a:cs typeface="CordiaUPC" panose="020B0304020202020204" pitchFamily="34" charset="-34"/>
              </a:rPr>
              <a:t> </a:t>
            </a:r>
            <a:r>
              <a:rPr lang="th-TH" sz="3000" dirty="0">
                <a:latin typeface="CordiaUPC" panose="020B0304020202020204" pitchFamily="34" charset="-34"/>
                <a:cs typeface="CordiaUPC" panose="020B0304020202020204" pitchFamily="34" charset="-34"/>
              </a:rPr>
              <a:t>โกเมน</a:t>
            </a:r>
            <a:r>
              <a:rPr lang="en-US" sz="3000" dirty="0">
                <a:latin typeface="CordiaUPC" panose="020B0304020202020204" pitchFamily="34" charset="-34"/>
                <a:cs typeface="CordiaUPC" panose="020B0304020202020204" pitchFamily="34" charset="-34"/>
              </a:rPr>
              <a:t> </a:t>
            </a:r>
            <a:r>
              <a:rPr lang="th-TH" sz="3000" dirty="0">
                <a:latin typeface="CordiaUPC" panose="020B0304020202020204" pitchFamily="34" charset="-34"/>
                <a:cs typeface="CordiaUPC" panose="020B0304020202020204" pitchFamily="34" charset="-34"/>
              </a:rPr>
              <a:t>ขายสินค้าหน่วยละ 500 บาท มีต้นทน</a:t>
            </a:r>
            <a:r>
              <a:rPr lang="th-TH" sz="3000" dirty="0" err="1">
                <a:latin typeface="CordiaUPC" panose="020B0304020202020204" pitchFamily="34" charset="-34"/>
                <a:cs typeface="CordiaUPC" panose="020B0304020202020204" pitchFamily="34" charset="-34"/>
              </a:rPr>
              <a:t>ุ</a:t>
            </a:r>
            <a:r>
              <a:rPr lang="th-TH" sz="3000" dirty="0">
                <a:latin typeface="CordiaUPC" panose="020B0304020202020204" pitchFamily="34" charset="-34"/>
                <a:cs typeface="CordiaUPC" panose="020B0304020202020204" pitchFamily="34" charset="-34"/>
              </a:rPr>
              <a:t>คงที่เฉลย</a:t>
            </a:r>
            <a:r>
              <a:rPr lang="th-TH" sz="3000" dirty="0" err="1">
                <a:latin typeface="CordiaUPC" panose="020B0304020202020204" pitchFamily="34" charset="-34"/>
                <a:cs typeface="CordiaUPC" panose="020B0304020202020204" pitchFamily="34" charset="-34"/>
              </a:rPr>
              <a:t>ี่</a:t>
            </a:r>
            <a:r>
              <a:rPr lang="th-TH" sz="3000" dirty="0">
                <a:latin typeface="CordiaUPC" panose="020B0304020202020204" pitchFamily="34" charset="-34"/>
                <a:cs typeface="CordiaUPC" panose="020B0304020202020204" pitchFamily="34" charset="-34"/>
              </a:rPr>
              <a:t>ปีละ 1,200,000บาท ต้นทุนผันแปรหน่วยละ 400 บาท กิจการจะต้องขายสินค้ากี่หน่วย ถึงจะพอดีจ่าย ต้นทุนคงที่ (</a:t>
            </a:r>
            <a:r>
              <a:rPr lang="en-US" sz="3000" dirty="0">
                <a:latin typeface="CordiaUPC" panose="020B0304020202020204" pitchFamily="34" charset="-34"/>
                <a:cs typeface="CordiaUPC" panose="020B0304020202020204" pitchFamily="34" charset="-34"/>
              </a:rPr>
              <a:t>Fixed</a:t>
            </a:r>
            <a:r>
              <a:rPr lang="th-TH" sz="3000" dirty="0">
                <a:latin typeface="CordiaUPC" panose="020B0304020202020204" pitchFamily="34" charset="-34"/>
                <a:cs typeface="CordiaUPC" panose="020B0304020202020204" pitchFamily="34" charset="-34"/>
              </a:rPr>
              <a:t> </a:t>
            </a:r>
            <a:r>
              <a:rPr lang="en-US" sz="3000" dirty="0">
                <a:latin typeface="CordiaUPC" panose="020B0304020202020204" pitchFamily="34" charset="-34"/>
                <a:cs typeface="CordiaUPC" panose="020B0304020202020204" pitchFamily="34" charset="-34"/>
              </a:rPr>
              <a:t>cost)</a:t>
            </a:r>
          </a:p>
          <a:p>
            <a:r>
              <a:rPr lang="th-TH" sz="3000" dirty="0">
                <a:latin typeface="CordiaUPC" panose="020B0304020202020204" pitchFamily="34" charset="-34"/>
                <a:cs typeface="CordiaUPC" panose="020B0304020202020204" pitchFamily="34" charset="-34"/>
              </a:rPr>
              <a:t>ข้อที่ </a:t>
            </a:r>
            <a:r>
              <a:rPr lang="en-US" sz="3000" dirty="0">
                <a:latin typeface="CordiaUPC" panose="020B0304020202020204" pitchFamily="34" charset="-34"/>
                <a:cs typeface="CordiaUPC" panose="020B0304020202020204" pitchFamily="34" charset="-34"/>
              </a:rPr>
              <a:t>2 </a:t>
            </a:r>
            <a:r>
              <a:rPr lang="th-TH" sz="3000" dirty="0">
                <a:latin typeface="CordiaUPC" panose="020B0304020202020204" pitchFamily="34" charset="-34"/>
                <a:cs typeface="CordiaUPC" panose="020B0304020202020204" pitchFamily="34" charset="-34"/>
              </a:rPr>
              <a:t>กิจการมีต้นทุนคงที่  </a:t>
            </a:r>
            <a:r>
              <a:rPr lang="en-US" sz="3000" dirty="0">
                <a:latin typeface="CordiaUPC" panose="020B0304020202020204" pitchFamily="34" charset="-34"/>
                <a:cs typeface="CordiaUPC" panose="020B0304020202020204" pitchFamily="34" charset="-34"/>
              </a:rPr>
              <a:t>1,000,000 </a:t>
            </a:r>
            <a:r>
              <a:rPr lang="th-TH" sz="3000" dirty="0">
                <a:latin typeface="CordiaUPC" panose="020B0304020202020204" pitchFamily="34" charset="-34"/>
                <a:cs typeface="CordiaUPC" panose="020B0304020202020204" pitchFamily="34" charset="-34"/>
              </a:rPr>
              <a:t>บาท  ต้องการให้ได้กำไร  </a:t>
            </a:r>
            <a:r>
              <a:rPr lang="en-US" sz="3000" dirty="0">
                <a:latin typeface="CordiaUPC" panose="020B0304020202020204" pitchFamily="34" charset="-34"/>
                <a:cs typeface="CordiaUPC" panose="020B0304020202020204" pitchFamily="34" charset="-34"/>
              </a:rPr>
              <a:t>200,000 </a:t>
            </a:r>
            <a:r>
              <a:rPr lang="th-TH" sz="3000" dirty="0">
                <a:latin typeface="CordiaUPC" panose="020B0304020202020204" pitchFamily="34" charset="-34"/>
                <a:cs typeface="CordiaUPC" panose="020B0304020202020204" pitchFamily="34" charset="-34"/>
              </a:rPr>
              <a:t>บาท   จะต้องขายเพิ่ม   </a:t>
            </a:r>
            <a:r>
              <a:rPr lang="en-US" sz="3000" dirty="0">
                <a:latin typeface="CordiaUPC" panose="020B0304020202020204" pitchFamily="34" charset="-34"/>
                <a:cs typeface="CordiaUPC" panose="020B0304020202020204" pitchFamily="34" charset="-34"/>
              </a:rPr>
              <a:t>1  </a:t>
            </a:r>
            <a:r>
              <a:rPr lang="th-TH" sz="3000" dirty="0">
                <a:latin typeface="CordiaUPC" panose="020B0304020202020204" pitchFamily="34" charset="-34"/>
                <a:cs typeface="CordiaUPC" panose="020B0304020202020204" pitchFamily="34" charset="-34"/>
              </a:rPr>
              <a:t>หน่วย  จะได้กำไร </a:t>
            </a:r>
            <a:r>
              <a:rPr lang="en-US" sz="3000" dirty="0">
                <a:latin typeface="CordiaUPC" panose="020B0304020202020204" pitchFamily="34" charset="-34"/>
                <a:cs typeface="CordiaUPC" panose="020B0304020202020204" pitchFamily="34" charset="-34"/>
              </a:rPr>
              <a:t>200  </a:t>
            </a:r>
            <a:r>
              <a:rPr lang="th-TH" sz="3000" dirty="0">
                <a:latin typeface="CordiaUPC" panose="020B0304020202020204" pitchFamily="34" charset="-34"/>
                <a:cs typeface="CordiaUPC" panose="020B0304020202020204" pitchFamily="34" charset="-34"/>
              </a:rPr>
              <a:t>บาท  กิจการจะต้องขายกี่หน่วย  จึงจะได้  </a:t>
            </a:r>
            <a:r>
              <a:rPr lang="en-US" sz="3000" dirty="0">
                <a:latin typeface="CordiaUPC" panose="020B0304020202020204" pitchFamily="34" charset="-34"/>
                <a:cs typeface="CordiaUPC" panose="020B0304020202020204" pitchFamily="34" charset="-34"/>
              </a:rPr>
              <a:t>1,200,000 </a:t>
            </a:r>
            <a:r>
              <a:rPr lang="th-TH" sz="3000" dirty="0">
                <a:latin typeface="CordiaUPC" panose="020B0304020202020204" pitchFamily="34" charset="-34"/>
                <a:cs typeface="CordiaUPC" panose="020B0304020202020204" pitchFamily="34" charset="-34"/>
              </a:rPr>
              <a:t>บาท   </a:t>
            </a:r>
            <a:endParaRPr lang="en-TH" sz="3000" dirty="0">
              <a:latin typeface="CordiaUPC" panose="020B0304020202020204" pitchFamily="34" charset="-34"/>
              <a:cs typeface="CordiaUPC" panose="020B0304020202020204" pitchFamily="34" charset="-34"/>
            </a:endParaRPr>
          </a:p>
          <a:p>
            <a:r>
              <a:rPr lang="th-TH" sz="3000" dirty="0">
                <a:latin typeface="CordiaUPC" panose="020B0304020202020204" pitchFamily="34" charset="-34"/>
                <a:cs typeface="CordiaUPC" panose="020B0304020202020204" pitchFamily="34" charset="-34"/>
              </a:rPr>
              <a:t>ข้อที่ </a:t>
            </a:r>
            <a:r>
              <a:rPr lang="en-US" sz="3000" dirty="0">
                <a:latin typeface="CordiaUPC" panose="020B0304020202020204" pitchFamily="34" charset="-34"/>
                <a:cs typeface="CordiaUPC" panose="020B0304020202020204" pitchFamily="34" charset="-34"/>
              </a:rPr>
              <a:t>3 </a:t>
            </a:r>
            <a:r>
              <a:rPr lang="th-TH" sz="3000" dirty="0">
                <a:latin typeface="CordiaUPC" panose="020B0304020202020204" pitchFamily="34" charset="-34"/>
                <a:cs typeface="CordiaUPC" panose="020B0304020202020204" pitchFamily="34" charset="-34"/>
              </a:rPr>
              <a:t>กิจการได้มีการปรับราคาขายเป็น </a:t>
            </a:r>
            <a:r>
              <a:rPr lang="en-US" sz="3000" dirty="0">
                <a:latin typeface="CordiaUPC" panose="020B0304020202020204" pitchFamily="34" charset="-34"/>
                <a:cs typeface="CordiaUPC" panose="020B0304020202020204" pitchFamily="34" charset="-34"/>
              </a:rPr>
              <a:t> 600 </a:t>
            </a:r>
            <a:r>
              <a:rPr lang="th-TH" sz="3000" dirty="0">
                <a:latin typeface="CordiaUPC" panose="020B0304020202020204" pitchFamily="34" charset="-34"/>
                <a:cs typeface="CordiaUPC" panose="020B0304020202020204" pitchFamily="34" charset="-34"/>
              </a:rPr>
              <a:t>บาท (ราคาเดิม  </a:t>
            </a:r>
            <a:r>
              <a:rPr lang="en-US" sz="3000" dirty="0">
                <a:latin typeface="CordiaUPC" panose="020B0304020202020204" pitchFamily="34" charset="-34"/>
                <a:cs typeface="CordiaUPC" panose="020B0304020202020204" pitchFamily="34" charset="-34"/>
              </a:rPr>
              <a:t>500 </a:t>
            </a:r>
            <a:r>
              <a:rPr lang="th-TH" sz="3000" dirty="0">
                <a:latin typeface="CordiaUPC" panose="020B0304020202020204" pitchFamily="34" charset="-34"/>
                <a:cs typeface="CordiaUPC" panose="020B0304020202020204" pitchFamily="34" charset="-34"/>
              </a:rPr>
              <a:t>บาท) ต้นทุนผันแปร เท่ากับ </a:t>
            </a:r>
            <a:r>
              <a:rPr lang="en-US" sz="3000" dirty="0">
                <a:latin typeface="CordiaUPC" panose="020B0304020202020204" pitchFamily="34" charset="-34"/>
                <a:cs typeface="CordiaUPC" panose="020B0304020202020204" pitchFamily="34" charset="-34"/>
              </a:rPr>
              <a:t>400 </a:t>
            </a:r>
            <a:r>
              <a:rPr lang="th-TH" sz="3000" dirty="0">
                <a:latin typeface="CordiaUPC" panose="020B0304020202020204" pitchFamily="34" charset="-34"/>
                <a:cs typeface="CordiaUPC" panose="020B0304020202020204" pitchFamily="34" charset="-34"/>
              </a:rPr>
              <a:t>บาท  การขายแต่ละหน่วยจะก่อให้เกิดกำไรส่วนเกินจากต้นทุนผันแปร  (</a:t>
            </a:r>
            <a:r>
              <a:rPr lang="en-US" sz="3000" dirty="0">
                <a:latin typeface="CordiaUPC" panose="020B0304020202020204" pitchFamily="34" charset="-34"/>
                <a:cs typeface="CordiaUPC" panose="020B0304020202020204" pitchFamily="34" charset="-34"/>
              </a:rPr>
              <a:t>600-400 = 200) </a:t>
            </a:r>
            <a:r>
              <a:rPr lang="th-TH" sz="3000" dirty="0">
                <a:latin typeface="CordiaUPC" panose="020B0304020202020204" pitchFamily="34" charset="-34"/>
                <a:cs typeface="CordiaUPC" panose="020B0304020202020204" pitchFamily="34" charset="-34"/>
              </a:rPr>
              <a:t> ดังนั้น กิจการจะต้องขายกี่หน่วย ถึงจะคุ้มทุนต้นทุนคงที่ </a:t>
            </a:r>
            <a:r>
              <a:rPr lang="en-US" sz="3000" dirty="0">
                <a:latin typeface="CordiaUPC" panose="020B0304020202020204" pitchFamily="34" charset="-34"/>
                <a:cs typeface="CordiaUPC" panose="020B0304020202020204" pitchFamily="34" charset="-34"/>
              </a:rPr>
              <a:t> 1,000,000 </a:t>
            </a:r>
            <a:r>
              <a:rPr lang="th-TH" sz="3000" dirty="0">
                <a:latin typeface="CordiaUPC" panose="020B0304020202020204" pitchFamily="34" charset="-34"/>
                <a:cs typeface="CordiaUPC" panose="020B0304020202020204" pitchFamily="34" charset="-34"/>
              </a:rPr>
              <a:t>บาท</a:t>
            </a:r>
            <a:endParaRPr lang="en-US" sz="3000" dirty="0">
              <a:latin typeface="CordiaUPC" panose="020B0304020202020204" pitchFamily="34" charset="-34"/>
              <a:cs typeface="CordiaUPC" panose="020B0304020202020204" pitchFamily="34" charset="-34"/>
            </a:endParaRPr>
          </a:p>
          <a:p>
            <a:pPr marL="0" indent="0">
              <a:buNone/>
            </a:pPr>
            <a:r>
              <a:rPr lang="th-TH" sz="3000" dirty="0">
                <a:latin typeface="CordiaUPC" panose="020B0304020202020204" pitchFamily="34" charset="-34"/>
                <a:cs typeface="CordiaUPC" panose="020B0304020202020204" pitchFamily="34" charset="-34"/>
              </a:rPr>
              <a:t>  </a:t>
            </a:r>
            <a:endParaRPr lang="en-TH" sz="3000" dirty="0">
              <a:latin typeface="CordiaUPC" panose="020B0304020202020204" pitchFamily="34" charset="-34"/>
              <a:cs typeface="CordiaUPC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260622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16F55A-0D94-074C-B305-84F4B3DC6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4400" b="1" dirty="0">
                <a:latin typeface="CordiaUPC" panose="020B0304020202020204" pitchFamily="34" charset="-34"/>
                <a:cs typeface="CordiaUPC" panose="020B0304020202020204" pitchFamily="34" charset="-34"/>
              </a:rPr>
              <a:t>แบบทดสอบ</a:t>
            </a:r>
            <a:endParaRPr lang="en-TH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5F08A7-3408-DB4B-9D40-9090958D76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715956"/>
            <a:ext cx="11029615" cy="3678303"/>
          </a:xfrm>
        </p:spPr>
        <p:txBody>
          <a:bodyPr/>
          <a:lstStyle/>
          <a:p>
            <a:r>
              <a:rPr lang="th-TH" sz="3000" dirty="0">
                <a:latin typeface="CordiaUPC" panose="020B0304020202020204" pitchFamily="34" charset="-34"/>
                <a:cs typeface="CordiaUPC" panose="020B0304020202020204" pitchFamily="34" charset="-34"/>
              </a:rPr>
              <a:t>ข้อที่ </a:t>
            </a:r>
            <a:r>
              <a:rPr lang="en-US" sz="3000" dirty="0">
                <a:latin typeface="CordiaUPC" panose="020B0304020202020204" pitchFamily="34" charset="-34"/>
                <a:cs typeface="CordiaUPC" panose="020B0304020202020204" pitchFamily="34" charset="-34"/>
              </a:rPr>
              <a:t>4 </a:t>
            </a:r>
            <a:r>
              <a:rPr lang="th-TH" sz="3000" dirty="0">
                <a:latin typeface="CordiaUPC" panose="020B0304020202020204" pitchFamily="34" charset="-34"/>
                <a:cs typeface="CordiaUPC" panose="020B0304020202020204" pitchFamily="34" charset="-34"/>
              </a:rPr>
              <a:t>จากข้อที่ </a:t>
            </a:r>
            <a:r>
              <a:rPr lang="en-US" sz="3000" dirty="0">
                <a:latin typeface="CordiaUPC" panose="020B0304020202020204" pitchFamily="34" charset="-34"/>
                <a:cs typeface="CordiaUPC" panose="020B0304020202020204" pitchFamily="34" charset="-34"/>
              </a:rPr>
              <a:t>3 </a:t>
            </a:r>
            <a:r>
              <a:rPr lang="th-TH" sz="3000" dirty="0">
                <a:latin typeface="CordiaUPC" panose="020B0304020202020204" pitchFamily="34" charset="-34"/>
                <a:cs typeface="CordiaUPC" panose="020B0304020202020204" pitchFamily="34" charset="-34"/>
              </a:rPr>
              <a:t> ต้นทุนคงที่คงเหลือ </a:t>
            </a:r>
            <a:r>
              <a:rPr lang="en-US" sz="3000" dirty="0">
                <a:latin typeface="CordiaUPC" panose="020B0304020202020204" pitchFamily="34" charset="-34"/>
                <a:cs typeface="CordiaUPC" panose="020B0304020202020204" pitchFamily="34" charset="-34"/>
              </a:rPr>
              <a:t>500,000 </a:t>
            </a:r>
            <a:r>
              <a:rPr lang="th-TH" sz="3000" dirty="0">
                <a:latin typeface="CordiaUPC" panose="020B0304020202020204" pitchFamily="34" charset="-34"/>
                <a:cs typeface="CordiaUPC" panose="020B0304020202020204" pitchFamily="34" charset="-34"/>
              </a:rPr>
              <a:t>บาท  ภายใต้ราคาขายต่อหน่วยและต้นทุนผันแปรได้ต่อหน่วยเท่าเดิม  ดังนั้น  กิจการถ้าผลิตและขายน้อยลงจะต้องขายกี่หน่วย ถึงจะคุ้มทุนต้นทุนคงที่ </a:t>
            </a:r>
            <a:endParaRPr lang="en-TH" sz="3000" dirty="0">
              <a:latin typeface="CordiaUPC" panose="020B0304020202020204" pitchFamily="34" charset="-34"/>
              <a:cs typeface="CordiaUPC" panose="020B0304020202020204" pitchFamily="34" charset="-34"/>
            </a:endParaRPr>
          </a:p>
          <a:p>
            <a:r>
              <a:rPr lang="th-TH" sz="3000" dirty="0">
                <a:latin typeface="CordiaUPC" panose="020B0304020202020204" pitchFamily="34" charset="-34"/>
                <a:cs typeface="CordiaUPC" panose="020B0304020202020204" pitchFamily="34" charset="-34"/>
              </a:rPr>
              <a:t>ข้อที่ </a:t>
            </a:r>
            <a:r>
              <a:rPr lang="en-US" sz="3000" dirty="0">
                <a:latin typeface="CordiaUPC" panose="020B0304020202020204" pitchFamily="34" charset="-34"/>
                <a:cs typeface="CordiaUPC" panose="020B0304020202020204" pitchFamily="34" charset="-34"/>
              </a:rPr>
              <a:t>5. </a:t>
            </a:r>
            <a:r>
              <a:rPr lang="th-TH" sz="3000" dirty="0">
                <a:latin typeface="CordiaUPC" panose="020B0304020202020204" pitchFamily="34" charset="-34"/>
                <a:cs typeface="CordiaUPC" panose="020B0304020202020204" pitchFamily="34" charset="-34"/>
              </a:rPr>
              <a:t>กิจการมีสินค้ารายขายต่อหน่วย </a:t>
            </a:r>
            <a:r>
              <a:rPr lang="en-US" sz="3000" dirty="0">
                <a:latin typeface="CordiaUPC" panose="020B0304020202020204" pitchFamily="34" charset="-34"/>
                <a:cs typeface="CordiaUPC" panose="020B0304020202020204" pitchFamily="34" charset="-34"/>
              </a:rPr>
              <a:t>500 </a:t>
            </a:r>
            <a:r>
              <a:rPr lang="th-TH" sz="3000" dirty="0">
                <a:latin typeface="CordiaUPC" panose="020B0304020202020204" pitchFamily="34" charset="-34"/>
                <a:cs typeface="CordiaUPC" panose="020B0304020202020204" pitchFamily="34" charset="-34"/>
              </a:rPr>
              <a:t>บาท ต้นทุนผันแปรลดลงจาก </a:t>
            </a:r>
            <a:r>
              <a:rPr lang="en-US" sz="3000" dirty="0">
                <a:latin typeface="CordiaUPC" panose="020B0304020202020204" pitchFamily="34" charset="-34"/>
                <a:cs typeface="CordiaUPC" panose="020B0304020202020204" pitchFamily="34" charset="-34"/>
              </a:rPr>
              <a:t>500 </a:t>
            </a:r>
            <a:r>
              <a:rPr lang="th-TH" sz="3000" dirty="0">
                <a:latin typeface="CordiaUPC" panose="020B0304020202020204" pitchFamily="34" charset="-34"/>
                <a:cs typeface="CordiaUPC" panose="020B0304020202020204" pitchFamily="34" charset="-34"/>
              </a:rPr>
              <a:t>บาท เป็น  </a:t>
            </a:r>
            <a:r>
              <a:rPr lang="en-US" sz="3000" dirty="0">
                <a:latin typeface="CordiaUPC" panose="020B0304020202020204" pitchFamily="34" charset="-34"/>
                <a:cs typeface="CordiaUPC" panose="020B0304020202020204" pitchFamily="34" charset="-34"/>
              </a:rPr>
              <a:t>250 </a:t>
            </a:r>
            <a:r>
              <a:rPr lang="th-TH" sz="3000" dirty="0">
                <a:latin typeface="CordiaUPC" panose="020B0304020202020204" pitchFamily="34" charset="-34"/>
                <a:cs typeface="CordiaUPC" panose="020B0304020202020204" pitchFamily="34" charset="-34"/>
              </a:rPr>
              <a:t>บาท  ดังนั้น กิจการจะต้องขายกี่หน่วย ถึงจะคุ้มทุนต้นทุนคงที่ </a:t>
            </a:r>
            <a:r>
              <a:rPr lang="en-US" sz="3000" dirty="0">
                <a:latin typeface="CordiaUPC" panose="020B0304020202020204" pitchFamily="34" charset="-34"/>
                <a:cs typeface="CordiaUPC" panose="020B0304020202020204" pitchFamily="34" charset="-34"/>
              </a:rPr>
              <a:t> 1,000,000 </a:t>
            </a:r>
            <a:r>
              <a:rPr lang="th-TH" sz="3000" dirty="0">
                <a:latin typeface="CordiaUPC" panose="020B0304020202020204" pitchFamily="34" charset="-34"/>
                <a:cs typeface="CordiaUPC" panose="020B0304020202020204" pitchFamily="34" charset="-34"/>
              </a:rPr>
              <a:t>บาท</a:t>
            </a:r>
            <a:endParaRPr lang="en-TH" sz="3000" dirty="0">
              <a:latin typeface="CordiaUPC" panose="020B0304020202020204" pitchFamily="34" charset="-34"/>
              <a:cs typeface="CordiaUPC" panose="020B0304020202020204" pitchFamily="34" charset="-34"/>
            </a:endParaRPr>
          </a:p>
          <a:p>
            <a:endParaRPr lang="en-TH" dirty="0"/>
          </a:p>
        </p:txBody>
      </p:sp>
    </p:spTree>
    <p:extLst>
      <p:ext uri="{BB962C8B-B14F-4D97-AF65-F5344CB8AC3E}">
        <p14:creationId xmlns:p14="http://schemas.microsoft.com/office/powerpoint/2010/main" val="5679154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4EBAB2-9734-4847-A8FB-667250047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4400" b="1" dirty="0">
                <a:latin typeface="CordiaUPC" panose="020B0304020202020204" pitchFamily="34" charset="-34"/>
                <a:cs typeface="CordiaUPC" panose="020B0304020202020204" pitchFamily="34" charset="-34"/>
              </a:rPr>
              <a:t>เฉลย แบบทดสอบ ข้อที่ </a:t>
            </a:r>
            <a:r>
              <a:rPr lang="en-US" sz="4400" b="1" dirty="0">
                <a:latin typeface="CordiaUPC" panose="020B0304020202020204" pitchFamily="34" charset="-34"/>
                <a:cs typeface="CordiaUPC" panose="020B0304020202020204" pitchFamily="34" charset="-34"/>
              </a:rPr>
              <a:t>1</a:t>
            </a:r>
            <a:endParaRPr lang="en-TH" sz="4400" b="1" dirty="0">
              <a:latin typeface="CordiaUPC" panose="020B0304020202020204" pitchFamily="34" charset="-34"/>
              <a:cs typeface="CordiaUPC" panose="020B0304020202020204" pitchFamily="34" charset="-34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91CE00C-E70E-8E41-96DF-CB72818AA6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3" y="2820984"/>
            <a:ext cx="11029615" cy="367830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th-TH" sz="12800" b="1" dirty="0">
                <a:latin typeface="CordiaUPC" panose="020B0304020202020204" pitchFamily="34" charset="-34"/>
                <a:cs typeface="CordiaUPC" panose="020B0304020202020204" pitchFamily="34" charset="-34"/>
              </a:rPr>
              <a:t>ข้อที่  </a:t>
            </a:r>
            <a:r>
              <a:rPr lang="en-US" sz="12800" b="1" dirty="0">
                <a:latin typeface="CordiaUPC" panose="020B0304020202020204" pitchFamily="34" charset="-34"/>
                <a:cs typeface="CordiaUPC" panose="020B0304020202020204" pitchFamily="34" charset="-34"/>
              </a:rPr>
              <a:t>1 </a:t>
            </a:r>
            <a:r>
              <a:rPr lang="th-TH" sz="12800" b="1" dirty="0">
                <a:latin typeface="CordiaUPC" panose="020B0304020202020204" pitchFamily="34" charset="-34"/>
                <a:cs typeface="CordiaUPC" panose="020B0304020202020204" pitchFamily="34" charset="-34"/>
              </a:rPr>
              <a:t>บริษัท</a:t>
            </a:r>
            <a:r>
              <a:rPr lang="en-US" sz="12800" b="1" dirty="0">
                <a:latin typeface="CordiaUPC" panose="020B0304020202020204" pitchFamily="34" charset="-34"/>
                <a:cs typeface="CordiaUPC" panose="020B0304020202020204" pitchFamily="34" charset="-34"/>
              </a:rPr>
              <a:t> </a:t>
            </a:r>
            <a:r>
              <a:rPr lang="th-TH" sz="12800" b="1" dirty="0">
                <a:latin typeface="CordiaUPC" panose="020B0304020202020204" pitchFamily="34" charset="-34"/>
                <a:cs typeface="CordiaUPC" panose="020B0304020202020204" pitchFamily="34" charset="-34"/>
              </a:rPr>
              <a:t>โกเมน</a:t>
            </a:r>
            <a:r>
              <a:rPr lang="en-US" sz="12800" b="1" dirty="0">
                <a:latin typeface="CordiaUPC" panose="020B0304020202020204" pitchFamily="34" charset="-34"/>
                <a:cs typeface="CordiaUPC" panose="020B0304020202020204" pitchFamily="34" charset="-34"/>
              </a:rPr>
              <a:t> </a:t>
            </a:r>
            <a:r>
              <a:rPr lang="th-TH" sz="12800" b="1" dirty="0">
                <a:latin typeface="CordiaUPC" panose="020B0304020202020204" pitchFamily="34" charset="-34"/>
                <a:cs typeface="CordiaUPC" panose="020B0304020202020204" pitchFamily="34" charset="-34"/>
              </a:rPr>
              <a:t>ขายสินค้าหน่วยละ 500 บาท มีต้นทน</a:t>
            </a:r>
            <a:r>
              <a:rPr lang="th-TH" sz="12800" b="1" dirty="0" err="1">
                <a:latin typeface="CordiaUPC" panose="020B0304020202020204" pitchFamily="34" charset="-34"/>
                <a:cs typeface="CordiaUPC" panose="020B0304020202020204" pitchFamily="34" charset="-34"/>
              </a:rPr>
              <a:t>ุ</a:t>
            </a:r>
            <a:r>
              <a:rPr lang="th-TH" sz="12800" b="1" dirty="0">
                <a:latin typeface="CordiaUPC" panose="020B0304020202020204" pitchFamily="34" charset="-34"/>
                <a:cs typeface="CordiaUPC" panose="020B0304020202020204" pitchFamily="34" charset="-34"/>
              </a:rPr>
              <a:t>คงที่เฉลย</a:t>
            </a:r>
            <a:r>
              <a:rPr lang="th-TH" sz="12800" b="1" dirty="0" err="1">
                <a:latin typeface="CordiaUPC" panose="020B0304020202020204" pitchFamily="34" charset="-34"/>
                <a:cs typeface="CordiaUPC" panose="020B0304020202020204" pitchFamily="34" charset="-34"/>
              </a:rPr>
              <a:t>ี่</a:t>
            </a:r>
            <a:r>
              <a:rPr lang="th-TH" sz="12800" b="1" dirty="0">
                <a:latin typeface="CordiaUPC" panose="020B0304020202020204" pitchFamily="34" charset="-34"/>
                <a:cs typeface="CordiaUPC" panose="020B0304020202020204" pitchFamily="34" charset="-34"/>
              </a:rPr>
              <a:t>ปีละ 1,200,000บาท ต้นทุนผันแปรหน่วยละ 400 บาท กิจการจะต้องขายสินค้ากี่หน่วย ถึงจะพอดีจ่าย ต้นทุนคงที่ (</a:t>
            </a:r>
            <a:r>
              <a:rPr lang="en-US" sz="12800" b="1" dirty="0">
                <a:latin typeface="CordiaUPC" panose="020B0304020202020204" pitchFamily="34" charset="-34"/>
                <a:cs typeface="CordiaUPC" panose="020B0304020202020204" pitchFamily="34" charset="-34"/>
              </a:rPr>
              <a:t>Fixed</a:t>
            </a:r>
            <a:r>
              <a:rPr lang="th-TH" sz="12800" b="1" dirty="0">
                <a:latin typeface="CordiaUPC" panose="020B0304020202020204" pitchFamily="34" charset="-34"/>
                <a:cs typeface="CordiaUPC" panose="020B0304020202020204" pitchFamily="34" charset="-34"/>
              </a:rPr>
              <a:t> </a:t>
            </a:r>
            <a:r>
              <a:rPr lang="en-US" sz="12800" b="1" dirty="0">
                <a:latin typeface="CordiaUPC" panose="020B0304020202020204" pitchFamily="34" charset="-34"/>
                <a:cs typeface="CordiaUPC" panose="020B0304020202020204" pitchFamily="34" charset="-34"/>
              </a:rPr>
              <a:t>cost)</a:t>
            </a:r>
          </a:p>
          <a:p>
            <a:r>
              <a:rPr lang="th-TH" sz="12800" dirty="0">
                <a:latin typeface="CordiaUPC" panose="020B0304020202020204" pitchFamily="34" charset="-34"/>
                <a:cs typeface="CordiaUPC" panose="020B0304020202020204" pitchFamily="34" charset="-34"/>
              </a:rPr>
              <a:t>สูตรการคำนวณ จุดคุ้มทุน  </a:t>
            </a:r>
            <a:r>
              <a:rPr lang="en-US" sz="12800" dirty="0">
                <a:latin typeface="CordiaUPC" panose="020B0304020202020204" pitchFamily="34" charset="-34"/>
                <a:cs typeface="CordiaUPC" panose="020B0304020202020204" pitchFamily="34" charset="-34"/>
              </a:rPr>
              <a:t> X      		=  </a:t>
            </a:r>
            <a:r>
              <a:rPr lang="en-US" sz="12800" u="sng" dirty="0">
                <a:latin typeface="CordiaUPC" panose="020B0304020202020204" pitchFamily="34" charset="-34"/>
                <a:cs typeface="CordiaUPC" panose="020B0304020202020204" pitchFamily="34" charset="-34"/>
              </a:rPr>
              <a:t>FC</a:t>
            </a:r>
            <a:endParaRPr lang="en-TH" sz="12800" u="sng" dirty="0">
              <a:latin typeface="CordiaUPC" panose="020B0304020202020204" pitchFamily="34" charset="-34"/>
              <a:cs typeface="CordiaUPC" panose="020B0304020202020204" pitchFamily="34" charset="-34"/>
            </a:endParaRPr>
          </a:p>
          <a:p>
            <a:pPr marL="0" indent="0">
              <a:buNone/>
            </a:pPr>
            <a:r>
              <a:rPr lang="en-US" sz="12800" dirty="0">
                <a:latin typeface="CordiaUPC" panose="020B0304020202020204" pitchFamily="34" charset="-34"/>
                <a:cs typeface="CordiaUPC" panose="020B0304020202020204" pitchFamily="34" charset="-34"/>
              </a:rPr>
              <a:t>		                                              	   P -  V </a:t>
            </a:r>
            <a:endParaRPr lang="en-TH" sz="12800" dirty="0">
              <a:latin typeface="CordiaUPC" panose="020B0304020202020204" pitchFamily="34" charset="-34"/>
              <a:cs typeface="CordiaUPC" panose="020B0304020202020204" pitchFamily="34" charset="-34"/>
            </a:endParaRPr>
          </a:p>
          <a:p>
            <a:pPr marL="0" indent="0">
              <a:buNone/>
            </a:pPr>
            <a:r>
              <a:rPr lang="en-US" sz="12800" dirty="0">
                <a:latin typeface="CordiaUPC" panose="020B0304020202020204" pitchFamily="34" charset="-34"/>
                <a:cs typeface="CordiaUPC" panose="020B0304020202020204" pitchFamily="34" charset="-34"/>
              </a:rPr>
              <a:t>	             				 X			= </a:t>
            </a:r>
            <a:r>
              <a:rPr lang="en-US" sz="12800" u="sng" dirty="0">
                <a:latin typeface="CordiaUPC" panose="020B0304020202020204" pitchFamily="34" charset="-34"/>
                <a:cs typeface="CordiaUPC" panose="020B0304020202020204" pitchFamily="34" charset="-34"/>
              </a:rPr>
              <a:t>1,200,000</a:t>
            </a:r>
            <a:endParaRPr lang="en-TH" sz="12800" u="sng" dirty="0">
              <a:latin typeface="CordiaUPC" panose="020B0304020202020204" pitchFamily="34" charset="-34"/>
              <a:cs typeface="CordiaUPC" panose="020B0304020202020204" pitchFamily="34" charset="-34"/>
            </a:endParaRPr>
          </a:p>
          <a:p>
            <a:pPr marL="0" indent="0">
              <a:buNone/>
            </a:pPr>
            <a:r>
              <a:rPr lang="en-US" sz="12800" dirty="0">
                <a:latin typeface="CordiaUPC" panose="020B0304020202020204" pitchFamily="34" charset="-34"/>
                <a:cs typeface="CordiaUPC" panose="020B0304020202020204" pitchFamily="34" charset="-34"/>
              </a:rPr>
              <a:t>      										    500-400</a:t>
            </a:r>
            <a:r>
              <a:rPr lang="en-TH" sz="12800" dirty="0">
                <a:latin typeface="CordiaUPC" panose="020B0304020202020204" pitchFamily="34" charset="-34"/>
                <a:cs typeface="CordiaUPC" panose="020B0304020202020204" pitchFamily="34" charset="-34"/>
              </a:rPr>
              <a:t>              </a:t>
            </a:r>
            <a:r>
              <a:rPr lang="en-US" sz="12800" dirty="0">
                <a:latin typeface="CordiaUPC" panose="020B0304020202020204" pitchFamily="34" charset="-34"/>
                <a:cs typeface="CordiaUPC" panose="020B0304020202020204" pitchFamily="34" charset="-34"/>
              </a:rPr>
              <a:t>= 12,000 </a:t>
            </a:r>
            <a:r>
              <a:rPr lang="th-TH" sz="12800" dirty="0">
                <a:latin typeface="CordiaUPC" panose="020B0304020202020204" pitchFamily="34" charset="-34"/>
                <a:cs typeface="CordiaUPC" panose="020B0304020202020204" pitchFamily="34" charset="-34"/>
              </a:rPr>
              <a:t>หน่วย</a:t>
            </a:r>
            <a:endParaRPr lang="en-TH" sz="12800" dirty="0">
              <a:latin typeface="CordiaUPC" panose="020B0304020202020204" pitchFamily="34" charset="-34"/>
              <a:cs typeface="CordiaUPC" panose="020B0304020202020204" pitchFamily="34" charset="-34"/>
            </a:endParaRPr>
          </a:p>
          <a:p>
            <a:pPr marL="0" indent="0">
              <a:buNone/>
            </a:pPr>
            <a:r>
              <a:rPr lang="en-US" sz="12800" dirty="0">
                <a:latin typeface="CordiaUPC" panose="020B0304020202020204" pitchFamily="34" charset="-34"/>
                <a:cs typeface="CordiaUPC" panose="020B0304020202020204" pitchFamily="34" charset="-34"/>
              </a:rPr>
              <a:t> </a:t>
            </a:r>
            <a:r>
              <a:rPr lang="th-TH" sz="12800" dirty="0">
                <a:latin typeface="CordiaUPC" panose="020B0304020202020204" pitchFamily="34" charset="-34"/>
                <a:cs typeface="CordiaUPC" panose="020B0304020202020204" pitchFamily="34" charset="-34"/>
              </a:rPr>
              <a:t>ขาย </a:t>
            </a:r>
            <a:r>
              <a:rPr lang="en-US" sz="12800" dirty="0">
                <a:latin typeface="CordiaUPC" panose="020B0304020202020204" pitchFamily="34" charset="-34"/>
                <a:cs typeface="CordiaUPC" panose="020B0304020202020204" pitchFamily="34" charset="-34"/>
              </a:rPr>
              <a:t>500 – </a:t>
            </a:r>
            <a:r>
              <a:rPr lang="th-TH" sz="12800" dirty="0" err="1">
                <a:latin typeface="CordiaUPC" panose="020B0304020202020204" pitchFamily="34" charset="-34"/>
                <a:cs typeface="CordiaUPC" panose="020B0304020202020204" pitchFamily="34" charset="-34"/>
              </a:rPr>
              <a:t>ตท</a:t>
            </a:r>
            <a:r>
              <a:rPr lang="th-TH" sz="12800" dirty="0">
                <a:latin typeface="CordiaUPC" panose="020B0304020202020204" pitchFamily="34" charset="-34"/>
                <a:cs typeface="CordiaUPC" panose="020B0304020202020204" pitchFamily="34" charset="-34"/>
              </a:rPr>
              <a:t>.ผันแปร </a:t>
            </a:r>
            <a:r>
              <a:rPr lang="en-US" sz="12800" dirty="0">
                <a:latin typeface="CordiaUPC" panose="020B0304020202020204" pitchFamily="34" charset="-34"/>
                <a:cs typeface="CordiaUPC" panose="020B0304020202020204" pitchFamily="34" charset="-34"/>
              </a:rPr>
              <a:t>400 </a:t>
            </a:r>
            <a:r>
              <a:rPr lang="th-TH" sz="12800" dirty="0">
                <a:latin typeface="CordiaUPC" panose="020B0304020202020204" pitchFamily="34" charset="-34"/>
                <a:cs typeface="CordiaUPC" panose="020B0304020202020204" pitchFamily="34" charset="-34"/>
              </a:rPr>
              <a:t>	</a:t>
            </a:r>
            <a:r>
              <a:rPr lang="en-US" sz="12800" dirty="0">
                <a:latin typeface="CordiaUPC" panose="020B0304020202020204" pitchFamily="34" charset="-34"/>
                <a:cs typeface="CordiaUPC" panose="020B0304020202020204" pitchFamily="34" charset="-34"/>
              </a:rPr>
              <a:t>= </a:t>
            </a:r>
            <a:r>
              <a:rPr lang="th-TH" sz="12800" dirty="0">
                <a:latin typeface="CordiaUPC" panose="020B0304020202020204" pitchFamily="34" charset="-34"/>
                <a:cs typeface="CordiaUPC" panose="020B0304020202020204" pitchFamily="34" charset="-34"/>
              </a:rPr>
              <a:t>กำไรขั้นต้น </a:t>
            </a:r>
            <a:r>
              <a:rPr lang="en-US" sz="12800" dirty="0">
                <a:latin typeface="CordiaUPC" panose="020B0304020202020204" pitchFamily="34" charset="-34"/>
                <a:cs typeface="CordiaUPC" panose="020B0304020202020204" pitchFamily="34" charset="-34"/>
              </a:rPr>
              <a:t>100 </a:t>
            </a:r>
            <a:r>
              <a:rPr lang="th-TH" sz="12800" dirty="0">
                <a:latin typeface="CordiaUPC" panose="020B0304020202020204" pitchFamily="34" charset="-34"/>
                <a:cs typeface="CordiaUPC" panose="020B0304020202020204" pitchFamily="34" charset="-34"/>
              </a:rPr>
              <a:t>บาทต่อหน่วย</a:t>
            </a:r>
            <a:r>
              <a:rPr lang="en-US" sz="12800" dirty="0">
                <a:latin typeface="CordiaUPC" panose="020B0304020202020204" pitchFamily="34" charset="-34"/>
                <a:cs typeface="CordiaUPC" panose="020B0304020202020204" pitchFamily="34" charset="-34"/>
              </a:rPr>
              <a:t>  </a:t>
            </a:r>
            <a:r>
              <a:rPr lang="en-US" sz="12200" dirty="0">
                <a:latin typeface="CordiaUPC" panose="020B0304020202020204" pitchFamily="34" charset="-34"/>
                <a:cs typeface="CordiaUPC" panose="020B0304020202020204" pitchFamily="34" charset="-34"/>
              </a:rPr>
              <a:t>=    1,200,000/100 = 12,000 </a:t>
            </a:r>
            <a:r>
              <a:rPr lang="th-TH" sz="12200" dirty="0">
                <a:latin typeface="CordiaUPC" panose="020B0304020202020204" pitchFamily="34" charset="-34"/>
                <a:cs typeface="CordiaUPC" panose="020B0304020202020204" pitchFamily="34" charset="-34"/>
              </a:rPr>
              <a:t>หน่วย</a:t>
            </a:r>
            <a:endParaRPr lang="en-TH" sz="12200" dirty="0">
              <a:latin typeface="CordiaUPC" panose="020B0304020202020204" pitchFamily="34" charset="-34"/>
              <a:cs typeface="CordiaUPC" panose="020B0304020202020204" pitchFamily="34" charset="-34"/>
            </a:endParaRPr>
          </a:p>
          <a:p>
            <a:pPr marL="0" indent="0">
              <a:buNone/>
            </a:pPr>
            <a:endParaRPr lang="en-TH" sz="12900" dirty="0">
              <a:latin typeface="CordiaUPC" panose="020B0304020202020204" pitchFamily="34" charset="-34"/>
              <a:cs typeface="CordiaUPC" panose="020B0304020202020204" pitchFamily="34" charset="-34"/>
            </a:endParaRPr>
          </a:p>
          <a:p>
            <a:endParaRPr lang="en-TH" dirty="0"/>
          </a:p>
        </p:txBody>
      </p:sp>
    </p:spTree>
    <p:extLst>
      <p:ext uri="{BB962C8B-B14F-4D97-AF65-F5344CB8AC3E}">
        <p14:creationId xmlns:p14="http://schemas.microsoft.com/office/powerpoint/2010/main" val="38792671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4EBAB2-9734-4847-A8FB-667250047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4400" b="1" dirty="0">
                <a:latin typeface="CordiaUPC" panose="020B0304020202020204" pitchFamily="34" charset="-34"/>
                <a:cs typeface="CordiaUPC" panose="020B0304020202020204" pitchFamily="34" charset="-34"/>
              </a:rPr>
              <a:t>เฉลย</a:t>
            </a:r>
            <a:endParaRPr lang="en-TH" sz="4400" b="1" dirty="0">
              <a:latin typeface="CordiaUPC" panose="020B0304020202020204" pitchFamily="34" charset="-34"/>
              <a:cs typeface="CordiaUPC" panose="020B0304020202020204" pitchFamily="34" charset="-3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321AED-690C-1341-AFCC-2A82F4EA98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936656"/>
            <a:ext cx="11029615" cy="3678303"/>
          </a:xfrm>
        </p:spPr>
        <p:txBody>
          <a:bodyPr/>
          <a:lstStyle/>
          <a:p>
            <a:pPr marL="0" indent="0">
              <a:buNone/>
            </a:pPr>
            <a:r>
              <a:rPr lang="th-TH" sz="3200" b="1" dirty="0">
                <a:latin typeface="CordiaUPC" panose="020B0304020202020204" pitchFamily="34" charset="-34"/>
                <a:cs typeface="CordiaUPC" panose="020B0304020202020204" pitchFamily="34" charset="-34"/>
              </a:rPr>
              <a:t>ข้อที่ </a:t>
            </a:r>
            <a:r>
              <a:rPr lang="en-US" sz="3200" b="1" dirty="0">
                <a:latin typeface="CordiaUPC" panose="020B0304020202020204" pitchFamily="34" charset="-34"/>
                <a:cs typeface="CordiaUPC" panose="020B0304020202020204" pitchFamily="34" charset="-34"/>
              </a:rPr>
              <a:t>2 </a:t>
            </a:r>
            <a:r>
              <a:rPr lang="th-TH" sz="3200" b="1" dirty="0">
                <a:latin typeface="CordiaUPC" panose="020B0304020202020204" pitchFamily="34" charset="-34"/>
                <a:cs typeface="CordiaUPC" panose="020B0304020202020204" pitchFamily="34" charset="-34"/>
              </a:rPr>
              <a:t>กิจการมีต้นทุนคงที่ </a:t>
            </a:r>
            <a:r>
              <a:rPr lang="en-US" sz="3200" b="1" dirty="0">
                <a:latin typeface="CordiaUPC" panose="020B0304020202020204" pitchFamily="34" charset="-34"/>
                <a:cs typeface="CordiaUPC" panose="020B0304020202020204" pitchFamily="34" charset="-34"/>
              </a:rPr>
              <a:t>1,000,000 </a:t>
            </a:r>
            <a:r>
              <a:rPr lang="th-TH" sz="3200" b="1" dirty="0">
                <a:latin typeface="CordiaUPC" panose="020B0304020202020204" pitchFamily="34" charset="-34"/>
                <a:cs typeface="CordiaUPC" panose="020B0304020202020204" pitchFamily="34" charset="-34"/>
              </a:rPr>
              <a:t>บาท ต้องการให้ได้กำไร  </a:t>
            </a:r>
            <a:r>
              <a:rPr lang="en-US" sz="3200" b="1" dirty="0">
                <a:latin typeface="CordiaUPC" panose="020B0304020202020204" pitchFamily="34" charset="-34"/>
                <a:cs typeface="CordiaUPC" panose="020B0304020202020204" pitchFamily="34" charset="-34"/>
              </a:rPr>
              <a:t>200,000 </a:t>
            </a:r>
            <a:r>
              <a:rPr lang="th-TH" sz="3200" b="1" dirty="0">
                <a:latin typeface="CordiaUPC" panose="020B0304020202020204" pitchFamily="34" charset="-34"/>
                <a:cs typeface="CordiaUPC" panose="020B0304020202020204" pitchFamily="34" charset="-34"/>
              </a:rPr>
              <a:t>บาท จะต้องขายเพิ่ม</a:t>
            </a:r>
            <a:r>
              <a:rPr lang="en-US" sz="3200" b="1" dirty="0">
                <a:latin typeface="CordiaUPC" panose="020B0304020202020204" pitchFamily="34" charset="-34"/>
                <a:cs typeface="CordiaUPC" panose="020B0304020202020204" pitchFamily="34" charset="-34"/>
              </a:rPr>
              <a:t> 1 </a:t>
            </a:r>
            <a:r>
              <a:rPr lang="th-TH" sz="3200" b="1" dirty="0">
                <a:latin typeface="CordiaUPC" panose="020B0304020202020204" pitchFamily="34" charset="-34"/>
                <a:cs typeface="CordiaUPC" panose="020B0304020202020204" pitchFamily="34" charset="-34"/>
              </a:rPr>
              <a:t>หน่วย จะได้กำไร </a:t>
            </a:r>
            <a:r>
              <a:rPr lang="en-US" sz="3200" b="1" dirty="0">
                <a:latin typeface="CordiaUPC" panose="020B0304020202020204" pitchFamily="34" charset="-34"/>
                <a:cs typeface="CordiaUPC" panose="020B0304020202020204" pitchFamily="34" charset="-34"/>
              </a:rPr>
              <a:t>200  </a:t>
            </a:r>
            <a:r>
              <a:rPr lang="th-TH" sz="3200" b="1" dirty="0">
                <a:latin typeface="CordiaUPC" panose="020B0304020202020204" pitchFamily="34" charset="-34"/>
                <a:cs typeface="CordiaUPC" panose="020B0304020202020204" pitchFamily="34" charset="-34"/>
              </a:rPr>
              <a:t>บาท  กิจการจะต้องขายกี่หน่วย จึงจะได้  </a:t>
            </a:r>
            <a:r>
              <a:rPr lang="en-US" sz="3200" b="1" dirty="0">
                <a:latin typeface="CordiaUPC" panose="020B0304020202020204" pitchFamily="34" charset="-34"/>
                <a:cs typeface="CordiaUPC" panose="020B0304020202020204" pitchFamily="34" charset="-34"/>
              </a:rPr>
              <a:t>1,200,000 </a:t>
            </a:r>
            <a:r>
              <a:rPr lang="th-TH" sz="3200" b="1" dirty="0">
                <a:latin typeface="CordiaUPC" panose="020B0304020202020204" pitchFamily="34" charset="-34"/>
                <a:cs typeface="CordiaUPC" panose="020B0304020202020204" pitchFamily="34" charset="-34"/>
              </a:rPr>
              <a:t>บาท</a:t>
            </a:r>
            <a:r>
              <a:rPr lang="th-TH" sz="3200" dirty="0">
                <a:latin typeface="CordiaUPC" panose="020B0304020202020204" pitchFamily="34" charset="-34"/>
                <a:cs typeface="CordiaUPC" panose="020B0304020202020204" pitchFamily="34" charset="-34"/>
              </a:rPr>
              <a:t>   </a:t>
            </a:r>
            <a:endParaRPr lang="en-TH" sz="3200" dirty="0">
              <a:latin typeface="CordiaUPC" panose="020B0304020202020204" pitchFamily="34" charset="-34"/>
              <a:cs typeface="CordiaUPC" panose="020B0304020202020204" pitchFamily="34" charset="-34"/>
            </a:endParaRPr>
          </a:p>
          <a:p>
            <a:r>
              <a:rPr lang="en-US" sz="3200" dirty="0">
                <a:latin typeface="CordiaUPC" panose="020B0304020202020204" pitchFamily="34" charset="-34"/>
                <a:cs typeface="CordiaUPC" panose="020B0304020202020204" pitchFamily="34" charset="-34"/>
              </a:rPr>
              <a:t>X 	=  1,200,000 / 200  =  6,000 </a:t>
            </a:r>
            <a:r>
              <a:rPr lang="th-TH" sz="3200" dirty="0">
                <a:latin typeface="CordiaUPC" panose="020B0304020202020204" pitchFamily="34" charset="-34"/>
                <a:cs typeface="CordiaUPC" panose="020B0304020202020204" pitchFamily="34" charset="-34"/>
              </a:rPr>
              <a:t>หน่วย</a:t>
            </a:r>
            <a:endParaRPr lang="en-TH" dirty="0"/>
          </a:p>
          <a:p>
            <a:endParaRPr lang="en-TH" dirty="0"/>
          </a:p>
          <a:p>
            <a:endParaRPr lang="en-TH" dirty="0"/>
          </a:p>
          <a:p>
            <a:endParaRPr lang="en-TH" dirty="0"/>
          </a:p>
        </p:txBody>
      </p:sp>
    </p:spTree>
    <p:extLst>
      <p:ext uri="{BB962C8B-B14F-4D97-AF65-F5344CB8AC3E}">
        <p14:creationId xmlns:p14="http://schemas.microsoft.com/office/powerpoint/2010/main" val="39946705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4EBAB2-9734-4847-A8FB-667250047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4400" b="1" dirty="0">
                <a:latin typeface="CordiaUPC" panose="020B0304020202020204" pitchFamily="34" charset="-34"/>
                <a:cs typeface="CordiaUPC" panose="020B0304020202020204" pitchFamily="34" charset="-34"/>
              </a:rPr>
              <a:t>เฉลย</a:t>
            </a:r>
            <a:endParaRPr lang="en-TH" sz="4400" b="1" dirty="0">
              <a:latin typeface="CordiaUPC" panose="020B0304020202020204" pitchFamily="34" charset="-34"/>
              <a:cs typeface="CordiaUPC" panose="020B0304020202020204" pitchFamily="34" charset="-3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321AED-690C-1341-AFCC-2A82F4EA98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715956"/>
            <a:ext cx="11029615" cy="3678303"/>
          </a:xfrm>
        </p:spPr>
        <p:txBody>
          <a:bodyPr/>
          <a:lstStyle/>
          <a:p>
            <a:pPr marL="0" indent="0">
              <a:buNone/>
            </a:pPr>
            <a:r>
              <a:rPr lang="th-TH" sz="3200" b="1" dirty="0">
                <a:latin typeface="CordiaUPC" panose="020B0304020202020204" pitchFamily="34" charset="-34"/>
                <a:cs typeface="CordiaUPC" panose="020B0304020202020204" pitchFamily="34" charset="-34"/>
              </a:rPr>
              <a:t>ข้อที่ </a:t>
            </a:r>
            <a:r>
              <a:rPr lang="en-US" sz="3200" b="1" dirty="0">
                <a:latin typeface="CordiaUPC" panose="020B0304020202020204" pitchFamily="34" charset="-34"/>
                <a:cs typeface="CordiaUPC" panose="020B0304020202020204" pitchFamily="34" charset="-34"/>
              </a:rPr>
              <a:t>3 </a:t>
            </a:r>
            <a:r>
              <a:rPr lang="th-TH" sz="3200" b="1" dirty="0">
                <a:latin typeface="CordiaUPC" panose="020B0304020202020204" pitchFamily="34" charset="-34"/>
                <a:cs typeface="CordiaUPC" panose="020B0304020202020204" pitchFamily="34" charset="-34"/>
              </a:rPr>
              <a:t>กิจการได้มีการปรับราคาขายเป็น </a:t>
            </a:r>
            <a:r>
              <a:rPr lang="en-US" sz="3200" b="1" dirty="0">
                <a:latin typeface="CordiaUPC" panose="020B0304020202020204" pitchFamily="34" charset="-34"/>
                <a:cs typeface="CordiaUPC" panose="020B0304020202020204" pitchFamily="34" charset="-34"/>
              </a:rPr>
              <a:t> 600 </a:t>
            </a:r>
            <a:r>
              <a:rPr lang="th-TH" sz="3200" b="1" dirty="0">
                <a:latin typeface="CordiaUPC" panose="020B0304020202020204" pitchFamily="34" charset="-34"/>
                <a:cs typeface="CordiaUPC" panose="020B0304020202020204" pitchFamily="34" charset="-34"/>
              </a:rPr>
              <a:t>บาท (ราคาเดิม  </a:t>
            </a:r>
            <a:r>
              <a:rPr lang="en-US" sz="3200" b="1" dirty="0">
                <a:latin typeface="CordiaUPC" panose="020B0304020202020204" pitchFamily="34" charset="-34"/>
                <a:cs typeface="CordiaUPC" panose="020B0304020202020204" pitchFamily="34" charset="-34"/>
              </a:rPr>
              <a:t>500 </a:t>
            </a:r>
            <a:r>
              <a:rPr lang="th-TH" sz="3200" b="1" dirty="0">
                <a:latin typeface="CordiaUPC" panose="020B0304020202020204" pitchFamily="34" charset="-34"/>
                <a:cs typeface="CordiaUPC" panose="020B0304020202020204" pitchFamily="34" charset="-34"/>
              </a:rPr>
              <a:t>บาท) ต้นทุนผันแปร เท่ากับ </a:t>
            </a:r>
            <a:r>
              <a:rPr lang="en-US" sz="3200" b="1" dirty="0">
                <a:latin typeface="CordiaUPC" panose="020B0304020202020204" pitchFamily="34" charset="-34"/>
                <a:cs typeface="CordiaUPC" panose="020B0304020202020204" pitchFamily="34" charset="-34"/>
              </a:rPr>
              <a:t>400 </a:t>
            </a:r>
            <a:r>
              <a:rPr lang="th-TH" sz="3200" b="1" dirty="0">
                <a:latin typeface="CordiaUPC" panose="020B0304020202020204" pitchFamily="34" charset="-34"/>
                <a:cs typeface="CordiaUPC" panose="020B0304020202020204" pitchFamily="34" charset="-34"/>
              </a:rPr>
              <a:t>บาท  การขายแต่ละหน่วยจะก่อให้เกิดกำไรส่วนเกินจากต้นทุนผันแปร  (</a:t>
            </a:r>
            <a:r>
              <a:rPr lang="en-US" sz="3200" b="1" dirty="0">
                <a:latin typeface="CordiaUPC" panose="020B0304020202020204" pitchFamily="34" charset="-34"/>
                <a:cs typeface="CordiaUPC" panose="020B0304020202020204" pitchFamily="34" charset="-34"/>
              </a:rPr>
              <a:t>600-400 = 200) </a:t>
            </a:r>
            <a:r>
              <a:rPr lang="th-TH" sz="3200" b="1" dirty="0">
                <a:latin typeface="CordiaUPC" panose="020B0304020202020204" pitchFamily="34" charset="-34"/>
                <a:cs typeface="CordiaUPC" panose="020B0304020202020204" pitchFamily="34" charset="-34"/>
              </a:rPr>
              <a:t> ดังนั้น กิจการจะต้องขายกี่หน่วย ถึงจะคุ้มทุนต้นทุนคงที่ </a:t>
            </a:r>
            <a:r>
              <a:rPr lang="en-US" sz="3200" b="1" dirty="0">
                <a:latin typeface="CordiaUPC" panose="020B0304020202020204" pitchFamily="34" charset="-34"/>
                <a:cs typeface="CordiaUPC" panose="020B0304020202020204" pitchFamily="34" charset="-34"/>
              </a:rPr>
              <a:t> 1,000,000 </a:t>
            </a:r>
            <a:r>
              <a:rPr lang="th-TH" sz="3200" b="1" dirty="0">
                <a:latin typeface="CordiaUPC" panose="020B0304020202020204" pitchFamily="34" charset="-34"/>
                <a:cs typeface="CordiaUPC" panose="020B0304020202020204" pitchFamily="34" charset="-34"/>
              </a:rPr>
              <a:t>บาท</a:t>
            </a:r>
            <a:endParaRPr lang="en-US" sz="3200" b="1" dirty="0">
              <a:latin typeface="CordiaUPC" panose="020B0304020202020204" pitchFamily="34" charset="-34"/>
              <a:cs typeface="CordiaUPC" panose="020B0304020202020204" pitchFamily="34" charset="-34"/>
            </a:endParaRPr>
          </a:p>
          <a:p>
            <a:r>
              <a:rPr lang="en-US" sz="3200" dirty="0">
                <a:latin typeface="CordiaUPC" panose="020B0304020202020204" pitchFamily="34" charset="-34"/>
                <a:cs typeface="CordiaUPC" panose="020B0304020202020204" pitchFamily="34" charset="-34"/>
              </a:rPr>
              <a:t>X	= 1,000,000 / 200 = 5,000 </a:t>
            </a:r>
            <a:r>
              <a:rPr lang="th-TH" sz="3200" dirty="0">
                <a:latin typeface="CordiaUPC" panose="020B0304020202020204" pitchFamily="34" charset="-34"/>
                <a:cs typeface="CordiaUPC" panose="020B0304020202020204" pitchFamily="34" charset="-34"/>
              </a:rPr>
              <a:t>หน่วย</a:t>
            </a:r>
            <a:endParaRPr lang="en-TH" sz="3200" dirty="0">
              <a:latin typeface="CordiaUPC" panose="020B0304020202020204" pitchFamily="34" charset="-34"/>
              <a:cs typeface="CordiaUPC" panose="020B0304020202020204" pitchFamily="34" charset="-34"/>
            </a:endParaRPr>
          </a:p>
          <a:p>
            <a:endParaRPr lang="en-TH" dirty="0"/>
          </a:p>
        </p:txBody>
      </p:sp>
    </p:spTree>
    <p:extLst>
      <p:ext uri="{BB962C8B-B14F-4D97-AF65-F5344CB8AC3E}">
        <p14:creationId xmlns:p14="http://schemas.microsoft.com/office/powerpoint/2010/main" val="37017102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4EBAB2-9734-4847-A8FB-667250047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4400" b="1" dirty="0">
                <a:latin typeface="CordiaUPC" panose="020B0304020202020204" pitchFamily="34" charset="-34"/>
                <a:cs typeface="CordiaUPC" panose="020B0304020202020204" pitchFamily="34" charset="-34"/>
              </a:rPr>
              <a:t>เฉลย</a:t>
            </a:r>
            <a:endParaRPr lang="en-TH" sz="4400" b="1" dirty="0">
              <a:latin typeface="CordiaUPC" panose="020B0304020202020204" pitchFamily="34" charset="-34"/>
              <a:cs typeface="CordiaUPC" panose="020B0304020202020204" pitchFamily="34" charset="-3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321AED-690C-1341-AFCC-2A82F4EA98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314" y="1919239"/>
            <a:ext cx="11029615" cy="4464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sz="3200" b="1" dirty="0">
                <a:latin typeface="CordiaUPC" panose="020B0304020202020204" pitchFamily="34" charset="-34"/>
                <a:cs typeface="CordiaUPC" panose="020B0304020202020204" pitchFamily="34" charset="-34"/>
              </a:rPr>
              <a:t>ข้อที่ </a:t>
            </a:r>
            <a:r>
              <a:rPr lang="en-US" sz="3200" b="1" dirty="0">
                <a:latin typeface="CordiaUPC" panose="020B0304020202020204" pitchFamily="34" charset="-34"/>
                <a:cs typeface="CordiaUPC" panose="020B0304020202020204" pitchFamily="34" charset="-34"/>
              </a:rPr>
              <a:t>4 </a:t>
            </a:r>
            <a:r>
              <a:rPr lang="th-TH" sz="3200" b="1" dirty="0">
                <a:latin typeface="CordiaUPC" panose="020B0304020202020204" pitchFamily="34" charset="-34"/>
                <a:cs typeface="CordiaUPC" panose="020B0304020202020204" pitchFamily="34" charset="-34"/>
              </a:rPr>
              <a:t>จากข้อที่ </a:t>
            </a:r>
            <a:r>
              <a:rPr lang="en-US" sz="3200" b="1" dirty="0">
                <a:latin typeface="CordiaUPC" panose="020B0304020202020204" pitchFamily="34" charset="-34"/>
                <a:cs typeface="CordiaUPC" panose="020B0304020202020204" pitchFamily="34" charset="-34"/>
              </a:rPr>
              <a:t>3 </a:t>
            </a:r>
            <a:r>
              <a:rPr lang="th-TH" sz="3200" b="1" dirty="0">
                <a:latin typeface="CordiaUPC" panose="020B0304020202020204" pitchFamily="34" charset="-34"/>
                <a:cs typeface="CordiaUPC" panose="020B0304020202020204" pitchFamily="34" charset="-34"/>
              </a:rPr>
              <a:t> ต้นทุนคงที่คงเหลือ </a:t>
            </a:r>
            <a:r>
              <a:rPr lang="en-US" sz="3200" b="1" dirty="0">
                <a:latin typeface="CordiaUPC" panose="020B0304020202020204" pitchFamily="34" charset="-34"/>
                <a:cs typeface="CordiaUPC" panose="020B0304020202020204" pitchFamily="34" charset="-34"/>
              </a:rPr>
              <a:t>500,000 </a:t>
            </a:r>
            <a:r>
              <a:rPr lang="th-TH" sz="3200" b="1" dirty="0">
                <a:latin typeface="CordiaUPC" panose="020B0304020202020204" pitchFamily="34" charset="-34"/>
                <a:cs typeface="CordiaUPC" panose="020B0304020202020204" pitchFamily="34" charset="-34"/>
              </a:rPr>
              <a:t>บาท  ภายใต้ราคาขายต่อหน่วยและต้นทุนผันแปรได้ต่อหน่วยเท่าเดิม  ดังนั้น  กิจการถ้าผลิตและขายน้อยลงจะต้องขายกี่หน่วย ถึงจะคุ้มทุนต้นทุนคงที่ </a:t>
            </a:r>
            <a:endParaRPr lang="en-TH" sz="3200" b="1" dirty="0">
              <a:latin typeface="CordiaUPC" panose="020B0304020202020204" pitchFamily="34" charset="-34"/>
              <a:cs typeface="CordiaUPC" panose="020B0304020202020204" pitchFamily="34" charset="-34"/>
            </a:endParaRPr>
          </a:p>
          <a:p>
            <a:r>
              <a:rPr lang="en-US" sz="3200" dirty="0">
                <a:latin typeface="CordiaUPC" panose="020B0304020202020204" pitchFamily="34" charset="-34"/>
                <a:cs typeface="CordiaUPC" panose="020B0304020202020204" pitchFamily="34" charset="-34"/>
              </a:rPr>
              <a:t>X  =  FC/ P-V</a:t>
            </a:r>
            <a:endParaRPr lang="en-TH" sz="3200" dirty="0">
              <a:latin typeface="CordiaUPC" panose="020B0304020202020204" pitchFamily="34" charset="-34"/>
              <a:cs typeface="CordiaUPC" panose="020B0304020202020204" pitchFamily="34" charset="-34"/>
            </a:endParaRPr>
          </a:p>
          <a:p>
            <a:r>
              <a:rPr lang="th-TH" sz="3200" dirty="0">
                <a:latin typeface="CordiaUPC" panose="020B0304020202020204" pitchFamily="34" charset="-34"/>
                <a:cs typeface="CordiaUPC" panose="020B0304020202020204" pitchFamily="34" charset="-34"/>
              </a:rPr>
              <a:t>จำนวนหน่วยที่ผลิตและขาย   </a:t>
            </a:r>
            <a:r>
              <a:rPr lang="en-US" sz="3200" dirty="0">
                <a:latin typeface="CordiaUPC" panose="020B0304020202020204" pitchFamily="34" charset="-34"/>
                <a:cs typeface="CordiaUPC" panose="020B0304020202020204" pitchFamily="34" charset="-34"/>
              </a:rPr>
              <a:t>	=  </a:t>
            </a:r>
            <a:r>
              <a:rPr lang="th-TH" sz="3200" dirty="0">
                <a:latin typeface="CordiaUPC" panose="020B0304020202020204" pitchFamily="34" charset="-34"/>
                <a:cs typeface="CordiaUPC" panose="020B0304020202020204" pitchFamily="34" charset="-34"/>
              </a:rPr>
              <a:t>ต้นทุนคงที่รวม </a:t>
            </a:r>
            <a:r>
              <a:rPr lang="en-US" sz="3200" dirty="0">
                <a:latin typeface="CordiaUPC" panose="020B0304020202020204" pitchFamily="34" charset="-34"/>
                <a:cs typeface="CordiaUPC" panose="020B0304020202020204" pitchFamily="34" charset="-34"/>
              </a:rPr>
              <a:t>/ </a:t>
            </a:r>
            <a:r>
              <a:rPr lang="th-TH" sz="3200" dirty="0">
                <a:latin typeface="CordiaUPC" panose="020B0304020202020204" pitchFamily="34" charset="-34"/>
                <a:cs typeface="CordiaUPC" panose="020B0304020202020204" pitchFamily="34" charset="-34"/>
              </a:rPr>
              <a:t>ราคาขายต่อหน่วย </a:t>
            </a:r>
            <a:r>
              <a:rPr lang="en-US" sz="3200" dirty="0">
                <a:latin typeface="CordiaUPC" panose="020B0304020202020204" pitchFamily="34" charset="-34"/>
                <a:cs typeface="CordiaUPC" panose="020B0304020202020204" pitchFamily="34" charset="-34"/>
              </a:rPr>
              <a:t>– </a:t>
            </a:r>
            <a:r>
              <a:rPr lang="th-TH" sz="3200" dirty="0">
                <a:latin typeface="CordiaUPC" panose="020B0304020202020204" pitchFamily="34" charset="-34"/>
                <a:cs typeface="CordiaUPC" panose="020B0304020202020204" pitchFamily="34" charset="-34"/>
              </a:rPr>
              <a:t>ต้นทุนผันแปรต่อหน่วย</a:t>
            </a:r>
            <a:endParaRPr lang="en-TH" sz="3200" dirty="0">
              <a:latin typeface="CordiaUPC" panose="020B0304020202020204" pitchFamily="34" charset="-34"/>
              <a:cs typeface="CordiaUPC" panose="020B0304020202020204" pitchFamily="34" charset="-34"/>
            </a:endParaRPr>
          </a:p>
          <a:p>
            <a:pPr marL="1008000" lvl="3" indent="0">
              <a:buNone/>
            </a:pPr>
            <a:r>
              <a:rPr lang="en-US" sz="2600" dirty="0">
                <a:latin typeface="CordiaUPC" panose="020B0304020202020204" pitchFamily="34" charset="-34"/>
                <a:cs typeface="CordiaUPC" panose="020B0304020202020204" pitchFamily="34" charset="-34"/>
              </a:rPr>
              <a:t>						=  500,000 / 500-400  = 5,000 </a:t>
            </a:r>
            <a:r>
              <a:rPr lang="th-TH" sz="2600" dirty="0">
                <a:latin typeface="CordiaUPC" panose="020B0304020202020204" pitchFamily="34" charset="-34"/>
                <a:cs typeface="CordiaUPC" panose="020B0304020202020204" pitchFamily="34" charset="-34"/>
              </a:rPr>
              <a:t>หน่วย</a:t>
            </a:r>
            <a:endParaRPr lang="en-TH" sz="2600" dirty="0">
              <a:latin typeface="CordiaUPC" panose="020B0304020202020204" pitchFamily="34" charset="-34"/>
              <a:cs typeface="CordiaUPC" panose="020B0304020202020204" pitchFamily="34" charset="-34"/>
            </a:endParaRPr>
          </a:p>
          <a:p>
            <a:endParaRPr lang="en-TH" dirty="0"/>
          </a:p>
        </p:txBody>
      </p:sp>
    </p:spTree>
    <p:extLst>
      <p:ext uri="{BB962C8B-B14F-4D97-AF65-F5344CB8AC3E}">
        <p14:creationId xmlns:p14="http://schemas.microsoft.com/office/powerpoint/2010/main" val="22604729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4EBAB2-9734-4847-A8FB-667250047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4400" b="1" dirty="0">
                <a:latin typeface="CordiaUPC" panose="020B0304020202020204" pitchFamily="34" charset="-34"/>
                <a:cs typeface="CordiaUPC" panose="020B0304020202020204" pitchFamily="34" charset="-34"/>
              </a:rPr>
              <a:t>เฉลย</a:t>
            </a:r>
            <a:endParaRPr lang="en-TH" sz="4400" b="1" dirty="0">
              <a:latin typeface="CordiaUPC" panose="020B0304020202020204" pitchFamily="34" charset="-34"/>
              <a:cs typeface="CordiaUPC" panose="020B0304020202020204" pitchFamily="34" charset="-3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321AED-690C-1341-AFCC-2A82F4EA98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026117"/>
            <a:ext cx="11029615" cy="36783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sz="3200" b="1" dirty="0">
                <a:latin typeface="CordiaUPC" panose="020B0304020202020204" pitchFamily="34" charset="-34"/>
                <a:cs typeface="CordiaUPC" panose="020B0304020202020204" pitchFamily="34" charset="-34"/>
              </a:rPr>
              <a:t>ข้อที่ </a:t>
            </a:r>
            <a:r>
              <a:rPr lang="en-US" sz="3200" b="1" dirty="0">
                <a:latin typeface="CordiaUPC" panose="020B0304020202020204" pitchFamily="34" charset="-34"/>
                <a:cs typeface="CordiaUPC" panose="020B0304020202020204" pitchFamily="34" charset="-34"/>
              </a:rPr>
              <a:t>5 </a:t>
            </a:r>
            <a:r>
              <a:rPr lang="th-TH" sz="3200" b="1" dirty="0">
                <a:latin typeface="CordiaUPC" panose="020B0304020202020204" pitchFamily="34" charset="-34"/>
                <a:cs typeface="CordiaUPC" panose="020B0304020202020204" pitchFamily="34" charset="-34"/>
              </a:rPr>
              <a:t>กิจการมีสินค้ารายขายต่อหน่วย </a:t>
            </a:r>
            <a:r>
              <a:rPr lang="en-US" sz="3200" b="1" dirty="0">
                <a:latin typeface="CordiaUPC" panose="020B0304020202020204" pitchFamily="34" charset="-34"/>
                <a:cs typeface="CordiaUPC" panose="020B0304020202020204" pitchFamily="34" charset="-34"/>
              </a:rPr>
              <a:t>500 </a:t>
            </a:r>
            <a:r>
              <a:rPr lang="th-TH" sz="3200" b="1" dirty="0">
                <a:latin typeface="CordiaUPC" panose="020B0304020202020204" pitchFamily="34" charset="-34"/>
                <a:cs typeface="CordiaUPC" panose="020B0304020202020204" pitchFamily="34" charset="-34"/>
              </a:rPr>
              <a:t>บาท ต้นทุนผันแปรลดลงจาก </a:t>
            </a:r>
            <a:r>
              <a:rPr lang="en-US" sz="3200" b="1" dirty="0">
                <a:latin typeface="CordiaUPC" panose="020B0304020202020204" pitchFamily="34" charset="-34"/>
                <a:cs typeface="CordiaUPC" panose="020B0304020202020204" pitchFamily="34" charset="-34"/>
              </a:rPr>
              <a:t>500 </a:t>
            </a:r>
            <a:r>
              <a:rPr lang="th-TH" sz="3200" b="1" dirty="0">
                <a:latin typeface="CordiaUPC" panose="020B0304020202020204" pitchFamily="34" charset="-34"/>
                <a:cs typeface="CordiaUPC" panose="020B0304020202020204" pitchFamily="34" charset="-34"/>
              </a:rPr>
              <a:t>บาท เป็น  </a:t>
            </a:r>
            <a:r>
              <a:rPr lang="en-US" sz="3200" b="1" dirty="0">
                <a:latin typeface="CordiaUPC" panose="020B0304020202020204" pitchFamily="34" charset="-34"/>
                <a:cs typeface="CordiaUPC" panose="020B0304020202020204" pitchFamily="34" charset="-34"/>
              </a:rPr>
              <a:t>250 </a:t>
            </a:r>
            <a:r>
              <a:rPr lang="th-TH" sz="3200" b="1" dirty="0">
                <a:latin typeface="CordiaUPC" panose="020B0304020202020204" pitchFamily="34" charset="-34"/>
                <a:cs typeface="CordiaUPC" panose="020B0304020202020204" pitchFamily="34" charset="-34"/>
              </a:rPr>
              <a:t>บาท  ดังนั้น กิจการจะต้องขายกี่หน่วย ถึงจะคุ้มทุนต้นทุนคงที่ </a:t>
            </a:r>
            <a:r>
              <a:rPr lang="en-US" sz="3200" b="1" dirty="0">
                <a:latin typeface="CordiaUPC" panose="020B0304020202020204" pitchFamily="34" charset="-34"/>
                <a:cs typeface="CordiaUPC" panose="020B0304020202020204" pitchFamily="34" charset="-34"/>
              </a:rPr>
              <a:t> 1,000,000 </a:t>
            </a:r>
            <a:r>
              <a:rPr lang="th-TH" sz="3200" b="1" dirty="0">
                <a:latin typeface="CordiaUPC" panose="020B0304020202020204" pitchFamily="34" charset="-34"/>
                <a:cs typeface="CordiaUPC" panose="020B0304020202020204" pitchFamily="34" charset="-34"/>
              </a:rPr>
              <a:t>บาท</a:t>
            </a:r>
            <a:endParaRPr lang="en-TH" sz="3200" b="1" dirty="0">
              <a:latin typeface="CordiaUPC" panose="020B0304020202020204" pitchFamily="34" charset="-34"/>
              <a:cs typeface="CordiaUPC" panose="020B0304020202020204" pitchFamily="34" charset="-34"/>
            </a:endParaRPr>
          </a:p>
          <a:p>
            <a:r>
              <a:rPr lang="en-US" sz="3200" dirty="0">
                <a:latin typeface="CordiaUPC" panose="020B0304020202020204" pitchFamily="34" charset="-34"/>
                <a:cs typeface="CordiaUPC" panose="020B0304020202020204" pitchFamily="34" charset="-34"/>
              </a:rPr>
              <a:t>X  =  FC/ P-V</a:t>
            </a:r>
            <a:endParaRPr lang="en-TH" sz="3200" dirty="0">
              <a:latin typeface="CordiaUPC" panose="020B0304020202020204" pitchFamily="34" charset="-34"/>
              <a:cs typeface="CordiaUPC" panose="020B0304020202020204" pitchFamily="34" charset="-34"/>
            </a:endParaRPr>
          </a:p>
          <a:p>
            <a:r>
              <a:rPr lang="th-TH" sz="3200" dirty="0">
                <a:latin typeface="CordiaUPC" panose="020B0304020202020204" pitchFamily="34" charset="-34"/>
                <a:cs typeface="CordiaUPC" panose="020B0304020202020204" pitchFamily="34" charset="-34"/>
              </a:rPr>
              <a:t>จำนวนหน่วยที่ผลิตและขาย   </a:t>
            </a:r>
            <a:r>
              <a:rPr lang="en-US" sz="3200" dirty="0">
                <a:latin typeface="CordiaUPC" panose="020B0304020202020204" pitchFamily="34" charset="-34"/>
                <a:cs typeface="CordiaUPC" panose="020B0304020202020204" pitchFamily="34" charset="-34"/>
              </a:rPr>
              <a:t>=  </a:t>
            </a:r>
            <a:r>
              <a:rPr lang="th-TH" sz="3200" dirty="0">
                <a:latin typeface="CordiaUPC" panose="020B0304020202020204" pitchFamily="34" charset="-34"/>
                <a:cs typeface="CordiaUPC" panose="020B0304020202020204" pitchFamily="34" charset="-34"/>
              </a:rPr>
              <a:t>ต้นทุนคงที่รวม </a:t>
            </a:r>
            <a:r>
              <a:rPr lang="en-US" sz="3200" dirty="0">
                <a:latin typeface="CordiaUPC" panose="020B0304020202020204" pitchFamily="34" charset="-34"/>
                <a:cs typeface="CordiaUPC" panose="020B0304020202020204" pitchFamily="34" charset="-34"/>
              </a:rPr>
              <a:t>/ </a:t>
            </a:r>
            <a:r>
              <a:rPr lang="th-TH" sz="3200" dirty="0">
                <a:latin typeface="CordiaUPC" panose="020B0304020202020204" pitchFamily="34" charset="-34"/>
                <a:cs typeface="CordiaUPC" panose="020B0304020202020204" pitchFamily="34" charset="-34"/>
              </a:rPr>
              <a:t>ราคาขายต่อหน่วย </a:t>
            </a:r>
            <a:r>
              <a:rPr lang="en-US" sz="3200" dirty="0">
                <a:latin typeface="CordiaUPC" panose="020B0304020202020204" pitchFamily="34" charset="-34"/>
                <a:cs typeface="CordiaUPC" panose="020B0304020202020204" pitchFamily="34" charset="-34"/>
              </a:rPr>
              <a:t>– </a:t>
            </a:r>
            <a:r>
              <a:rPr lang="th-TH" sz="3200" dirty="0">
                <a:latin typeface="CordiaUPC" panose="020B0304020202020204" pitchFamily="34" charset="-34"/>
                <a:cs typeface="CordiaUPC" panose="020B0304020202020204" pitchFamily="34" charset="-34"/>
              </a:rPr>
              <a:t>ต้นทุนผันแปรต่อหน่วย</a:t>
            </a:r>
            <a:endParaRPr lang="en-TH" sz="3200" dirty="0">
              <a:latin typeface="CordiaUPC" panose="020B0304020202020204" pitchFamily="34" charset="-34"/>
              <a:cs typeface="CordiaUPC" panose="020B0304020202020204" pitchFamily="34" charset="-34"/>
            </a:endParaRPr>
          </a:p>
          <a:p>
            <a:r>
              <a:rPr lang="en-US" sz="3200" dirty="0">
                <a:latin typeface="CordiaUPC" panose="020B0304020202020204" pitchFamily="34" charset="-34"/>
                <a:cs typeface="CordiaUPC" panose="020B0304020202020204" pitchFamily="34" charset="-34"/>
              </a:rPr>
              <a:t>=  1,000,000 / 500-250  = 4,000 </a:t>
            </a:r>
            <a:r>
              <a:rPr lang="th-TH" sz="3200" dirty="0">
                <a:latin typeface="CordiaUPC" panose="020B0304020202020204" pitchFamily="34" charset="-34"/>
                <a:cs typeface="CordiaUPC" panose="020B0304020202020204" pitchFamily="34" charset="-34"/>
              </a:rPr>
              <a:t>หน่วย</a:t>
            </a:r>
            <a:endParaRPr lang="en-TH" sz="3200" dirty="0">
              <a:latin typeface="CordiaUPC" panose="020B0304020202020204" pitchFamily="34" charset="-34"/>
              <a:cs typeface="CordiaUPC" panose="020B0304020202020204" pitchFamily="34" charset="-34"/>
            </a:endParaRPr>
          </a:p>
          <a:p>
            <a:endParaRPr lang="en-TH" dirty="0"/>
          </a:p>
        </p:txBody>
      </p:sp>
    </p:spTree>
    <p:extLst>
      <p:ext uri="{BB962C8B-B14F-4D97-AF65-F5344CB8AC3E}">
        <p14:creationId xmlns:p14="http://schemas.microsoft.com/office/powerpoint/2010/main" val="34848377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FCA10-0E54-4F4B-B260-44D37F9F8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4400" b="1" dirty="0">
                <a:latin typeface="CordiaUPC" panose="020B0304020202020204" pitchFamily="34" charset="-34"/>
                <a:cs typeface="CordiaUPC" panose="020B0304020202020204" pitchFamily="34" charset="-34"/>
              </a:rPr>
              <a:t>แบบทดสอบ (เก็บคะแนน)</a:t>
            </a:r>
            <a:endParaRPr lang="en-TH" sz="4400" b="1" dirty="0">
              <a:latin typeface="CordiaUPC" panose="020B0304020202020204" pitchFamily="34" charset="-34"/>
              <a:cs typeface="CordiaUPC" panose="020B0304020202020204" pitchFamily="34" charset="-3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4F808-905D-C949-8919-1B0A2EDCF3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3239" y="1888949"/>
            <a:ext cx="11385521" cy="4677504"/>
          </a:xfrm>
        </p:spPr>
        <p:txBody>
          <a:bodyPr>
            <a:normAutofit fontScale="92500"/>
          </a:bodyPr>
          <a:lstStyle/>
          <a:p>
            <a:r>
              <a:rPr lang="th-TH" sz="2800" dirty="0">
                <a:latin typeface="CordiaUPC" panose="020B0304020202020204" pitchFamily="34" charset="-34"/>
                <a:cs typeface="CordiaUPC" panose="020B0304020202020204" pitchFamily="34" charset="-34"/>
              </a:rPr>
              <a:t>บริษัท เอ จำกัด ขายสินค้าได้ </a:t>
            </a:r>
            <a:r>
              <a:rPr lang="en-US" sz="2800" dirty="0">
                <a:latin typeface="CordiaUPC" panose="020B0304020202020204" pitchFamily="34" charset="-34"/>
                <a:cs typeface="CordiaUPC" panose="020B0304020202020204" pitchFamily="34" charset="-34"/>
              </a:rPr>
              <a:t>10,000 </a:t>
            </a:r>
            <a:r>
              <a:rPr lang="th-TH" sz="2800" dirty="0">
                <a:latin typeface="CordiaUPC" panose="020B0304020202020204" pitchFamily="34" charset="-34"/>
                <a:cs typeface="CordiaUPC" panose="020B0304020202020204" pitchFamily="34" charset="-34"/>
              </a:rPr>
              <a:t>หน่วย ในราคาหน่วยละ </a:t>
            </a:r>
            <a:r>
              <a:rPr lang="en-US" sz="2800" dirty="0">
                <a:latin typeface="CordiaUPC" panose="020B0304020202020204" pitchFamily="34" charset="-34"/>
                <a:cs typeface="CordiaUPC" panose="020B0304020202020204" pitchFamily="34" charset="-34"/>
              </a:rPr>
              <a:t>300 </a:t>
            </a:r>
            <a:r>
              <a:rPr lang="th-TH" sz="2800" dirty="0">
                <a:latin typeface="CordiaUPC" panose="020B0304020202020204" pitchFamily="34" charset="-34"/>
                <a:cs typeface="CordiaUPC" panose="020B0304020202020204" pitchFamily="34" charset="-34"/>
              </a:rPr>
              <a:t>บาท ซึ่งทำให้ต้นทุนคงที่ ต่อหน่วย </a:t>
            </a:r>
            <a:r>
              <a:rPr lang="en-US" sz="2800" dirty="0">
                <a:latin typeface="CordiaUPC" panose="020B0304020202020204" pitchFamily="34" charset="-34"/>
                <a:cs typeface="CordiaUPC" panose="020B0304020202020204" pitchFamily="34" charset="-34"/>
              </a:rPr>
              <a:t>60 </a:t>
            </a:r>
            <a:r>
              <a:rPr lang="th-TH" sz="2800" dirty="0">
                <a:latin typeface="CordiaUPC" panose="020B0304020202020204" pitchFamily="34" charset="-34"/>
                <a:cs typeface="CordiaUPC" panose="020B0304020202020204" pitchFamily="34" charset="-34"/>
              </a:rPr>
              <a:t>บาท และบริษัทมีกำไรส่วนเกิน </a:t>
            </a:r>
            <a:r>
              <a:rPr lang="en-US" sz="2800" dirty="0">
                <a:latin typeface="CordiaUPC" panose="020B0304020202020204" pitchFamily="34" charset="-34"/>
                <a:cs typeface="CordiaUPC" panose="020B0304020202020204" pitchFamily="34" charset="-34"/>
              </a:rPr>
              <a:t>1,300,000 </a:t>
            </a:r>
            <a:r>
              <a:rPr lang="th-TH" sz="2800" dirty="0">
                <a:latin typeface="CordiaUPC" panose="020B0304020202020204" pitchFamily="34" charset="-34"/>
                <a:cs typeface="CordiaUPC" panose="020B0304020202020204" pitchFamily="34" charset="-34"/>
              </a:rPr>
              <a:t>บาท</a:t>
            </a:r>
          </a:p>
          <a:p>
            <a:pPr marL="0" indent="0">
              <a:buNone/>
            </a:pPr>
            <a:r>
              <a:rPr lang="th-TH" sz="2800" dirty="0">
                <a:latin typeface="CordiaUPC" panose="020B0304020202020204" pitchFamily="34" charset="-34"/>
                <a:cs typeface="CordiaUPC" panose="020B0304020202020204" pitchFamily="34" charset="-34"/>
              </a:rPr>
              <a:t>      ต้องการทราบว่า</a:t>
            </a:r>
          </a:p>
          <a:p>
            <a:pPr marL="0" indent="0">
              <a:buNone/>
            </a:pPr>
            <a:r>
              <a:rPr lang="th-TH" sz="2800" dirty="0">
                <a:latin typeface="CordiaUPC" panose="020B0304020202020204" pitchFamily="34" charset="-34"/>
                <a:cs typeface="CordiaUPC" panose="020B0304020202020204" pitchFamily="34" charset="-34"/>
              </a:rPr>
              <a:t>      </a:t>
            </a:r>
            <a:r>
              <a:rPr lang="en-US" sz="2800" dirty="0">
                <a:latin typeface="CordiaUPC" panose="020B0304020202020204" pitchFamily="34" charset="-34"/>
                <a:cs typeface="CordiaUPC" panose="020B0304020202020204" pitchFamily="34" charset="-34"/>
              </a:rPr>
              <a:t>1.1. </a:t>
            </a:r>
            <a:r>
              <a:rPr lang="th-TH" sz="2800" dirty="0">
                <a:latin typeface="CordiaUPC" panose="020B0304020202020204" pitchFamily="34" charset="-34"/>
                <a:cs typeface="CordiaUPC" panose="020B0304020202020204" pitchFamily="34" charset="-34"/>
              </a:rPr>
              <a:t>ราคาขายต่อหน่วย กี่บาท</a:t>
            </a:r>
            <a:r>
              <a:rPr lang="en-US" sz="2800" dirty="0">
                <a:latin typeface="CordiaUPC" panose="020B0304020202020204" pitchFamily="34" charset="-34"/>
                <a:cs typeface="CordiaUPC" panose="020B0304020202020204" pitchFamily="34" charset="-34"/>
              </a:rPr>
              <a:t>			1.5. </a:t>
            </a:r>
            <a:r>
              <a:rPr lang="th-TH" sz="2800" dirty="0">
                <a:latin typeface="CordiaUPC" panose="020B0304020202020204" pitchFamily="34" charset="-34"/>
                <a:cs typeface="CordiaUPC" panose="020B0304020202020204" pitchFamily="34" charset="-34"/>
              </a:rPr>
              <a:t>บริษัทจะขายสินค้ากี่หน่วย จึงจะคุ้มทุน</a:t>
            </a:r>
          </a:p>
          <a:p>
            <a:pPr marL="0" indent="0">
              <a:buNone/>
            </a:pPr>
            <a:r>
              <a:rPr lang="th-TH" sz="2800" dirty="0">
                <a:latin typeface="CordiaUPC" panose="020B0304020202020204" pitchFamily="34" charset="-34"/>
                <a:cs typeface="CordiaUPC" panose="020B0304020202020204" pitchFamily="34" charset="-34"/>
              </a:rPr>
              <a:t>      </a:t>
            </a:r>
            <a:r>
              <a:rPr lang="en-US" sz="2800" dirty="0">
                <a:latin typeface="CordiaUPC" panose="020B0304020202020204" pitchFamily="34" charset="-34"/>
                <a:cs typeface="CordiaUPC" panose="020B0304020202020204" pitchFamily="34" charset="-34"/>
              </a:rPr>
              <a:t>1.2. </a:t>
            </a:r>
            <a:r>
              <a:rPr lang="th-TH" sz="2800" dirty="0">
                <a:latin typeface="CordiaUPC" panose="020B0304020202020204" pitchFamily="34" charset="-34"/>
                <a:cs typeface="CordiaUPC" panose="020B0304020202020204" pitchFamily="34" charset="-34"/>
              </a:rPr>
              <a:t>ต้นทุนผันแปรต่อหน่วยกี่บาท</a:t>
            </a:r>
            <a:r>
              <a:rPr lang="en-US" sz="2800" dirty="0">
                <a:latin typeface="CordiaUPC" panose="020B0304020202020204" pitchFamily="34" charset="-34"/>
                <a:cs typeface="CordiaUPC" panose="020B0304020202020204" pitchFamily="34" charset="-34"/>
              </a:rPr>
              <a:t>		1.6. </a:t>
            </a:r>
            <a:r>
              <a:rPr lang="th-TH" sz="2800" dirty="0">
                <a:latin typeface="CordiaUPC" panose="020B0304020202020204" pitchFamily="34" charset="-34"/>
                <a:cs typeface="CordiaUPC" panose="020B0304020202020204" pitchFamily="34" charset="-34"/>
              </a:rPr>
              <a:t>กำไรของบริษัทกี่บาท</a:t>
            </a:r>
          </a:p>
          <a:p>
            <a:pPr marL="0" indent="0">
              <a:buNone/>
            </a:pPr>
            <a:r>
              <a:rPr lang="th-TH" sz="2800" dirty="0">
                <a:latin typeface="CordiaUPC" panose="020B0304020202020204" pitchFamily="34" charset="-34"/>
                <a:cs typeface="CordiaUPC" panose="020B0304020202020204" pitchFamily="34" charset="-34"/>
              </a:rPr>
              <a:t>      </a:t>
            </a:r>
            <a:r>
              <a:rPr lang="en-US" sz="2800" dirty="0">
                <a:latin typeface="CordiaUPC" panose="020B0304020202020204" pitchFamily="34" charset="-34"/>
                <a:cs typeface="CordiaUPC" panose="020B0304020202020204" pitchFamily="34" charset="-34"/>
              </a:rPr>
              <a:t>1.3. </a:t>
            </a:r>
            <a:r>
              <a:rPr lang="th-TH" sz="2800" dirty="0">
                <a:latin typeface="CordiaUPC" panose="020B0304020202020204" pitchFamily="34" charset="-34"/>
                <a:cs typeface="CordiaUPC" panose="020B0304020202020204" pitchFamily="34" charset="-34"/>
              </a:rPr>
              <a:t>กำไรส่วนเกินต่อหน่วย (</a:t>
            </a:r>
            <a:r>
              <a:rPr lang="en-US" sz="2800" dirty="0">
                <a:latin typeface="CordiaUPC" panose="020B0304020202020204" pitchFamily="34" charset="-34"/>
                <a:cs typeface="CordiaUPC" panose="020B0304020202020204" pitchFamily="34" charset="-34"/>
              </a:rPr>
              <a:t>P-VC)</a:t>
            </a:r>
            <a:r>
              <a:rPr lang="th-TH" sz="2800" dirty="0">
                <a:latin typeface="CordiaUPC" panose="020B0304020202020204" pitchFamily="34" charset="-34"/>
                <a:cs typeface="CordiaUPC" panose="020B0304020202020204" pitchFamily="34" charset="-34"/>
              </a:rPr>
              <a:t> </a:t>
            </a:r>
            <a:r>
              <a:rPr lang="en-US" sz="2800" dirty="0">
                <a:latin typeface="CordiaUPC" panose="020B0304020202020204" pitchFamily="34" charset="-34"/>
                <a:cs typeface="CordiaUPC" panose="020B0304020202020204" pitchFamily="34" charset="-34"/>
              </a:rPr>
              <a:t>		1.7. </a:t>
            </a:r>
            <a:r>
              <a:rPr lang="th-TH" sz="2800" dirty="0">
                <a:latin typeface="CordiaUPC" panose="020B0304020202020204" pitchFamily="34" charset="-34"/>
                <a:cs typeface="CordiaUPC" panose="020B0304020202020204" pitchFamily="34" charset="-34"/>
              </a:rPr>
              <a:t>ถ้าต้องการกำไรก่อนภาษี </a:t>
            </a:r>
            <a:r>
              <a:rPr lang="en-US" sz="2800" dirty="0">
                <a:latin typeface="CordiaUPC" panose="020B0304020202020204" pitchFamily="34" charset="-34"/>
                <a:cs typeface="CordiaUPC" panose="020B0304020202020204" pitchFamily="34" charset="-34"/>
              </a:rPr>
              <a:t>80,000 </a:t>
            </a:r>
            <a:r>
              <a:rPr lang="th-TH" sz="2800" dirty="0">
                <a:latin typeface="CordiaUPC" panose="020B0304020202020204" pitchFamily="34" charset="-34"/>
                <a:cs typeface="CordiaUPC" panose="020B0304020202020204" pitchFamily="34" charset="-34"/>
              </a:rPr>
              <a:t>บาท บริษัทจะต้องขายสินค้ากี่หน่วย</a:t>
            </a:r>
            <a:endParaRPr lang="en-US" sz="2800" dirty="0">
              <a:latin typeface="CordiaUPC" panose="020B0304020202020204" pitchFamily="34" charset="-34"/>
              <a:cs typeface="CordiaUPC" panose="020B0304020202020204" pitchFamily="34" charset="-34"/>
            </a:endParaRPr>
          </a:p>
          <a:p>
            <a:pPr marL="0" indent="0">
              <a:buNone/>
            </a:pPr>
            <a:r>
              <a:rPr lang="en-US" sz="2800" dirty="0">
                <a:latin typeface="CordiaUPC" panose="020B0304020202020204" pitchFamily="34" charset="-34"/>
                <a:cs typeface="CordiaUPC" panose="020B0304020202020204" pitchFamily="34" charset="-34"/>
              </a:rPr>
              <a:t>      1.4. </a:t>
            </a:r>
            <a:r>
              <a:rPr lang="th-TH" sz="2800" dirty="0">
                <a:latin typeface="CordiaUPC" panose="020B0304020202020204" pitchFamily="34" charset="-34"/>
                <a:cs typeface="CordiaUPC" panose="020B0304020202020204" pitchFamily="34" charset="-34"/>
              </a:rPr>
              <a:t>ต้นทุนคงที่ กี่บาท</a:t>
            </a:r>
            <a:r>
              <a:rPr lang="en-US" sz="2800" dirty="0">
                <a:latin typeface="CordiaUPC" panose="020B0304020202020204" pitchFamily="34" charset="-34"/>
                <a:cs typeface="CordiaUPC" panose="020B0304020202020204" pitchFamily="34" charset="-34"/>
              </a:rPr>
              <a:t>				1.8. </a:t>
            </a:r>
            <a:r>
              <a:rPr lang="th-TH" sz="2800" dirty="0">
                <a:latin typeface="CordiaUPC" panose="020B0304020202020204" pitchFamily="34" charset="-34"/>
                <a:cs typeface="CordiaUPC" panose="020B0304020202020204" pitchFamily="34" charset="-34"/>
              </a:rPr>
              <a:t>ถ้าบริษัทขายสินค้าได้ </a:t>
            </a:r>
            <a:r>
              <a:rPr lang="en-US" sz="2800" dirty="0">
                <a:latin typeface="CordiaUPC" panose="020B0304020202020204" pitchFamily="34" charset="-34"/>
                <a:cs typeface="CordiaUPC" panose="020B0304020202020204" pitchFamily="34" charset="-34"/>
              </a:rPr>
              <a:t>12,000 </a:t>
            </a:r>
            <a:r>
              <a:rPr lang="th-TH" sz="2800" dirty="0">
                <a:latin typeface="CordiaUPC" panose="020B0304020202020204" pitchFamily="34" charset="-34"/>
                <a:cs typeface="CordiaUPC" panose="020B0304020202020204" pitchFamily="34" charset="-34"/>
              </a:rPr>
              <a:t>หน่วย จะมีกำไรหรือขาดทุนกี่บาท</a:t>
            </a:r>
          </a:p>
          <a:p>
            <a:pPr marL="0" indent="0">
              <a:buNone/>
            </a:pPr>
            <a:r>
              <a:rPr lang="th-TH" sz="2800" dirty="0">
                <a:latin typeface="CordiaUPC" panose="020B0304020202020204" pitchFamily="34" charset="-34"/>
                <a:cs typeface="CordiaUPC" panose="020B0304020202020204" pitchFamily="34" charset="-34"/>
              </a:rPr>
              <a:t>     </a:t>
            </a:r>
            <a:r>
              <a:rPr lang="en-US" sz="2800" dirty="0">
                <a:latin typeface="CordiaUPC" panose="020B0304020202020204" pitchFamily="34" charset="-34"/>
                <a:cs typeface="CordiaUPC" panose="020B0304020202020204" pitchFamily="34" charset="-34"/>
              </a:rPr>
              <a:t>									1.9. </a:t>
            </a:r>
            <a:r>
              <a:rPr lang="th-TH" sz="2800" dirty="0">
                <a:latin typeface="CordiaUPC" panose="020B0304020202020204" pitchFamily="34" charset="-34"/>
                <a:cs typeface="CordiaUPC" panose="020B0304020202020204" pitchFamily="34" charset="-34"/>
              </a:rPr>
              <a:t>ถ้าบริษัทขายสินค้า </a:t>
            </a:r>
            <a:r>
              <a:rPr lang="en-US" sz="2800" dirty="0">
                <a:latin typeface="CordiaUPC" panose="020B0304020202020204" pitchFamily="34" charset="-34"/>
                <a:cs typeface="CordiaUPC" panose="020B0304020202020204" pitchFamily="34" charset="-34"/>
              </a:rPr>
              <a:t>2,000 </a:t>
            </a:r>
            <a:r>
              <a:rPr lang="th-TH" sz="2800" dirty="0">
                <a:latin typeface="CordiaUPC" panose="020B0304020202020204" pitchFamily="34" charset="-34"/>
                <a:cs typeface="CordiaUPC" panose="020B0304020202020204" pitchFamily="34" charset="-34"/>
              </a:rPr>
              <a:t>หน่วย จะมีกำไรส่วนเกินจากการขายสินค้ากี่บาท</a:t>
            </a:r>
          </a:p>
          <a:p>
            <a:endParaRPr lang="en-TH" dirty="0"/>
          </a:p>
        </p:txBody>
      </p:sp>
    </p:spTree>
    <p:extLst>
      <p:ext uri="{BB962C8B-B14F-4D97-AF65-F5344CB8AC3E}">
        <p14:creationId xmlns:p14="http://schemas.microsoft.com/office/powerpoint/2010/main" val="2819822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E2B7D02C-F642-492B-8E97-FDE1C0FDA3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1507414"/>
            <a:ext cx="5120255" cy="3903332"/>
          </a:xfrm>
        </p:spPr>
        <p:txBody>
          <a:bodyPr anchor="t">
            <a:normAutofit/>
          </a:bodyPr>
          <a:lstStyle/>
          <a:p>
            <a:pPr algn="ctr"/>
            <a:br>
              <a:rPr lang="th-TH" sz="4400" dirty="0">
                <a:solidFill>
                  <a:schemeClr val="accent2"/>
                </a:solidFill>
                <a:latin typeface="CordiaUPC" panose="020B0304020202020204" pitchFamily="34" charset="-34"/>
                <a:cs typeface="CordiaUPC" panose="020B0304020202020204" pitchFamily="34" charset="-34"/>
              </a:rPr>
            </a:br>
            <a:br>
              <a:rPr lang="th-TH" sz="6000" dirty="0">
                <a:solidFill>
                  <a:schemeClr val="accent2"/>
                </a:solidFill>
                <a:latin typeface="CordiaUPC" panose="020B0304020202020204" pitchFamily="34" charset="-34"/>
                <a:cs typeface="CordiaUPC" panose="020B0304020202020204" pitchFamily="34" charset="-34"/>
              </a:rPr>
            </a:br>
            <a:r>
              <a:rPr lang="en-US" sz="6000" dirty="0">
                <a:solidFill>
                  <a:schemeClr val="accent2"/>
                </a:solidFill>
                <a:latin typeface="CordiaUPC" panose="020B0304020202020204" pitchFamily="34" charset="-34"/>
                <a:cs typeface="CordiaUPC" panose="020B0304020202020204" pitchFamily="34" charset="-34"/>
              </a:rPr>
              <a:t>Leverage</a:t>
            </a:r>
            <a:r>
              <a:rPr lang="en-TH" sz="6000" dirty="0">
                <a:solidFill>
                  <a:schemeClr val="accent2"/>
                </a:solidFill>
                <a:latin typeface="CordiaUPC" panose="020B0304020202020204" pitchFamily="34" charset="-34"/>
                <a:cs typeface="CordiaUPC" panose="020B0304020202020204" pitchFamily="34" charset="-34"/>
              </a:rPr>
              <a:t> </a:t>
            </a:r>
            <a:endParaRPr lang="en-US" sz="6000" dirty="0">
              <a:solidFill>
                <a:schemeClr val="accent2"/>
              </a:solidFill>
              <a:latin typeface="CordiaUPC" panose="020B0304020202020204" pitchFamily="34" charset="-34"/>
              <a:cs typeface="CordiaUPC" panose="020B0304020202020204" pitchFamily="34" charset="-34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2D0BA34-24BC-4C63-945A-90AA854E1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3642"/>
            <a:ext cx="11298933" cy="512708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00800" y="1507415"/>
            <a:ext cx="5210007" cy="3903331"/>
          </a:xfrm>
          <a:ln w="57150">
            <a:noFill/>
          </a:ln>
        </p:spPr>
        <p:txBody>
          <a:bodyPr anchor="t">
            <a:noAutofit/>
          </a:bodyPr>
          <a:lstStyle/>
          <a:p>
            <a:r>
              <a:rPr lang="th-TH" sz="3200" dirty="0">
                <a:latin typeface="CordiaUPC" panose="020B0304020202020204" pitchFamily="34" charset="-34"/>
                <a:cs typeface="CordiaUPC" panose="020B0304020202020204" pitchFamily="34" charset="-34"/>
              </a:rPr>
              <a:t>กระบวนการใช้สินทรัพย์และเงินทุน เพื่อเพิ่มผลกำไร ซึ่งก่อให้เกิดต้นทุนทุนคงที่ (</a:t>
            </a:r>
            <a:r>
              <a:rPr lang="en-US" sz="3200" dirty="0">
                <a:latin typeface="CordiaUPC" panose="020B0304020202020204" pitchFamily="34" charset="-34"/>
                <a:cs typeface="CordiaUPC" panose="020B0304020202020204" pitchFamily="34" charset="-34"/>
              </a:rPr>
              <a:t>Fixed Cost) </a:t>
            </a:r>
            <a:r>
              <a:rPr lang="th-TH" sz="3200" dirty="0">
                <a:latin typeface="CordiaUPC" panose="020B0304020202020204" pitchFamily="34" charset="-34"/>
                <a:cs typeface="CordiaUPC" panose="020B0304020202020204" pitchFamily="34" charset="-34"/>
              </a:rPr>
              <a:t>โดยการวิเคราะห์ </a:t>
            </a:r>
            <a:r>
              <a:rPr lang="en-US" sz="3200" dirty="0">
                <a:latin typeface="CordiaUPC" panose="020B0304020202020204" pitchFamily="34" charset="-34"/>
                <a:cs typeface="CordiaUPC" panose="020B0304020202020204" pitchFamily="34" charset="-34"/>
              </a:rPr>
              <a:t>Leverage </a:t>
            </a:r>
            <a:r>
              <a:rPr lang="th-TH" sz="3200" dirty="0">
                <a:latin typeface="CordiaUPC" panose="020B0304020202020204" pitchFamily="34" charset="-34"/>
                <a:cs typeface="CordiaUPC" panose="020B0304020202020204" pitchFamily="34" charset="-34"/>
              </a:rPr>
              <a:t>ก็เพื่อศึกษาว่าจะต้องทำอย่างไร เพื่อให้กิจการได้รับผลตอบแทนคุ้มกับต้นทุนคงที่ ที่เกิดจากการจัดหาเงินทุน และการจัดสรรเงินทุน เพื่อให้กิจการสามารถที่จะดำรงอยู่ได้ 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647415D-11C2-4BA0-A3EE-E0DA219B3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5878019"/>
            <a:ext cx="11298933" cy="512708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661239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373F125-DEF3-41D6-9918-AB21A2ACC3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1E9F226-EB6E-48C9-ADDA-636DE4BF4E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581" y="485678"/>
            <a:ext cx="4174743" cy="588877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157" y="1113764"/>
            <a:ext cx="3269749" cy="4624327"/>
          </a:xfrm>
        </p:spPr>
        <p:txBody>
          <a:bodyPr anchor="ctr">
            <a:normAutofit/>
          </a:bodyPr>
          <a:lstStyle/>
          <a:p>
            <a:r>
              <a:rPr lang="en-US" sz="3200" dirty="0">
                <a:solidFill>
                  <a:srgbClr val="FFFFFF"/>
                </a:solidFill>
              </a:rPr>
              <a:t>Operating Leverage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5905" y="1113764"/>
            <a:ext cx="6108179" cy="4624327"/>
          </a:xfrm>
        </p:spPr>
        <p:txBody>
          <a:bodyPr anchor="ctr">
            <a:normAutofit/>
          </a:bodyPr>
          <a:lstStyle/>
          <a:p>
            <a:r>
              <a:rPr lang="th-TH" sz="3200" dirty="0">
                <a:latin typeface="CordiaUPC" panose="020B0304020202020204" pitchFamily="34" charset="-34"/>
                <a:cs typeface="CordiaUPC" panose="020B0304020202020204" pitchFamily="34" charset="-34"/>
              </a:rPr>
              <a:t>กระบวนการ</a:t>
            </a:r>
            <a:r>
              <a:rPr lang="th-TH" sz="3200" u="sng" dirty="0">
                <a:latin typeface="CordiaUPC" panose="020B0304020202020204" pitchFamily="34" charset="-34"/>
                <a:cs typeface="CordiaUPC" panose="020B0304020202020204" pitchFamily="34" charset="-34"/>
              </a:rPr>
              <a:t>ใช้สินทรัพย์ </a:t>
            </a:r>
            <a:r>
              <a:rPr lang="th-TH" sz="3200" dirty="0">
                <a:latin typeface="CordiaUPC" panose="020B0304020202020204" pitchFamily="34" charset="-34"/>
                <a:cs typeface="CordiaUPC" panose="020B0304020202020204" pitchFamily="34" charset="-34"/>
              </a:rPr>
              <a:t>เพื่อเพิ่มผลกำไร ก่อให้เกิดต้นทุน </a:t>
            </a:r>
            <a:r>
              <a:rPr lang="en-US" sz="3200" dirty="0">
                <a:latin typeface="CordiaUPC" panose="020B0304020202020204" pitchFamily="34" charset="-34"/>
                <a:cs typeface="CordiaUPC" panose="020B0304020202020204" pitchFamily="34" charset="-34"/>
              </a:rPr>
              <a:t>2 </a:t>
            </a:r>
            <a:r>
              <a:rPr lang="th-TH" sz="3200" dirty="0">
                <a:latin typeface="CordiaUPC" panose="020B0304020202020204" pitchFamily="34" charset="-34"/>
                <a:cs typeface="CordiaUPC" panose="020B0304020202020204" pitchFamily="34" charset="-34"/>
              </a:rPr>
              <a:t>ประเภท คือ ต้นทุนคงที่ และต้นทุนผันแปร ซึ่งธุรกิจต้องศึกษา เมื่อใดจึงจะสามารถมีรายได้เพียงพอคุ้มกับต้นทุนทั้ง </a:t>
            </a:r>
            <a:r>
              <a:rPr lang="en-US" sz="3200" dirty="0">
                <a:latin typeface="CordiaUPC" panose="020B0304020202020204" pitchFamily="34" charset="-34"/>
                <a:cs typeface="CordiaUPC" panose="020B0304020202020204" pitchFamily="34" charset="-34"/>
              </a:rPr>
              <a:t>2  </a:t>
            </a:r>
            <a:r>
              <a:rPr lang="th-TH" sz="3200" dirty="0">
                <a:latin typeface="CordiaUPC" panose="020B0304020202020204" pitchFamily="34" charset="-34"/>
                <a:cs typeface="CordiaUPC" panose="020B0304020202020204" pitchFamily="34" charset="-34"/>
              </a:rPr>
              <a:t>ประเภท เรียกว่า </a:t>
            </a:r>
            <a:r>
              <a:rPr lang="en-US" sz="3200" u="sng" dirty="0">
                <a:latin typeface="CordiaUPC" panose="020B0304020202020204" pitchFamily="34" charset="-34"/>
                <a:cs typeface="CordiaUPC" panose="020B0304020202020204" pitchFamily="34" charset="-34"/>
              </a:rPr>
              <a:t>Operating Leverage</a:t>
            </a:r>
            <a:endParaRPr lang="en-TH" sz="3200" u="sng" dirty="0">
              <a:latin typeface="CordiaUPC" panose="020B0304020202020204" pitchFamily="34" charset="-34"/>
              <a:cs typeface="CordiaUPC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891735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373F125-DEF3-41D6-9918-AB21A2ACC3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1E9F226-EB6E-48C9-ADDA-636DE4BF4E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581" y="485678"/>
            <a:ext cx="4174743" cy="588877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157" y="1113764"/>
            <a:ext cx="3269749" cy="4624327"/>
          </a:xfrm>
        </p:spPr>
        <p:txBody>
          <a:bodyPr anchor="ctr">
            <a:normAutofit/>
          </a:bodyPr>
          <a:lstStyle/>
          <a:p>
            <a:r>
              <a:rPr lang="en-US" sz="3200" dirty="0">
                <a:solidFill>
                  <a:srgbClr val="FFFFFF"/>
                </a:solidFill>
              </a:rPr>
              <a:t>Financial Leverage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5905" y="1113764"/>
            <a:ext cx="6108179" cy="4624327"/>
          </a:xfrm>
        </p:spPr>
        <p:txBody>
          <a:bodyPr anchor="ctr">
            <a:normAutofit/>
          </a:bodyPr>
          <a:lstStyle/>
          <a:p>
            <a:r>
              <a:rPr lang="th-TH" sz="3200" dirty="0">
                <a:latin typeface="CordiaUPC" panose="020B0304020202020204" pitchFamily="34" charset="-34"/>
                <a:cs typeface="CordiaUPC" panose="020B0304020202020204" pitchFamily="34" charset="-34"/>
              </a:rPr>
              <a:t>กระบวนการ</a:t>
            </a:r>
            <a:r>
              <a:rPr lang="th-TH" sz="3200" u="sng" dirty="0">
                <a:latin typeface="CordiaUPC" panose="020B0304020202020204" pitchFamily="34" charset="-34"/>
                <a:cs typeface="CordiaUPC" panose="020B0304020202020204" pitchFamily="34" charset="-34"/>
              </a:rPr>
              <a:t>ใช้เงินทุน </a:t>
            </a:r>
            <a:r>
              <a:rPr lang="th-TH" sz="3200" dirty="0">
                <a:latin typeface="CordiaUPC" panose="020B0304020202020204" pitchFamily="34" charset="-34"/>
                <a:cs typeface="CordiaUPC" panose="020B0304020202020204" pitchFamily="34" charset="-34"/>
              </a:rPr>
              <a:t>เพื่อเพิ่มผลกำไร ก่อให้เกิดค่าใช้จ่าย </a:t>
            </a:r>
            <a:r>
              <a:rPr lang="en-US" sz="3200" dirty="0">
                <a:latin typeface="CordiaUPC" panose="020B0304020202020204" pitchFamily="34" charset="-34"/>
                <a:cs typeface="CordiaUPC" panose="020B0304020202020204" pitchFamily="34" charset="-34"/>
              </a:rPr>
              <a:t>2 </a:t>
            </a:r>
            <a:r>
              <a:rPr lang="th-TH" sz="3200" dirty="0">
                <a:latin typeface="CordiaUPC" panose="020B0304020202020204" pitchFamily="34" charset="-34"/>
                <a:cs typeface="CordiaUPC" panose="020B0304020202020204" pitchFamily="34" charset="-34"/>
              </a:rPr>
              <a:t>ประเภท คือ ค่าใช้จ่ายคงที่ และค่าใช้จ่ายผันแปร ซึ่งธุรกิจต้องศึกษาหาทางเลือกในการหาเงินทุน  ที่ทำให้รายได้เพียงพอกับค่าใช้จ่ายเหล่านั้น และทำให้ผู้ถือหุ้น ได้รับผลตอบแทนสูงสุด เรียกกระบวนการนี้ว่า </a:t>
            </a:r>
            <a:r>
              <a:rPr lang="en-US" sz="3200" u="sng" dirty="0">
                <a:latin typeface="CordiaUPC" panose="020B0304020202020204" pitchFamily="34" charset="-34"/>
                <a:cs typeface="CordiaUPC" panose="020B0304020202020204" pitchFamily="34" charset="-34"/>
              </a:rPr>
              <a:t>Financial Leverage </a:t>
            </a:r>
            <a:endParaRPr lang="en-TH" sz="3200" u="sng" dirty="0">
              <a:latin typeface="CordiaUPC" panose="020B0304020202020204" pitchFamily="34" charset="-34"/>
              <a:cs typeface="CordiaUPC" panose="020B0304020202020204" pitchFamily="34" charset="-34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978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373F125-DEF3-41D6-9918-AB21A2ACC3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1E9F226-EB6E-48C9-ADDA-636DE4BF4E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581" y="485678"/>
            <a:ext cx="4174743" cy="588877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157" y="1113764"/>
            <a:ext cx="3269749" cy="4624327"/>
          </a:xfrm>
        </p:spPr>
        <p:txBody>
          <a:bodyPr anchor="ctr">
            <a:normAutofit/>
          </a:bodyPr>
          <a:lstStyle/>
          <a:p>
            <a:r>
              <a:rPr lang="th-TH" sz="4400" dirty="0">
                <a:solidFill>
                  <a:srgbClr val="FFFFFF"/>
                </a:solidFill>
              </a:rPr>
              <a:t>งบกำไรขาดทุน</a:t>
            </a:r>
            <a:endParaRPr lang="en-US" sz="4400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5905" y="1113764"/>
            <a:ext cx="6108179" cy="4624327"/>
          </a:xfrm>
        </p:spPr>
        <p:txBody>
          <a:bodyPr anchor="ctr">
            <a:noAutofit/>
          </a:bodyPr>
          <a:lstStyle/>
          <a:p>
            <a:r>
              <a:rPr lang="th-TH" sz="2400" dirty="0"/>
              <a:t>ขาย</a:t>
            </a:r>
          </a:p>
          <a:p>
            <a:r>
              <a:rPr lang="th-TH" sz="2400" dirty="0"/>
              <a:t>หัก ต้นทุนขาย</a:t>
            </a:r>
          </a:p>
          <a:p>
            <a:r>
              <a:rPr lang="th-TH" sz="2400" dirty="0"/>
              <a:t>กำไรขั้นต้น</a:t>
            </a:r>
          </a:p>
          <a:p>
            <a:r>
              <a:rPr lang="th-TH" sz="2400" dirty="0"/>
              <a:t>หัก ค่าใช้จ่ายในการขาย บริหาร </a:t>
            </a:r>
            <a:r>
              <a:rPr lang="th-TH" sz="2400" dirty="0" err="1"/>
              <a:t>อื่นๆ</a:t>
            </a:r>
            <a:endParaRPr lang="th-TH" sz="2400" dirty="0"/>
          </a:p>
          <a:p>
            <a:r>
              <a:rPr lang="th-TH" sz="2400" dirty="0"/>
              <a:t>กำไรสุทธิก่อนหักดอกเบี้ยและภาษี</a:t>
            </a:r>
          </a:p>
          <a:p>
            <a:r>
              <a:rPr lang="th-TH" sz="2400" dirty="0"/>
              <a:t>หัก ดอกเบี้ยจ่าย</a:t>
            </a:r>
          </a:p>
          <a:p>
            <a:r>
              <a:rPr lang="th-TH" sz="2400" dirty="0"/>
              <a:t>กำไรก่อนหักภาษี</a:t>
            </a:r>
          </a:p>
          <a:p>
            <a:r>
              <a:rPr lang="th-TH" sz="2400" dirty="0"/>
              <a:t>หัก ภาษีจ่าย</a:t>
            </a:r>
          </a:p>
          <a:p>
            <a:r>
              <a:rPr lang="th-TH" sz="2400" dirty="0"/>
              <a:t>กำไรสุทธิหลังหักภาษี</a:t>
            </a:r>
          </a:p>
          <a:p>
            <a:r>
              <a:rPr lang="th-TH" sz="2400" dirty="0"/>
              <a:t>หัก เงินปันผลหุ้นบุริมสิทธิ</a:t>
            </a:r>
          </a:p>
          <a:p>
            <a:r>
              <a:rPr lang="th-TH" sz="2400" dirty="0"/>
              <a:t>กำไรสุทธิ</a:t>
            </a:r>
            <a:endParaRPr lang="en-US" sz="2400" dirty="0"/>
          </a:p>
        </p:txBody>
      </p:sp>
      <p:sp>
        <p:nvSpPr>
          <p:cNvPr id="4" name="Right Brace 3">
            <a:extLst>
              <a:ext uri="{FF2B5EF4-FFF2-40B4-BE49-F238E27FC236}">
                <a16:creationId xmlns:a16="http://schemas.microsoft.com/office/drawing/2014/main" id="{42419CBB-46B8-114E-8A0F-E4145E5F75BE}"/>
              </a:ext>
            </a:extLst>
          </p:cNvPr>
          <p:cNvSpPr/>
          <p:nvPr/>
        </p:nvSpPr>
        <p:spPr>
          <a:xfrm>
            <a:off x="8521148" y="636104"/>
            <a:ext cx="1815548" cy="2279373"/>
          </a:xfrm>
          <a:prstGeom prst="rightBrac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TH" dirty="0"/>
          </a:p>
        </p:txBody>
      </p:sp>
      <p:sp>
        <p:nvSpPr>
          <p:cNvPr id="7" name="Right Brace 6">
            <a:extLst>
              <a:ext uri="{FF2B5EF4-FFF2-40B4-BE49-F238E27FC236}">
                <a16:creationId xmlns:a16="http://schemas.microsoft.com/office/drawing/2014/main" id="{883F52F7-2009-A04E-B371-EF52DBC89C08}"/>
              </a:ext>
            </a:extLst>
          </p:cNvPr>
          <p:cNvSpPr/>
          <p:nvPr/>
        </p:nvSpPr>
        <p:spPr>
          <a:xfrm>
            <a:off x="8521148" y="3393137"/>
            <a:ext cx="1815548" cy="2689611"/>
          </a:xfrm>
          <a:prstGeom prst="rightBrac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TH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8C767FA-670E-D74B-B60D-DF5E299D0768}"/>
              </a:ext>
            </a:extLst>
          </p:cNvPr>
          <p:cNvSpPr/>
          <p:nvPr/>
        </p:nvSpPr>
        <p:spPr>
          <a:xfrm>
            <a:off x="9935829" y="1228564"/>
            <a:ext cx="24273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CordiaUPC" panose="020B0304020202020204" pitchFamily="34" charset="-34"/>
                <a:cs typeface="CordiaUPC" panose="020B0304020202020204" pitchFamily="34" charset="-34"/>
              </a:rPr>
              <a:t>Operating Leverage</a:t>
            </a:r>
            <a:endParaRPr lang="en-TH" sz="2400" b="1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06B35E9-FBD2-744F-AA3C-D94BA11CAC9A}"/>
              </a:ext>
            </a:extLst>
          </p:cNvPr>
          <p:cNvSpPr/>
          <p:nvPr/>
        </p:nvSpPr>
        <p:spPr>
          <a:xfrm>
            <a:off x="9935829" y="4229602"/>
            <a:ext cx="19575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CordiaUPC" panose="020B0304020202020204" pitchFamily="34" charset="-34"/>
                <a:cs typeface="CordiaUPC" panose="020B0304020202020204" pitchFamily="34" charset="-34"/>
              </a:rPr>
              <a:t>Financial Leverage </a:t>
            </a:r>
            <a:endParaRPr lang="en-TH" sz="2400" b="1" dirty="0">
              <a:latin typeface="CordiaUPC" panose="020B0304020202020204" pitchFamily="34" charset="-34"/>
              <a:cs typeface="CordiaUPC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2840488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123" y="914981"/>
            <a:ext cx="3269749" cy="609019"/>
          </a:xfrm>
        </p:spPr>
        <p:txBody>
          <a:bodyPr anchor="ctr">
            <a:normAutofit/>
          </a:bodyPr>
          <a:lstStyle/>
          <a:p>
            <a:r>
              <a:rPr lang="en-US" sz="3200" dirty="0">
                <a:solidFill>
                  <a:srgbClr val="FFFFFF"/>
                </a:solidFill>
                <a:latin typeface="CordiaUPC" panose="020B0304020202020204" pitchFamily="34" charset="-34"/>
                <a:cs typeface="CordiaUPC" panose="020B0304020202020204" pitchFamily="34" charset="-34"/>
              </a:rPr>
              <a:t>Operating Leverage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384" y="1882391"/>
            <a:ext cx="5445833" cy="3749784"/>
          </a:xfrm>
        </p:spPr>
        <p:txBody>
          <a:bodyPr anchor="ctr">
            <a:normAutofit/>
          </a:bodyPr>
          <a:lstStyle/>
          <a:p>
            <a:r>
              <a:rPr lang="th-TH" sz="3200" dirty="0">
                <a:latin typeface="CordiaUPC" panose="020B0304020202020204" pitchFamily="34" charset="-34"/>
                <a:cs typeface="CordiaUPC" panose="020B0304020202020204" pitchFamily="34" charset="-34"/>
              </a:rPr>
              <a:t>ต้นทุนคงที่ </a:t>
            </a:r>
          </a:p>
          <a:p>
            <a:pPr marL="0" indent="0">
              <a:buNone/>
            </a:pPr>
            <a:r>
              <a:rPr lang="th-TH" sz="3200" dirty="0">
                <a:latin typeface="CordiaUPC" panose="020B0304020202020204" pitchFamily="34" charset="-34"/>
                <a:cs typeface="CordiaUPC" panose="020B0304020202020204" pitchFamily="34" charset="-34"/>
              </a:rPr>
              <a:t>    ค่าใช้จ่าย</a:t>
            </a:r>
            <a:r>
              <a:rPr lang="th-TH" sz="3200" dirty="0" err="1">
                <a:latin typeface="CordiaUPC" panose="020B0304020202020204" pitchFamily="34" charset="-34"/>
                <a:cs typeface="CordiaUPC" panose="020B0304020202020204" pitchFamily="34" charset="-34"/>
              </a:rPr>
              <a:t>ต่างๆ</a:t>
            </a:r>
            <a:r>
              <a:rPr lang="th-TH" sz="3200" dirty="0">
                <a:latin typeface="CordiaUPC" panose="020B0304020202020204" pitchFamily="34" charset="-34"/>
                <a:cs typeface="CordiaUPC" panose="020B0304020202020204" pitchFamily="34" charset="-34"/>
              </a:rPr>
              <a:t> ที่เกิดจากการผลิต ค่าใช้จ่ายในการบริหารและการขาย และค่าใช้จ่าย</a:t>
            </a:r>
            <a:r>
              <a:rPr lang="th-TH" sz="3200" dirty="0" err="1">
                <a:latin typeface="CordiaUPC" panose="020B0304020202020204" pitchFamily="34" charset="-34"/>
                <a:cs typeface="CordiaUPC" panose="020B0304020202020204" pitchFamily="34" charset="-34"/>
              </a:rPr>
              <a:t>อื่นๆ</a:t>
            </a:r>
            <a:r>
              <a:rPr lang="th-TH" sz="3200" dirty="0">
                <a:latin typeface="CordiaUPC" panose="020B0304020202020204" pitchFamily="34" charset="-34"/>
                <a:cs typeface="CordiaUPC" panose="020B0304020202020204" pitchFamily="34" charset="-34"/>
              </a:rPr>
              <a:t> ที่มีจำนวนคงที่ ไม่ว่าจะมีการเปลี่ยนแปลงหน่วยการผลิต เช่น เงินเดือนพนักงาน ค่าเช่าอาคาร ค่าใช้จ่ายในการบริหารคงที่ ฯลฯ</a:t>
            </a:r>
            <a:endParaRPr lang="en-TH" sz="3200" dirty="0">
              <a:latin typeface="CordiaUPC" panose="020B0304020202020204" pitchFamily="34" charset="-34"/>
              <a:cs typeface="CordiaUPC" panose="020B0304020202020204" pitchFamily="34" charset="-34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A4D1365-8C9C-C547-B823-434F395653DD}"/>
              </a:ext>
            </a:extLst>
          </p:cNvPr>
          <p:cNvSpPr txBox="1">
            <a:spLocks/>
          </p:cNvSpPr>
          <p:nvPr/>
        </p:nvSpPr>
        <p:spPr>
          <a:xfrm>
            <a:off x="6202018" y="1213155"/>
            <a:ext cx="5445833" cy="56448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h-TH" sz="3200" dirty="0">
              <a:latin typeface="CordiaUPC" panose="020B0304020202020204" pitchFamily="34" charset="-34"/>
              <a:cs typeface="CordiaUPC" panose="020B0304020202020204" pitchFamily="34" charset="-34"/>
            </a:endParaRPr>
          </a:p>
          <a:p>
            <a:r>
              <a:rPr lang="th-TH" sz="3200" dirty="0">
                <a:latin typeface="CordiaUPC" panose="020B0304020202020204" pitchFamily="34" charset="-34"/>
                <a:cs typeface="CordiaUPC" panose="020B0304020202020204" pitchFamily="34" charset="-34"/>
              </a:rPr>
              <a:t>ต้นทุนผันแปร</a:t>
            </a:r>
          </a:p>
          <a:p>
            <a:pPr marL="0" indent="0" algn="thaiDist">
              <a:buNone/>
            </a:pPr>
            <a:r>
              <a:rPr lang="th-TH" sz="3200" dirty="0">
                <a:latin typeface="CordiaUPC" panose="020B0304020202020204" pitchFamily="34" charset="-34"/>
                <a:cs typeface="CordiaUPC" panose="020B0304020202020204" pitchFamily="34" charset="-34"/>
              </a:rPr>
              <a:t>    ค่าใช้จ่าย</a:t>
            </a:r>
            <a:r>
              <a:rPr lang="th-TH" sz="3200" dirty="0" err="1">
                <a:latin typeface="CordiaUPC" panose="020B0304020202020204" pitchFamily="34" charset="-34"/>
                <a:cs typeface="CordiaUPC" panose="020B0304020202020204" pitchFamily="34" charset="-34"/>
              </a:rPr>
              <a:t>ต่างๆ</a:t>
            </a:r>
            <a:r>
              <a:rPr lang="th-TH" sz="3200" dirty="0">
                <a:latin typeface="CordiaUPC" panose="020B0304020202020204" pitchFamily="34" charset="-34"/>
                <a:cs typeface="CordiaUPC" panose="020B0304020202020204" pitchFamily="34" charset="-34"/>
              </a:rPr>
              <a:t> ที่เกิดจากการผลิต ค่าใช้จ่ายในการบริหารและการขาย  และค่าใช้จ่าย</a:t>
            </a:r>
            <a:r>
              <a:rPr lang="th-TH" sz="3200" dirty="0" err="1">
                <a:latin typeface="CordiaUPC" panose="020B0304020202020204" pitchFamily="34" charset="-34"/>
                <a:cs typeface="CordiaUPC" panose="020B0304020202020204" pitchFamily="34" charset="-34"/>
              </a:rPr>
              <a:t>อื่นๆ</a:t>
            </a:r>
            <a:r>
              <a:rPr lang="th-TH" sz="3200" dirty="0">
                <a:latin typeface="CordiaUPC" panose="020B0304020202020204" pitchFamily="34" charset="-34"/>
                <a:cs typeface="CordiaUPC" panose="020B0304020202020204" pitchFamily="34" charset="-34"/>
              </a:rPr>
              <a:t> ที่มีจำนวนผันแปรไปตามหน่วยที่ผลิตและขาย เช่น ค่าวัตถุดิบ ค่าจ้างแรงงานรายชิ้น ค่าใช้จ่ายในการบริหารผันแปร เช่น ค่าวัสดุสำนักงาน ค่าน้ำ ค่าไฟ</a:t>
            </a:r>
          </a:p>
          <a:p>
            <a:pPr marL="0" indent="0">
              <a:buNone/>
            </a:pPr>
            <a:endParaRPr lang="en-TH" sz="3200" u="sng" dirty="0">
              <a:latin typeface="CordiaUPC" panose="020B0304020202020204" pitchFamily="34" charset="-34"/>
              <a:cs typeface="CordiaUPC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9361177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373F125-DEF3-41D6-9918-AB21A2ACC3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1E9F226-EB6E-48C9-ADDA-636DE4BF4E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581" y="485678"/>
            <a:ext cx="4174743" cy="588877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157" y="1113764"/>
            <a:ext cx="3269749" cy="4624327"/>
          </a:xfrm>
        </p:spPr>
        <p:txBody>
          <a:bodyPr anchor="ctr">
            <a:normAutofit/>
          </a:bodyPr>
          <a:lstStyle/>
          <a:p>
            <a:r>
              <a:rPr lang="th-TH" sz="4400" b="1" dirty="0">
                <a:solidFill>
                  <a:srgbClr val="FFFFFF"/>
                </a:solidFill>
                <a:latin typeface="CordiaUPC" panose="020B0304020202020204" pitchFamily="34" charset="-34"/>
                <a:cs typeface="CordiaUPC" panose="020B0304020202020204" pitchFamily="34" charset="-34"/>
              </a:rPr>
              <a:t>การคำนวณหากำไรต่อหุ้นสามัญ (</a:t>
            </a:r>
            <a:r>
              <a:rPr lang="en-US" sz="4400" b="1" dirty="0">
                <a:solidFill>
                  <a:srgbClr val="FFFFFF"/>
                </a:solidFill>
                <a:latin typeface="CordiaUPC" panose="020B0304020202020204" pitchFamily="34" charset="-34"/>
                <a:cs typeface="CordiaUPC" panose="020B0304020202020204" pitchFamily="34" charset="-34"/>
              </a:rPr>
              <a:t>EPS)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33900" y="1750123"/>
            <a:ext cx="6817428" cy="4624327"/>
          </a:xfrm>
        </p:spPr>
        <p:txBody>
          <a:bodyPr anchor="ctr">
            <a:normAutofit fontScale="70000" lnSpcReduction="20000"/>
          </a:bodyPr>
          <a:lstStyle/>
          <a:p>
            <a:r>
              <a:rPr lang="th-TH" sz="5200" dirty="0">
                <a:latin typeface="CordiaUPC" panose="020B0304020202020204" pitchFamily="34" charset="-34"/>
                <a:cs typeface="CordiaUPC" panose="020B0304020202020204" pitchFamily="34" charset="-34"/>
              </a:rPr>
              <a:t>รายได้ต่อหุ้นสามัญ </a:t>
            </a:r>
            <a:r>
              <a:rPr lang="en-US" sz="5200" dirty="0">
                <a:latin typeface="CordiaUPC" panose="020B0304020202020204" pitchFamily="34" charset="-34"/>
                <a:cs typeface="CordiaUPC" panose="020B0304020202020204" pitchFamily="34" charset="-34"/>
              </a:rPr>
              <a:t>= </a:t>
            </a:r>
            <a:r>
              <a:rPr lang="th-TH" sz="5200" u="sng" dirty="0">
                <a:latin typeface="CordiaUPC" panose="020B0304020202020204" pitchFamily="34" charset="-34"/>
                <a:cs typeface="CordiaUPC" panose="020B0304020202020204" pitchFamily="34" charset="-34"/>
              </a:rPr>
              <a:t>กำไรส่วนของผู้ถือหุ้นสามัญ </a:t>
            </a:r>
          </a:p>
          <a:p>
            <a:pPr marL="0" indent="0">
              <a:buNone/>
            </a:pPr>
            <a:r>
              <a:rPr lang="th-TH" sz="5200" dirty="0">
                <a:latin typeface="CordiaUPC" panose="020B0304020202020204" pitchFamily="34" charset="-34"/>
                <a:cs typeface="CordiaUPC" panose="020B0304020202020204" pitchFamily="34" charset="-34"/>
              </a:rPr>
              <a:t>                                           จำนวนหุ้นสามัญ</a:t>
            </a:r>
            <a:r>
              <a:rPr lang="th-TH" sz="5200" u="sng" dirty="0">
                <a:latin typeface="CordiaUPC" panose="020B0304020202020204" pitchFamily="34" charset="-34"/>
                <a:cs typeface="CordiaUPC" panose="020B0304020202020204" pitchFamily="34" charset="-34"/>
              </a:rPr>
              <a:t> </a:t>
            </a:r>
          </a:p>
          <a:p>
            <a:pPr marL="0" indent="0">
              <a:buNone/>
            </a:pPr>
            <a:endParaRPr lang="th-TH" sz="3200" u="sng" dirty="0">
              <a:latin typeface="CordiaUPC" panose="020B0304020202020204" pitchFamily="34" charset="-34"/>
              <a:cs typeface="CordiaUPC" panose="020B0304020202020204" pitchFamily="34" charset="-34"/>
            </a:endParaRPr>
          </a:p>
          <a:p>
            <a:pPr marL="0" indent="0">
              <a:buNone/>
            </a:pPr>
            <a:endParaRPr lang="th-TH" sz="3200" u="sng" dirty="0">
              <a:latin typeface="CordiaUPC" panose="020B0304020202020204" pitchFamily="34" charset="-34"/>
              <a:cs typeface="CordiaUPC" panose="020B0304020202020204" pitchFamily="34" charset="-34"/>
            </a:endParaRPr>
          </a:p>
          <a:p>
            <a:pPr marL="0" indent="0">
              <a:buNone/>
            </a:pPr>
            <a:endParaRPr lang="th-TH" sz="3200" u="sng" dirty="0">
              <a:latin typeface="CordiaUPC" panose="020B0304020202020204" pitchFamily="34" charset="-34"/>
              <a:cs typeface="CordiaUPC" panose="020B0304020202020204" pitchFamily="34" charset="-34"/>
            </a:endParaRPr>
          </a:p>
          <a:p>
            <a:pPr marL="0" indent="0">
              <a:buNone/>
            </a:pPr>
            <a:endParaRPr lang="th-TH" sz="3200" u="sng" dirty="0">
              <a:latin typeface="CordiaUPC" panose="020B0304020202020204" pitchFamily="34" charset="-34"/>
              <a:cs typeface="CordiaUPC" panose="020B0304020202020204" pitchFamily="34" charset="-34"/>
            </a:endParaRPr>
          </a:p>
          <a:p>
            <a:r>
              <a:rPr lang="th-TH" sz="2800" dirty="0">
                <a:latin typeface="CordiaUPC" panose="020B0304020202020204" pitchFamily="34" charset="-34"/>
                <a:cs typeface="CordiaUPC" panose="020B0304020202020204" pitchFamily="34" charset="-34"/>
              </a:rPr>
              <a:t>ในการคำนวณหา </a:t>
            </a:r>
            <a:r>
              <a:rPr lang="en-US" sz="2800" dirty="0">
                <a:latin typeface="CordiaUPC" panose="020B0304020202020204" pitchFamily="34" charset="-34"/>
                <a:cs typeface="CordiaUPC" panose="020B0304020202020204" pitchFamily="34" charset="-34"/>
              </a:rPr>
              <a:t>EPS </a:t>
            </a:r>
            <a:r>
              <a:rPr lang="th-TH" sz="2800" dirty="0">
                <a:latin typeface="CordiaUPC" panose="020B0304020202020204" pitchFamily="34" charset="-34"/>
                <a:cs typeface="CordiaUPC" panose="020B0304020202020204" pitchFamily="34" charset="-34"/>
              </a:rPr>
              <a:t>ของแต่ละทางเลือก แล้วเลือกว่าจะตัดสินใจหาเงินทุนจากแหล่งใด </a:t>
            </a:r>
          </a:p>
          <a:p>
            <a:r>
              <a:rPr lang="th-TH" sz="2800" dirty="0">
                <a:latin typeface="CordiaUPC" panose="020B0304020202020204" pitchFamily="34" charset="-34"/>
                <a:cs typeface="CordiaUPC" panose="020B0304020202020204" pitchFamily="34" charset="-34"/>
              </a:rPr>
              <a:t>จะต้องเริ่มคำนวณจากกำไรก่อนหักดอกเบี้ยและภาษี (</a:t>
            </a:r>
            <a:r>
              <a:rPr lang="en-US" sz="2800" dirty="0">
                <a:latin typeface="CordiaUPC" panose="020B0304020202020204" pitchFamily="34" charset="-34"/>
                <a:cs typeface="CordiaUPC" panose="020B0304020202020204" pitchFamily="34" charset="-34"/>
              </a:rPr>
              <a:t>EBIT) </a:t>
            </a:r>
            <a:r>
              <a:rPr lang="th-TH" sz="2800" dirty="0">
                <a:latin typeface="CordiaUPC" panose="020B0304020202020204" pitchFamily="34" charset="-34"/>
                <a:cs typeface="CordiaUPC" panose="020B0304020202020204" pitchFamily="34" charset="-34"/>
              </a:rPr>
              <a:t>ก่อน</a:t>
            </a:r>
          </a:p>
          <a:p>
            <a:pPr marL="0" indent="0">
              <a:buNone/>
            </a:pPr>
            <a:endParaRPr lang="th-TH" sz="3200" u="sng" dirty="0">
              <a:latin typeface="CordiaUPC" panose="020B0304020202020204" pitchFamily="34" charset="-34"/>
              <a:cs typeface="CordiaUPC" panose="020B0304020202020204" pitchFamily="34" charset="-34"/>
            </a:endParaRPr>
          </a:p>
          <a:p>
            <a:pPr marL="0" indent="0">
              <a:buNone/>
            </a:pPr>
            <a:endParaRPr lang="th-TH" sz="3200" u="sng" dirty="0">
              <a:latin typeface="CordiaUPC" panose="020B0304020202020204" pitchFamily="34" charset="-34"/>
              <a:cs typeface="CordiaUPC" panose="020B0304020202020204" pitchFamily="34" charset="-34"/>
            </a:endParaRPr>
          </a:p>
          <a:p>
            <a:pPr marL="0" indent="0">
              <a:buNone/>
            </a:pPr>
            <a:endParaRPr lang="en-US" sz="3200" u="sng" dirty="0">
              <a:latin typeface="CordiaUPC" panose="020B0304020202020204" pitchFamily="34" charset="-34"/>
              <a:cs typeface="CordiaUPC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9577457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373F125-DEF3-41D6-9918-AB21A2ACC3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1E9F226-EB6E-48C9-ADDA-636DE4BF4E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581" y="485678"/>
            <a:ext cx="4174743" cy="588877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157" y="1113764"/>
            <a:ext cx="3269749" cy="4624327"/>
          </a:xfrm>
        </p:spPr>
        <p:txBody>
          <a:bodyPr anchor="ctr">
            <a:normAutofit/>
          </a:bodyPr>
          <a:lstStyle/>
          <a:p>
            <a:br>
              <a:rPr lang="en-US" sz="4400" b="1" dirty="0">
                <a:solidFill>
                  <a:srgbClr val="FFFFFF"/>
                </a:solidFill>
                <a:latin typeface="CordiaUPC" panose="020B0304020202020204" pitchFamily="34" charset="-34"/>
                <a:cs typeface="CordiaUPC" panose="020B0304020202020204" pitchFamily="34" charset="-34"/>
              </a:rPr>
            </a:br>
            <a:r>
              <a:rPr lang="th-TH" sz="4400" b="1" dirty="0">
                <a:solidFill>
                  <a:srgbClr val="FFFFFF"/>
                </a:solidFill>
                <a:latin typeface="CordiaUPC" panose="020B0304020202020204" pitchFamily="34" charset="-34"/>
                <a:cs typeface="CordiaUPC" panose="020B0304020202020204" pitchFamily="34" charset="-34"/>
              </a:rPr>
              <a:t>จุดคุ้มทุน (</a:t>
            </a:r>
            <a:r>
              <a:rPr lang="en-US" sz="4400" b="1" dirty="0">
                <a:solidFill>
                  <a:srgbClr val="FFFFFF"/>
                </a:solidFill>
                <a:latin typeface="CordiaUPC" panose="020B0304020202020204" pitchFamily="34" charset="-34"/>
                <a:cs typeface="CordiaUPC" panose="020B0304020202020204" pitchFamily="34" charset="-34"/>
              </a:rPr>
              <a:t>Break even point)</a:t>
            </a:r>
            <a:br>
              <a:rPr lang="en-TH" sz="4400" dirty="0"/>
            </a:br>
            <a:endParaRPr lang="en-US" sz="4400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5905" y="1113764"/>
            <a:ext cx="6108179" cy="4624327"/>
          </a:xfrm>
        </p:spPr>
        <p:txBody>
          <a:bodyPr anchor="ctr">
            <a:normAutofit/>
          </a:bodyPr>
          <a:lstStyle/>
          <a:p>
            <a:r>
              <a:rPr lang="en-US" sz="5200" b="1" dirty="0">
                <a:latin typeface="CordiaUPC" panose="020B0304020202020204" pitchFamily="34" charset="-34"/>
                <a:cs typeface="CordiaUPC" panose="020B0304020202020204" pitchFamily="34" charset="-34"/>
              </a:rPr>
              <a:t> </a:t>
            </a:r>
            <a:r>
              <a:rPr lang="th-TH" sz="5200" b="1" dirty="0">
                <a:latin typeface="CordiaUPC" panose="020B0304020202020204" pitchFamily="34" charset="-34"/>
                <a:cs typeface="CordiaUPC" panose="020B0304020202020204" pitchFamily="34" charset="-34"/>
              </a:rPr>
              <a:t>จุดคุ้มทุน	</a:t>
            </a:r>
            <a:r>
              <a:rPr lang="en-US" sz="5200" b="1" dirty="0">
                <a:latin typeface="CordiaUPC" panose="020B0304020202020204" pitchFamily="34" charset="-34"/>
                <a:cs typeface="CordiaUPC" panose="020B0304020202020204" pitchFamily="34" charset="-34"/>
              </a:rPr>
              <a:t>=	X	</a:t>
            </a:r>
            <a:r>
              <a:rPr lang="th-TH" sz="5200" b="1" dirty="0">
                <a:latin typeface="CordiaUPC" panose="020B0304020202020204" pitchFamily="34" charset="-34"/>
                <a:cs typeface="CordiaUPC" panose="020B0304020202020204" pitchFamily="34" charset="-34"/>
              </a:rPr>
              <a:t>	</a:t>
            </a:r>
            <a:r>
              <a:rPr lang="en-US" sz="5200" b="1" dirty="0">
                <a:latin typeface="CordiaUPC" panose="020B0304020202020204" pitchFamily="34" charset="-34"/>
                <a:cs typeface="CordiaUPC" panose="020B0304020202020204" pitchFamily="34" charset="-34"/>
              </a:rPr>
              <a:t>=  </a:t>
            </a:r>
            <a:r>
              <a:rPr lang="en-US" sz="5200" b="1" u="sng" dirty="0">
                <a:latin typeface="CordiaUPC" panose="020B0304020202020204" pitchFamily="34" charset="-34"/>
                <a:cs typeface="CordiaUPC" panose="020B0304020202020204" pitchFamily="34" charset="-34"/>
              </a:rPr>
              <a:t>FC</a:t>
            </a:r>
            <a:endParaRPr lang="en-TH" sz="5200" b="1" u="sng" dirty="0">
              <a:latin typeface="CordiaUPC" panose="020B0304020202020204" pitchFamily="34" charset="-34"/>
              <a:cs typeface="CordiaUPC" panose="020B0304020202020204" pitchFamily="34" charset="-34"/>
            </a:endParaRPr>
          </a:p>
          <a:p>
            <a:pPr marL="0" indent="0">
              <a:buNone/>
            </a:pPr>
            <a:r>
              <a:rPr lang="en-US" sz="5200" b="1" dirty="0">
                <a:latin typeface="CordiaUPC" panose="020B0304020202020204" pitchFamily="34" charset="-34"/>
                <a:cs typeface="CordiaUPC" panose="020B0304020202020204" pitchFamily="34" charset="-34"/>
              </a:rPr>
              <a:t>		</a:t>
            </a:r>
            <a:r>
              <a:rPr lang="th-TH" sz="5200" b="1" dirty="0">
                <a:latin typeface="CordiaUPC" panose="020B0304020202020204" pitchFamily="34" charset="-34"/>
                <a:cs typeface="CordiaUPC" panose="020B0304020202020204" pitchFamily="34" charset="-34"/>
              </a:rPr>
              <a:t>                        </a:t>
            </a:r>
            <a:r>
              <a:rPr lang="en-US" sz="5200" b="1" dirty="0">
                <a:latin typeface="CordiaUPC" panose="020B0304020202020204" pitchFamily="34" charset="-34"/>
                <a:cs typeface="CordiaUPC" panose="020B0304020202020204" pitchFamily="34" charset="-34"/>
              </a:rPr>
              <a:t>P -  V </a:t>
            </a:r>
            <a:endParaRPr lang="en-TH" sz="5200" b="1" dirty="0">
              <a:latin typeface="CordiaUPC" panose="020B0304020202020204" pitchFamily="34" charset="-34"/>
              <a:cs typeface="CordiaUPC" panose="020B0304020202020204" pitchFamily="34" charset="-34"/>
            </a:endParaRPr>
          </a:p>
          <a:p>
            <a:r>
              <a:rPr lang="en-US" sz="2400" dirty="0">
                <a:latin typeface="CordiaUPC" panose="020B0304020202020204" pitchFamily="34" charset="-34"/>
                <a:cs typeface="CordiaUPC" panose="020B0304020202020204" pitchFamily="34" charset="-34"/>
              </a:rPr>
              <a:t>P </a:t>
            </a:r>
            <a:r>
              <a:rPr lang="th-TH" sz="2400" dirty="0">
                <a:latin typeface="CordiaUPC" panose="020B0304020202020204" pitchFamily="34" charset="-34"/>
                <a:cs typeface="CordiaUPC" panose="020B0304020202020204" pitchFamily="34" charset="-34"/>
              </a:rPr>
              <a:t>ราคาขายต่อหน่วย</a:t>
            </a:r>
          </a:p>
          <a:p>
            <a:r>
              <a:rPr lang="en-US" sz="2400" dirty="0">
                <a:latin typeface="CordiaUPC" panose="020B0304020202020204" pitchFamily="34" charset="-34"/>
                <a:cs typeface="CordiaUPC" panose="020B0304020202020204" pitchFamily="34" charset="-34"/>
              </a:rPr>
              <a:t>X </a:t>
            </a:r>
            <a:r>
              <a:rPr lang="th-TH" sz="2400" dirty="0">
                <a:latin typeface="CordiaUPC" panose="020B0304020202020204" pitchFamily="34" charset="-34"/>
                <a:cs typeface="CordiaUPC" panose="020B0304020202020204" pitchFamily="34" charset="-34"/>
              </a:rPr>
              <a:t>จำนวนหน่วยที่ผลิตและขาย</a:t>
            </a:r>
          </a:p>
          <a:p>
            <a:r>
              <a:rPr lang="en-US" sz="2400" dirty="0">
                <a:latin typeface="CordiaUPC" panose="020B0304020202020204" pitchFamily="34" charset="-34"/>
                <a:cs typeface="CordiaUPC" panose="020B0304020202020204" pitchFamily="34" charset="-34"/>
              </a:rPr>
              <a:t>FC </a:t>
            </a:r>
            <a:r>
              <a:rPr lang="th-TH" sz="2400" dirty="0">
                <a:latin typeface="CordiaUPC" panose="020B0304020202020204" pitchFamily="34" charset="-34"/>
                <a:cs typeface="CordiaUPC" panose="020B0304020202020204" pitchFamily="34" charset="-34"/>
              </a:rPr>
              <a:t>ต้นทุนคงที่</a:t>
            </a:r>
          </a:p>
          <a:p>
            <a:r>
              <a:rPr lang="en-US" sz="2400" dirty="0">
                <a:latin typeface="CordiaUPC" panose="020B0304020202020204" pitchFamily="34" charset="-34"/>
                <a:cs typeface="CordiaUPC" panose="020B0304020202020204" pitchFamily="34" charset="-34"/>
              </a:rPr>
              <a:t>V </a:t>
            </a:r>
            <a:r>
              <a:rPr lang="th-TH" sz="2400" dirty="0">
                <a:latin typeface="CordiaUPC" panose="020B0304020202020204" pitchFamily="34" charset="-34"/>
                <a:cs typeface="CordiaUPC" panose="020B0304020202020204" pitchFamily="34" charset="-34"/>
              </a:rPr>
              <a:t>ต้นทุนผันแปรต่อหน่วย</a:t>
            </a:r>
            <a:endParaRPr sz="2400" dirty="0">
              <a:latin typeface="CordiaUPC" panose="020B0304020202020204" pitchFamily="34" charset="-34"/>
              <a:cs typeface="CordiaUPC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7671323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009A04-7ADA-5349-9C95-E18379A8DC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4400" b="1" dirty="0">
                <a:latin typeface="CordiaUPC" panose="020B0304020202020204" pitchFamily="34" charset="-34"/>
                <a:cs typeface="CordiaUPC" panose="020B0304020202020204" pitchFamily="34" charset="-34"/>
              </a:rPr>
              <a:t>แบบฝึกหัด</a:t>
            </a:r>
            <a:endParaRPr lang="en-TH" sz="4400" b="1" dirty="0">
              <a:latin typeface="CordiaUPC" panose="020B0304020202020204" pitchFamily="34" charset="-34"/>
              <a:cs typeface="CordiaUPC" panose="020B0304020202020204" pitchFamily="34" charset="-3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2C2910-17F1-0F43-AE3D-8732736CFA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rdiaUPC" panose="020B0304020202020204" pitchFamily="34" charset="-34"/>
                <a:cs typeface="CordiaUPC" panose="020B0304020202020204" pitchFamily="34" charset="-34"/>
              </a:rPr>
              <a:t>1.  </a:t>
            </a:r>
            <a:r>
              <a:rPr lang="th-TH" sz="3200" dirty="0">
                <a:latin typeface="CordiaUPC" panose="020B0304020202020204" pitchFamily="34" charset="-34"/>
                <a:cs typeface="CordiaUPC" panose="020B0304020202020204" pitchFamily="34" charset="-34"/>
              </a:rPr>
              <a:t>บริษัท ฟ้าคราม จำกัด ขายสินค้าได้ 8,000 หน่วย ในราคาหน่วยละ 200 บาท ซึ่งทาให้ต้นทุนคงที่ต่อหน่วย เป็น 40 บาท ปีนี้บริษัทมี </a:t>
            </a:r>
            <a:r>
              <a:rPr lang="en-US" sz="3200" dirty="0">
                <a:latin typeface="CordiaUPC" panose="020B0304020202020204" pitchFamily="34" charset="-34"/>
                <a:cs typeface="CordiaUPC" panose="020B0304020202020204" pitchFamily="34" charset="-34"/>
              </a:rPr>
              <a:t>Contribution Margin </a:t>
            </a:r>
            <a:r>
              <a:rPr lang="th-TH" sz="3200" dirty="0">
                <a:latin typeface="CordiaUPC" panose="020B0304020202020204" pitchFamily="34" charset="-34"/>
                <a:cs typeface="CordiaUPC" panose="020B0304020202020204" pitchFamily="34" charset="-34"/>
              </a:rPr>
              <a:t>เท่ากับ 640,000 บาท </a:t>
            </a:r>
          </a:p>
          <a:p>
            <a:r>
              <a:rPr lang="th-TH" sz="3200" dirty="0">
                <a:latin typeface="CordiaUPC" panose="020B0304020202020204" pitchFamily="34" charset="-34"/>
                <a:cs typeface="CordiaUPC" panose="020B0304020202020204" pitchFamily="34" charset="-34"/>
              </a:rPr>
              <a:t>1.1 ต้นทุนคงที่ต่อปีคือกี่บาท</a:t>
            </a:r>
            <a:br>
              <a:rPr lang="th-TH" sz="3200" dirty="0">
                <a:latin typeface="CordiaUPC" panose="020B0304020202020204" pitchFamily="34" charset="-34"/>
                <a:cs typeface="CordiaUPC" panose="020B0304020202020204" pitchFamily="34" charset="-34"/>
              </a:rPr>
            </a:br>
            <a:r>
              <a:rPr lang="th-TH" sz="3200" dirty="0">
                <a:latin typeface="CordiaUPC" panose="020B0304020202020204" pitchFamily="34" charset="-34"/>
                <a:cs typeface="CordiaUPC" panose="020B0304020202020204" pitchFamily="34" charset="-34"/>
              </a:rPr>
              <a:t>1.2 ต้นทุนผันแปรทั้งสิ้นเท่ากับกี่บาท</a:t>
            </a:r>
            <a:br>
              <a:rPr lang="th-TH" sz="3200" dirty="0">
                <a:latin typeface="CordiaUPC" panose="020B0304020202020204" pitchFamily="34" charset="-34"/>
                <a:cs typeface="CordiaUPC" panose="020B0304020202020204" pitchFamily="34" charset="-34"/>
              </a:rPr>
            </a:br>
            <a:r>
              <a:rPr lang="th-TH" sz="3200" dirty="0">
                <a:latin typeface="CordiaUPC" panose="020B0304020202020204" pitchFamily="34" charset="-34"/>
                <a:cs typeface="CordiaUPC" panose="020B0304020202020204" pitchFamily="34" charset="-34"/>
              </a:rPr>
              <a:t>1.3 กาไรของบริษัทฟ้าคราม เป็นเท่าใด</a:t>
            </a:r>
            <a:br>
              <a:rPr lang="th-TH" sz="3200" dirty="0">
                <a:latin typeface="CordiaUPC" panose="020B0304020202020204" pitchFamily="34" charset="-34"/>
                <a:cs typeface="CordiaUPC" panose="020B0304020202020204" pitchFamily="34" charset="-34"/>
              </a:rPr>
            </a:br>
            <a:r>
              <a:rPr lang="th-TH" sz="3200" dirty="0">
                <a:latin typeface="CordiaUPC" panose="020B0304020202020204" pitchFamily="34" charset="-34"/>
                <a:cs typeface="CordiaUPC" panose="020B0304020202020204" pitchFamily="34" charset="-34"/>
              </a:rPr>
              <a:t>1.4 บริษัทจะต้องขายสินค้ากี่หน่วยถึงจะคุ้มทุน </a:t>
            </a:r>
          </a:p>
          <a:p>
            <a:pPr marL="0" indent="0">
              <a:buNone/>
            </a:pPr>
            <a:endParaRPr lang="en-TH" sz="3200" dirty="0">
              <a:latin typeface="CordiaUPC" panose="020B0304020202020204" pitchFamily="34" charset="-34"/>
              <a:cs typeface="CordiaUPC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363516828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65359"/>
      </a:accent1>
      <a:accent2>
        <a:srgbClr val="ED8428"/>
      </a:accent2>
      <a:accent3>
        <a:srgbClr val="E6C46D"/>
      </a:accent3>
      <a:accent4>
        <a:srgbClr val="969FA7"/>
      </a:accent4>
      <a:accent5>
        <a:srgbClr val="A9C37C"/>
      </a:accent5>
      <a:accent6>
        <a:srgbClr val="5A8071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5D8C9649-FBE1-4B5B-8258-8A170F9843A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1475</Words>
  <Application>Microsoft Macintosh PowerPoint</Application>
  <PresentationFormat>Widescreen</PresentationFormat>
  <Paragraphs>127</Paragraphs>
  <Slides>19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CordiaUPC</vt:lpstr>
      <vt:lpstr>Gill Sans MT</vt:lpstr>
      <vt:lpstr>Wingdings 2</vt:lpstr>
      <vt:lpstr>Dividend</vt:lpstr>
      <vt:lpstr>บทที่ 4 การวิเคราะห์การใช้สินทรัพย์และเงินทุนในการดำเนินงาน</vt:lpstr>
      <vt:lpstr>  Leverage </vt:lpstr>
      <vt:lpstr>Operating Leverage</vt:lpstr>
      <vt:lpstr>Financial Leverage</vt:lpstr>
      <vt:lpstr>งบกำไรขาดทุน</vt:lpstr>
      <vt:lpstr>Operating Leverage</vt:lpstr>
      <vt:lpstr>การคำนวณหากำไรต่อหุ้นสามัญ (EPS)</vt:lpstr>
      <vt:lpstr> จุดคุ้มทุน (Break even point) </vt:lpstr>
      <vt:lpstr>แบบฝึกหัด</vt:lpstr>
      <vt:lpstr>เฉลย</vt:lpstr>
      <vt:lpstr>เฉลย</vt:lpstr>
      <vt:lpstr>แบบทดสอบ</vt:lpstr>
      <vt:lpstr>แบบทดสอบ</vt:lpstr>
      <vt:lpstr>เฉลย แบบทดสอบ ข้อที่ 1</vt:lpstr>
      <vt:lpstr>เฉลย</vt:lpstr>
      <vt:lpstr>เฉลย</vt:lpstr>
      <vt:lpstr>เฉลย</vt:lpstr>
      <vt:lpstr>เฉลย</vt:lpstr>
      <vt:lpstr>แบบทดสอบ (เก็บคะแนน)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บทที่ 4 การวิเคราะห์การใช้สินทรัพย์และเงินทุนในการดำเนินงาน</dc:title>
  <dc:creator>Narumon c.</dc:creator>
  <cp:lastModifiedBy>Narumon c.</cp:lastModifiedBy>
  <cp:revision>17</cp:revision>
  <dcterms:created xsi:type="dcterms:W3CDTF">2020-06-16T09:59:27Z</dcterms:created>
  <dcterms:modified xsi:type="dcterms:W3CDTF">2021-06-14T04:36:15Z</dcterms:modified>
</cp:coreProperties>
</file>