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7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797675" cy="99282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8AE3DF9-F826-44F9-947B-B4A368A145BD}">
  <a:tblStyle styleId="{78AE3DF9-F826-44F9-947B-B4A368A145BD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32"/>
  </p:normalViewPr>
  <p:slideViewPr>
    <p:cSldViewPr snapToGrid="0">
      <p:cViewPr varScale="1">
        <p:scale>
          <a:sx n="106" d="100"/>
          <a:sy n="106" d="100"/>
        </p:scale>
        <p:origin x="180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ddac40924f_2_103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gddac40924f_2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ddac40924f_2_115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gddac40924f_2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ddac40924f_2_121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gddac40924f_2_1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ddac40924f_2_126:notes"/>
          <p:cNvSpPr txBox="1">
            <a:spLocks noGrp="1"/>
          </p:cNvSpPr>
          <p:nvPr>
            <p:ph type="sldNum" idx="12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13</a:t>
            </a:fld>
            <a:endParaRPr/>
          </a:p>
        </p:txBody>
      </p:sp>
      <p:sp>
        <p:nvSpPr>
          <p:cNvPr id="233" name="Google Shape;233;gddac40924f_2_1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34" name="Google Shape;234;gddac40924f_2_126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ddac40924f_2_137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gddac40924f_2_1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ddac40924f_2_147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gddac40924f_2_1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ddac40924f_2_10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gddac40924f_2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ddac40924f_2_22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gddac40924f_2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ddac40924f_2_34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gddac40924f_2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ddac40924f_2_46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gddac40924f_2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ddac40924f_2_58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gddac40924f_2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ddac40924f_2_69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gddac40924f_2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ddac40924f_2_80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gddac40924f_2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ddac40924f_2_91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gddac40924f_2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/>
          <p:nvPr/>
        </p:nvSpPr>
        <p:spPr>
          <a:xfrm>
            <a:off x="0" y="0"/>
            <a:ext cx="9143999" cy="685736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/>
          <p:nvPr/>
        </p:nvSpPr>
        <p:spPr>
          <a:xfrm>
            <a:off x="0" y="2"/>
            <a:ext cx="9144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3"/>
          <p:cNvSpPr/>
          <p:nvPr/>
        </p:nvSpPr>
        <p:spPr>
          <a:xfrm>
            <a:off x="447348" y="551962"/>
            <a:ext cx="8249304" cy="4618549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39700" dist="127000" dir="5400000" algn="t" rotWithShape="0">
              <a:srgbClr val="000000">
                <a:alpha val="1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/>
          <p:cNvSpPr txBox="1">
            <a:spLocks noGrp="1"/>
          </p:cNvSpPr>
          <p:nvPr>
            <p:ph type="ctrTitle"/>
          </p:nvPr>
        </p:nvSpPr>
        <p:spPr>
          <a:xfrm>
            <a:off x="1143000" y="1293338"/>
            <a:ext cx="6858000" cy="32745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CordiaUPC"/>
              <a:buNone/>
            </a:pPr>
            <a:r>
              <a:rPr lang="th-TH" sz="6300">
                <a:latin typeface="CordiaUPC"/>
                <a:ea typeface="CordiaUPC"/>
                <a:cs typeface="CordiaUPC"/>
                <a:sym typeface="CordiaUPC"/>
              </a:rPr>
              <a:t>บทที่ 3 </a:t>
            </a:r>
            <a:br>
              <a:rPr lang="th-TH" sz="6300">
                <a:latin typeface="CordiaUPC"/>
                <a:ea typeface="CordiaUPC"/>
                <a:cs typeface="CordiaUPC"/>
                <a:sym typeface="CordiaUPC"/>
              </a:rPr>
            </a:br>
            <a:r>
              <a:rPr lang="th-TH" sz="6300">
                <a:latin typeface="CordiaUPC"/>
                <a:ea typeface="CordiaUPC"/>
                <a:cs typeface="CordiaUPC"/>
                <a:sym typeface="CordiaUPC"/>
              </a:rPr>
              <a:t>การวิเคราะห์งบกระแสเงินทุนและงบประมาณ</a:t>
            </a:r>
            <a:endParaRPr/>
          </a:p>
        </p:txBody>
      </p:sp>
      <p:sp>
        <p:nvSpPr>
          <p:cNvPr id="92" name="Google Shape;92;p13"/>
          <p:cNvSpPr txBox="1">
            <a:spLocks noGrp="1"/>
          </p:cNvSpPr>
          <p:nvPr>
            <p:ph type="subTitle" idx="1"/>
          </p:nvPr>
        </p:nvSpPr>
        <p:spPr>
          <a:xfrm>
            <a:off x="1143000" y="5514052"/>
            <a:ext cx="6858000" cy="6519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cxnSp>
        <p:nvCxnSpPr>
          <p:cNvPr id="93" name="Google Shape;93;p13"/>
          <p:cNvCxnSpPr/>
          <p:nvPr/>
        </p:nvCxnSpPr>
        <p:spPr>
          <a:xfrm rot="10800000">
            <a:off x="447348" y="6354708"/>
            <a:ext cx="8250174" cy="0"/>
          </a:xfrm>
          <a:prstGeom prst="straightConnector1">
            <a:avLst/>
          </a:prstGeom>
          <a:noFill/>
          <a:ln w="1016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3"/>
          <p:cNvSpPr/>
          <p:nvPr/>
        </p:nvSpPr>
        <p:spPr>
          <a:xfrm>
            <a:off x="0" y="0"/>
            <a:ext cx="9143999" cy="685736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10" name="Google Shape;210;p23"/>
          <p:cNvGrpSpPr/>
          <p:nvPr/>
        </p:nvGrpSpPr>
        <p:grpSpPr>
          <a:xfrm>
            <a:off x="0" y="1216597"/>
            <a:ext cx="548639" cy="673460"/>
            <a:chOff x="3940602" y="308034"/>
            <a:chExt cx="2116791" cy="3428999"/>
          </a:xfrm>
        </p:grpSpPr>
        <p:sp>
          <p:nvSpPr>
            <p:cNvPr id="211" name="Google Shape;211;p23"/>
            <p:cNvSpPr/>
            <p:nvPr/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2" name="Google Shape;212;p23"/>
            <p:cNvSpPr/>
            <p:nvPr/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3" name="Google Shape;213;p23"/>
            <p:cNvSpPr/>
            <p:nvPr/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4" name="Google Shape;214;p23"/>
          <p:cNvSpPr/>
          <p:nvPr/>
        </p:nvSpPr>
        <p:spPr>
          <a:xfrm>
            <a:off x="480059" y="613954"/>
            <a:ext cx="8180615" cy="1894116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39700" dist="127000" dir="5400000" algn="t" rotWithShape="0">
              <a:srgbClr val="000000">
                <a:alpha val="1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23"/>
          <p:cNvSpPr txBox="1">
            <a:spLocks noGrp="1"/>
          </p:cNvSpPr>
          <p:nvPr>
            <p:ph type="title"/>
          </p:nvPr>
        </p:nvSpPr>
        <p:spPr>
          <a:xfrm>
            <a:off x="782723" y="809898"/>
            <a:ext cx="7457037" cy="1554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CordiaUPC"/>
              <a:buNone/>
            </a:pPr>
            <a:r>
              <a:rPr lang="th-TH" sz="4200">
                <a:latin typeface="CordiaUPC"/>
                <a:ea typeface="CordiaUPC"/>
                <a:cs typeface="CordiaUPC"/>
                <a:sym typeface="CordiaUPC"/>
              </a:rPr>
              <a:t>การบริหารเงินสด</a:t>
            </a:r>
            <a:endParaRPr/>
          </a:p>
        </p:txBody>
      </p:sp>
      <p:sp>
        <p:nvSpPr>
          <p:cNvPr id="216" name="Google Shape;216;p23"/>
          <p:cNvSpPr txBox="1">
            <a:spLocks noGrp="1"/>
          </p:cNvSpPr>
          <p:nvPr>
            <p:ph type="body" idx="1"/>
          </p:nvPr>
        </p:nvSpPr>
        <p:spPr>
          <a:xfrm>
            <a:off x="782723" y="2672758"/>
            <a:ext cx="7455989" cy="3124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171450" lvl="0" indent="-203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th-TH" sz="3200">
                <a:latin typeface="CordiaUPC"/>
                <a:ea typeface="CordiaUPC"/>
                <a:cs typeface="CordiaUPC"/>
                <a:sym typeface="CordiaUPC"/>
              </a:rPr>
              <a:t>  เร่งรัดการจัดเก็บเงินจากลูกหนี้</a:t>
            </a:r>
            <a:endParaRPr/>
          </a:p>
          <a:p>
            <a:pPr marL="171450" lvl="0" indent="-2032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th-TH" sz="3200">
                <a:latin typeface="CordiaUPC"/>
                <a:ea typeface="CordiaUPC"/>
                <a:cs typeface="CordiaUPC"/>
                <a:sym typeface="CordiaUPC"/>
              </a:rPr>
              <a:t>  รักษาระดับสินค้าคงเหลือไม่ให้สูงเกินความจำเป็น</a:t>
            </a:r>
            <a:endParaRPr/>
          </a:p>
          <a:p>
            <a:pPr marL="171450" lvl="0" indent="-2032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th-TH" sz="3200">
                <a:latin typeface="CordiaUPC"/>
                <a:ea typeface="CordiaUPC"/>
                <a:cs typeface="CordiaUPC"/>
                <a:sym typeface="CordiaUPC"/>
              </a:rPr>
              <a:t>  ยืดเวลาการชำระหนี้สิน</a:t>
            </a:r>
            <a:endParaRPr/>
          </a:p>
          <a:p>
            <a:pPr marL="171450" lvl="0" indent="-2032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th-TH" sz="3200">
                <a:latin typeface="CordiaUPC"/>
                <a:ea typeface="CordiaUPC"/>
                <a:cs typeface="CordiaUPC"/>
                <a:sym typeface="CordiaUPC"/>
              </a:rPr>
              <a:t>  วางแผนสำหรับรายจ่ายลงทุนที่เป็นจำนวนเงินมาก</a:t>
            </a:r>
            <a:endParaRPr/>
          </a:p>
          <a:p>
            <a:pPr marL="171450" lvl="0" indent="-2032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th-TH" sz="3200">
                <a:latin typeface="CordiaUPC"/>
                <a:ea typeface="CordiaUPC"/>
                <a:cs typeface="CordiaUPC"/>
                <a:sym typeface="CordiaUPC"/>
              </a:rPr>
              <a:t>  กรณีที่มีเงินเกินต้องการ ควรลงทุนเพื่อได้รับผลตอบแทน</a:t>
            </a:r>
            <a:endParaRPr/>
          </a:p>
          <a:p>
            <a:pPr marL="171450" lvl="0" indent="-381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endParaRPr/>
          </a:p>
        </p:txBody>
      </p:sp>
      <p:cxnSp>
        <p:nvCxnSpPr>
          <p:cNvPr id="217" name="Google Shape;217;p23"/>
          <p:cNvCxnSpPr/>
          <p:nvPr/>
        </p:nvCxnSpPr>
        <p:spPr>
          <a:xfrm rot="10800000">
            <a:off x="628650" y="6485313"/>
            <a:ext cx="7886700" cy="0"/>
          </a:xfrm>
          <a:prstGeom prst="straightConnector1">
            <a:avLst/>
          </a:prstGeom>
          <a:noFill/>
          <a:ln w="5715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4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CordiaUPC"/>
              <a:buNone/>
            </a:pPr>
            <a:r>
              <a:rPr lang="th-TH" sz="4200">
                <a:latin typeface="CordiaUPC"/>
                <a:ea typeface="CordiaUPC"/>
                <a:cs typeface="CordiaUPC"/>
                <a:sym typeface="CordiaUPC"/>
              </a:rPr>
              <a:t>วิเคราะห์รายการที่กระทบในแต่ละกิจกรรม</a:t>
            </a:r>
            <a:endParaRPr sz="4200">
              <a:latin typeface="CordiaUPC"/>
              <a:ea typeface="CordiaUPC"/>
              <a:cs typeface="CordiaUPC"/>
              <a:sym typeface="CordiaUPC"/>
            </a:endParaRPr>
          </a:p>
        </p:txBody>
      </p:sp>
      <p:graphicFrame>
        <p:nvGraphicFramePr>
          <p:cNvPr id="223" name="Google Shape;223;p24"/>
          <p:cNvGraphicFramePr/>
          <p:nvPr/>
        </p:nvGraphicFramePr>
        <p:xfrm>
          <a:off x="628650" y="1988840"/>
          <a:ext cx="7957225" cy="3017570"/>
        </p:xfrm>
        <a:graphic>
          <a:graphicData uri="http://schemas.openxmlformats.org/drawingml/2006/table">
            <a:tbl>
              <a:tblPr firstRow="1" bandRow="1">
                <a:noFill/>
                <a:tableStyleId>{78AE3DF9-F826-44F9-947B-B4A368A145BD}</a:tableStyleId>
              </a:tblPr>
              <a:tblGrid>
                <a:gridCol w="2287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1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9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9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รายการ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การเปลี่ยนแปลง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ผลกระทบ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กิจกรรม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สินทรัพย์ หมุนเวียน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เพิ่มขึ้น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เงินสด ลดลง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ดำเนินงาน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สินทรัพย์ หมุนเวียน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ลดลง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เงินสด เพิ่มขึ้น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ดำเนินงาน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ที่ดิน อาคาร อุปกรณ์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เพิ่มขึ้น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เงินสด ลดลง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ลงทุน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ที่ดิน อาคาร อุปกรณ์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ลดลง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เงินสด เพิ่มขึ้น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ลงทุน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24" name="Google Shape;224;p24"/>
          <p:cNvSpPr/>
          <p:nvPr/>
        </p:nvSpPr>
        <p:spPr>
          <a:xfrm>
            <a:off x="628650" y="5589240"/>
            <a:ext cx="8191822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rdiaUPC"/>
              <a:buNone/>
            </a:pPr>
            <a:r>
              <a:rPr lang="th-TH" sz="2000" b="0" i="0" u="sng" strike="noStrike" cap="none">
                <a:solidFill>
                  <a:schemeClr val="dk1"/>
                </a:solidFill>
                <a:latin typeface="CordiaUPC"/>
                <a:ea typeface="CordiaUPC"/>
                <a:cs typeface="CordiaUPC"/>
                <a:sym typeface="CordiaUPC"/>
              </a:rPr>
              <a:t>หมายเห</a:t>
            </a:r>
            <a:r>
              <a:rPr lang="th-TH" sz="2000" b="0" i="0" u="none" strike="noStrike" cap="none">
                <a:solidFill>
                  <a:schemeClr val="dk1"/>
                </a:solidFill>
                <a:latin typeface="CordiaUPC"/>
                <a:ea typeface="CordiaUPC"/>
                <a:cs typeface="CordiaUPC"/>
                <a:sym typeface="CordiaUPC"/>
              </a:rPr>
              <a:t>ตุ  จากข้อมูลที่จัดทำงบกระแสเงินสด ซึ่งมีการเปลี่ยนแปลงรายการแต่ละรายการที่เพิ่มขึ้นหรือลดลง ซึ่งนำข้อมูลจากงบดุลเปรียบเทียบ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9" name="Google Shape;229;p25"/>
          <p:cNvGraphicFramePr/>
          <p:nvPr/>
        </p:nvGraphicFramePr>
        <p:xfrm>
          <a:off x="628650" y="836712"/>
          <a:ext cx="7957225" cy="4907350"/>
        </p:xfrm>
        <a:graphic>
          <a:graphicData uri="http://schemas.openxmlformats.org/drawingml/2006/table">
            <a:tbl>
              <a:tblPr firstRow="1" bandRow="1">
                <a:noFill/>
                <a:tableStyleId>{78AE3DF9-F826-44F9-947B-B4A368A145BD}</a:tableStyleId>
              </a:tblPr>
              <a:tblGrid>
                <a:gridCol w="2287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1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9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9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รายการ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การเปลี่ยนแปลง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ผลกระทบ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กิจกรรม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หนี้สิน หมุนเวียน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เพิ่มขึ้น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เงินสด เพิ่มขึ้น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ดำเนินงาน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หนี้สิน หมุนเวียน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ลดลง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เงินสด ลด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ดำเนินงาน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เงินกู้ ระยะยาว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เพิ่มขึ้น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เงินสด เพิ่มขึ้น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จัดหาเงิน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เงินกู้ ระยะยาว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ลดลง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เงินสด ลด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จัดหาเงิน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ทุนหุ้นสามัญ และ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ทุนหุ้มบุริมสิทธิ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เพิ่มขึ้น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เงินสด เพิ่มขึ้น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จัดหาเงิน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ทุนหุ้นสามัญ และ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ทุนหุ้นบุริมสิทธิ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ลดลง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เงินสด ลดลง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800" u="none" strike="noStrike" cap="none">
                          <a:latin typeface="CordiaUPC"/>
                          <a:ea typeface="CordiaUPC"/>
                          <a:cs typeface="CordiaUPC"/>
                          <a:sym typeface="CordiaUPC"/>
                        </a:rPr>
                        <a:t>จัดหาเงิน</a:t>
                      </a:r>
                      <a:endParaRPr sz="2800" u="none" strike="noStrike" cap="none">
                        <a:latin typeface="CordiaUPC"/>
                        <a:ea typeface="CordiaUPC"/>
                        <a:cs typeface="CordiaUPC"/>
                        <a:sym typeface="CordiaUPC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30" name="Google Shape;230;p25"/>
          <p:cNvSpPr/>
          <p:nvPr/>
        </p:nvSpPr>
        <p:spPr>
          <a:xfrm>
            <a:off x="628650" y="6029125"/>
            <a:ext cx="8191822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rdiaUPC"/>
              <a:buNone/>
            </a:pPr>
            <a:r>
              <a:rPr lang="th-TH" sz="2000" b="0" i="0" u="sng" strike="noStrike" cap="none">
                <a:solidFill>
                  <a:schemeClr val="dk1"/>
                </a:solidFill>
                <a:latin typeface="CordiaUPC"/>
                <a:ea typeface="CordiaUPC"/>
                <a:cs typeface="CordiaUPC"/>
                <a:sym typeface="CordiaUPC"/>
              </a:rPr>
              <a:t>หมายเห</a:t>
            </a:r>
            <a:r>
              <a:rPr lang="th-TH" sz="2000" b="0" i="0" u="none" strike="noStrike" cap="none">
                <a:solidFill>
                  <a:schemeClr val="dk1"/>
                </a:solidFill>
                <a:latin typeface="CordiaUPC"/>
                <a:ea typeface="CordiaUPC"/>
                <a:cs typeface="CordiaUPC"/>
                <a:sym typeface="CordiaUPC"/>
              </a:rPr>
              <a:t>ตุ  จากข้อมูลที่จัดทำงบกระแสเงินสด ซึ่งมีการเปลี่ยนแปลงรายการแต่ละรายการที่เพิ่มขึ้นหรือลดลง ซึ่งนำข้อมูลจากงบดุลเปรียบเทียบ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6"/>
          <p:cNvSpPr/>
          <p:nvPr/>
        </p:nvSpPr>
        <p:spPr>
          <a:xfrm>
            <a:off x="0" y="0"/>
            <a:ext cx="9143999" cy="685736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37" name="Google Shape;237;p26"/>
          <p:cNvGrpSpPr/>
          <p:nvPr/>
        </p:nvGrpSpPr>
        <p:grpSpPr>
          <a:xfrm rot="5400000">
            <a:off x="-2487837" y="2732147"/>
            <a:ext cx="5860051" cy="395784"/>
            <a:chOff x="6081624" y="1998368"/>
            <a:chExt cx="5613457" cy="782175"/>
          </a:xfrm>
        </p:grpSpPr>
        <p:sp>
          <p:nvSpPr>
            <p:cNvPr id="238" name="Google Shape;238;p26"/>
            <p:cNvSpPr/>
            <p:nvPr/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9" name="Google Shape;239;p26"/>
            <p:cNvSpPr/>
            <p:nvPr/>
          </p:nvSpPr>
          <p:spPr>
            <a:xfrm rot="10800000">
              <a:off x="6081624" y="1998844"/>
              <a:ext cx="5372968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40" name="Google Shape;240;p26"/>
          <p:cNvSpPr/>
          <p:nvPr/>
        </p:nvSpPr>
        <p:spPr>
          <a:xfrm>
            <a:off x="434646" y="922919"/>
            <a:ext cx="8333796" cy="5461252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39700" dist="127000" dir="5400000" algn="t" rotWithShape="0">
              <a:srgbClr val="000000">
                <a:alpha val="1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p26"/>
          <p:cNvSpPr txBox="1">
            <a:spLocks noGrp="1"/>
          </p:cNvSpPr>
          <p:nvPr>
            <p:ph type="title"/>
          </p:nvPr>
        </p:nvSpPr>
        <p:spPr>
          <a:xfrm>
            <a:off x="829949" y="275645"/>
            <a:ext cx="7387313" cy="8961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CordiaUPC"/>
              <a:buNone/>
            </a:pPr>
            <a:r>
              <a:rPr lang="th-TH" sz="4700">
                <a:latin typeface="CordiaUPC"/>
                <a:ea typeface="CordiaUPC"/>
                <a:cs typeface="CordiaUPC"/>
                <a:sym typeface="CordiaUPC"/>
              </a:rPr>
              <a:t>ตัวอย่างในการจัดทำงบกระแสเงินสด</a:t>
            </a:r>
            <a:endParaRPr/>
          </a:p>
        </p:txBody>
      </p:sp>
      <p:sp>
        <p:nvSpPr>
          <p:cNvPr id="242" name="Google Shape;242;p26"/>
          <p:cNvSpPr txBox="1">
            <a:spLocks noGrp="1"/>
          </p:cNvSpPr>
          <p:nvPr>
            <p:ph type="body" idx="1"/>
          </p:nvPr>
        </p:nvSpPr>
        <p:spPr>
          <a:xfrm>
            <a:off x="907887" y="2364236"/>
            <a:ext cx="7387313" cy="30321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th-TH" sz="3200" dirty="0">
                <a:latin typeface="CordiaUPC"/>
                <a:ea typeface="CordiaUPC"/>
                <a:cs typeface="CordiaUPC"/>
                <a:sym typeface="CordiaUPC"/>
              </a:rPr>
              <a:t>1. กิจกรรมดำเนินงาน					</a:t>
            </a:r>
            <a:endParaRPr dirty="0"/>
          </a:p>
          <a:p>
            <a:pPr marL="990600" lvl="1" indent="-5334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rdiaUPC"/>
              <a:buNone/>
            </a:pPr>
            <a:r>
              <a:rPr lang="th-TH" sz="3200" dirty="0">
                <a:latin typeface="CordiaUPC"/>
                <a:ea typeface="CordiaUPC"/>
                <a:cs typeface="CordiaUPC"/>
                <a:sym typeface="CordiaUPC"/>
              </a:rPr>
              <a:t>1.1 	ปรับปรุงกำไร/ขาดทุนสุทธิจากการดำเนินงาน	xx</a:t>
            </a:r>
            <a:endParaRPr sz="3200" dirty="0">
              <a:latin typeface="CordiaUPC"/>
              <a:ea typeface="CordiaUPC"/>
              <a:cs typeface="CordiaUPC"/>
              <a:sym typeface="CordiaUPC"/>
            </a:endParaRPr>
          </a:p>
          <a:p>
            <a:pPr marL="990600" lvl="1" indent="-5334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rdiaUPC"/>
              <a:buNone/>
            </a:pPr>
            <a:r>
              <a:rPr lang="th-TH" sz="3200" dirty="0">
                <a:latin typeface="CordiaUPC"/>
                <a:ea typeface="CordiaUPC"/>
                <a:cs typeface="CordiaUPC"/>
                <a:sym typeface="CordiaUPC"/>
              </a:rPr>
              <a:t>1.2 	สินทรัพย์ดำเนินงาน				xx</a:t>
            </a:r>
            <a:endParaRPr sz="3200" dirty="0">
              <a:latin typeface="CordiaUPC"/>
              <a:ea typeface="CordiaUPC"/>
              <a:cs typeface="CordiaUPC"/>
              <a:sym typeface="CordiaUPC"/>
            </a:endParaRPr>
          </a:p>
          <a:p>
            <a:pPr marL="990600" lvl="1" indent="-5334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rdiaUPC"/>
              <a:buNone/>
            </a:pPr>
            <a:r>
              <a:rPr lang="th-TH" sz="3200" dirty="0">
                <a:latin typeface="CordiaUPC"/>
                <a:ea typeface="CordiaUPC"/>
                <a:cs typeface="CordiaUPC"/>
                <a:sym typeface="CordiaUPC"/>
              </a:rPr>
              <a:t>1.3 	หนี้สินดำเนินงาน				</a:t>
            </a:r>
            <a:r>
              <a:rPr lang="th-TH" sz="3200" u="sng" dirty="0">
                <a:latin typeface="CordiaUPC"/>
                <a:ea typeface="CordiaUPC"/>
                <a:cs typeface="CordiaUPC"/>
                <a:sym typeface="CordiaUPC"/>
              </a:rPr>
              <a:t>xx</a:t>
            </a:r>
            <a:r>
              <a:rPr lang="th-TH" sz="3200" dirty="0">
                <a:latin typeface="CordiaUPC"/>
                <a:ea typeface="CordiaUPC"/>
                <a:cs typeface="CordiaUPC"/>
                <a:sym typeface="CordiaUPC"/>
              </a:rPr>
              <a:t>	</a:t>
            </a:r>
            <a:r>
              <a:rPr lang="en-US" sz="3200" dirty="0">
                <a:latin typeface="CordiaUPC"/>
                <a:ea typeface="CordiaUPC"/>
                <a:cs typeface="CordiaUPC"/>
                <a:sym typeface="CordiaUPC"/>
              </a:rPr>
              <a:t>					</a:t>
            </a:r>
            <a:r>
              <a:rPr lang="th-TH" sz="3200" dirty="0">
                <a:latin typeface="CordiaUPC"/>
                <a:ea typeface="CordiaUPC"/>
                <a:cs typeface="CordiaUPC"/>
                <a:sym typeface="CordiaUPC"/>
              </a:rPr>
              <a:t>xx</a:t>
            </a:r>
            <a:endParaRPr sz="3200" dirty="0">
              <a:latin typeface="CordiaUPC"/>
              <a:ea typeface="CordiaUPC"/>
              <a:cs typeface="CordiaUPC"/>
              <a:sym typeface="CordiaUPC"/>
            </a:endParaRPr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th-TH" sz="3200" dirty="0">
                <a:latin typeface="CordiaUPC"/>
                <a:ea typeface="CordiaUPC"/>
                <a:cs typeface="CordiaUPC"/>
                <a:sym typeface="CordiaUPC"/>
              </a:rPr>
              <a:t>2. กิจกรรมลงทุน					xx</a:t>
            </a:r>
            <a:endParaRPr sz="3200" dirty="0">
              <a:latin typeface="CordiaUPC"/>
              <a:ea typeface="CordiaUPC"/>
              <a:cs typeface="CordiaUPC"/>
              <a:sym typeface="CordiaUPC"/>
            </a:endParaRPr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th-TH" sz="3200" dirty="0">
                <a:latin typeface="CordiaUPC"/>
                <a:ea typeface="CordiaUPC"/>
                <a:cs typeface="CordiaUPC"/>
                <a:sym typeface="CordiaUPC"/>
              </a:rPr>
              <a:t>3. กิจกรรมจัดหาเงิน					</a:t>
            </a:r>
            <a:r>
              <a:rPr lang="th-TH" sz="3200" u="sng" dirty="0">
                <a:latin typeface="CordiaUPC"/>
                <a:ea typeface="CordiaUPC"/>
                <a:cs typeface="CordiaUPC"/>
                <a:sym typeface="CordiaUPC"/>
              </a:rPr>
              <a:t>xx</a:t>
            </a:r>
            <a:endParaRPr sz="3200" u="sng" dirty="0">
              <a:latin typeface="CordiaUPC"/>
              <a:ea typeface="CordiaUPC"/>
              <a:cs typeface="CordiaUPC"/>
              <a:sym typeface="CordiaUPC"/>
            </a:endParaRPr>
          </a:p>
          <a:p>
            <a:pPr marL="609600" lvl="0" indent="-6096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rdiaUPC"/>
              <a:buNone/>
            </a:pPr>
            <a:r>
              <a:rPr lang="th-TH" sz="3200" dirty="0">
                <a:latin typeface="CordiaUPC"/>
                <a:ea typeface="CordiaUPC"/>
                <a:cs typeface="CordiaUPC"/>
                <a:sym typeface="CordiaUPC"/>
              </a:rPr>
              <a:t>กระแสเงินสดสุทธิเพิ่มขึ้น (ลดลง)				xx</a:t>
            </a:r>
            <a:endParaRPr sz="3200" dirty="0">
              <a:latin typeface="CordiaUPC"/>
              <a:ea typeface="CordiaUPC"/>
              <a:cs typeface="CordiaUPC"/>
              <a:sym typeface="CordiaUPC"/>
            </a:endParaRPr>
          </a:p>
          <a:p>
            <a:pPr marL="609600" lvl="0" indent="-6096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rdiaUPC"/>
              <a:buNone/>
            </a:pPr>
            <a:r>
              <a:rPr lang="th-TH" sz="3200" dirty="0">
                <a:latin typeface="CordiaUPC"/>
                <a:ea typeface="CordiaUPC"/>
                <a:cs typeface="CordiaUPC"/>
                <a:sym typeface="CordiaUPC"/>
              </a:rPr>
              <a:t>บวก : เงินสดต้นงวด					</a:t>
            </a:r>
            <a:r>
              <a:rPr lang="th-TH" sz="3200" u="sng" dirty="0">
                <a:latin typeface="CordiaUPC"/>
                <a:ea typeface="CordiaUPC"/>
                <a:cs typeface="CordiaUPC"/>
                <a:sym typeface="CordiaUPC"/>
              </a:rPr>
              <a:t>xx</a:t>
            </a:r>
            <a:endParaRPr sz="3200" u="sng" dirty="0">
              <a:latin typeface="CordiaUPC"/>
              <a:ea typeface="CordiaUPC"/>
              <a:cs typeface="CordiaUPC"/>
              <a:sym typeface="CordiaUPC"/>
            </a:endParaRPr>
          </a:p>
          <a:p>
            <a:pPr marL="609600" lvl="0" indent="-6096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rdiaUPC"/>
              <a:buNone/>
            </a:pPr>
            <a:r>
              <a:rPr lang="th-TH" sz="3200" dirty="0">
                <a:latin typeface="CordiaUPC"/>
                <a:ea typeface="CordiaUPC"/>
                <a:cs typeface="CordiaUPC"/>
                <a:sym typeface="CordiaUPC"/>
              </a:rPr>
              <a:t>เงินสดปลายงวด						</a:t>
            </a:r>
            <a:r>
              <a:rPr lang="th-TH" sz="3200" u="sng" dirty="0">
                <a:latin typeface="CordiaUPC"/>
                <a:ea typeface="CordiaUPC"/>
                <a:cs typeface="CordiaUPC"/>
                <a:sym typeface="CordiaUPC"/>
              </a:rPr>
              <a:t>xx</a:t>
            </a:r>
            <a:endParaRPr sz="3200" u="sng" dirty="0">
              <a:latin typeface="CordiaUPC"/>
              <a:ea typeface="CordiaUPC"/>
              <a:cs typeface="CordiaUPC"/>
              <a:sym typeface="CordiaUPC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27"/>
          <p:cNvSpPr/>
          <p:nvPr/>
        </p:nvSpPr>
        <p:spPr>
          <a:xfrm>
            <a:off x="0" y="0"/>
            <a:ext cx="9143999" cy="685736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48" name="Google Shape;248;p27"/>
          <p:cNvGrpSpPr/>
          <p:nvPr/>
        </p:nvGrpSpPr>
        <p:grpSpPr>
          <a:xfrm rot="5400000">
            <a:off x="-2487837" y="2732147"/>
            <a:ext cx="5860051" cy="395784"/>
            <a:chOff x="6081624" y="1998368"/>
            <a:chExt cx="5613457" cy="782175"/>
          </a:xfrm>
        </p:grpSpPr>
        <p:sp>
          <p:nvSpPr>
            <p:cNvPr id="249" name="Google Shape;249;p27"/>
            <p:cNvSpPr/>
            <p:nvPr/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0" name="Google Shape;250;p27"/>
            <p:cNvSpPr/>
            <p:nvPr/>
          </p:nvSpPr>
          <p:spPr>
            <a:xfrm rot="10800000">
              <a:off x="6081624" y="1998844"/>
              <a:ext cx="5372968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1" name="Google Shape;251;p27"/>
          <p:cNvSpPr/>
          <p:nvPr/>
        </p:nvSpPr>
        <p:spPr>
          <a:xfrm>
            <a:off x="434646" y="922919"/>
            <a:ext cx="8333796" cy="5461252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39700" dist="127000" dir="5400000" algn="t" rotWithShape="0">
              <a:srgbClr val="000000">
                <a:alpha val="1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p27"/>
          <p:cNvSpPr txBox="1">
            <a:spLocks noGrp="1"/>
          </p:cNvSpPr>
          <p:nvPr>
            <p:ph type="title"/>
          </p:nvPr>
        </p:nvSpPr>
        <p:spPr>
          <a:xfrm>
            <a:off x="878342" y="248083"/>
            <a:ext cx="7387313" cy="1349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rdiaUPC"/>
              <a:buNone/>
            </a:pPr>
            <a:r>
              <a:rPr lang="th-TH" sz="4400">
                <a:solidFill>
                  <a:schemeClr val="dk1"/>
                </a:solidFill>
                <a:latin typeface="CordiaUPC"/>
                <a:ea typeface="CordiaUPC"/>
                <a:cs typeface="CordiaUPC"/>
                <a:sym typeface="CordiaUPC"/>
              </a:rPr>
              <a:t>ประโยชน์ในการจัดทำงบกระแสเงินสด</a:t>
            </a:r>
            <a:endParaRPr sz="4700">
              <a:latin typeface="CordiaUPC"/>
              <a:ea typeface="CordiaUPC"/>
              <a:cs typeface="CordiaUPC"/>
              <a:sym typeface="CordiaUPC"/>
            </a:endParaRPr>
          </a:p>
        </p:txBody>
      </p:sp>
      <p:sp>
        <p:nvSpPr>
          <p:cNvPr id="253" name="Google Shape;253;p27"/>
          <p:cNvSpPr txBox="1">
            <a:spLocks noGrp="1"/>
          </p:cNvSpPr>
          <p:nvPr>
            <p:ph type="body" idx="1"/>
          </p:nvPr>
        </p:nvSpPr>
        <p:spPr>
          <a:xfrm>
            <a:off x="878341" y="1845837"/>
            <a:ext cx="7387313" cy="30321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171450" lvl="0" indent="-203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rdiaUPC"/>
              <a:buAutoNum type="arabicPeriod"/>
            </a:pPr>
            <a:r>
              <a:rPr lang="th-TH" sz="3200" b="0">
                <a:latin typeface="CordiaUPC"/>
                <a:ea typeface="CordiaUPC"/>
                <a:cs typeface="CordiaUPC"/>
                <a:sym typeface="CordiaUPC"/>
              </a:rPr>
              <a:t>  เพื่อที่จะทำให้ทราบว่าเงินสดของกิจการไปอยู่ที่กิจกรรมใดบ้าง  </a:t>
            </a:r>
            <a:endParaRPr/>
          </a:p>
          <a:p>
            <a:pPr marL="171450" lvl="0" indent="-2032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rdiaUPC"/>
              <a:buAutoNum type="arabicPeriod"/>
            </a:pPr>
            <a:r>
              <a:rPr lang="th-TH" sz="3200" b="0">
                <a:latin typeface="CordiaUPC"/>
                <a:ea typeface="CordiaUPC"/>
                <a:cs typeface="CordiaUPC"/>
                <a:sym typeface="CordiaUPC"/>
              </a:rPr>
              <a:t>  สามารถที่จะวางแผนในการบริหารรายการที่เกี่ยวกับเงินสดได้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th-TH" sz="3200" b="0">
                <a:latin typeface="CordiaUPC"/>
                <a:ea typeface="CordiaUPC"/>
                <a:cs typeface="CordiaUPC"/>
                <a:sym typeface="CordiaUPC"/>
              </a:rPr>
              <a:t>     อย่างมีประสิทธิภาพ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</a:pPr>
            <a:endParaRPr sz="1700">
              <a:latin typeface="CordiaUPC"/>
              <a:ea typeface="CordiaUPC"/>
              <a:cs typeface="CordiaUPC"/>
              <a:sym typeface="CordiaUPC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2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28"/>
          <p:cNvSpPr/>
          <p:nvPr/>
        </p:nvSpPr>
        <p:spPr>
          <a:xfrm rot="2700000">
            <a:off x="-241023" y="-934769"/>
            <a:ext cx="2424873" cy="2708393"/>
          </a:xfrm>
          <a:custGeom>
            <a:avLst/>
            <a:gdLst/>
            <a:ahLst/>
            <a:cxnLst/>
            <a:rect l="l" t="t" r="r" b="b"/>
            <a:pathLst>
              <a:path w="2424873" h="3611191" extrusionOk="0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28"/>
          <p:cNvSpPr/>
          <p:nvPr/>
        </p:nvSpPr>
        <p:spPr>
          <a:xfrm rot="2700000">
            <a:off x="973756" y="-134088"/>
            <a:ext cx="1635955" cy="1226966"/>
          </a:xfrm>
          <a:custGeom>
            <a:avLst/>
            <a:gdLst/>
            <a:ahLst/>
            <a:cxnLst/>
            <a:rect l="l" t="t" r="r" b="b"/>
            <a:pathLst>
              <a:path w="1635955" h="1635955" extrusionOk="0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28"/>
          <p:cNvSpPr/>
          <p:nvPr/>
        </p:nvSpPr>
        <p:spPr>
          <a:xfrm rot="2700000">
            <a:off x="6713565" y="311926"/>
            <a:ext cx="4059393" cy="1911083"/>
          </a:xfrm>
          <a:custGeom>
            <a:avLst/>
            <a:gdLst/>
            <a:ahLst/>
            <a:cxnLst/>
            <a:rect l="l" t="t" r="r" b="b"/>
            <a:pathLst>
              <a:path w="4059393" h="2548110" extrusionOk="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2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28"/>
          <p:cNvSpPr/>
          <p:nvPr/>
        </p:nvSpPr>
        <p:spPr>
          <a:xfrm rot="2700000">
            <a:off x="7548980" y="1613994"/>
            <a:ext cx="1185708" cy="889281"/>
          </a:xfrm>
          <a:prstGeom prst="rect">
            <a:avLst/>
          </a:prstGeom>
          <a:solidFill>
            <a:schemeClr val="accent1">
              <a:alpha val="2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p28"/>
          <p:cNvSpPr/>
          <p:nvPr/>
        </p:nvSpPr>
        <p:spPr>
          <a:xfrm rot="2700000">
            <a:off x="-327781" y="5494508"/>
            <a:ext cx="2444907" cy="1774587"/>
          </a:xfrm>
          <a:custGeom>
            <a:avLst/>
            <a:gdLst/>
            <a:ahLst/>
            <a:cxnLst/>
            <a:rect l="l" t="t" r="r" b="b"/>
            <a:pathLst>
              <a:path w="2203753" h="2132734" extrusionOk="0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2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p28"/>
          <p:cNvSpPr/>
          <p:nvPr/>
        </p:nvSpPr>
        <p:spPr>
          <a:xfrm rot="2700000">
            <a:off x="1211282" y="5555951"/>
            <a:ext cx="928467" cy="696350"/>
          </a:xfrm>
          <a:prstGeom prst="rect">
            <a:avLst/>
          </a:prstGeom>
          <a:solidFill>
            <a:schemeClr val="accent1">
              <a:alpha val="2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p28"/>
          <p:cNvSpPr/>
          <p:nvPr/>
        </p:nvSpPr>
        <p:spPr>
          <a:xfrm rot="2700000">
            <a:off x="1877311" y="1407983"/>
            <a:ext cx="5389379" cy="4042034"/>
          </a:xfrm>
          <a:custGeom>
            <a:avLst/>
            <a:gdLst/>
            <a:ahLst/>
            <a:cxnLst/>
            <a:rect l="l" t="t" r="r" b="b"/>
            <a:pathLst>
              <a:path w="5389379" h="5389379" extrusionOk="0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Google Shape;266;p28"/>
          <p:cNvSpPr/>
          <p:nvPr/>
        </p:nvSpPr>
        <p:spPr>
          <a:xfrm>
            <a:off x="2403481" y="2353641"/>
            <a:ext cx="4337037" cy="21507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8800" b="1" i="0" u="none" strike="noStrike" cap="none">
                <a:solidFill>
                  <a:srgbClr val="080808"/>
                </a:solidFill>
                <a:latin typeface="CordiaUPC"/>
                <a:ea typeface="CordiaUPC"/>
                <a:cs typeface="CordiaUPC"/>
                <a:sym typeface="CordiaUPC"/>
              </a:rPr>
              <a:t>Q &amp; A</a:t>
            </a:r>
            <a:endParaRPr/>
          </a:p>
        </p:txBody>
      </p:sp>
      <p:sp>
        <p:nvSpPr>
          <p:cNvPr id="267" name="Google Shape;267;p28"/>
          <p:cNvSpPr/>
          <p:nvPr/>
        </p:nvSpPr>
        <p:spPr>
          <a:xfrm rot="2700000">
            <a:off x="1176283" y="882212"/>
            <a:ext cx="6791435" cy="5093576"/>
          </a:xfrm>
          <a:custGeom>
            <a:avLst/>
            <a:gdLst/>
            <a:ahLst/>
            <a:cxnLst/>
            <a:rect l="l" t="t" r="r" b="b"/>
            <a:pathLst>
              <a:path w="6791435" h="6791435" extrusionOk="0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p28"/>
          <p:cNvSpPr/>
          <p:nvPr/>
        </p:nvSpPr>
        <p:spPr>
          <a:xfrm rot="2700000">
            <a:off x="6943393" y="5778692"/>
            <a:ext cx="2231794" cy="1926608"/>
          </a:xfrm>
          <a:custGeom>
            <a:avLst/>
            <a:gdLst/>
            <a:ahLst/>
            <a:cxnLst/>
            <a:rect l="l" t="t" r="r" b="b"/>
            <a:pathLst>
              <a:path w="2940086" h="3384061" extrusionOk="0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Google Shape;269;p28"/>
          <p:cNvSpPr/>
          <p:nvPr/>
        </p:nvSpPr>
        <p:spPr>
          <a:xfrm rot="2700000">
            <a:off x="7170046" y="5363543"/>
            <a:ext cx="959985" cy="719989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5"/>
          <p:cNvSpPr/>
          <p:nvPr/>
        </p:nvSpPr>
        <p:spPr>
          <a:xfrm>
            <a:off x="0" y="0"/>
            <a:ext cx="9143999" cy="685736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9" name="Google Shape;109;p15"/>
          <p:cNvGrpSpPr/>
          <p:nvPr/>
        </p:nvGrpSpPr>
        <p:grpSpPr>
          <a:xfrm>
            <a:off x="0" y="1216597"/>
            <a:ext cx="548639" cy="673460"/>
            <a:chOff x="3940602" y="308034"/>
            <a:chExt cx="2116791" cy="3428999"/>
          </a:xfrm>
        </p:grpSpPr>
        <p:sp>
          <p:nvSpPr>
            <p:cNvPr id="110" name="Google Shape;110;p15"/>
            <p:cNvSpPr/>
            <p:nvPr/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15"/>
            <p:cNvSpPr/>
            <p:nvPr/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15"/>
            <p:cNvSpPr/>
            <p:nvPr/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3" name="Google Shape;113;p15"/>
          <p:cNvSpPr/>
          <p:nvPr/>
        </p:nvSpPr>
        <p:spPr>
          <a:xfrm>
            <a:off x="480059" y="613954"/>
            <a:ext cx="8180615" cy="1894116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39700" dist="127000" dir="5400000" algn="t" rotWithShape="0">
              <a:srgbClr val="000000">
                <a:alpha val="1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5"/>
          <p:cNvSpPr txBox="1">
            <a:spLocks noGrp="1"/>
          </p:cNvSpPr>
          <p:nvPr>
            <p:ph type="title"/>
          </p:nvPr>
        </p:nvSpPr>
        <p:spPr>
          <a:xfrm>
            <a:off x="782723" y="809898"/>
            <a:ext cx="7457037" cy="1554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CordiaUPC"/>
              <a:buNone/>
            </a:pPr>
            <a:r>
              <a:rPr lang="th-TH" sz="4200">
                <a:latin typeface="CordiaUPC"/>
                <a:ea typeface="CordiaUPC"/>
                <a:cs typeface="CordiaUPC"/>
                <a:sym typeface="CordiaUPC"/>
              </a:rPr>
              <a:t>งบกระแสเงินทุน</a:t>
            </a:r>
            <a:endParaRPr/>
          </a:p>
        </p:txBody>
      </p:sp>
      <p:sp>
        <p:nvSpPr>
          <p:cNvPr id="115" name="Google Shape;115;p15"/>
          <p:cNvSpPr txBox="1">
            <a:spLocks noGrp="1"/>
          </p:cNvSpPr>
          <p:nvPr>
            <p:ph type="body" idx="1"/>
          </p:nvPr>
        </p:nvSpPr>
        <p:spPr>
          <a:xfrm>
            <a:off x="782723" y="2574083"/>
            <a:ext cx="7455989" cy="4355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171450" lvl="0" indent="-203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th-TH" sz="3200">
                <a:latin typeface="CordiaUPC"/>
                <a:ea typeface="CordiaUPC"/>
                <a:cs typeface="CordiaUPC"/>
                <a:sym typeface="CordiaUPC"/>
              </a:rPr>
              <a:t>  เป็นการศึกษาความเคลื่อนไหวของเงินทุน มีการไหลเข้า จาก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th-TH" sz="3200">
                <a:latin typeface="CordiaUPC"/>
                <a:ea typeface="CordiaUPC"/>
                <a:cs typeface="CordiaUPC"/>
                <a:sym typeface="CordiaUPC"/>
              </a:rPr>
              <a:t>    การกู้ยืมระยะสั้น ระยะยาว จากส่วนของเจ้าของในสัดส่วนมาก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th-TH" sz="3200">
                <a:latin typeface="CordiaUPC"/>
                <a:ea typeface="CordiaUPC"/>
                <a:cs typeface="CordiaUPC"/>
                <a:sym typeface="CordiaUPC"/>
              </a:rPr>
              <a:t>    น้อยเพียงใด </a:t>
            </a:r>
            <a:endParaRPr/>
          </a:p>
          <a:p>
            <a:pPr marL="171450" lvl="0" indent="-2032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th-TH" sz="3200">
                <a:latin typeface="CordiaUPC"/>
                <a:ea typeface="CordiaUPC"/>
                <a:cs typeface="CordiaUPC"/>
                <a:sym typeface="CordiaUPC"/>
              </a:rPr>
              <a:t>  เป็นการศึกษาในช่วงระยะเวลา อาจจะเป็น 3 เดือน 6 เดือน 1 ปี</a:t>
            </a:r>
            <a:endParaRPr/>
          </a:p>
          <a:p>
            <a:pPr marL="171450" lvl="0" indent="-2032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th-TH" sz="3200">
                <a:latin typeface="CordiaUPC"/>
                <a:ea typeface="CordiaUPC"/>
                <a:cs typeface="CordiaUPC"/>
                <a:sym typeface="CordiaUPC"/>
              </a:rPr>
              <a:t>  การจัดทำงบประมาณเงินทุน เกี่ยวข้องกับ งบประมาณเงินสด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th-TH" sz="3200">
                <a:latin typeface="CordiaUPC"/>
                <a:ea typeface="CordiaUPC"/>
                <a:cs typeface="CordiaUPC"/>
                <a:sym typeface="CordiaUPC"/>
              </a:rPr>
              <a:t>    เป็นงบที่ใช้ในการวางแผนการจัดหาเงินทุนระยะสั้น และงบ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th-TH" sz="3200">
                <a:latin typeface="CordiaUPC"/>
                <a:ea typeface="CordiaUPC"/>
                <a:cs typeface="CordiaUPC"/>
                <a:sym typeface="CordiaUPC"/>
              </a:rPr>
              <a:t>    การเงินล่วงหน้า เป็นงบที่ดูความเสี่ยงภัยและสภาพคล่อง</a:t>
            </a:r>
            <a:endParaRPr/>
          </a:p>
          <a:p>
            <a:pPr marL="17145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sz="3200">
              <a:latin typeface="CordiaUPC"/>
              <a:ea typeface="CordiaUPC"/>
              <a:cs typeface="CordiaUPC"/>
              <a:sym typeface="CordiaUPC"/>
            </a:endParaRPr>
          </a:p>
        </p:txBody>
      </p:sp>
      <p:cxnSp>
        <p:nvCxnSpPr>
          <p:cNvPr id="116" name="Google Shape;116;p15"/>
          <p:cNvCxnSpPr/>
          <p:nvPr/>
        </p:nvCxnSpPr>
        <p:spPr>
          <a:xfrm rot="10800000">
            <a:off x="628650" y="6485313"/>
            <a:ext cx="7886700" cy="0"/>
          </a:xfrm>
          <a:prstGeom prst="straightConnector1">
            <a:avLst/>
          </a:prstGeom>
          <a:noFill/>
          <a:ln w="5715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6"/>
          <p:cNvSpPr/>
          <p:nvPr/>
        </p:nvSpPr>
        <p:spPr>
          <a:xfrm>
            <a:off x="0" y="0"/>
            <a:ext cx="9143999" cy="685736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2" name="Google Shape;122;p16"/>
          <p:cNvGrpSpPr/>
          <p:nvPr/>
        </p:nvGrpSpPr>
        <p:grpSpPr>
          <a:xfrm>
            <a:off x="0" y="1216597"/>
            <a:ext cx="548639" cy="673460"/>
            <a:chOff x="3940602" y="308034"/>
            <a:chExt cx="2116791" cy="3428999"/>
          </a:xfrm>
        </p:grpSpPr>
        <p:sp>
          <p:nvSpPr>
            <p:cNvPr id="123" name="Google Shape;123;p16"/>
            <p:cNvSpPr/>
            <p:nvPr/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Google Shape;124;p16"/>
            <p:cNvSpPr/>
            <p:nvPr/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16"/>
            <p:cNvSpPr/>
            <p:nvPr/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6" name="Google Shape;126;p16"/>
          <p:cNvSpPr/>
          <p:nvPr/>
        </p:nvSpPr>
        <p:spPr>
          <a:xfrm>
            <a:off x="480059" y="613954"/>
            <a:ext cx="8180615" cy="1894116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39700" dist="127000" dir="5400000" algn="t" rotWithShape="0">
              <a:srgbClr val="000000">
                <a:alpha val="1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16"/>
          <p:cNvSpPr txBox="1">
            <a:spLocks noGrp="1"/>
          </p:cNvSpPr>
          <p:nvPr>
            <p:ph type="title"/>
          </p:nvPr>
        </p:nvSpPr>
        <p:spPr>
          <a:xfrm>
            <a:off x="782723" y="809898"/>
            <a:ext cx="7457037" cy="1554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CordiaUPC"/>
              <a:buNone/>
            </a:pPr>
            <a:r>
              <a:rPr lang="th-TH" sz="4200">
                <a:latin typeface="CordiaUPC"/>
                <a:ea typeface="CordiaUPC"/>
                <a:cs typeface="CordiaUPC"/>
                <a:sym typeface="CordiaUPC"/>
              </a:rPr>
              <a:t>งบกระแสเงินสด</a:t>
            </a:r>
            <a:endParaRPr sz="4200">
              <a:latin typeface="CordiaUPC"/>
              <a:ea typeface="CordiaUPC"/>
              <a:cs typeface="CordiaUPC"/>
              <a:sym typeface="CordiaUPC"/>
            </a:endParaRPr>
          </a:p>
        </p:txBody>
      </p:sp>
      <p:sp>
        <p:nvSpPr>
          <p:cNvPr id="128" name="Google Shape;128;p16"/>
          <p:cNvSpPr txBox="1">
            <a:spLocks noGrp="1"/>
          </p:cNvSpPr>
          <p:nvPr>
            <p:ph type="body" idx="1"/>
          </p:nvPr>
        </p:nvSpPr>
        <p:spPr>
          <a:xfrm>
            <a:off x="783771" y="2560322"/>
            <a:ext cx="7455989" cy="3124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171450" lvl="0" indent="-203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th-TH" sz="3200">
                <a:latin typeface="CordiaUPC"/>
                <a:ea typeface="CordiaUPC"/>
                <a:cs typeface="CordiaUPC"/>
                <a:sym typeface="CordiaUPC"/>
              </a:rPr>
              <a:t>  เป็น 1 ใน 3 งบการเงินหลัก ซึ่งกิจการจะต้องจัดทำและนำเสนอ</a:t>
            </a:r>
            <a:endParaRPr sz="3200">
              <a:latin typeface="CordiaUPC"/>
              <a:ea typeface="CordiaUPC"/>
              <a:cs typeface="CordiaUPC"/>
              <a:sym typeface="CordiaUPC"/>
            </a:endParaRPr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th-TH" sz="3200">
                <a:latin typeface="CordiaUPC"/>
                <a:ea typeface="CordiaUPC"/>
                <a:cs typeface="CordiaUPC"/>
                <a:sym typeface="CordiaUPC"/>
              </a:rPr>
              <a:t>    ต่อสาธารณชน โดยเฉพาะบริษัทจดทะเบียน</a:t>
            </a:r>
            <a:endParaRPr/>
          </a:p>
          <a:p>
            <a:pPr marL="171450" lvl="0" indent="-2032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th-TH" sz="3200">
                <a:latin typeface="CordiaUPC"/>
                <a:ea typeface="CordiaUPC"/>
                <a:cs typeface="CordiaUPC"/>
                <a:sym typeface="CordiaUPC"/>
              </a:rPr>
              <a:t>  กิจการโดยทั่วไปมักจัดทำงบกระแสเงินสด เพื่อประโยชน์ในการ</a:t>
            </a:r>
            <a:endParaRPr sz="3200">
              <a:latin typeface="CordiaUPC"/>
              <a:ea typeface="CordiaUPC"/>
              <a:cs typeface="CordiaUPC"/>
              <a:sym typeface="CordiaUPC"/>
            </a:endParaRPr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th-TH" sz="3200">
                <a:latin typeface="CordiaUPC"/>
                <a:ea typeface="CordiaUPC"/>
                <a:cs typeface="CordiaUPC"/>
                <a:sym typeface="CordiaUPC"/>
              </a:rPr>
              <a:t>    ดำเนินงานของตนด้วย</a:t>
            </a:r>
            <a:endParaRPr/>
          </a:p>
        </p:txBody>
      </p:sp>
      <p:cxnSp>
        <p:nvCxnSpPr>
          <p:cNvPr id="129" name="Google Shape;129;p16"/>
          <p:cNvCxnSpPr/>
          <p:nvPr/>
        </p:nvCxnSpPr>
        <p:spPr>
          <a:xfrm rot="10800000">
            <a:off x="628650" y="6485313"/>
            <a:ext cx="7886700" cy="0"/>
          </a:xfrm>
          <a:prstGeom prst="straightConnector1">
            <a:avLst/>
          </a:prstGeom>
          <a:noFill/>
          <a:ln w="5715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7"/>
          <p:cNvSpPr/>
          <p:nvPr/>
        </p:nvSpPr>
        <p:spPr>
          <a:xfrm>
            <a:off x="0" y="0"/>
            <a:ext cx="9143999" cy="685736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5" name="Google Shape;135;p17"/>
          <p:cNvGrpSpPr/>
          <p:nvPr/>
        </p:nvGrpSpPr>
        <p:grpSpPr>
          <a:xfrm>
            <a:off x="0" y="1216597"/>
            <a:ext cx="548639" cy="673460"/>
            <a:chOff x="3940602" y="308034"/>
            <a:chExt cx="2116791" cy="3428999"/>
          </a:xfrm>
        </p:grpSpPr>
        <p:sp>
          <p:nvSpPr>
            <p:cNvPr id="136" name="Google Shape;136;p17"/>
            <p:cNvSpPr/>
            <p:nvPr/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17"/>
            <p:cNvSpPr/>
            <p:nvPr/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17"/>
            <p:cNvSpPr/>
            <p:nvPr/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9" name="Google Shape;139;p17"/>
          <p:cNvSpPr/>
          <p:nvPr/>
        </p:nvSpPr>
        <p:spPr>
          <a:xfrm>
            <a:off x="480059" y="613954"/>
            <a:ext cx="8180615" cy="1894116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39700" dist="127000" dir="5400000" algn="t" rotWithShape="0">
              <a:srgbClr val="000000">
                <a:alpha val="1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17"/>
          <p:cNvSpPr txBox="1">
            <a:spLocks noGrp="1"/>
          </p:cNvSpPr>
          <p:nvPr>
            <p:ph type="title"/>
          </p:nvPr>
        </p:nvSpPr>
        <p:spPr>
          <a:xfrm>
            <a:off x="782723" y="809898"/>
            <a:ext cx="7457037" cy="1554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CordiaUPC"/>
              <a:buNone/>
            </a:pPr>
            <a:r>
              <a:rPr lang="th-TH" sz="4200">
                <a:latin typeface="CordiaUPC"/>
                <a:ea typeface="CordiaUPC"/>
                <a:cs typeface="CordiaUPC"/>
                <a:sym typeface="CordiaUPC"/>
              </a:rPr>
              <a:t>วัตถุประสงค์และประโยชน์</a:t>
            </a:r>
            <a:endParaRPr/>
          </a:p>
        </p:txBody>
      </p:sp>
      <p:sp>
        <p:nvSpPr>
          <p:cNvPr id="141" name="Google Shape;141;p17"/>
          <p:cNvSpPr txBox="1">
            <a:spLocks noGrp="1"/>
          </p:cNvSpPr>
          <p:nvPr>
            <p:ph type="body" idx="1"/>
          </p:nvPr>
        </p:nvSpPr>
        <p:spPr>
          <a:xfrm>
            <a:off x="752460" y="2488690"/>
            <a:ext cx="7455989" cy="3124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171450" lvl="0" indent="-203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th-TH" sz="3200">
                <a:latin typeface="CordiaUPC"/>
                <a:ea typeface="CordiaUPC"/>
                <a:cs typeface="CordiaUPC"/>
                <a:sym typeface="CordiaUPC"/>
              </a:rPr>
              <a:t>  แสดงการเคลื่อนไหวของเงินสดในรอบระยะเวลาหนึ่งๆ</a:t>
            </a:r>
            <a:endParaRPr/>
          </a:p>
          <a:p>
            <a:pPr marL="171450" lvl="0" indent="-2032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th-TH" sz="3200">
                <a:latin typeface="CordiaUPC"/>
                <a:ea typeface="CordiaUPC"/>
                <a:cs typeface="CordiaUPC"/>
                <a:sym typeface="CordiaUPC"/>
              </a:rPr>
              <a:t>  ประเมินความสามารถของกิจการ(ฝ่ายจัดการ) ในการหาและ          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th-TH" sz="3200">
                <a:latin typeface="CordiaUPC"/>
                <a:ea typeface="CordiaUPC"/>
                <a:cs typeface="CordiaUPC"/>
                <a:sym typeface="CordiaUPC"/>
              </a:rPr>
              <a:t>    ใช้เงิน</a:t>
            </a:r>
            <a:endParaRPr/>
          </a:p>
          <a:p>
            <a:pPr marL="171450" lvl="0" indent="-2032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th-TH" sz="3200">
                <a:latin typeface="CordiaUPC"/>
                <a:ea typeface="CordiaUPC"/>
                <a:cs typeface="CordiaUPC"/>
                <a:sym typeface="CordiaUPC"/>
              </a:rPr>
              <a:t>  ช่วยคาดการณ์เกี่ยวกับกระแสเงินสดในอนาคต</a:t>
            </a:r>
            <a:endParaRPr/>
          </a:p>
        </p:txBody>
      </p:sp>
      <p:cxnSp>
        <p:nvCxnSpPr>
          <p:cNvPr id="142" name="Google Shape;142;p17"/>
          <p:cNvCxnSpPr/>
          <p:nvPr/>
        </p:nvCxnSpPr>
        <p:spPr>
          <a:xfrm rot="10800000">
            <a:off x="628650" y="6485313"/>
            <a:ext cx="7886700" cy="0"/>
          </a:xfrm>
          <a:prstGeom prst="straightConnector1">
            <a:avLst/>
          </a:prstGeom>
          <a:noFill/>
          <a:ln w="5715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8"/>
          <p:cNvSpPr/>
          <p:nvPr/>
        </p:nvSpPr>
        <p:spPr>
          <a:xfrm>
            <a:off x="0" y="0"/>
            <a:ext cx="9143999" cy="685736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8" name="Google Shape;148;p18"/>
          <p:cNvGrpSpPr/>
          <p:nvPr/>
        </p:nvGrpSpPr>
        <p:grpSpPr>
          <a:xfrm>
            <a:off x="0" y="1216597"/>
            <a:ext cx="548639" cy="673460"/>
            <a:chOff x="3940602" y="308034"/>
            <a:chExt cx="2116791" cy="3428999"/>
          </a:xfrm>
        </p:grpSpPr>
        <p:sp>
          <p:nvSpPr>
            <p:cNvPr id="149" name="Google Shape;149;p18"/>
            <p:cNvSpPr/>
            <p:nvPr/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" name="Google Shape;150;p18"/>
            <p:cNvSpPr/>
            <p:nvPr/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" name="Google Shape;151;p18"/>
            <p:cNvSpPr/>
            <p:nvPr/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2" name="Google Shape;152;p18"/>
          <p:cNvSpPr/>
          <p:nvPr/>
        </p:nvSpPr>
        <p:spPr>
          <a:xfrm>
            <a:off x="480059" y="613954"/>
            <a:ext cx="8180615" cy="1894116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39700" dist="127000" dir="5400000" algn="t" rotWithShape="0">
              <a:srgbClr val="000000">
                <a:alpha val="1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18"/>
          <p:cNvSpPr txBox="1">
            <a:spLocks noGrp="1"/>
          </p:cNvSpPr>
          <p:nvPr>
            <p:ph type="title"/>
          </p:nvPr>
        </p:nvSpPr>
        <p:spPr>
          <a:xfrm>
            <a:off x="782723" y="809898"/>
            <a:ext cx="7457037" cy="1554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CordiaUPC"/>
              <a:buNone/>
            </a:pPr>
            <a:r>
              <a:rPr lang="th-TH" sz="4200">
                <a:latin typeface="CordiaUPC"/>
                <a:ea typeface="CordiaUPC"/>
                <a:cs typeface="CordiaUPC"/>
                <a:sym typeface="CordiaUPC"/>
              </a:rPr>
              <a:t>รูปแบบของงบกระแสเงินสด</a:t>
            </a:r>
            <a:endParaRPr/>
          </a:p>
        </p:txBody>
      </p:sp>
      <p:sp>
        <p:nvSpPr>
          <p:cNvPr id="154" name="Google Shape;154;p18"/>
          <p:cNvSpPr txBox="1">
            <a:spLocks noGrp="1"/>
          </p:cNvSpPr>
          <p:nvPr>
            <p:ph type="body" idx="1"/>
          </p:nvPr>
        </p:nvSpPr>
        <p:spPr>
          <a:xfrm>
            <a:off x="548639" y="2560322"/>
            <a:ext cx="7455989" cy="3124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th-TH" sz="3200">
                <a:latin typeface="CordiaUPC"/>
                <a:ea typeface="CordiaUPC"/>
                <a:cs typeface="CordiaUPC"/>
                <a:sym typeface="CordiaUPC"/>
              </a:rPr>
              <a:t>แยกแสดงงบกระแสเงินสด ตามกิจกรรม</a:t>
            </a:r>
            <a:endParaRPr/>
          </a:p>
          <a:p>
            <a:pPr marL="514350" lvl="1" indent="-2032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th-TH" sz="3200">
                <a:latin typeface="CordiaUPC"/>
                <a:ea typeface="CordiaUPC"/>
                <a:cs typeface="CordiaUPC"/>
                <a:sym typeface="CordiaUPC"/>
              </a:rPr>
              <a:t>  จากการดำเนินงาน (Operating activities)</a:t>
            </a:r>
            <a:endParaRPr sz="3200">
              <a:latin typeface="CordiaUPC"/>
              <a:ea typeface="CordiaUPC"/>
              <a:cs typeface="CordiaUPC"/>
              <a:sym typeface="CordiaUPC"/>
            </a:endParaRPr>
          </a:p>
          <a:p>
            <a:pPr marL="514350" lvl="1" indent="-2032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th-TH" sz="3200">
                <a:latin typeface="CordiaUPC"/>
                <a:ea typeface="CordiaUPC"/>
                <a:cs typeface="CordiaUPC"/>
                <a:sym typeface="CordiaUPC"/>
              </a:rPr>
              <a:t>  จากการลงทุน (Investing activities)</a:t>
            </a:r>
            <a:endParaRPr/>
          </a:p>
          <a:p>
            <a:pPr marL="514350" lvl="1" indent="-2032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th-TH" sz="3200">
                <a:latin typeface="CordiaUPC"/>
                <a:ea typeface="CordiaUPC"/>
                <a:cs typeface="CordiaUPC"/>
                <a:sym typeface="CordiaUPC"/>
              </a:rPr>
              <a:t>  จากการจัดหาเงินทุน (Financing activities)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th-TH" sz="3200">
                <a:latin typeface="CordiaUPC"/>
                <a:ea typeface="CordiaUPC"/>
                <a:cs typeface="CordiaUPC"/>
                <a:sym typeface="CordiaUPC"/>
              </a:rPr>
              <a:t>ต้องมีชื่อกิจการ  คำว่า “งบกระแสเงินสด”  และช่วงเวลาที่เกี่ยวข้อง</a:t>
            </a:r>
            <a:endParaRPr/>
          </a:p>
        </p:txBody>
      </p:sp>
      <p:cxnSp>
        <p:nvCxnSpPr>
          <p:cNvPr id="155" name="Google Shape;155;p18"/>
          <p:cNvCxnSpPr/>
          <p:nvPr/>
        </p:nvCxnSpPr>
        <p:spPr>
          <a:xfrm rot="10800000">
            <a:off x="628650" y="6485313"/>
            <a:ext cx="7886700" cy="0"/>
          </a:xfrm>
          <a:prstGeom prst="straightConnector1">
            <a:avLst/>
          </a:prstGeom>
          <a:noFill/>
          <a:ln w="5715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9"/>
          <p:cNvSpPr/>
          <p:nvPr/>
        </p:nvSpPr>
        <p:spPr>
          <a:xfrm>
            <a:off x="0" y="0"/>
            <a:ext cx="9143999" cy="685736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19"/>
          <p:cNvSpPr txBox="1">
            <a:spLocks noGrp="1"/>
          </p:cNvSpPr>
          <p:nvPr>
            <p:ph type="title"/>
          </p:nvPr>
        </p:nvSpPr>
        <p:spPr>
          <a:xfrm>
            <a:off x="606478" y="386930"/>
            <a:ext cx="6927525" cy="1188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CordiaUPC"/>
              <a:buNone/>
            </a:pPr>
            <a:r>
              <a:rPr lang="th-TH" sz="4700">
                <a:latin typeface="CordiaUPC"/>
                <a:ea typeface="CordiaUPC"/>
                <a:cs typeface="CordiaUPC"/>
                <a:sym typeface="CordiaUPC"/>
              </a:rPr>
              <a:t>เงินสดจากการดำเนินงาน</a:t>
            </a:r>
            <a:endParaRPr/>
          </a:p>
        </p:txBody>
      </p:sp>
      <p:grpSp>
        <p:nvGrpSpPr>
          <p:cNvPr id="162" name="Google Shape;162;p19"/>
          <p:cNvGrpSpPr/>
          <p:nvPr/>
        </p:nvGrpSpPr>
        <p:grpSpPr>
          <a:xfrm>
            <a:off x="-1" y="1998368"/>
            <a:ext cx="8771274" cy="782176"/>
            <a:chOff x="-2" y="1998368"/>
            <a:chExt cx="11695084" cy="782176"/>
          </a:xfrm>
        </p:grpSpPr>
        <p:sp>
          <p:nvSpPr>
            <p:cNvPr id="163" name="Google Shape;163;p19"/>
            <p:cNvSpPr/>
            <p:nvPr/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Google Shape;164;p19"/>
            <p:cNvSpPr/>
            <p:nvPr/>
          </p:nvSpPr>
          <p:spPr>
            <a:xfrm rot="10800000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5" name="Google Shape;165;p19"/>
          <p:cNvSpPr/>
          <p:nvPr/>
        </p:nvSpPr>
        <p:spPr>
          <a:xfrm>
            <a:off x="0" y="2203079"/>
            <a:ext cx="8537521" cy="4147845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39700" dist="127000" dir="5400000" algn="t" rotWithShape="0">
              <a:srgbClr val="000000">
                <a:alpha val="1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19"/>
          <p:cNvSpPr txBox="1">
            <a:spLocks noGrp="1"/>
          </p:cNvSpPr>
          <p:nvPr>
            <p:ph type="body" idx="1"/>
          </p:nvPr>
        </p:nvSpPr>
        <p:spPr>
          <a:xfrm>
            <a:off x="595245" y="2599509"/>
            <a:ext cx="5056875" cy="34355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71450" lvl="0" indent="-177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th-TH" sz="2800">
                <a:latin typeface="CordiaUPC"/>
                <a:ea typeface="CordiaUPC"/>
                <a:cs typeface="CordiaUPC"/>
                <a:sym typeface="CordiaUPC"/>
              </a:rPr>
              <a:t>เงินสดเข้า</a:t>
            </a:r>
            <a:endParaRPr/>
          </a:p>
          <a:p>
            <a:pPr marL="514350" lvl="1" indent="-1778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th-TH" sz="2800">
                <a:latin typeface="CordiaUPC"/>
                <a:ea typeface="CordiaUPC"/>
                <a:cs typeface="CordiaUPC"/>
                <a:sym typeface="CordiaUPC"/>
              </a:rPr>
              <a:t>จากการขายเงินสด</a:t>
            </a:r>
            <a:endParaRPr/>
          </a:p>
          <a:p>
            <a:pPr marL="514350" lvl="1" indent="-1778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th-TH" sz="2800">
                <a:latin typeface="CordiaUPC"/>
                <a:ea typeface="CordiaUPC"/>
                <a:cs typeface="CordiaUPC"/>
                <a:sym typeface="CordiaUPC"/>
              </a:rPr>
              <a:t>รับชำระจากลูกหนี้</a:t>
            </a:r>
            <a:endParaRPr/>
          </a:p>
          <a:p>
            <a:pPr marL="514350" lvl="1" indent="-1778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th-TH" sz="2800">
                <a:latin typeface="CordiaUPC"/>
                <a:ea typeface="CordiaUPC"/>
                <a:cs typeface="CordiaUPC"/>
                <a:sym typeface="CordiaUPC"/>
              </a:rPr>
              <a:t>รายรับอื่นๆ เช่น ดอกเบี้ยรับ เงินปันผลรับ</a:t>
            </a:r>
            <a:endParaRPr/>
          </a:p>
          <a:p>
            <a:pPr marL="171450" lvl="0" indent="-1778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th-TH" sz="2800">
                <a:latin typeface="CordiaUPC"/>
                <a:ea typeface="CordiaUPC"/>
                <a:cs typeface="CordiaUPC"/>
                <a:sym typeface="CordiaUPC"/>
              </a:rPr>
              <a:t>เงินสดออก</a:t>
            </a:r>
            <a:endParaRPr/>
          </a:p>
          <a:p>
            <a:pPr marL="514350" lvl="1" indent="-1778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th-TH" sz="2800">
                <a:latin typeface="CordiaUPC"/>
                <a:ea typeface="CordiaUPC"/>
                <a:cs typeface="CordiaUPC"/>
                <a:sym typeface="CordiaUPC"/>
              </a:rPr>
              <a:t>จ่ายค่าวัตถุดิบหรือสินค้า</a:t>
            </a:r>
            <a:endParaRPr/>
          </a:p>
          <a:p>
            <a:pPr marL="514350" lvl="1" indent="-1778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th-TH" sz="2800">
                <a:latin typeface="CordiaUPC"/>
                <a:ea typeface="CordiaUPC"/>
                <a:cs typeface="CordiaUPC"/>
                <a:sym typeface="CordiaUPC"/>
              </a:rPr>
              <a:t>จ่ายเงินเดือน ค่าจ้าง</a:t>
            </a:r>
            <a:endParaRPr/>
          </a:p>
          <a:p>
            <a:pPr marL="514350" lvl="1" indent="-1778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th-TH" sz="2800">
                <a:latin typeface="CordiaUPC"/>
                <a:ea typeface="CordiaUPC"/>
                <a:cs typeface="CordiaUPC"/>
                <a:sym typeface="CordiaUPC"/>
              </a:rPr>
              <a:t>จ่ายดอกเบี้ย ภาษี และอื่นๆ</a:t>
            </a:r>
            <a:endParaRPr sz="2800">
              <a:latin typeface="CordiaUPC"/>
              <a:ea typeface="CordiaUPC"/>
              <a:cs typeface="CordiaUPC"/>
              <a:sym typeface="CordiaUPC"/>
            </a:endParaRPr>
          </a:p>
        </p:txBody>
      </p:sp>
      <p:sp>
        <p:nvSpPr>
          <p:cNvPr id="167" name="Google Shape;167;p19"/>
          <p:cNvSpPr/>
          <p:nvPr/>
        </p:nvSpPr>
        <p:spPr>
          <a:xfrm>
            <a:off x="4432332" y="4938985"/>
            <a:ext cx="4104456" cy="1477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0000"/>
              </a:solidFill>
              <a:latin typeface="Browallia New"/>
              <a:ea typeface="Browallia New"/>
              <a:cs typeface="Browallia New"/>
              <a:sym typeface="Browallia New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Browallia New"/>
              <a:buNone/>
            </a:pPr>
            <a:r>
              <a:rPr lang="th-TH" sz="1800" b="0" i="0" u="sng" strike="noStrike" cap="none">
                <a:solidFill>
                  <a:srgbClr val="FF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วิเคราะห์</a:t>
            </a:r>
            <a:endParaRPr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Browallia New"/>
              <a:buNone/>
            </a:pPr>
            <a:r>
              <a:rPr lang="th-TH" sz="1800" b="0" i="0" u="none" strike="noStrike" cap="none">
                <a:solidFill>
                  <a:srgbClr val="FF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สินทรัพย์หมุนเวียน(CA)ทุกตัวที่เกี่ยวข้องกับการดำเนินงาน</a:t>
            </a:r>
            <a:endParaRPr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800" b="0" i="0" u="none" strike="noStrike" cap="none">
                <a:solidFill>
                  <a:srgbClr val="FF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หนี้สินหมุนเวียนทุกตัว ทุกตัวที่เกี่ยวข้องกับการดำเนินงาน</a:t>
            </a:r>
            <a:endParaRPr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0000"/>
              </a:solidFill>
              <a:latin typeface="Browallia New"/>
              <a:ea typeface="Browallia New"/>
              <a:cs typeface="Browallia New"/>
              <a:sym typeface="Browallia Ne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0"/>
          <p:cNvSpPr/>
          <p:nvPr/>
        </p:nvSpPr>
        <p:spPr>
          <a:xfrm>
            <a:off x="0" y="0"/>
            <a:ext cx="9143999" cy="685736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20"/>
          <p:cNvSpPr txBox="1">
            <a:spLocks noGrp="1"/>
          </p:cNvSpPr>
          <p:nvPr>
            <p:ph type="title"/>
          </p:nvPr>
        </p:nvSpPr>
        <p:spPr>
          <a:xfrm>
            <a:off x="606478" y="386930"/>
            <a:ext cx="6927525" cy="1188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CordiaUPC"/>
              <a:buNone/>
            </a:pPr>
            <a:r>
              <a:rPr lang="th-TH" sz="4700">
                <a:latin typeface="CordiaUPC"/>
                <a:ea typeface="CordiaUPC"/>
                <a:cs typeface="CordiaUPC"/>
                <a:sym typeface="CordiaUPC"/>
              </a:rPr>
              <a:t>เงินสดจากการลงทุน</a:t>
            </a:r>
            <a:endParaRPr/>
          </a:p>
        </p:txBody>
      </p:sp>
      <p:grpSp>
        <p:nvGrpSpPr>
          <p:cNvPr id="174" name="Google Shape;174;p20"/>
          <p:cNvGrpSpPr/>
          <p:nvPr/>
        </p:nvGrpSpPr>
        <p:grpSpPr>
          <a:xfrm>
            <a:off x="-1" y="1998368"/>
            <a:ext cx="8771274" cy="782176"/>
            <a:chOff x="-2" y="1998368"/>
            <a:chExt cx="11695084" cy="782176"/>
          </a:xfrm>
        </p:grpSpPr>
        <p:sp>
          <p:nvSpPr>
            <p:cNvPr id="175" name="Google Shape;175;p20"/>
            <p:cNvSpPr/>
            <p:nvPr/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" name="Google Shape;176;p20"/>
            <p:cNvSpPr/>
            <p:nvPr/>
          </p:nvSpPr>
          <p:spPr>
            <a:xfrm rot="10800000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7" name="Google Shape;177;p20"/>
          <p:cNvSpPr/>
          <p:nvPr/>
        </p:nvSpPr>
        <p:spPr>
          <a:xfrm>
            <a:off x="0" y="2203079"/>
            <a:ext cx="8537521" cy="4147845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39700" dist="127000" dir="5400000" algn="t" rotWithShape="0">
              <a:srgbClr val="000000">
                <a:alpha val="1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20"/>
          <p:cNvSpPr txBox="1">
            <a:spLocks noGrp="1"/>
          </p:cNvSpPr>
          <p:nvPr>
            <p:ph type="body" idx="1"/>
          </p:nvPr>
        </p:nvSpPr>
        <p:spPr>
          <a:xfrm>
            <a:off x="606478" y="2559235"/>
            <a:ext cx="7607751" cy="34355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71450" lvl="0" indent="-177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th-TH" sz="2800">
                <a:latin typeface="CordiaUPC"/>
                <a:ea typeface="CordiaUPC"/>
                <a:cs typeface="CordiaUPC"/>
                <a:sym typeface="CordiaUPC"/>
              </a:rPr>
              <a:t>เงินสดออก</a:t>
            </a:r>
            <a:endParaRPr/>
          </a:p>
          <a:p>
            <a:pPr marL="514350" lvl="1" indent="-1778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th-TH" sz="2800">
                <a:latin typeface="CordiaUPC"/>
                <a:ea typeface="CordiaUPC"/>
                <a:cs typeface="CordiaUPC"/>
                <a:sym typeface="CordiaUPC"/>
              </a:rPr>
              <a:t>จากการซื้อที่ดิน อาคาร อุปกรณ์</a:t>
            </a:r>
            <a:endParaRPr/>
          </a:p>
          <a:p>
            <a:pPr marL="514350" lvl="1" indent="-1778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th-TH" sz="2800">
                <a:latin typeface="CordiaUPC"/>
                <a:ea typeface="CordiaUPC"/>
                <a:cs typeface="CordiaUPC"/>
                <a:sym typeface="CordiaUPC"/>
              </a:rPr>
              <a:t>จากการซื้อหลักทรัพย์</a:t>
            </a:r>
            <a:endParaRPr/>
          </a:p>
          <a:p>
            <a:pPr marL="514350" lvl="1" indent="-1778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th-TH" sz="2800">
                <a:latin typeface="CordiaUPC"/>
                <a:ea typeface="CordiaUPC"/>
                <a:cs typeface="CordiaUPC"/>
                <a:sym typeface="CordiaUPC"/>
              </a:rPr>
              <a:t>จากการให้กู้ยืม</a:t>
            </a:r>
            <a:endParaRPr/>
          </a:p>
          <a:p>
            <a:pPr marL="171450" lvl="0" indent="-1778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th-TH" sz="2800">
                <a:latin typeface="CordiaUPC"/>
                <a:ea typeface="CordiaUPC"/>
                <a:cs typeface="CordiaUPC"/>
                <a:sym typeface="CordiaUPC"/>
              </a:rPr>
              <a:t>เงินสดเข้า</a:t>
            </a:r>
            <a:endParaRPr/>
          </a:p>
          <a:p>
            <a:pPr marL="514350" lvl="1" indent="-1778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th-TH" sz="2800">
                <a:latin typeface="CordiaUPC"/>
                <a:ea typeface="CordiaUPC"/>
                <a:cs typeface="CordiaUPC"/>
                <a:sym typeface="CordiaUPC"/>
              </a:rPr>
              <a:t>จากการขายที่ดิน อาคาร อุปกรณ์</a:t>
            </a:r>
            <a:endParaRPr/>
          </a:p>
          <a:p>
            <a:pPr marL="514350" lvl="1" indent="-1778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th-TH" sz="2800">
                <a:latin typeface="CordiaUPC"/>
                <a:ea typeface="CordiaUPC"/>
                <a:cs typeface="CordiaUPC"/>
                <a:sym typeface="CordiaUPC"/>
              </a:rPr>
              <a:t>จากการขายหลักทรัพย์</a:t>
            </a:r>
            <a:endParaRPr/>
          </a:p>
          <a:p>
            <a:pPr marL="514350" lvl="1" indent="-1778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th-TH" sz="2800">
                <a:latin typeface="CordiaUPC"/>
                <a:ea typeface="CordiaUPC"/>
                <a:cs typeface="CordiaUPC"/>
                <a:sym typeface="CordiaUPC"/>
              </a:rPr>
              <a:t>จากการรับชำระหนี้</a:t>
            </a:r>
            <a:endParaRPr/>
          </a:p>
        </p:txBody>
      </p:sp>
      <p:sp>
        <p:nvSpPr>
          <p:cNvPr id="179" name="Google Shape;179;p20"/>
          <p:cNvSpPr/>
          <p:nvPr/>
        </p:nvSpPr>
        <p:spPr>
          <a:xfrm>
            <a:off x="4703467" y="4803651"/>
            <a:ext cx="3672408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800" b="1" i="0" u="none" strike="noStrike" cap="none">
                <a:solidFill>
                  <a:srgbClr val="FF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วิเคราะห์ : </a:t>
            </a:r>
            <a:endParaRPr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800" b="0" i="0" u="none" strike="noStrike" cap="none">
                <a:solidFill>
                  <a:srgbClr val="FF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1. สินทรัพย์ไม่หมุนเวียน (ซื้อ ขายสินทรัพย์ถาวร)</a:t>
            </a:r>
            <a:endParaRPr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800" b="0" i="0" u="none" strike="noStrike" cap="none">
                <a:solidFill>
                  <a:srgbClr val="FF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2.  หลักทรัพย์, เงินลงทุนระยะยาว</a:t>
            </a:r>
            <a:endParaRPr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800" b="0" i="0" u="none" strike="noStrike" cap="none">
                <a:solidFill>
                  <a:srgbClr val="FF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 3.  สินทรัพย์อื่น ๆ ที่เกี่ยวข้องกับการลงทุน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1"/>
          <p:cNvSpPr/>
          <p:nvPr/>
        </p:nvSpPr>
        <p:spPr>
          <a:xfrm>
            <a:off x="0" y="0"/>
            <a:ext cx="9143999" cy="685736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21"/>
          <p:cNvSpPr txBox="1">
            <a:spLocks noGrp="1"/>
          </p:cNvSpPr>
          <p:nvPr>
            <p:ph type="title"/>
          </p:nvPr>
        </p:nvSpPr>
        <p:spPr>
          <a:xfrm>
            <a:off x="606478" y="386930"/>
            <a:ext cx="6927525" cy="1188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CordiaUPC"/>
              <a:buNone/>
            </a:pPr>
            <a:r>
              <a:rPr lang="th-TH" sz="4700">
                <a:latin typeface="CordiaUPC"/>
                <a:ea typeface="CordiaUPC"/>
                <a:cs typeface="CordiaUPC"/>
                <a:sym typeface="CordiaUPC"/>
              </a:rPr>
              <a:t>เงินสดจากการจัดหาเงินทุน</a:t>
            </a:r>
            <a:endParaRPr/>
          </a:p>
        </p:txBody>
      </p:sp>
      <p:grpSp>
        <p:nvGrpSpPr>
          <p:cNvPr id="186" name="Google Shape;186;p21"/>
          <p:cNvGrpSpPr/>
          <p:nvPr/>
        </p:nvGrpSpPr>
        <p:grpSpPr>
          <a:xfrm>
            <a:off x="-1" y="1998368"/>
            <a:ext cx="8771274" cy="782176"/>
            <a:chOff x="-2" y="1998368"/>
            <a:chExt cx="11695084" cy="782176"/>
          </a:xfrm>
        </p:grpSpPr>
        <p:sp>
          <p:nvSpPr>
            <p:cNvPr id="187" name="Google Shape;187;p21"/>
            <p:cNvSpPr/>
            <p:nvPr/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8" name="Google Shape;188;p21"/>
            <p:cNvSpPr/>
            <p:nvPr/>
          </p:nvSpPr>
          <p:spPr>
            <a:xfrm rot="10800000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9" name="Google Shape;189;p21"/>
          <p:cNvSpPr/>
          <p:nvPr/>
        </p:nvSpPr>
        <p:spPr>
          <a:xfrm>
            <a:off x="0" y="2203079"/>
            <a:ext cx="8537521" cy="4147845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39700" dist="127000" dir="5400000" algn="t" rotWithShape="0">
              <a:srgbClr val="000000">
                <a:alpha val="1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21"/>
          <p:cNvSpPr txBox="1">
            <a:spLocks noGrp="1"/>
          </p:cNvSpPr>
          <p:nvPr>
            <p:ph type="body" idx="1"/>
          </p:nvPr>
        </p:nvSpPr>
        <p:spPr>
          <a:xfrm>
            <a:off x="687186" y="2281516"/>
            <a:ext cx="7607751" cy="34355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171450" lvl="0" indent="-177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th-TH" sz="2800">
                <a:latin typeface="CordiaUPC"/>
                <a:ea typeface="CordiaUPC"/>
                <a:cs typeface="CordiaUPC"/>
                <a:sym typeface="CordiaUPC"/>
              </a:rPr>
              <a:t>เงินสดเข้า</a:t>
            </a:r>
            <a:endParaRPr/>
          </a:p>
          <a:p>
            <a:pPr marL="514350" lvl="1" indent="-1778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th-TH" sz="2800">
                <a:latin typeface="CordiaUPC"/>
                <a:ea typeface="CordiaUPC"/>
                <a:cs typeface="CordiaUPC"/>
                <a:sym typeface="CordiaUPC"/>
              </a:rPr>
              <a:t>จากการกู้ยืม</a:t>
            </a:r>
            <a:endParaRPr/>
          </a:p>
          <a:p>
            <a:pPr marL="514350" lvl="1" indent="-1778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th-TH" sz="2800">
                <a:latin typeface="CordiaUPC"/>
                <a:ea typeface="CordiaUPC"/>
                <a:cs typeface="CordiaUPC"/>
                <a:sym typeface="CordiaUPC"/>
              </a:rPr>
              <a:t>จากการออกหุ้น</a:t>
            </a:r>
            <a:endParaRPr/>
          </a:p>
          <a:p>
            <a:pPr marL="171450" lvl="0" indent="-1778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th-TH" sz="2800">
                <a:latin typeface="CordiaUPC"/>
                <a:ea typeface="CordiaUPC"/>
                <a:cs typeface="CordiaUPC"/>
                <a:sym typeface="CordiaUPC"/>
              </a:rPr>
              <a:t>เงินสดออก</a:t>
            </a:r>
            <a:endParaRPr/>
          </a:p>
          <a:p>
            <a:pPr marL="514350" lvl="1" indent="-1778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th-TH" sz="2800">
                <a:latin typeface="CordiaUPC"/>
                <a:ea typeface="CordiaUPC"/>
                <a:cs typeface="CordiaUPC"/>
                <a:sym typeface="CordiaUPC"/>
              </a:rPr>
              <a:t>จากการจ่ายชำระหนี้เงินกู้ยืม</a:t>
            </a:r>
            <a:endParaRPr/>
          </a:p>
          <a:p>
            <a:pPr marL="514350" lvl="1" indent="-1778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th-TH" sz="2800">
                <a:latin typeface="CordiaUPC"/>
                <a:ea typeface="CordiaUPC"/>
                <a:cs typeface="CordiaUPC"/>
                <a:sym typeface="CordiaUPC"/>
              </a:rPr>
              <a:t>จากการจ่ายเงินปันผล</a:t>
            </a:r>
            <a:endParaRPr/>
          </a:p>
        </p:txBody>
      </p:sp>
      <p:sp>
        <p:nvSpPr>
          <p:cNvPr id="191" name="Google Shape;191;p21"/>
          <p:cNvSpPr/>
          <p:nvPr/>
        </p:nvSpPr>
        <p:spPr>
          <a:xfrm>
            <a:off x="5982573" y="4385853"/>
            <a:ext cx="2286000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Browallia New"/>
              <a:buNone/>
            </a:pPr>
            <a:r>
              <a:rPr lang="th-TH" sz="1800" b="1" i="0" u="none" strike="noStrike" cap="none">
                <a:solidFill>
                  <a:srgbClr val="FF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วิเคราะห์ :</a:t>
            </a:r>
            <a:endParaRPr sz="1800" b="1" i="0" u="none" strike="noStrike" cap="none">
              <a:solidFill>
                <a:srgbClr val="FF0000"/>
              </a:solidFill>
              <a:latin typeface="Browallia New"/>
              <a:ea typeface="Browallia New"/>
              <a:cs typeface="Browallia New"/>
              <a:sym typeface="Browallia New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Browallia New"/>
              <a:buNone/>
            </a:pPr>
            <a:r>
              <a:rPr lang="th-TH" sz="1800" b="0" i="0" u="none" strike="noStrike" cap="none">
                <a:solidFill>
                  <a:srgbClr val="FF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1. หนี้สินระยะยาว</a:t>
            </a:r>
            <a:endParaRPr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Browallia New"/>
              <a:buNone/>
            </a:pPr>
            <a:r>
              <a:rPr lang="th-TH" sz="1800" b="0" i="0" u="none" strike="noStrike" cap="none">
                <a:solidFill>
                  <a:srgbClr val="FF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2.  ส่วนของผู้ถือหุ้น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2"/>
          <p:cNvSpPr/>
          <p:nvPr/>
        </p:nvSpPr>
        <p:spPr>
          <a:xfrm>
            <a:off x="0" y="0"/>
            <a:ext cx="9143999" cy="685736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97" name="Google Shape;197;p22"/>
          <p:cNvGrpSpPr/>
          <p:nvPr/>
        </p:nvGrpSpPr>
        <p:grpSpPr>
          <a:xfrm>
            <a:off x="0" y="1216597"/>
            <a:ext cx="548639" cy="673460"/>
            <a:chOff x="3940602" y="308034"/>
            <a:chExt cx="2116791" cy="3428999"/>
          </a:xfrm>
        </p:grpSpPr>
        <p:sp>
          <p:nvSpPr>
            <p:cNvPr id="198" name="Google Shape;198;p22"/>
            <p:cNvSpPr/>
            <p:nvPr/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9" name="Google Shape;199;p22"/>
            <p:cNvSpPr/>
            <p:nvPr/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0" name="Google Shape;200;p22"/>
            <p:cNvSpPr/>
            <p:nvPr/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1" name="Google Shape;201;p22"/>
          <p:cNvSpPr/>
          <p:nvPr/>
        </p:nvSpPr>
        <p:spPr>
          <a:xfrm>
            <a:off x="480059" y="613954"/>
            <a:ext cx="8180615" cy="1894116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39700" dist="127000" dir="5400000" algn="t" rotWithShape="0">
              <a:srgbClr val="000000">
                <a:alpha val="1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22"/>
          <p:cNvSpPr txBox="1">
            <a:spLocks noGrp="1"/>
          </p:cNvSpPr>
          <p:nvPr>
            <p:ph type="title"/>
          </p:nvPr>
        </p:nvSpPr>
        <p:spPr>
          <a:xfrm>
            <a:off x="782723" y="809898"/>
            <a:ext cx="7457037" cy="1554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CordiaUPC"/>
              <a:buNone/>
            </a:pPr>
            <a:r>
              <a:rPr lang="th-TH" sz="4200">
                <a:latin typeface="CordiaUPC"/>
                <a:ea typeface="CordiaUPC"/>
                <a:cs typeface="CordiaUPC"/>
                <a:sym typeface="CordiaUPC"/>
              </a:rPr>
              <a:t>การวิเคราะห์งบกระแสเงินสด</a:t>
            </a:r>
            <a:endParaRPr/>
          </a:p>
        </p:txBody>
      </p:sp>
      <p:sp>
        <p:nvSpPr>
          <p:cNvPr id="203" name="Google Shape;203;p22"/>
          <p:cNvSpPr txBox="1">
            <a:spLocks noGrp="1"/>
          </p:cNvSpPr>
          <p:nvPr>
            <p:ph type="body" idx="1"/>
          </p:nvPr>
        </p:nvSpPr>
        <p:spPr>
          <a:xfrm>
            <a:off x="782723" y="2356404"/>
            <a:ext cx="7455989" cy="3124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171450" lvl="0" indent="-203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th-TH" sz="3200">
                <a:latin typeface="CordiaUPC"/>
                <a:ea typeface="CordiaUPC"/>
                <a:cs typeface="CordiaUPC"/>
                <a:sym typeface="CordiaUPC"/>
              </a:rPr>
              <a:t>  สามารถบอกได้ว่า กิจการดำเนินงานได้ดี  มีเงินสดหมุนเวียนพอ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th-TH" sz="3200">
                <a:latin typeface="CordiaUPC"/>
                <a:ea typeface="CordiaUPC"/>
                <a:cs typeface="CordiaUPC"/>
                <a:sym typeface="CordiaUPC"/>
              </a:rPr>
              <a:t>    สำหรับค่าใช้จ่ายในงวดนั้นหรือไม่</a:t>
            </a:r>
            <a:endParaRPr/>
          </a:p>
          <a:p>
            <a:pPr marL="171450" lvl="0" indent="-2032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th-TH" sz="3200">
                <a:latin typeface="CordiaUPC"/>
                <a:ea typeface="CordiaUPC"/>
                <a:cs typeface="CordiaUPC"/>
                <a:sym typeface="CordiaUPC"/>
              </a:rPr>
              <a:t>  กิจการสามารถจ่ายเงินปันผลได้หรือไม่</a:t>
            </a:r>
            <a:endParaRPr/>
          </a:p>
          <a:p>
            <a:pPr marL="171450" lvl="0" indent="-2032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th-TH" sz="3200">
                <a:latin typeface="CordiaUPC"/>
                <a:ea typeface="CordiaUPC"/>
                <a:cs typeface="CordiaUPC"/>
                <a:sym typeface="CordiaUPC"/>
              </a:rPr>
              <a:t>  กิจการสามารถขยายงานได้ มากน้อย เพียงไร</a:t>
            </a:r>
            <a:endParaRPr/>
          </a:p>
        </p:txBody>
      </p:sp>
      <p:cxnSp>
        <p:nvCxnSpPr>
          <p:cNvPr id="204" name="Google Shape;204;p22"/>
          <p:cNvCxnSpPr/>
          <p:nvPr/>
        </p:nvCxnSpPr>
        <p:spPr>
          <a:xfrm rot="10800000">
            <a:off x="628650" y="6485313"/>
            <a:ext cx="7886700" cy="0"/>
          </a:xfrm>
          <a:prstGeom prst="straightConnector1">
            <a:avLst/>
          </a:prstGeom>
          <a:noFill/>
          <a:ln w="5715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823</Words>
  <Application>Microsoft Macintosh PowerPoint</Application>
  <PresentationFormat>On-screen Show (4:3)</PresentationFormat>
  <Paragraphs>141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Browallia New</vt:lpstr>
      <vt:lpstr>Calibri</vt:lpstr>
      <vt:lpstr>CordiaUPC</vt:lpstr>
      <vt:lpstr>Office Theme</vt:lpstr>
      <vt:lpstr>บทที่ 3  การวิเคราะห์งบกระแสเงินทุนและงบประมาณ</vt:lpstr>
      <vt:lpstr>งบกระแสเงินทุน</vt:lpstr>
      <vt:lpstr>งบกระแสเงินสด</vt:lpstr>
      <vt:lpstr>วัตถุประสงค์และประโยชน์</vt:lpstr>
      <vt:lpstr>รูปแบบของงบกระแสเงินสด</vt:lpstr>
      <vt:lpstr>เงินสดจากการดำเนินงาน</vt:lpstr>
      <vt:lpstr>เงินสดจากการลงทุน</vt:lpstr>
      <vt:lpstr>เงินสดจากการจัดหาเงินทุน</vt:lpstr>
      <vt:lpstr>การวิเคราะห์งบกระแสเงินสด</vt:lpstr>
      <vt:lpstr>การบริหารเงินสด</vt:lpstr>
      <vt:lpstr>วิเคราะห์รายการที่กระทบในแต่ละกิจกรรม</vt:lpstr>
      <vt:lpstr>PowerPoint Presentation</vt:lpstr>
      <vt:lpstr>ตัวอย่างในการจัดทำงบกระแสเงินสด</vt:lpstr>
      <vt:lpstr>ประโยชน์ในการจัดทำงบกระแสเงินสด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3  การวิเคราะห์งบกระแสเงินทุนและงบประมาณ</dc:title>
  <cp:lastModifiedBy>Narumon c.</cp:lastModifiedBy>
  <cp:revision>3</cp:revision>
  <dcterms:modified xsi:type="dcterms:W3CDTF">2022-02-10T04:31:28Z</dcterms:modified>
</cp:coreProperties>
</file>