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Bai Jamjuree Bold" panose="020B0502040204020203" charset="-34"/>
      <p:regular r:id="rId20"/>
      <p:bold r:id="rId21"/>
    </p:embeddedFont>
    <p:embeddedFont>
      <p:font typeface="Montserrat Classic Bold" panose="020B0604020202020204" charset="0"/>
      <p:regular r:id="rId22"/>
      <p:bold r:id="rId23"/>
    </p:embeddedFont>
    <p:embeddedFont>
      <p:font typeface="Bai Jamjuree" panose="020B0502040204020203" charset="-34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 autoAdjust="0"/>
    <p:restoredTop sz="94545" autoAdjust="0"/>
  </p:normalViewPr>
  <p:slideViewPr>
    <p:cSldViewPr>
      <p:cViewPr varScale="1">
        <p:scale>
          <a:sx n="45" d="100"/>
          <a:sy n="45" d="100"/>
        </p:scale>
        <p:origin x="3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"/>
              <a:t>Click to edit Master text styles</a:t>
            </a:r>
          </a:p>
          <a:p>
            <a:pPr lvl="1"/>
            <a:r>
              <a:rPr lang="en"/>
              <a:t>Second level</a:t>
            </a:r>
          </a:p>
          <a:p>
            <a:pPr lvl="2"/>
            <a:r>
              <a:rPr lang="en"/>
              <a:t>Third level</a:t>
            </a:r>
          </a:p>
          <a:p>
            <a:pPr lvl="3"/>
            <a:r>
              <a:rPr lang="en"/>
              <a:t>Fourth level</a:t>
            </a:r>
          </a:p>
          <a:p>
            <a:pPr lvl="4"/>
            <a:r>
              <a:rPr lang="e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3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5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52.svg"/><Relationship Id="rId10" Type="http://schemas.openxmlformats.org/officeDocument/2006/relationships/image" Target="../media/image23.png"/><Relationship Id="rId4" Type="http://schemas.openxmlformats.org/officeDocument/2006/relationships/image" Target="../media/image35.png"/><Relationship Id="rId9" Type="http://schemas.openxmlformats.org/officeDocument/2006/relationships/image" Target="../media/image5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9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42.png"/><Relationship Id="rId4" Type="http://schemas.openxmlformats.org/officeDocument/2006/relationships/image" Target="../media/image14.sv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svg"/><Relationship Id="rId5" Type="http://schemas.openxmlformats.org/officeDocument/2006/relationships/image" Target="../media/image43.png"/><Relationship Id="rId4" Type="http://schemas.openxmlformats.org/officeDocument/2006/relationships/image" Target="../media/image14.sv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44.png"/><Relationship Id="rId4" Type="http://schemas.openxmlformats.org/officeDocument/2006/relationships/image" Target="../media/image3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6.sv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sv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28.svg"/><Relationship Id="rId10" Type="http://schemas.openxmlformats.org/officeDocument/2006/relationships/image" Target="../media/image23.svg"/><Relationship Id="rId4" Type="http://schemas.openxmlformats.org/officeDocument/2006/relationships/image" Target="../media/image14.sv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5.sv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8.sv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30.sv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26.png"/><Relationship Id="rId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3.sv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</a:blip>
          <a:srcRect t="7733" b="77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581202" y="0"/>
            <a:ext cx="8534399" cy="11273149"/>
            <a:chOff x="0" y="0"/>
            <a:chExt cx="6438900" cy="85051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438900" cy="8505190"/>
            </a:xfrm>
            <a:custGeom>
              <a:avLst/>
              <a:gdLst/>
              <a:ahLst/>
              <a:cxnLst/>
              <a:rect l="l" t="t" r="r" b="b"/>
              <a:pathLst>
                <a:path w="6438900" h="8505190">
                  <a:moveTo>
                    <a:pt x="4916170" y="8505190"/>
                  </a:moveTo>
                  <a:lnTo>
                    <a:pt x="4627880" y="8505190"/>
                  </a:lnTo>
                  <a:lnTo>
                    <a:pt x="0" y="8072120"/>
                  </a:lnTo>
                  <a:lnTo>
                    <a:pt x="0" y="4405630"/>
                  </a:lnTo>
                  <a:lnTo>
                    <a:pt x="910590" y="0"/>
                  </a:lnTo>
                  <a:lnTo>
                    <a:pt x="6438900" y="0"/>
                  </a:lnTo>
                  <a:lnTo>
                    <a:pt x="6438900" y="671830"/>
                  </a:lnTo>
                  <a:lnTo>
                    <a:pt x="4916170" y="8505190"/>
                  </a:lnTo>
                  <a:close/>
                </a:path>
              </a:pathLst>
            </a:custGeom>
            <a:blipFill>
              <a:blip r:embed="rId3"/>
              <a:stretch>
                <a:fillRect l="-15302" r="-1530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438900" cy="8505190"/>
            </a:xfrm>
            <a:custGeom>
              <a:avLst/>
              <a:gdLst/>
              <a:ahLst/>
              <a:cxnLst/>
              <a:rect l="l" t="t" r="r" b="b"/>
              <a:pathLst>
                <a:path w="6438900" h="8505190">
                  <a:moveTo>
                    <a:pt x="910590" y="0"/>
                  </a:moveTo>
                  <a:lnTo>
                    <a:pt x="1898650" y="289560"/>
                  </a:lnTo>
                  <a:lnTo>
                    <a:pt x="0" y="4405630"/>
                  </a:lnTo>
                  <a:lnTo>
                    <a:pt x="910590" y="0"/>
                  </a:lnTo>
                  <a:close/>
                  <a:moveTo>
                    <a:pt x="3253740" y="8047990"/>
                  </a:moveTo>
                  <a:lnTo>
                    <a:pt x="4916170" y="8505190"/>
                  </a:lnTo>
                  <a:lnTo>
                    <a:pt x="6438900" y="671830"/>
                  </a:lnTo>
                  <a:lnTo>
                    <a:pt x="3253740" y="8047990"/>
                  </a:lnTo>
                  <a:close/>
                </a:path>
              </a:pathLst>
            </a:custGeom>
            <a:solidFill>
              <a:srgbClr val="10487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5531"/>
          <a:stretch>
            <a:fillRect/>
          </a:stretch>
        </p:blipFill>
        <p:spPr>
          <a:xfrm>
            <a:off x="0" y="105014"/>
            <a:ext cx="1898477" cy="34465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r="35759"/>
          <a:stretch>
            <a:fillRect/>
          </a:stretch>
        </p:blipFill>
        <p:spPr>
          <a:xfrm>
            <a:off x="11294323" y="7403591"/>
            <a:ext cx="567448" cy="17844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8681560"/>
            <a:ext cx="1587379" cy="16054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74668" b="74100"/>
          <a:stretch>
            <a:fillRect/>
          </a:stretch>
        </p:blipFill>
        <p:spPr>
          <a:xfrm>
            <a:off x="9825702" y="1828284"/>
            <a:ext cx="513130" cy="2871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766752" y="3086100"/>
            <a:ext cx="1186984" cy="10272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958432" y="4500460"/>
            <a:ext cx="1752121" cy="151638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38744" y="3442215"/>
            <a:ext cx="10497403" cy="2088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" sz="6000" dirty="0">
                <a:solidFill>
                  <a:srgbClr val="104872"/>
                </a:solidFill>
                <a:cs typeface="Bai Jamjuree Bold"/>
              </a:rPr>
              <a:t> </a:t>
            </a:r>
          </a:p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" sz="6000" dirty="0" err="1">
                <a:solidFill>
                  <a:srgbClr val="104872"/>
                </a:solidFill>
                <a:cs typeface="Bai Jamjuree Bold"/>
              </a:rPr>
              <a:t>Introduction to Business Finance</a:t>
            </a:r>
            <a:endParaRPr lang="en-US" sz="6000" dirty="0">
              <a:solidFill>
                <a:srgbClr val="104872"/>
              </a:solidFill>
              <a:cs typeface="Bai Jamjuree Bold"/>
            </a:endParaRPr>
          </a:p>
        </p:txBody>
      </p:sp>
      <p:grpSp>
        <p:nvGrpSpPr>
          <p:cNvPr id="20" name="Group 9">
            <a:extLst>
              <a:ext uri="{FF2B5EF4-FFF2-40B4-BE49-F238E27FC236}">
                <a16:creationId xmlns:a16="http://schemas.microsoft.com/office/drawing/2014/main" xmlns="" id="{820D8450-2446-B744-85D1-82F61D35D628}"/>
              </a:ext>
            </a:extLst>
          </p:cNvPr>
          <p:cNvGrpSpPr/>
          <p:nvPr/>
        </p:nvGrpSpPr>
        <p:grpSpPr>
          <a:xfrm>
            <a:off x="3581400" y="6282760"/>
            <a:ext cx="7047414" cy="857903"/>
            <a:chOff x="1301703" y="0"/>
            <a:chExt cx="12300916" cy="1143871"/>
          </a:xfrm>
        </p:grpSpPr>
        <p:grpSp>
          <p:nvGrpSpPr>
            <p:cNvPr id="22" name="Group 11">
              <a:extLst>
                <a:ext uri="{FF2B5EF4-FFF2-40B4-BE49-F238E27FC236}">
                  <a16:creationId xmlns:a16="http://schemas.microsoft.com/office/drawing/2014/main" xmlns="" id="{EB5189B4-7EEB-2F42-BB11-5E097E318DF0}"/>
                </a:ext>
              </a:extLst>
            </p:cNvPr>
            <p:cNvGrpSpPr/>
            <p:nvPr/>
          </p:nvGrpSpPr>
          <p:grpSpPr>
            <a:xfrm>
              <a:off x="1301703" y="0"/>
              <a:ext cx="12300916" cy="1143871"/>
              <a:chOff x="0" y="0"/>
              <a:chExt cx="5121148" cy="476219"/>
            </a:xfrm>
          </p:grpSpPr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xmlns="" id="{07682906-7BA6-6E4D-A8C9-CA8E14FF238E}"/>
                  </a:ext>
                </a:extLst>
              </p:cNvPr>
              <p:cNvSpPr/>
              <p:nvPr/>
            </p:nvSpPr>
            <p:spPr>
              <a:xfrm>
                <a:off x="0" y="0"/>
                <a:ext cx="5121148" cy="476219"/>
              </a:xfrm>
              <a:custGeom>
                <a:avLst/>
                <a:gdLst/>
                <a:ahLst/>
                <a:cxnLst/>
                <a:rect l="l" t="t" r="r" b="b"/>
                <a:pathLst>
                  <a:path w="5121148" h="476219">
                    <a:moveTo>
                      <a:pt x="5121148" y="238110"/>
                    </a:moveTo>
                    <a:lnTo>
                      <a:pt x="4917948" y="476219"/>
                    </a:lnTo>
                    <a:lnTo>
                      <a:pt x="203200" y="476219"/>
                    </a:lnTo>
                    <a:lnTo>
                      <a:pt x="0" y="238110"/>
                    </a:lnTo>
                    <a:lnTo>
                      <a:pt x="203200" y="0"/>
                    </a:lnTo>
                    <a:lnTo>
                      <a:pt x="4917948" y="0"/>
                    </a:lnTo>
                    <a:lnTo>
                      <a:pt x="5121148" y="23811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25" name="TextBox 13">
                <a:extLst>
                  <a:ext uri="{FF2B5EF4-FFF2-40B4-BE49-F238E27FC236}">
                    <a16:creationId xmlns:a16="http://schemas.microsoft.com/office/drawing/2014/main" xmlns="" id="{80E631E1-5C93-7B42-B14E-27C75FAD1FF3}"/>
                  </a:ext>
                </a:extLst>
              </p:cNvPr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xmlns="" id="{2D9C89D7-1251-634E-8451-3EE927FB799A}"/>
                </a:ext>
              </a:extLst>
            </p:cNvPr>
            <p:cNvSpPr txBox="1"/>
            <p:nvPr/>
          </p:nvSpPr>
          <p:spPr>
            <a:xfrm>
              <a:off x="1866246" y="29013"/>
              <a:ext cx="11098239" cy="988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  <a:spcBef>
                  <a:spcPct val="0"/>
                </a:spcBef>
              </a:pPr>
              <a:r>
                <a:rPr lang="en" sz="4000" dirty="0">
                  <a:solidFill>
                    <a:srgbClr val="FFFFFF"/>
                  </a:solidFill>
                  <a:cs typeface="Bai Jamjuree"/>
                </a:rPr>
                <a:t>Ajarn Naruemon Chomchom</a:t>
              </a:r>
              <a:endParaRPr lang="en-US" sz="4000" dirty="0">
                <a:solidFill>
                  <a:srgbClr val="FFFFFF"/>
                </a:solidFill>
                <a:cs typeface="Bai Jamjuree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00621" y="29440"/>
            <a:ext cx="1587379" cy="160544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819494" y="6245088"/>
            <a:ext cx="465178" cy="4041912"/>
            <a:chOff x="0" y="0"/>
            <a:chExt cx="122516" cy="10645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2516" cy="1064536"/>
            </a:xfrm>
            <a:custGeom>
              <a:avLst/>
              <a:gdLst/>
              <a:ahLst/>
              <a:cxnLst/>
              <a:rect l="l" t="t" r="r" b="b"/>
              <a:pathLst>
                <a:path w="122516" h="1064536">
                  <a:moveTo>
                    <a:pt x="0" y="0"/>
                  </a:moveTo>
                  <a:lnTo>
                    <a:pt x="122516" y="0"/>
                  </a:lnTo>
                  <a:lnTo>
                    <a:pt x="122516" y="1064536"/>
                  </a:lnTo>
                  <a:lnTo>
                    <a:pt x="0" y="1064536"/>
                  </a:lnTo>
                  <a:close/>
                </a:path>
              </a:pathLst>
            </a:custGeom>
            <a:solidFill>
              <a:srgbClr val="10487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354316" y="6953031"/>
            <a:ext cx="465178" cy="3333969"/>
            <a:chOff x="0" y="0"/>
            <a:chExt cx="122516" cy="8780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516" cy="878082"/>
            </a:xfrm>
            <a:custGeom>
              <a:avLst/>
              <a:gdLst/>
              <a:ahLst/>
              <a:cxnLst/>
              <a:rect l="l" t="t" r="r" b="b"/>
              <a:pathLst>
                <a:path w="122516" h="878082">
                  <a:moveTo>
                    <a:pt x="0" y="0"/>
                  </a:moveTo>
                  <a:lnTo>
                    <a:pt x="122516" y="0"/>
                  </a:lnTo>
                  <a:lnTo>
                    <a:pt x="122516" y="878082"/>
                  </a:lnTo>
                  <a:lnTo>
                    <a:pt x="0" y="878082"/>
                  </a:lnTo>
                  <a:close/>
                </a:path>
              </a:pathLst>
            </a:custGeom>
            <a:solidFill>
              <a:srgbClr val="86A0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801807" y="7643142"/>
            <a:ext cx="1250276" cy="1953746"/>
            <a:chOff x="0" y="0"/>
            <a:chExt cx="1667034" cy="2604995"/>
          </a:xfrm>
        </p:grpSpPr>
        <p:grpSp>
          <p:nvGrpSpPr>
            <p:cNvPr id="10" name="Group 10"/>
            <p:cNvGrpSpPr/>
            <p:nvPr/>
          </p:nvGrpSpPr>
          <p:grpSpPr>
            <a:xfrm>
              <a:off x="530278" y="0"/>
              <a:ext cx="1136756" cy="1322771"/>
              <a:chOff x="0" y="0"/>
              <a:chExt cx="6985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D7D7D7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1282224"/>
              <a:ext cx="1136756" cy="1322771"/>
              <a:chOff x="0" y="0"/>
              <a:chExt cx="6985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D7D7D7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 l="20015" t="31459" r="55114" b="16881"/>
          <a:stretch>
            <a:fillRect/>
          </a:stretch>
        </p:blipFill>
        <p:spPr>
          <a:xfrm>
            <a:off x="5328739" y="1257135"/>
            <a:ext cx="7630521" cy="891556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787129" y="495307"/>
            <a:ext cx="8713742" cy="52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" sz="3000">
                <a:solidFill>
                  <a:srgbClr val="104872"/>
                </a:solidFill>
                <a:cs typeface="Bai Jamjuree"/>
              </a:rPr>
              <a:t>Comparison table of financing and allocation of funds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-795329" y="29440"/>
            <a:ext cx="1898477" cy="10287000"/>
            <a:chOff x="0" y="0"/>
            <a:chExt cx="500010" cy="27093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00010" cy="2709333"/>
            </a:xfrm>
            <a:custGeom>
              <a:avLst/>
              <a:gdLst/>
              <a:ahLst/>
              <a:cxnLst/>
              <a:rect l="l" t="t" r="r" b="b"/>
              <a:pathLst>
                <a:path w="500010" h="2709333">
                  <a:moveTo>
                    <a:pt x="0" y="0"/>
                  </a:moveTo>
                  <a:lnTo>
                    <a:pt x="500010" y="0"/>
                  </a:lnTo>
                  <a:lnTo>
                    <a:pt x="5000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04872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 t="5531" b="4103"/>
          <a:stretch>
            <a:fillRect/>
          </a:stretch>
        </p:blipFill>
        <p:spPr>
          <a:xfrm>
            <a:off x="-40253" y="-599179"/>
            <a:ext cx="2137905" cy="371262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49424"/>
          <a:stretch>
            <a:fillRect/>
          </a:stretch>
        </p:blipFill>
        <p:spPr>
          <a:xfrm>
            <a:off x="588798" y="8732774"/>
            <a:ext cx="1028700" cy="10510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00621" y="29440"/>
            <a:ext cx="1587379" cy="16054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5531" b="4103"/>
          <a:stretch>
            <a:fillRect/>
          </a:stretch>
        </p:blipFill>
        <p:spPr>
          <a:xfrm>
            <a:off x="0" y="-1693373"/>
            <a:ext cx="2282496" cy="396372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506550" y="573183"/>
            <a:ext cx="8126809" cy="1258767"/>
            <a:chOff x="0" y="-66675"/>
            <a:chExt cx="8632318" cy="167835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79222"/>
              <a:ext cx="1316914" cy="1532458"/>
              <a:chOff x="0" y="0"/>
              <a:chExt cx="698500" cy="8128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98500" cy="812826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26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26"/>
                    </a:lnTo>
                    <a:lnTo>
                      <a:pt x="349250" y="812826"/>
                    </a:lnTo>
                    <a:lnTo>
                      <a:pt x="0" y="609626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02967" y="454618"/>
              <a:ext cx="910979" cy="664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81"/>
                </a:lnSpc>
                <a:spcBef>
                  <a:spcPct val="0"/>
                </a:spcBef>
              </a:pPr>
              <a:r>
                <a:rPr lang="en" sz="2986">
                  <a:solidFill>
                    <a:srgbClr val="FFFFFF"/>
                  </a:solidFill>
                  <a:latin typeface="Montserrat Classic Bold"/>
                </a:rPr>
                <a:t>03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30991" y="-66675"/>
              <a:ext cx="6583500" cy="1599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  <a:spcBef>
                  <a:spcPct val="0"/>
                </a:spcBef>
              </a:pPr>
              <a:r>
                <a:rPr lang="en" sz="3500">
                  <a:solidFill>
                    <a:srgbClr val="9F8D3E"/>
                  </a:solidFill>
                  <a:latin typeface="Bai Jamjuree Bold"/>
                </a:rPr>
                <a:t>Dividend </a:t>
              </a:r>
              <a:r>
                <a:rPr lang="en" sz="3500">
                  <a:solidFill>
                    <a:srgbClr val="9F8D3E"/>
                  </a:solidFill>
                  <a:cs typeface="Bai Jamjuree"/>
                </a:rPr>
                <a:t>function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48965" y="694672"/>
              <a:ext cx="7783353" cy="676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" sz="3000" dirty="0" err="1">
                  <a:solidFill>
                    <a:srgbClr val="9F8D3E"/>
                  </a:solidFill>
                  <a:cs typeface="Bai Jamjuree"/>
                </a:rPr>
                <a:t>Types of Dividend Policy</a:t>
              </a:r>
              <a:r>
                <a:rPr lang="en" sz="3000" dirty="0">
                  <a:solidFill>
                    <a:srgbClr val="9F8D3E"/>
                  </a:solidFill>
                  <a:cs typeface="Bai Jamjuree"/>
                </a:rPr>
                <a:t> </a:t>
              </a:r>
              <a:r>
                <a:rPr lang="en" sz="3000" dirty="0" err="1">
                  <a:solidFill>
                    <a:srgbClr val="9F8D3E"/>
                  </a:solidFill>
                  <a:cs typeface="Bai Jamjuree"/>
                </a:rPr>
                <a:t>are as follows</a:t>
              </a:r>
              <a:endParaRPr lang="en-US" sz="3000" dirty="0">
                <a:solidFill>
                  <a:srgbClr val="9F8D3E"/>
                </a:solidFill>
                <a:cs typeface="Bai Jamjuree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19494" y="6245088"/>
            <a:ext cx="465178" cy="4041912"/>
            <a:chOff x="0" y="0"/>
            <a:chExt cx="122516" cy="10645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2516" cy="1064536"/>
            </a:xfrm>
            <a:custGeom>
              <a:avLst/>
              <a:gdLst/>
              <a:ahLst/>
              <a:cxnLst/>
              <a:rect l="l" t="t" r="r" b="b"/>
              <a:pathLst>
                <a:path w="122516" h="1064536">
                  <a:moveTo>
                    <a:pt x="0" y="0"/>
                  </a:moveTo>
                  <a:lnTo>
                    <a:pt x="122516" y="0"/>
                  </a:lnTo>
                  <a:lnTo>
                    <a:pt x="122516" y="1064536"/>
                  </a:lnTo>
                  <a:lnTo>
                    <a:pt x="0" y="1064536"/>
                  </a:lnTo>
                  <a:close/>
                </a:path>
              </a:pathLst>
            </a:custGeom>
            <a:solidFill>
              <a:srgbClr val="10487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354316" y="6953031"/>
            <a:ext cx="465178" cy="3333969"/>
            <a:chOff x="0" y="0"/>
            <a:chExt cx="122516" cy="8780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2516" cy="878082"/>
            </a:xfrm>
            <a:custGeom>
              <a:avLst/>
              <a:gdLst/>
              <a:ahLst/>
              <a:cxnLst/>
              <a:rect l="l" t="t" r="r" b="b"/>
              <a:pathLst>
                <a:path w="122516" h="878082">
                  <a:moveTo>
                    <a:pt x="0" y="0"/>
                  </a:moveTo>
                  <a:lnTo>
                    <a:pt x="122516" y="0"/>
                  </a:lnTo>
                  <a:lnTo>
                    <a:pt x="122516" y="878082"/>
                  </a:lnTo>
                  <a:lnTo>
                    <a:pt x="0" y="878082"/>
                  </a:lnTo>
                  <a:close/>
                </a:path>
              </a:pathLst>
            </a:custGeom>
            <a:solidFill>
              <a:srgbClr val="86A0AD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801807" y="7643142"/>
            <a:ext cx="1250276" cy="1953746"/>
            <a:chOff x="0" y="0"/>
            <a:chExt cx="1667034" cy="2604995"/>
          </a:xfrm>
        </p:grpSpPr>
        <p:grpSp>
          <p:nvGrpSpPr>
            <p:cNvPr id="18" name="Group 18"/>
            <p:cNvGrpSpPr/>
            <p:nvPr/>
          </p:nvGrpSpPr>
          <p:grpSpPr>
            <a:xfrm>
              <a:off x="530278" y="0"/>
              <a:ext cx="1136756" cy="1322771"/>
              <a:chOff x="0" y="0"/>
              <a:chExt cx="6985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D7D7D7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1282224"/>
              <a:ext cx="1136756" cy="1322771"/>
              <a:chOff x="0" y="0"/>
              <a:chExt cx="6985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D7D7D7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3284025" y="2853353"/>
            <a:ext cx="11719949" cy="6783472"/>
            <a:chOff x="0" y="0"/>
            <a:chExt cx="15626599" cy="9044629"/>
          </a:xfrm>
        </p:grpSpPr>
        <p:sp>
          <p:nvSpPr>
            <p:cNvPr id="25" name="AutoShape 25"/>
            <p:cNvSpPr/>
            <p:nvPr/>
          </p:nvSpPr>
          <p:spPr>
            <a:xfrm rot="-5400000">
              <a:off x="-3177264" y="4059481"/>
              <a:ext cx="6722827" cy="0"/>
            </a:xfrm>
            <a:prstGeom prst="line">
              <a:avLst/>
            </a:prstGeom>
            <a:ln w="63500" cap="flat">
              <a:solidFill>
                <a:srgbClr val="104872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6" name="Group 26"/>
            <p:cNvGrpSpPr/>
            <p:nvPr/>
          </p:nvGrpSpPr>
          <p:grpSpPr>
            <a:xfrm>
              <a:off x="1538950" y="0"/>
              <a:ext cx="14087649" cy="1866066"/>
              <a:chOff x="0" y="0"/>
              <a:chExt cx="10771221" cy="14267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0771221" cy="1426768"/>
              </a:xfrm>
              <a:custGeom>
                <a:avLst/>
                <a:gdLst/>
                <a:ahLst/>
                <a:cxnLst/>
                <a:rect l="l" t="t" r="r" b="b"/>
                <a:pathLst>
                  <a:path w="10771221" h="1426768">
                    <a:moveTo>
                      <a:pt x="10771221" y="713384"/>
                    </a:moveTo>
                    <a:lnTo>
                      <a:pt x="10568021" y="1426768"/>
                    </a:lnTo>
                    <a:lnTo>
                      <a:pt x="203200" y="1426768"/>
                    </a:lnTo>
                    <a:lnTo>
                      <a:pt x="0" y="713384"/>
                    </a:lnTo>
                    <a:lnTo>
                      <a:pt x="203200" y="0"/>
                    </a:lnTo>
                    <a:lnTo>
                      <a:pt x="10568021" y="0"/>
                    </a:lnTo>
                    <a:lnTo>
                      <a:pt x="10771221" y="713384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29" name="AutoShape 29"/>
            <p:cNvSpPr/>
            <p:nvPr/>
          </p:nvSpPr>
          <p:spPr>
            <a:xfrm>
              <a:off x="191821" y="869533"/>
              <a:ext cx="1700069" cy="0"/>
            </a:xfrm>
            <a:prstGeom prst="line">
              <a:avLst/>
            </a:prstGeom>
            <a:ln w="63500" cap="flat">
              <a:solidFill>
                <a:srgbClr val="104872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77712"/>
              <a:ext cx="383642" cy="383642"/>
            </a:xfrm>
            <a:prstGeom prst="rect">
              <a:avLst/>
            </a:prstGeom>
          </p:spPr>
        </p:pic>
        <p:sp>
          <p:nvSpPr>
            <p:cNvPr id="31" name="TextBox 31"/>
            <p:cNvSpPr txBox="1"/>
            <p:nvPr/>
          </p:nvSpPr>
          <p:spPr>
            <a:xfrm>
              <a:off x="2399375" y="205963"/>
              <a:ext cx="12366801" cy="1387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" sz="3000" dirty="0">
                  <a:solidFill>
                    <a:schemeClr val="bg1"/>
                  </a:solidFill>
                  <a:cs typeface="Bai Jamjuree"/>
                </a:rPr>
                <a:t>1. </a:t>
              </a:r>
              <a:r>
                <a:rPr lang="en" sz="3000" dirty="0" err="1">
                  <a:solidFill>
                    <a:schemeClr val="bg1"/>
                  </a:solidFill>
                  <a:cs typeface="Bai Jamjuree"/>
                </a:rPr>
                <a:t>Policy for dividend payment from remaining net profit</a:t>
              </a:r>
              <a:endParaRPr lang="en-US" sz="3000" dirty="0">
                <a:solidFill>
                  <a:schemeClr val="bg1"/>
                </a:solidFill>
                <a:cs typeface="Bai Jamjuree"/>
              </a:endParaRPr>
            </a:p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" sz="3000" dirty="0">
                  <a:solidFill>
                    <a:schemeClr val="bg1"/>
                  </a:solidFill>
                  <a:cs typeface="Bai Jamjuree"/>
                </a:rPr>
                <a:t>(Residual Dividend Policy)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1538950" y="2170866"/>
              <a:ext cx="14087649" cy="1866066"/>
              <a:chOff x="0" y="0"/>
              <a:chExt cx="10771221" cy="142676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0771221" cy="1426768"/>
              </a:xfrm>
              <a:custGeom>
                <a:avLst/>
                <a:gdLst/>
                <a:ahLst/>
                <a:cxnLst/>
                <a:rect l="l" t="t" r="r" b="b"/>
                <a:pathLst>
                  <a:path w="10771221" h="1426768">
                    <a:moveTo>
                      <a:pt x="10771221" y="713384"/>
                    </a:moveTo>
                    <a:lnTo>
                      <a:pt x="10568021" y="1426768"/>
                    </a:lnTo>
                    <a:lnTo>
                      <a:pt x="203200" y="1426768"/>
                    </a:lnTo>
                    <a:lnTo>
                      <a:pt x="0" y="713384"/>
                    </a:lnTo>
                    <a:lnTo>
                      <a:pt x="203200" y="0"/>
                    </a:lnTo>
                    <a:lnTo>
                      <a:pt x="10568021" y="0"/>
                    </a:lnTo>
                    <a:lnTo>
                      <a:pt x="10771221" y="713384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35" name="AutoShape 35"/>
            <p:cNvSpPr/>
            <p:nvPr/>
          </p:nvSpPr>
          <p:spPr>
            <a:xfrm>
              <a:off x="191821" y="3040399"/>
              <a:ext cx="1700069" cy="0"/>
            </a:xfrm>
            <a:prstGeom prst="line">
              <a:avLst/>
            </a:prstGeom>
            <a:ln w="63500" cap="flat">
              <a:solidFill>
                <a:srgbClr val="104872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848578"/>
              <a:ext cx="383642" cy="383642"/>
            </a:xfrm>
            <a:prstGeom prst="rect">
              <a:avLst/>
            </a:prstGeom>
          </p:spPr>
        </p:pic>
        <p:sp>
          <p:nvSpPr>
            <p:cNvPr id="37" name="TextBox 37"/>
            <p:cNvSpPr txBox="1"/>
            <p:nvPr/>
          </p:nvSpPr>
          <p:spPr>
            <a:xfrm>
              <a:off x="2399375" y="2376829"/>
              <a:ext cx="12366801" cy="1387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" sz="3000" dirty="0">
                  <a:solidFill>
                    <a:schemeClr val="bg1"/>
                  </a:solidFill>
                  <a:cs typeface="Bai Jamjuree"/>
                </a:rPr>
                <a:t>2. Stable </a:t>
              </a:r>
              <a:r>
                <a:rPr lang="en" sz="3000" dirty="0" err="1">
                  <a:solidFill>
                    <a:schemeClr val="bg1"/>
                  </a:solidFill>
                  <a:cs typeface="Bai Jamjuree"/>
                </a:rPr>
                <a:t>or Predictable </a:t>
              </a:r>
              <a:r>
                <a:rPr lang="en" sz="3000" dirty="0">
                  <a:solidFill>
                    <a:schemeClr val="bg1"/>
                  </a:solidFill>
                  <a:cs typeface="Bai Jamjuree"/>
                </a:rPr>
                <a:t>Dividend Policy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1538950" y="4341732"/>
              <a:ext cx="14087649" cy="1866066"/>
              <a:chOff x="0" y="0"/>
              <a:chExt cx="10771221" cy="1426768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0771221" cy="1426768"/>
              </a:xfrm>
              <a:custGeom>
                <a:avLst/>
                <a:gdLst/>
                <a:ahLst/>
                <a:cxnLst/>
                <a:rect l="l" t="t" r="r" b="b"/>
                <a:pathLst>
                  <a:path w="10771221" h="1426768">
                    <a:moveTo>
                      <a:pt x="10771221" y="713384"/>
                    </a:moveTo>
                    <a:lnTo>
                      <a:pt x="10568021" y="1426768"/>
                    </a:lnTo>
                    <a:lnTo>
                      <a:pt x="203200" y="1426768"/>
                    </a:lnTo>
                    <a:lnTo>
                      <a:pt x="0" y="713384"/>
                    </a:lnTo>
                    <a:lnTo>
                      <a:pt x="203200" y="0"/>
                    </a:lnTo>
                    <a:lnTo>
                      <a:pt x="10568021" y="0"/>
                    </a:lnTo>
                    <a:lnTo>
                      <a:pt x="10771221" y="713384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41" name="AutoShape 41"/>
            <p:cNvSpPr/>
            <p:nvPr/>
          </p:nvSpPr>
          <p:spPr>
            <a:xfrm>
              <a:off x="191821" y="5211266"/>
              <a:ext cx="1700069" cy="0"/>
            </a:xfrm>
            <a:prstGeom prst="line">
              <a:avLst/>
            </a:prstGeom>
            <a:ln w="63500" cap="flat">
              <a:solidFill>
                <a:srgbClr val="104872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019444"/>
              <a:ext cx="383642" cy="383642"/>
            </a:xfrm>
            <a:prstGeom prst="rect">
              <a:avLst/>
            </a:prstGeom>
          </p:spPr>
        </p:pic>
        <p:sp>
          <p:nvSpPr>
            <p:cNvPr id="43" name="TextBox 43"/>
            <p:cNvSpPr txBox="1"/>
            <p:nvPr/>
          </p:nvSpPr>
          <p:spPr>
            <a:xfrm>
              <a:off x="1680836" y="4566805"/>
              <a:ext cx="12375918" cy="13874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" sz="3000" dirty="0">
                  <a:solidFill>
                    <a:schemeClr val="bg1"/>
                  </a:solidFill>
                  <a:cs typeface="Bai Jamjuree"/>
                </a:rPr>
                <a:t>3. </a:t>
              </a:r>
              <a:r>
                <a:rPr lang="en" sz="3000" dirty="0" err="1">
                  <a:solidFill>
                    <a:schemeClr val="bg1"/>
                  </a:solidFill>
                  <a:cs typeface="Bai Jamjuree"/>
                </a:rPr>
                <a:t>Dividend policy that determines a </a:t>
              </a:r>
              <a:r>
                <a:rPr lang="en" sz="3000" dirty="0">
                  <a:solidFill>
                    <a:schemeClr val="bg1"/>
                  </a:solidFill>
                  <a:cs typeface="Bai Jamjuree"/>
                </a:rPr>
                <a:t>constant dividend payout ratio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1538950" y="6512599"/>
              <a:ext cx="14087649" cy="2532030"/>
              <a:chOff x="0" y="0"/>
              <a:chExt cx="10771221" cy="1935955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0771221" cy="1935955"/>
              </a:xfrm>
              <a:custGeom>
                <a:avLst/>
                <a:gdLst/>
                <a:ahLst/>
                <a:cxnLst/>
                <a:rect l="l" t="t" r="r" b="b"/>
                <a:pathLst>
                  <a:path w="10771221" h="1935955">
                    <a:moveTo>
                      <a:pt x="10771221" y="967978"/>
                    </a:moveTo>
                    <a:lnTo>
                      <a:pt x="10568021" y="1935955"/>
                    </a:lnTo>
                    <a:lnTo>
                      <a:pt x="203200" y="1935955"/>
                    </a:lnTo>
                    <a:lnTo>
                      <a:pt x="0" y="967978"/>
                    </a:lnTo>
                    <a:lnTo>
                      <a:pt x="203200" y="0"/>
                    </a:lnTo>
                    <a:lnTo>
                      <a:pt x="10568021" y="0"/>
                    </a:lnTo>
                    <a:lnTo>
                      <a:pt x="10771221" y="967978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47" name="AutoShape 47"/>
            <p:cNvSpPr/>
            <p:nvPr/>
          </p:nvSpPr>
          <p:spPr>
            <a:xfrm>
              <a:off x="191821" y="7382132"/>
              <a:ext cx="1700069" cy="0"/>
            </a:xfrm>
            <a:prstGeom prst="line">
              <a:avLst/>
            </a:prstGeom>
            <a:ln w="63500" cap="flat">
              <a:solidFill>
                <a:srgbClr val="104872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7190311"/>
              <a:ext cx="383642" cy="383642"/>
            </a:xfrm>
            <a:prstGeom prst="rect">
              <a:avLst/>
            </a:prstGeom>
          </p:spPr>
        </p:pic>
        <p:sp>
          <p:nvSpPr>
            <p:cNvPr id="49" name="TextBox 49"/>
            <p:cNvSpPr txBox="1"/>
            <p:nvPr/>
          </p:nvSpPr>
          <p:spPr>
            <a:xfrm>
              <a:off x="1917671" y="6743916"/>
              <a:ext cx="12660051" cy="20986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" sz="3000" dirty="0">
                  <a:solidFill>
                    <a:schemeClr val="bg1"/>
                  </a:solidFill>
                  <a:cs typeface="Bai Jamjuree"/>
                </a:rPr>
                <a:t>4. A policy that pays a small amount of dividends per share and provides extra dividends when possible (Low Regular Dividend Plus Extras).</a:t>
              </a:r>
            </a:p>
          </p:txBody>
        </p:sp>
      </p:grpSp>
      <p:pic>
        <p:nvPicPr>
          <p:cNvPr id="50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544652" y="288487"/>
            <a:ext cx="2122426" cy="25648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00621" y="29440"/>
            <a:ext cx="1587379" cy="16054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5531" b="4103"/>
          <a:stretch>
            <a:fillRect/>
          </a:stretch>
        </p:blipFill>
        <p:spPr>
          <a:xfrm>
            <a:off x="0" y="79597"/>
            <a:ext cx="2282496" cy="396372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063566" y="426119"/>
            <a:ext cx="6160868" cy="1208760"/>
            <a:chOff x="0" y="0"/>
            <a:chExt cx="8214490" cy="16116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79222"/>
              <a:ext cx="1316914" cy="1532458"/>
              <a:chOff x="0" y="0"/>
              <a:chExt cx="698500" cy="8128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98500" cy="812826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26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26"/>
                    </a:lnTo>
                    <a:lnTo>
                      <a:pt x="349250" y="812826"/>
                    </a:lnTo>
                    <a:lnTo>
                      <a:pt x="0" y="609626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02967" y="454618"/>
              <a:ext cx="910979" cy="664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81"/>
                </a:lnSpc>
                <a:spcBef>
                  <a:spcPct val="0"/>
                </a:spcBef>
              </a:pPr>
              <a:r>
                <a:rPr lang="en" sz="2986">
                  <a:solidFill>
                    <a:srgbClr val="FFFFFF"/>
                  </a:solidFill>
                  <a:latin typeface="Montserrat Classic Bold"/>
                </a:rPr>
                <a:t>03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30991" y="-66675"/>
              <a:ext cx="6583500" cy="1599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  <a:spcBef>
                  <a:spcPct val="0"/>
                </a:spcBef>
              </a:pPr>
              <a:r>
                <a:rPr lang="en" sz="3500">
                  <a:solidFill>
                    <a:srgbClr val="9F8D3E"/>
                  </a:solidFill>
                  <a:latin typeface="Bai Jamjuree Bold"/>
                </a:rPr>
                <a:t>Dividend </a:t>
              </a:r>
              <a:r>
                <a:rPr lang="en" sz="3500">
                  <a:solidFill>
                    <a:srgbClr val="9F8D3E"/>
                  </a:solidFill>
                  <a:cs typeface="Bai Jamjuree"/>
                </a:rPr>
                <a:t>function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35554" y="3224510"/>
            <a:ext cx="4144945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086600" y="3086100"/>
            <a:ext cx="4114800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261338" y="3224510"/>
            <a:ext cx="4540469" cy="41148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920818" y="1994782"/>
            <a:ext cx="13984292" cy="52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" sz="3000">
                <a:solidFill>
                  <a:srgbClr val="9F8D3E"/>
                </a:solidFill>
                <a:cs typeface="Bai Jamjuree"/>
              </a:rPr>
              <a:t>Non-Cash Dividend Alternatives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35554" y="7624694"/>
            <a:ext cx="4170336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" sz="3500">
                <a:solidFill>
                  <a:srgbClr val="9F8D3E"/>
                </a:solidFill>
                <a:cs typeface="Bai Jamjuree"/>
              </a:rPr>
              <a:t>stock split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" sz="3500">
                <a:solidFill>
                  <a:srgbClr val="9F8D3E"/>
                </a:solidFill>
                <a:latin typeface="Bai Jamjuree Bold"/>
              </a:rPr>
              <a:t>(Stock Split)</a:t>
            </a:r>
            <a:r>
              <a:rPr lang="en" sz="3500">
                <a:solidFill>
                  <a:srgbClr val="9F8D3E"/>
                </a:solidFill>
                <a:latin typeface="Bai Jamjuree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46405" y="7624694"/>
            <a:ext cx="4170336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" sz="3500">
                <a:solidFill>
                  <a:srgbClr val="9F8D3E"/>
                </a:solidFill>
                <a:cs typeface="Bai Jamjuree"/>
              </a:rPr>
              <a:t>dividend stocks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" sz="3500">
                <a:solidFill>
                  <a:srgbClr val="9F8D3E"/>
                </a:solidFill>
                <a:latin typeface="Bai Jamjuree Bold"/>
              </a:rPr>
              <a:t>(Stock Dividend)</a:t>
            </a:r>
            <a:r>
              <a:rPr lang="en" sz="3500">
                <a:solidFill>
                  <a:srgbClr val="9F8D3E"/>
                </a:solidFill>
                <a:latin typeface="Bai Jamjuree"/>
              </a:rPr>
              <a:t> 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39943" y="7624694"/>
            <a:ext cx="5008114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" sz="3500">
                <a:solidFill>
                  <a:srgbClr val="9F8D3E"/>
                </a:solidFill>
                <a:cs typeface="Bai Jamjuree"/>
              </a:rPr>
              <a:t>share buyback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" sz="3500">
                <a:solidFill>
                  <a:srgbClr val="9F8D3E"/>
                </a:solidFill>
                <a:latin typeface="Bai Jamjuree Bold"/>
              </a:rPr>
              <a:t>(Stock Repurchase)</a:t>
            </a:r>
            <a:r>
              <a:rPr lang="en" sz="3500">
                <a:solidFill>
                  <a:srgbClr val="9F8D3E"/>
                </a:solidFill>
                <a:latin typeface="Bai Jamjuree"/>
              </a:rPr>
              <a:t> </a:t>
            </a:r>
            <a:r>
              <a:rPr lang="en" sz="3500">
                <a:solidFill>
                  <a:srgbClr val="9F8D3E"/>
                </a:solidFill>
                <a:latin typeface="Bai Jamjuree Bold"/>
              </a:rPr>
              <a:t> </a:t>
            </a:r>
            <a:r>
              <a:rPr lang="en" sz="3500">
                <a:solidFill>
                  <a:srgbClr val="9F8D3E"/>
                </a:solidFill>
                <a:latin typeface="Bai Jamjuree"/>
              </a:rPr>
              <a:t>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rcRect t="5531" b="4103"/>
          <a:stretch>
            <a:fillRect/>
          </a:stretch>
        </p:blipFill>
        <p:spPr>
          <a:xfrm>
            <a:off x="17146752" y="7200900"/>
            <a:ext cx="2282496" cy="39637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00621" y="29440"/>
            <a:ext cx="1587379" cy="16054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5531" b="4103"/>
          <a:stretch>
            <a:fillRect/>
          </a:stretch>
        </p:blipFill>
        <p:spPr>
          <a:xfrm>
            <a:off x="0" y="79597"/>
            <a:ext cx="2282496" cy="396372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063566" y="426119"/>
            <a:ext cx="6160868" cy="1208760"/>
            <a:chOff x="0" y="0"/>
            <a:chExt cx="8214490" cy="16116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79222"/>
              <a:ext cx="1316914" cy="1532458"/>
              <a:chOff x="0" y="0"/>
              <a:chExt cx="698500" cy="8128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98500" cy="812826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26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26"/>
                    </a:lnTo>
                    <a:lnTo>
                      <a:pt x="349250" y="812826"/>
                    </a:lnTo>
                    <a:lnTo>
                      <a:pt x="0" y="609626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02967" y="454618"/>
              <a:ext cx="910979" cy="664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81"/>
                </a:lnSpc>
                <a:spcBef>
                  <a:spcPct val="0"/>
                </a:spcBef>
              </a:pPr>
              <a:r>
                <a:rPr lang="en" sz="2986">
                  <a:solidFill>
                    <a:srgbClr val="FFFFFF"/>
                  </a:solidFill>
                  <a:latin typeface="Montserrat Classic Bold"/>
                </a:rPr>
                <a:t>03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30991" y="-66675"/>
              <a:ext cx="6583500" cy="1599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  <a:spcBef>
                  <a:spcPct val="0"/>
                </a:spcBef>
              </a:pPr>
              <a:r>
                <a:rPr lang="en" sz="3500">
                  <a:solidFill>
                    <a:srgbClr val="9F8D3E"/>
                  </a:solidFill>
                  <a:latin typeface="Bai Jamjuree Bold"/>
                </a:rPr>
                <a:t>Dividend </a:t>
              </a:r>
              <a:r>
                <a:rPr lang="en" sz="3500">
                  <a:solidFill>
                    <a:srgbClr val="9F8D3E"/>
                  </a:solidFill>
                  <a:cs typeface="Bai Jamjuree"/>
                </a:rPr>
                <a:t>function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5531" b="4103"/>
          <a:stretch>
            <a:fillRect/>
          </a:stretch>
        </p:blipFill>
        <p:spPr>
          <a:xfrm>
            <a:off x="17146752" y="7200900"/>
            <a:ext cx="2282496" cy="396372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4172548" y="2490079"/>
            <a:ext cx="9942904" cy="7580461"/>
            <a:chOff x="0" y="0"/>
            <a:chExt cx="13257205" cy="1010728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13257205" cy="10107281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418157" y="665464"/>
              <a:ext cx="876207" cy="1208939"/>
              <a:chOff x="0" y="0"/>
              <a:chExt cx="173078" cy="23880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3078" cy="238803"/>
              </a:xfrm>
              <a:custGeom>
                <a:avLst/>
                <a:gdLst/>
                <a:ahLst/>
                <a:cxnLst/>
                <a:rect l="l" t="t" r="r" b="b"/>
                <a:pathLst>
                  <a:path w="173078" h="238803">
                    <a:moveTo>
                      <a:pt x="0" y="0"/>
                    </a:moveTo>
                    <a:lnTo>
                      <a:pt x="173078" y="0"/>
                    </a:lnTo>
                    <a:lnTo>
                      <a:pt x="173078" y="238803"/>
                    </a:lnTo>
                    <a:lnTo>
                      <a:pt x="0" y="2388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67021" y="8449180"/>
            <a:ext cx="1548453" cy="146715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143321" y="1766186"/>
            <a:ext cx="8001357" cy="52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" sz="3000" dirty="0" err="1">
                <a:solidFill>
                  <a:srgbClr val="9F8D3E"/>
                </a:solidFill>
                <a:cs typeface="Bai Jamjuree"/>
              </a:rPr>
              <a:t>The diagram shows the salary base showing the financial position.</a:t>
            </a:r>
            <a:endParaRPr lang="en-US" sz="3000" dirty="0">
              <a:solidFill>
                <a:srgbClr val="9F8D3E"/>
              </a:solidFill>
              <a:cs typeface="Bai Jamjure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915475" y="9522647"/>
            <a:ext cx="4148092" cy="42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" sz="2500">
                <a:solidFill>
                  <a:srgbClr val="215C89"/>
                </a:solidFill>
                <a:cs typeface="Bai Jamjuree"/>
              </a:rPr>
              <a:t>Source: Naruemon Chomchom. (2019).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</a:blip>
          <a:srcRect t="7733" b="77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5400000">
            <a:off x="8194762" y="193762"/>
            <a:ext cx="1898477" cy="18288000"/>
            <a:chOff x="0" y="0"/>
            <a:chExt cx="50001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0010" cy="4816592"/>
            </a:xfrm>
            <a:custGeom>
              <a:avLst/>
              <a:gdLst/>
              <a:ahLst/>
              <a:cxnLst/>
              <a:rect l="l" t="t" r="r" b="b"/>
              <a:pathLst>
                <a:path w="500010" h="4816592">
                  <a:moveTo>
                    <a:pt x="0" y="0"/>
                  </a:moveTo>
                  <a:lnTo>
                    <a:pt x="500010" y="0"/>
                  </a:lnTo>
                  <a:lnTo>
                    <a:pt x="50001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0487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49424"/>
          <a:stretch>
            <a:fillRect/>
          </a:stretch>
        </p:blipFill>
        <p:spPr>
          <a:xfrm>
            <a:off x="419100" y="8850335"/>
            <a:ext cx="1028700" cy="10510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t="5531" b="4103"/>
          <a:stretch>
            <a:fillRect/>
          </a:stretch>
        </p:blipFill>
        <p:spPr>
          <a:xfrm rot="-10800000">
            <a:off x="-319552" y="392346"/>
            <a:ext cx="2033070" cy="35305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116038" y="5503899"/>
            <a:ext cx="4414042" cy="439748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364620" y="3627663"/>
            <a:ext cx="686246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" sz="3000">
                <a:solidFill>
                  <a:srgbClr val="FFFFFF"/>
                </a:solidFill>
                <a:latin typeface="Montserrat Classic Bold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51311" y="2836551"/>
            <a:ext cx="14385379" cy="1791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" sz="3300" dirty="0">
                <a:solidFill>
                  <a:srgbClr val="9F8D3E"/>
                </a:solidFill>
                <a:latin typeface="Bai Jamjuree"/>
              </a:rPr>
              <a:t>     </a:t>
            </a:r>
            <a:r>
              <a:rPr lang="en" sz="4400" dirty="0" err="1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past, financial management has played a small role.</a:t>
            </a:r>
            <a:r>
              <a:rPr lang="en" sz="4400" dirty="0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4400" dirty="0" err="1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with planning</a:t>
            </a:r>
            <a:r>
              <a:rPr lang="en" sz="4400" dirty="0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4400" dirty="0" err="1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estimate how much money this business initially needs.</a:t>
            </a:r>
            <a:r>
              <a:rPr lang="en" sz="4400" dirty="0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4400" dirty="0" err="1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come back to see how much money the business already has</a:t>
            </a:r>
            <a:r>
              <a:rPr lang="en" sz="4400" dirty="0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4400" dirty="0" err="1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more lack</a:t>
            </a:r>
            <a:r>
              <a:rPr lang="en" sz="4400" dirty="0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4400" dirty="0" err="1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supplied additionally</a:t>
            </a:r>
            <a:r>
              <a:rPr lang="en" sz="4400" dirty="0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4400" dirty="0" err="1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that, it proceeded to raise money to invest in the business.</a:t>
            </a:r>
            <a:r>
              <a:rPr lang="en" sz="4400" dirty="0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49424"/>
          <a:stretch>
            <a:fillRect/>
          </a:stretch>
        </p:blipFill>
        <p:spPr>
          <a:xfrm>
            <a:off x="16744950" y="503174"/>
            <a:ext cx="1028700" cy="1051053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4752846" y="1554226"/>
            <a:ext cx="8782308" cy="857903"/>
            <a:chOff x="0" y="0"/>
            <a:chExt cx="11709744" cy="114387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01703" cy="1143871"/>
            </a:xfrm>
            <a:prstGeom prst="rect">
              <a:avLst/>
            </a:prstGeom>
          </p:spPr>
        </p:pic>
        <p:grpSp>
          <p:nvGrpSpPr>
            <p:cNvPr id="14" name="Group 14"/>
            <p:cNvGrpSpPr/>
            <p:nvPr/>
          </p:nvGrpSpPr>
          <p:grpSpPr>
            <a:xfrm>
              <a:off x="1301703" y="0"/>
              <a:ext cx="10408042" cy="1143871"/>
              <a:chOff x="0" y="0"/>
              <a:chExt cx="4333102" cy="47621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333102" cy="476219"/>
              </a:xfrm>
              <a:custGeom>
                <a:avLst/>
                <a:gdLst/>
                <a:ahLst/>
                <a:cxnLst/>
                <a:rect l="l" t="t" r="r" b="b"/>
                <a:pathLst>
                  <a:path w="4333102" h="476219">
                    <a:moveTo>
                      <a:pt x="4333102" y="238110"/>
                    </a:moveTo>
                    <a:lnTo>
                      <a:pt x="4129902" y="476219"/>
                    </a:lnTo>
                    <a:lnTo>
                      <a:pt x="203200" y="476219"/>
                    </a:lnTo>
                    <a:lnTo>
                      <a:pt x="0" y="238110"/>
                    </a:lnTo>
                    <a:lnTo>
                      <a:pt x="203200" y="0"/>
                    </a:lnTo>
                    <a:lnTo>
                      <a:pt x="4129902" y="0"/>
                    </a:lnTo>
                    <a:lnTo>
                      <a:pt x="4333102" y="23811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484967" y="6477"/>
              <a:ext cx="10064573" cy="1000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  <a:spcBef>
                  <a:spcPct val="0"/>
                </a:spcBef>
              </a:pPr>
              <a:r>
                <a:rPr lang="en" sz="4500" dirty="0" err="1">
                  <a:solidFill>
                    <a:srgbClr val="FFFFFF"/>
                  </a:solidFill>
                  <a:cs typeface="Bai Jamjuree"/>
                </a:rPr>
                <a:t>role of financial management</a:t>
              </a:r>
              <a:endParaRPr lang="en-US" sz="4500" dirty="0">
                <a:solidFill>
                  <a:srgbClr val="FFFFFF"/>
                </a:solidFill>
                <a:cs typeface="Bai Jamjuree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</a:blip>
          <a:srcRect t="7733" b="77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8575" y="-347860"/>
            <a:ext cx="852567" cy="992078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7D7D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426284" y="613808"/>
            <a:ext cx="852567" cy="992078"/>
            <a:chOff x="0" y="0"/>
            <a:chExt cx="6985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7D7D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98862" y="613808"/>
            <a:ext cx="12687417" cy="857903"/>
            <a:chOff x="0" y="0"/>
            <a:chExt cx="16916556" cy="1143871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01703" cy="1143871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1301703" y="0"/>
              <a:ext cx="15614853" cy="1143871"/>
              <a:chOff x="0" y="0"/>
              <a:chExt cx="6500815" cy="47621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500815" cy="476219"/>
              </a:xfrm>
              <a:custGeom>
                <a:avLst/>
                <a:gdLst/>
                <a:ahLst/>
                <a:cxnLst/>
                <a:rect l="l" t="t" r="r" b="b"/>
                <a:pathLst>
                  <a:path w="6500815" h="476219">
                    <a:moveTo>
                      <a:pt x="6500815" y="238110"/>
                    </a:moveTo>
                    <a:lnTo>
                      <a:pt x="6297615" y="476219"/>
                    </a:lnTo>
                    <a:lnTo>
                      <a:pt x="203200" y="476219"/>
                    </a:lnTo>
                    <a:lnTo>
                      <a:pt x="0" y="238110"/>
                    </a:lnTo>
                    <a:lnTo>
                      <a:pt x="203200" y="0"/>
                    </a:lnTo>
                    <a:lnTo>
                      <a:pt x="6297615" y="0"/>
                    </a:lnTo>
                    <a:lnTo>
                      <a:pt x="6500815" y="23811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866245" y="29014"/>
              <a:ext cx="14466657" cy="1000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  <a:spcBef>
                  <a:spcPct val="0"/>
                </a:spcBef>
              </a:pPr>
              <a:r>
                <a:rPr lang="en" sz="4500">
                  <a:solidFill>
                    <a:srgbClr val="FFFFFF"/>
                  </a:solidFill>
                  <a:cs typeface="Bai Jamjuree"/>
                </a:rPr>
                <a:t>Duties and Responsibilities of Finance Executives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12588" y="2051358"/>
            <a:ext cx="640661" cy="59101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12588" y="3606343"/>
            <a:ext cx="640661" cy="59101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644403" y="1984683"/>
            <a:ext cx="6736538" cy="121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" sz="3200" dirty="0">
                <a:solidFill>
                  <a:srgbClr val="9F8D3E"/>
                </a:solidFill>
                <a:cs typeface="Bai Jamjuree"/>
              </a:rPr>
              <a:t>1. </a:t>
            </a:r>
            <a:r>
              <a:rPr lang="en" sz="3200" dirty="0" err="1">
                <a:solidFill>
                  <a:srgbClr val="9F8D3E"/>
                </a:solidFill>
                <a:cs typeface="Bai Jamjuree"/>
              </a:rPr>
              <a:t>Functions of forecasting and planning</a:t>
            </a:r>
            <a:r>
              <a:rPr lang="en" sz="3200" dirty="0">
                <a:solidFill>
                  <a:srgbClr val="9F8D3E"/>
                </a:solidFill>
                <a:cs typeface="Bai Jamjuree"/>
              </a:rPr>
              <a:t> </a:t>
            </a:r>
          </a:p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" sz="3200" dirty="0">
                <a:solidFill>
                  <a:srgbClr val="9F8D3E"/>
                </a:solidFill>
                <a:cs typeface="Bai Jamjuree"/>
              </a:rPr>
              <a:t>(Forecasting and Planning)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44403" y="3539668"/>
            <a:ext cx="8733735" cy="121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" sz="3200" dirty="0">
                <a:solidFill>
                  <a:srgbClr val="9F8D3E"/>
                </a:solidFill>
                <a:cs typeface="Bai Jamjuree"/>
              </a:rPr>
              <a:t>2. </a:t>
            </a:r>
            <a:r>
              <a:rPr lang="en" sz="3200" dirty="0" err="1">
                <a:solidFill>
                  <a:srgbClr val="9F8D3E"/>
                </a:solidFill>
                <a:cs typeface="Bai Jamjuree"/>
              </a:rPr>
              <a:t>Responsibilities in making investment decisions and financing</a:t>
            </a:r>
            <a:r>
              <a:rPr lang="en" sz="3200" dirty="0">
                <a:solidFill>
                  <a:srgbClr val="9F8D3E"/>
                </a:solidFill>
                <a:cs typeface="Bai Jamjuree"/>
              </a:rPr>
              <a:t> </a:t>
            </a:r>
          </a:p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" sz="3200" dirty="0">
                <a:solidFill>
                  <a:srgbClr val="9F8D3E"/>
                </a:solidFill>
                <a:cs typeface="Bai Jamjuree"/>
              </a:rPr>
              <a:t>(Investment and Financial Decision)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6389523" y="0"/>
            <a:ext cx="1898477" cy="10287000"/>
            <a:chOff x="0" y="0"/>
            <a:chExt cx="500010" cy="270933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00010" cy="2709333"/>
            </a:xfrm>
            <a:custGeom>
              <a:avLst/>
              <a:gdLst/>
              <a:ahLst/>
              <a:cxnLst/>
              <a:rect l="l" t="t" r="r" b="b"/>
              <a:pathLst>
                <a:path w="500010" h="2709333">
                  <a:moveTo>
                    <a:pt x="0" y="0"/>
                  </a:moveTo>
                  <a:lnTo>
                    <a:pt x="500010" y="0"/>
                  </a:lnTo>
                  <a:lnTo>
                    <a:pt x="5000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0487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49424"/>
          <a:stretch>
            <a:fillRect/>
          </a:stretch>
        </p:blipFill>
        <p:spPr>
          <a:xfrm>
            <a:off x="16744950" y="8874109"/>
            <a:ext cx="1028700" cy="105105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068362" y="2051358"/>
            <a:ext cx="4813325" cy="4518509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644403" y="5098587"/>
            <a:ext cx="8733735" cy="121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" sz="3200" dirty="0">
                <a:solidFill>
                  <a:srgbClr val="9F8D3E"/>
                </a:solidFill>
                <a:cs typeface="Bai Jamjuree"/>
              </a:rPr>
              <a:t>3. </a:t>
            </a:r>
            <a:r>
              <a:rPr lang="en" sz="3200" dirty="0" err="1">
                <a:solidFill>
                  <a:srgbClr val="9F8D3E"/>
                </a:solidFill>
                <a:cs typeface="Bai Jamjuree"/>
              </a:rPr>
              <a:t>Duty to coordinate and control </a:t>
            </a:r>
            <a:r>
              <a:rPr lang="en" sz="3200" dirty="0">
                <a:solidFill>
                  <a:srgbClr val="9F8D3E"/>
                </a:solidFill>
                <a:cs typeface="Bai Jamjuree"/>
              </a:rPr>
              <a:t>(Coordination and Control)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44403" y="6657506"/>
            <a:ext cx="11982508" cy="121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" sz="3200" dirty="0">
                <a:solidFill>
                  <a:srgbClr val="9F8D3E"/>
                </a:solidFill>
                <a:cs typeface="Bai Jamjuree"/>
              </a:rPr>
              <a:t>4. </a:t>
            </a:r>
            <a:r>
              <a:rPr lang="en" sz="3200" dirty="0" err="1">
                <a:solidFill>
                  <a:srgbClr val="9F8D3E"/>
                </a:solidFill>
                <a:cs typeface="Bai Jamjuree"/>
              </a:rPr>
              <a:t>Duty to represent the organization</a:t>
            </a:r>
            <a:r>
              <a:rPr lang="en" sz="3200" dirty="0">
                <a:solidFill>
                  <a:srgbClr val="9F8D3E"/>
                </a:solidFill>
                <a:cs typeface="Bai Jamjuree"/>
              </a:rPr>
              <a:t> </a:t>
            </a:r>
            <a:r>
              <a:rPr lang="en" sz="3200" dirty="0" err="1">
                <a:solidFill>
                  <a:srgbClr val="9F8D3E"/>
                </a:solidFill>
                <a:cs typeface="Bai Jamjuree"/>
              </a:rPr>
              <a:t>Dealing with </a:t>
            </a:r>
            <a:r>
              <a:rPr lang="en" sz="3200" dirty="0">
                <a:solidFill>
                  <a:srgbClr val="9F8D3E"/>
                </a:solidFill>
                <a:cs typeface="Bai Jamjuree"/>
              </a:rPr>
              <a:t>the Financial Market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644403" y="8216424"/>
            <a:ext cx="6177322" cy="121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" sz="3200" dirty="0">
                <a:solidFill>
                  <a:srgbClr val="9F8D3E"/>
                </a:solidFill>
                <a:cs typeface="Bai Jamjuree"/>
              </a:rPr>
              <a:t>5. </a:t>
            </a:r>
            <a:r>
              <a:rPr lang="en" sz="3200" dirty="0" err="1">
                <a:solidFill>
                  <a:srgbClr val="9F8D3E"/>
                </a:solidFill>
                <a:cs typeface="Bai Jamjuree"/>
              </a:rPr>
              <a:t>Responsibilities in risk management</a:t>
            </a:r>
            <a:endParaRPr lang="en-US" sz="3200" dirty="0">
              <a:solidFill>
                <a:srgbClr val="9F8D3E"/>
              </a:solidFill>
              <a:cs typeface="Bai Jamjuree"/>
            </a:endParaRPr>
          </a:p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" sz="3200" dirty="0">
                <a:solidFill>
                  <a:srgbClr val="9F8D3E"/>
                </a:solidFill>
                <a:cs typeface="Bai Jamjuree"/>
              </a:rPr>
              <a:t>(Risk Management)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12588" y="8306720"/>
            <a:ext cx="640661" cy="5910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12588" y="6753685"/>
            <a:ext cx="640661" cy="59101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98862" y="5143500"/>
            <a:ext cx="640661" cy="5910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</a:blip>
          <a:srcRect t="7733" b="77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254362" y="1024876"/>
            <a:ext cx="9779276" cy="857903"/>
            <a:chOff x="0" y="0"/>
            <a:chExt cx="13039034" cy="114387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01703" cy="1143871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1301703" y="0"/>
              <a:ext cx="11737332" cy="1143871"/>
              <a:chOff x="0" y="0"/>
              <a:chExt cx="4886515" cy="47621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886515" cy="476219"/>
              </a:xfrm>
              <a:custGeom>
                <a:avLst/>
                <a:gdLst/>
                <a:ahLst/>
                <a:cxnLst/>
                <a:rect l="l" t="t" r="r" b="b"/>
                <a:pathLst>
                  <a:path w="4886515" h="476219">
                    <a:moveTo>
                      <a:pt x="4886515" y="238110"/>
                    </a:moveTo>
                    <a:lnTo>
                      <a:pt x="4683315" y="476219"/>
                    </a:lnTo>
                    <a:lnTo>
                      <a:pt x="203200" y="476219"/>
                    </a:lnTo>
                    <a:lnTo>
                      <a:pt x="0" y="238110"/>
                    </a:lnTo>
                    <a:lnTo>
                      <a:pt x="203200" y="0"/>
                    </a:lnTo>
                    <a:lnTo>
                      <a:pt x="4683315" y="0"/>
                    </a:lnTo>
                    <a:lnTo>
                      <a:pt x="4886515" y="23811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866245" y="29014"/>
              <a:ext cx="10538033" cy="1000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  <a:spcBef>
                  <a:spcPct val="0"/>
                </a:spcBef>
              </a:pPr>
              <a:r>
                <a:rPr lang="en" sz="4500">
                  <a:solidFill>
                    <a:srgbClr val="FFFFFF"/>
                  </a:solidFill>
                  <a:cs typeface="Bai Jamjuree"/>
                </a:rPr>
                <a:t>Evaluation of financial management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291910" y="3327218"/>
            <a:ext cx="6676335" cy="2811739"/>
            <a:chOff x="0" y="-66675"/>
            <a:chExt cx="8901780" cy="374898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54215" cy="78801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2073313"/>
              <a:ext cx="854215" cy="788013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1375753" y="-66675"/>
              <a:ext cx="6060631" cy="1675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" sz="4400" dirty="0">
                  <a:solidFill>
                    <a:srgbClr val="104872"/>
                  </a:solidFill>
                  <a:latin typeface="+mj-lt"/>
                </a:rPr>
                <a:t>1. </a:t>
              </a:r>
              <a:r>
                <a:rPr lang="en" sz="4400" dirty="0" err="1">
                  <a:solidFill>
                    <a:srgbClr val="104872"/>
                  </a:solidFill>
                  <a:latin typeface="+mj-lt"/>
                </a:rPr>
                <a:t>Financial Ratios</a:t>
              </a:r>
              <a:r>
                <a:rPr lang="en" sz="4400" dirty="0">
                  <a:solidFill>
                    <a:srgbClr val="104872"/>
                  </a:solidFill>
                  <a:latin typeface="+mj-lt"/>
                </a:rPr>
                <a:t> </a:t>
              </a:r>
            </a:p>
            <a:p>
              <a:pPr>
                <a:lnSpc>
                  <a:spcPts val="4900"/>
                </a:lnSpc>
                <a:spcBef>
                  <a:spcPct val="0"/>
                </a:spcBef>
              </a:pPr>
              <a:r>
                <a:rPr lang="en" sz="4400" dirty="0">
                  <a:solidFill>
                    <a:srgbClr val="104872"/>
                  </a:solidFill>
                  <a:latin typeface="+mj-lt"/>
                </a:rPr>
                <a:t>(Financial Ratio)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75753" y="2006638"/>
              <a:ext cx="7526027" cy="1675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" sz="4400" dirty="0">
                  <a:solidFill>
                    <a:srgbClr val="104872"/>
                  </a:solidFill>
                  <a:latin typeface="+mj-lt"/>
                </a:rPr>
                <a:t>2. </a:t>
              </a:r>
              <a:r>
                <a:rPr lang="en" sz="4400" dirty="0" err="1">
                  <a:solidFill>
                    <a:srgbClr val="104872"/>
                  </a:solidFill>
                  <a:latin typeface="+mj-lt"/>
                </a:rPr>
                <a:t>Capital Flow Statement</a:t>
              </a:r>
              <a:endParaRPr lang="en-US" sz="4400" dirty="0">
                <a:solidFill>
                  <a:srgbClr val="104872"/>
                </a:solidFill>
                <a:latin typeface="+mj-lt"/>
              </a:endParaRPr>
            </a:p>
            <a:p>
              <a:pPr>
                <a:lnSpc>
                  <a:spcPts val="4900"/>
                </a:lnSpc>
                <a:spcBef>
                  <a:spcPct val="0"/>
                </a:spcBef>
              </a:pPr>
              <a:r>
                <a:rPr lang="en" sz="4400" dirty="0">
                  <a:solidFill>
                    <a:srgbClr val="104872"/>
                  </a:solidFill>
                  <a:latin typeface="+mj-lt"/>
                </a:rPr>
                <a:t>(Fund Flow Statement)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8194762" y="193762"/>
            <a:ext cx="1898477" cy="18288000"/>
            <a:chOff x="0" y="0"/>
            <a:chExt cx="500010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00010" cy="4816592"/>
            </a:xfrm>
            <a:custGeom>
              <a:avLst/>
              <a:gdLst/>
              <a:ahLst/>
              <a:cxnLst/>
              <a:rect l="l" t="t" r="r" b="b"/>
              <a:pathLst>
                <a:path w="500010" h="4816592">
                  <a:moveTo>
                    <a:pt x="0" y="0"/>
                  </a:moveTo>
                  <a:lnTo>
                    <a:pt x="500010" y="0"/>
                  </a:lnTo>
                  <a:lnTo>
                    <a:pt x="50001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0487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49424"/>
          <a:stretch>
            <a:fillRect/>
          </a:stretch>
        </p:blipFill>
        <p:spPr>
          <a:xfrm>
            <a:off x="426284" y="8812235"/>
            <a:ext cx="1028700" cy="1051053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007884" y="3323284"/>
            <a:ext cx="5988205" cy="2815672"/>
            <a:chOff x="0" y="-37659"/>
            <a:chExt cx="7984274" cy="3754230"/>
          </a:xfrm>
        </p:grpSpPr>
        <p:sp>
          <p:nvSpPr>
            <p:cNvPr id="19" name="TextBox 19"/>
            <p:cNvSpPr txBox="1"/>
            <p:nvPr/>
          </p:nvSpPr>
          <p:spPr>
            <a:xfrm>
              <a:off x="1394055" y="-37659"/>
              <a:ext cx="6060630" cy="1675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" sz="4400" dirty="0">
                  <a:solidFill>
                    <a:srgbClr val="104872"/>
                  </a:solidFill>
                  <a:latin typeface="+mj-lt"/>
                </a:rPr>
                <a:t>3. </a:t>
              </a:r>
              <a:r>
                <a:rPr lang="en" sz="4400" dirty="0" err="1">
                  <a:solidFill>
                    <a:srgbClr val="104872"/>
                  </a:solidFill>
                  <a:latin typeface="+mj-lt"/>
                </a:rPr>
                <a:t>Break even point</a:t>
              </a:r>
              <a:r>
                <a:rPr lang="en" sz="4400" dirty="0">
                  <a:solidFill>
                    <a:srgbClr val="104872"/>
                  </a:solidFill>
                  <a:latin typeface="+mj-lt"/>
                </a:rPr>
                <a:t> </a:t>
              </a:r>
            </a:p>
            <a:p>
              <a:pPr>
                <a:lnSpc>
                  <a:spcPts val="4900"/>
                </a:lnSpc>
                <a:spcBef>
                  <a:spcPct val="0"/>
                </a:spcBef>
              </a:pPr>
              <a:r>
                <a:rPr lang="en" sz="4400" dirty="0">
                  <a:solidFill>
                    <a:srgbClr val="104872"/>
                  </a:solidFill>
                  <a:latin typeface="+mj-lt"/>
                </a:rPr>
                <a:t>(Break Even point)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394055" y="2040899"/>
              <a:ext cx="6590219" cy="1675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" sz="4400" dirty="0">
                  <a:solidFill>
                    <a:srgbClr val="104872"/>
                  </a:solidFill>
                  <a:latin typeface="+mj-lt"/>
                </a:rPr>
                <a:t>4. </a:t>
              </a:r>
              <a:r>
                <a:rPr lang="en" sz="4400" dirty="0" err="1">
                  <a:solidFill>
                    <a:srgbClr val="104872"/>
                  </a:solidFill>
                  <a:latin typeface="+mj-lt"/>
                </a:rPr>
                <a:t>Financial risks</a:t>
              </a:r>
              <a:r>
                <a:rPr lang="en" sz="4400" dirty="0">
                  <a:solidFill>
                    <a:srgbClr val="104872"/>
                  </a:solidFill>
                  <a:latin typeface="+mj-lt"/>
                </a:rPr>
                <a:t> </a:t>
              </a:r>
            </a:p>
            <a:p>
              <a:pPr>
                <a:lnSpc>
                  <a:spcPts val="4900"/>
                </a:lnSpc>
                <a:spcBef>
                  <a:spcPct val="0"/>
                </a:spcBef>
              </a:pPr>
              <a:r>
                <a:rPr lang="en" sz="4400" dirty="0">
                  <a:solidFill>
                    <a:srgbClr val="104872"/>
                  </a:solidFill>
                  <a:latin typeface="+mj-lt"/>
                </a:rPr>
                <a:t>(Financial Leverage)</a:t>
              </a:r>
            </a:p>
          </p:txBody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8302" y="2146913"/>
              <a:ext cx="854215" cy="788013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54215" cy="788013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 rot="-10800000">
            <a:off x="16471205" y="5886100"/>
            <a:ext cx="1816795" cy="4400900"/>
            <a:chOff x="0" y="0"/>
            <a:chExt cx="2422393" cy="5867867"/>
          </a:xfrm>
        </p:grpSpPr>
        <p:grpSp>
          <p:nvGrpSpPr>
            <p:cNvPr id="24" name="Group 24"/>
            <p:cNvGrpSpPr/>
            <p:nvPr/>
          </p:nvGrpSpPr>
          <p:grpSpPr>
            <a:xfrm>
              <a:off x="581292" y="0"/>
              <a:ext cx="581292" cy="5050819"/>
              <a:chOff x="0" y="0"/>
              <a:chExt cx="122516" cy="106453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22516" cy="1064536"/>
              </a:xfrm>
              <a:custGeom>
                <a:avLst/>
                <a:gdLst/>
                <a:ahLst/>
                <a:cxnLst/>
                <a:rect l="l" t="t" r="r" b="b"/>
                <a:pathLst>
                  <a:path w="122516" h="1064536">
                    <a:moveTo>
                      <a:pt x="0" y="0"/>
                    </a:moveTo>
                    <a:lnTo>
                      <a:pt x="122516" y="0"/>
                    </a:lnTo>
                    <a:lnTo>
                      <a:pt x="122516" y="1064536"/>
                    </a:lnTo>
                    <a:lnTo>
                      <a:pt x="0" y="1064536"/>
                    </a:lnTo>
                    <a:close/>
                  </a:path>
                </a:pathLst>
              </a:custGeom>
              <a:solidFill>
                <a:srgbClr val="86A0AD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0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150681" y="0"/>
              <a:ext cx="581292" cy="4166166"/>
              <a:chOff x="0" y="0"/>
              <a:chExt cx="122516" cy="878082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22516" cy="878082"/>
              </a:xfrm>
              <a:custGeom>
                <a:avLst/>
                <a:gdLst/>
                <a:ahLst/>
                <a:cxnLst/>
                <a:rect l="l" t="t" r="r" b="b"/>
                <a:pathLst>
                  <a:path w="122516" h="878082">
                    <a:moveTo>
                      <a:pt x="0" y="0"/>
                    </a:moveTo>
                    <a:lnTo>
                      <a:pt x="122516" y="0"/>
                    </a:lnTo>
                    <a:lnTo>
                      <a:pt x="122516" y="878082"/>
                    </a:lnTo>
                    <a:lnTo>
                      <a:pt x="0" y="878082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357016" y="862371"/>
              <a:ext cx="1065377" cy="1239712"/>
              <a:chOff x="0" y="0"/>
              <a:chExt cx="6985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D7D7D7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92075"/>
                <a:ext cx="698500" cy="581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860035" y="2064083"/>
              <a:ext cx="1065377" cy="1239712"/>
              <a:chOff x="0" y="0"/>
              <a:chExt cx="6985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D7D7D7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92075"/>
                <a:ext cx="698500" cy="581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0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0" y="0"/>
              <a:ext cx="581292" cy="5867867"/>
              <a:chOff x="0" y="0"/>
              <a:chExt cx="122516" cy="1236742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22516" cy="1236742"/>
              </a:xfrm>
              <a:custGeom>
                <a:avLst/>
                <a:gdLst/>
                <a:ahLst/>
                <a:cxnLst/>
                <a:rect l="l" t="t" r="r" b="b"/>
                <a:pathLst>
                  <a:path w="122516" h="1236742">
                    <a:moveTo>
                      <a:pt x="0" y="0"/>
                    </a:moveTo>
                    <a:lnTo>
                      <a:pt x="122516" y="0"/>
                    </a:lnTo>
                    <a:lnTo>
                      <a:pt x="122516" y="1236742"/>
                    </a:lnTo>
                    <a:lnTo>
                      <a:pt x="0" y="1236742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0"/>
                  </a:lnSpc>
                </a:pPr>
                <a:endParaRPr/>
              </a:p>
            </p:txBody>
          </p:sp>
        </p:grp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49424"/>
          <a:stretch>
            <a:fillRect/>
          </a:stretch>
        </p:blipFill>
        <p:spPr>
          <a:xfrm>
            <a:off x="16744950" y="503174"/>
            <a:ext cx="1028700" cy="1051053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49424"/>
          <a:stretch>
            <a:fillRect/>
          </a:stretch>
        </p:blipFill>
        <p:spPr>
          <a:xfrm>
            <a:off x="426284" y="554833"/>
            <a:ext cx="1028700" cy="1051053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391604" y="6567327"/>
            <a:ext cx="3153281" cy="3465144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4535682" y="2301880"/>
            <a:ext cx="10424028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" sz="3300" dirty="0">
                <a:solidFill>
                  <a:srgbClr val="9F8D3E"/>
                </a:solidFill>
                <a:cs typeface="Bai Jamjuree"/>
              </a:rPr>
              <a:t>Tools for evaluating financial management are as follows: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33" b="77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16002019" y="-13559"/>
            <a:ext cx="2285981" cy="22859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8001019"/>
            <a:ext cx="2285981" cy="228598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819494" y="6245088"/>
            <a:ext cx="465178" cy="4041912"/>
            <a:chOff x="0" y="0"/>
            <a:chExt cx="122516" cy="10645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516" cy="1064536"/>
            </a:xfrm>
            <a:custGeom>
              <a:avLst/>
              <a:gdLst/>
              <a:ahLst/>
              <a:cxnLst/>
              <a:rect l="l" t="t" r="r" b="b"/>
              <a:pathLst>
                <a:path w="122516" h="1064536">
                  <a:moveTo>
                    <a:pt x="0" y="0"/>
                  </a:moveTo>
                  <a:lnTo>
                    <a:pt x="122516" y="0"/>
                  </a:lnTo>
                  <a:lnTo>
                    <a:pt x="122516" y="1064536"/>
                  </a:lnTo>
                  <a:lnTo>
                    <a:pt x="0" y="1064536"/>
                  </a:lnTo>
                  <a:close/>
                </a:path>
              </a:pathLst>
            </a:custGeom>
            <a:solidFill>
              <a:srgbClr val="10487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354316" y="6953031"/>
            <a:ext cx="465178" cy="3333969"/>
            <a:chOff x="0" y="0"/>
            <a:chExt cx="122516" cy="8780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516" cy="878082"/>
            </a:xfrm>
            <a:custGeom>
              <a:avLst/>
              <a:gdLst/>
              <a:ahLst/>
              <a:cxnLst/>
              <a:rect l="l" t="t" r="r" b="b"/>
              <a:pathLst>
                <a:path w="122516" h="878082">
                  <a:moveTo>
                    <a:pt x="0" y="0"/>
                  </a:moveTo>
                  <a:lnTo>
                    <a:pt x="122516" y="0"/>
                  </a:lnTo>
                  <a:lnTo>
                    <a:pt x="122516" y="878082"/>
                  </a:lnTo>
                  <a:lnTo>
                    <a:pt x="0" y="878082"/>
                  </a:lnTo>
                  <a:close/>
                </a:path>
              </a:pathLst>
            </a:custGeom>
            <a:solidFill>
              <a:srgbClr val="86A0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801807" y="7643142"/>
            <a:ext cx="1250276" cy="1953746"/>
            <a:chOff x="0" y="0"/>
            <a:chExt cx="1667034" cy="2604995"/>
          </a:xfrm>
        </p:grpSpPr>
        <p:grpSp>
          <p:nvGrpSpPr>
            <p:cNvPr id="12" name="Group 12"/>
            <p:cNvGrpSpPr/>
            <p:nvPr/>
          </p:nvGrpSpPr>
          <p:grpSpPr>
            <a:xfrm>
              <a:off x="530278" y="0"/>
              <a:ext cx="1136756" cy="1322771"/>
              <a:chOff x="0" y="0"/>
              <a:chExt cx="6985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D7D7D7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1282224"/>
              <a:ext cx="1136756" cy="1322771"/>
              <a:chOff x="0" y="0"/>
              <a:chExt cx="6985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D7D7D7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0" y="0"/>
            <a:ext cx="1938517" cy="4695754"/>
            <a:chOff x="0" y="0"/>
            <a:chExt cx="2584690" cy="6261005"/>
          </a:xfrm>
        </p:grpSpPr>
        <p:grpSp>
          <p:nvGrpSpPr>
            <p:cNvPr id="19" name="Group 19"/>
            <p:cNvGrpSpPr/>
            <p:nvPr/>
          </p:nvGrpSpPr>
          <p:grpSpPr>
            <a:xfrm>
              <a:off x="620237" y="0"/>
              <a:ext cx="620237" cy="5389215"/>
              <a:chOff x="0" y="0"/>
              <a:chExt cx="122516" cy="106453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22516" cy="1064536"/>
              </a:xfrm>
              <a:custGeom>
                <a:avLst/>
                <a:gdLst/>
                <a:ahLst/>
                <a:cxnLst/>
                <a:rect l="l" t="t" r="r" b="b"/>
                <a:pathLst>
                  <a:path w="122516" h="1064536">
                    <a:moveTo>
                      <a:pt x="0" y="0"/>
                    </a:moveTo>
                    <a:lnTo>
                      <a:pt x="122516" y="0"/>
                    </a:lnTo>
                    <a:lnTo>
                      <a:pt x="122516" y="1064536"/>
                    </a:lnTo>
                    <a:lnTo>
                      <a:pt x="0" y="1064536"/>
                    </a:lnTo>
                    <a:close/>
                  </a:path>
                </a:pathLst>
              </a:custGeom>
              <a:solidFill>
                <a:srgbClr val="86A0AD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27775" y="0"/>
              <a:ext cx="620237" cy="4445292"/>
              <a:chOff x="0" y="0"/>
              <a:chExt cx="122516" cy="87808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22516" cy="878082"/>
              </a:xfrm>
              <a:custGeom>
                <a:avLst/>
                <a:gdLst/>
                <a:ahLst/>
                <a:cxnLst/>
                <a:rect l="l" t="t" r="r" b="b"/>
                <a:pathLst>
                  <a:path w="122516" h="878082">
                    <a:moveTo>
                      <a:pt x="0" y="0"/>
                    </a:moveTo>
                    <a:lnTo>
                      <a:pt x="122516" y="0"/>
                    </a:lnTo>
                    <a:lnTo>
                      <a:pt x="122516" y="878082"/>
                    </a:lnTo>
                    <a:lnTo>
                      <a:pt x="0" y="878082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447934" y="920149"/>
              <a:ext cx="1136756" cy="1322771"/>
              <a:chOff x="0" y="0"/>
              <a:chExt cx="6985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D7D7D7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917656" y="2202373"/>
              <a:ext cx="1136756" cy="1322771"/>
              <a:chOff x="0" y="0"/>
              <a:chExt cx="6985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D7D7D7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0"/>
              <a:ext cx="620237" cy="6261005"/>
              <a:chOff x="0" y="0"/>
              <a:chExt cx="122516" cy="1236742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22516" cy="1236742"/>
              </a:xfrm>
              <a:custGeom>
                <a:avLst/>
                <a:gdLst/>
                <a:ahLst/>
                <a:cxnLst/>
                <a:rect l="l" t="t" r="r" b="b"/>
                <a:pathLst>
                  <a:path w="122516" h="1236742">
                    <a:moveTo>
                      <a:pt x="0" y="0"/>
                    </a:moveTo>
                    <a:lnTo>
                      <a:pt x="122516" y="0"/>
                    </a:lnTo>
                    <a:lnTo>
                      <a:pt x="122516" y="1236742"/>
                    </a:lnTo>
                    <a:lnTo>
                      <a:pt x="0" y="1236742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</p:grpSp>
      <p:sp>
        <p:nvSpPr>
          <p:cNvPr id="34" name="TextBox 34"/>
          <p:cNvSpPr txBox="1"/>
          <p:nvPr/>
        </p:nvSpPr>
        <p:spPr>
          <a:xfrm>
            <a:off x="12151492" y="4112978"/>
            <a:ext cx="520282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  <a:spcBef>
                <a:spcPct val="0"/>
              </a:spcBef>
            </a:pPr>
            <a:r>
              <a:rPr lang="en" sz="3200" dirty="0" err="1">
                <a:solidFill>
                  <a:srgbClr val="9F8D3E"/>
                </a:solidFill>
                <a:cs typeface="Bai Jamjuree"/>
              </a:rPr>
              <a:t>role of financial management</a:t>
            </a:r>
            <a:endParaRPr lang="en-US" sz="3200" dirty="0">
              <a:solidFill>
                <a:srgbClr val="9F8D3E"/>
              </a:solidFill>
              <a:cs typeface="Bai Jamjuree"/>
            </a:endParaRPr>
          </a:p>
        </p:txBody>
      </p:sp>
      <p:grpSp>
        <p:nvGrpSpPr>
          <p:cNvPr id="35" name="Group 35"/>
          <p:cNvGrpSpPr/>
          <p:nvPr/>
        </p:nvGrpSpPr>
        <p:grpSpPr>
          <a:xfrm>
            <a:off x="10925682" y="2347877"/>
            <a:ext cx="987685" cy="1149344"/>
            <a:chOff x="0" y="0"/>
            <a:chExt cx="698500" cy="81282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98500" cy="812826"/>
            </a:xfrm>
            <a:custGeom>
              <a:avLst/>
              <a:gdLst/>
              <a:ahLst/>
              <a:cxnLst/>
              <a:rect l="l" t="t" r="r" b="b"/>
              <a:pathLst>
                <a:path w="698500" h="812826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26"/>
                  </a:lnTo>
                  <a:lnTo>
                    <a:pt x="349250" y="812826"/>
                  </a:lnTo>
                  <a:lnTo>
                    <a:pt x="0" y="609626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104872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1077907" y="2591906"/>
            <a:ext cx="68323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" sz="3000">
                <a:solidFill>
                  <a:srgbClr val="FFFFFF"/>
                </a:solidFill>
                <a:latin typeface="Montserrat Classic Bold"/>
              </a:rPr>
              <a:t>05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942871" y="2383244"/>
            <a:ext cx="987685" cy="1149344"/>
            <a:chOff x="0" y="0"/>
            <a:chExt cx="698500" cy="81282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698500" cy="812826"/>
            </a:xfrm>
            <a:custGeom>
              <a:avLst/>
              <a:gdLst/>
              <a:ahLst/>
              <a:cxnLst/>
              <a:rect l="l" t="t" r="r" b="b"/>
              <a:pathLst>
                <a:path w="698500" h="812826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26"/>
                  </a:lnTo>
                  <a:lnTo>
                    <a:pt x="349250" y="812826"/>
                  </a:lnTo>
                  <a:lnTo>
                    <a:pt x="0" y="609626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104872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2095096" y="2627274"/>
            <a:ext cx="68323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" sz="3000">
                <a:solidFill>
                  <a:srgbClr val="FFFFFF"/>
                </a:solidFill>
                <a:latin typeface="Montserrat Classic Bold"/>
              </a:rPr>
              <a:t>01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938517" y="3799288"/>
            <a:ext cx="987685" cy="1149344"/>
            <a:chOff x="0" y="0"/>
            <a:chExt cx="698500" cy="812826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98500" cy="812826"/>
            </a:xfrm>
            <a:custGeom>
              <a:avLst/>
              <a:gdLst/>
              <a:ahLst/>
              <a:cxnLst/>
              <a:rect l="l" t="t" r="r" b="b"/>
              <a:pathLst>
                <a:path w="698500" h="812826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26"/>
                  </a:lnTo>
                  <a:lnTo>
                    <a:pt x="349250" y="812826"/>
                  </a:lnTo>
                  <a:lnTo>
                    <a:pt x="0" y="609626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104872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2090743" y="4043317"/>
            <a:ext cx="68323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" sz="3000">
                <a:solidFill>
                  <a:srgbClr val="FFFFFF"/>
                </a:solidFill>
                <a:latin typeface="Montserrat Classic Bold"/>
              </a:rPr>
              <a:t>02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168681" y="2458806"/>
            <a:ext cx="6830395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" sz="3200" dirty="0" err="1">
                <a:solidFill>
                  <a:srgbClr val="9F8D3E"/>
                </a:solidFill>
                <a:cs typeface="Bai Jamjuree"/>
              </a:rPr>
              <a:t>Explain the meaning of the word</a:t>
            </a:r>
            <a:r>
              <a:rPr lang="en" sz="3200" dirty="0">
                <a:solidFill>
                  <a:srgbClr val="9F8D3E"/>
                </a:solidFill>
                <a:cs typeface="Bai Jamjuree"/>
              </a:rPr>
              <a:t> </a:t>
            </a:r>
          </a:p>
          <a:p>
            <a:pPr>
              <a:lnSpc>
                <a:spcPts val="3780"/>
              </a:lnSpc>
              <a:spcBef>
                <a:spcPct val="0"/>
              </a:spcBef>
            </a:pPr>
            <a:r>
              <a:rPr lang="en" sz="3200" dirty="0">
                <a:solidFill>
                  <a:srgbClr val="9F8D3E"/>
                </a:solidFill>
                <a:latin typeface="Bai Jamjuree"/>
              </a:rPr>
              <a:t>" </a:t>
            </a:r>
            <a:r>
              <a:rPr lang="en" sz="3200" dirty="0" err="1">
                <a:solidFill>
                  <a:srgbClr val="9F8D3E"/>
                </a:solidFill>
                <a:cs typeface="Bai Jamjuree"/>
              </a:rPr>
              <a:t>Business Finance </a:t>
            </a:r>
            <a:r>
              <a:rPr lang="en" sz="3200" dirty="0">
                <a:solidFill>
                  <a:srgbClr val="9F8D3E"/>
                </a:solidFill>
                <a:cs typeface="Bai Jamjuree"/>
              </a:rPr>
              <a:t>"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168681" y="3874850"/>
            <a:ext cx="7909226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" sz="2800" dirty="0" err="1">
                <a:solidFill>
                  <a:srgbClr val="9F8D3E"/>
                </a:solidFill>
                <a:cs typeface="Bai Jamjuree"/>
              </a:rPr>
              <a:t>In doing business in general</a:t>
            </a:r>
            <a:r>
              <a:rPr lang="en" sz="2800" dirty="0">
                <a:solidFill>
                  <a:srgbClr val="9F8D3E"/>
                </a:solidFill>
                <a:cs typeface="Bai Jamjuree"/>
              </a:rPr>
              <a:t> </a:t>
            </a:r>
            <a:r>
              <a:rPr lang="en" sz="2800" dirty="0" err="1">
                <a:solidFill>
                  <a:srgbClr val="9F8D3E"/>
                </a:solidFill>
                <a:cs typeface="Bai Jamjuree"/>
              </a:rPr>
              <a:t>Financial management is an important aspect of financial management.</a:t>
            </a:r>
            <a:endParaRPr lang="en-US" sz="2800" dirty="0">
              <a:solidFill>
                <a:srgbClr val="9F8D3E"/>
              </a:solidFill>
              <a:cs typeface="Bai Jamjuree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3168680" y="5293973"/>
            <a:ext cx="7291823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" sz="3200" dirty="0" err="1">
                <a:solidFill>
                  <a:srgbClr val="9F8D3E"/>
                </a:solidFill>
                <a:cs typeface="Bai Jamjuree"/>
              </a:rPr>
              <a:t>What are the objectives of financial management?</a:t>
            </a:r>
            <a:r>
              <a:rPr lang="en" sz="3200" dirty="0">
                <a:solidFill>
                  <a:srgbClr val="9F8D3E"/>
                </a:solidFill>
                <a:cs typeface="Bai Jamjuree"/>
              </a:rPr>
              <a:t> </a:t>
            </a:r>
            <a:r>
              <a:rPr lang="en" sz="3200" dirty="0" err="1">
                <a:solidFill>
                  <a:srgbClr val="9F8D3E"/>
                </a:solidFill>
                <a:cs typeface="Bai Jamjuree"/>
              </a:rPr>
              <a:t>explain</a:t>
            </a:r>
            <a:endParaRPr lang="en-US" sz="3200" dirty="0">
              <a:solidFill>
                <a:srgbClr val="9F8D3E"/>
              </a:solidFill>
              <a:cs typeface="Bai Jamjuree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3168681" y="6710017"/>
            <a:ext cx="6183870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" sz="3200" dirty="0" err="1">
                <a:solidFill>
                  <a:srgbClr val="9F8D3E"/>
                </a:solidFill>
                <a:cs typeface="Bai Jamjuree"/>
              </a:rPr>
              <a:t>The most important financial management goals</a:t>
            </a:r>
            <a:r>
              <a:rPr lang="en" sz="3200" dirty="0">
                <a:solidFill>
                  <a:srgbClr val="9F8D3E"/>
                </a:solidFill>
                <a:cs typeface="Bai Jamjuree"/>
              </a:rPr>
              <a:t> </a:t>
            </a:r>
            <a:r>
              <a:rPr lang="en" sz="3200" dirty="0" err="1">
                <a:solidFill>
                  <a:srgbClr val="9F8D3E"/>
                </a:solidFill>
                <a:cs typeface="Bai Jamjuree"/>
              </a:rPr>
              <a:t>What is</a:t>
            </a:r>
            <a:r>
              <a:rPr lang="en" sz="3200" dirty="0">
                <a:solidFill>
                  <a:srgbClr val="9F8D3E"/>
                </a:solidFill>
                <a:cs typeface="Bai Jamjuree"/>
              </a:rPr>
              <a:t> </a:t>
            </a:r>
            <a:r>
              <a:rPr lang="en" sz="3200" dirty="0" err="1">
                <a:solidFill>
                  <a:srgbClr val="9F8D3E"/>
                </a:solidFill>
                <a:cs typeface="Bai Jamjuree"/>
              </a:rPr>
              <a:t>explain</a:t>
            </a:r>
            <a:endParaRPr lang="en-US" sz="3200" dirty="0">
              <a:solidFill>
                <a:srgbClr val="9F8D3E"/>
              </a:solidFill>
              <a:cs typeface="Bai Jamjuree"/>
            </a:endParaRPr>
          </a:p>
        </p:txBody>
      </p:sp>
      <p:grpSp>
        <p:nvGrpSpPr>
          <p:cNvPr id="51" name="Group 51"/>
          <p:cNvGrpSpPr/>
          <p:nvPr/>
        </p:nvGrpSpPr>
        <p:grpSpPr>
          <a:xfrm>
            <a:off x="1938517" y="6634455"/>
            <a:ext cx="987685" cy="1149344"/>
            <a:chOff x="0" y="0"/>
            <a:chExt cx="698500" cy="812826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698500" cy="812826"/>
            </a:xfrm>
            <a:custGeom>
              <a:avLst/>
              <a:gdLst/>
              <a:ahLst/>
              <a:cxnLst/>
              <a:rect l="l" t="t" r="r" b="b"/>
              <a:pathLst>
                <a:path w="698500" h="812826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26"/>
                  </a:lnTo>
                  <a:lnTo>
                    <a:pt x="349250" y="812826"/>
                  </a:lnTo>
                  <a:lnTo>
                    <a:pt x="0" y="609626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104872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2090743" y="6878484"/>
            <a:ext cx="68323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" sz="3000">
                <a:solidFill>
                  <a:srgbClr val="FFFFFF"/>
                </a:solidFill>
                <a:latin typeface="Montserrat Classic Bold"/>
              </a:rPr>
              <a:t>04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1938517" y="5218411"/>
            <a:ext cx="987685" cy="1149344"/>
            <a:chOff x="0" y="0"/>
            <a:chExt cx="698500" cy="812826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698500" cy="812826"/>
            </a:xfrm>
            <a:custGeom>
              <a:avLst/>
              <a:gdLst/>
              <a:ahLst/>
              <a:cxnLst/>
              <a:rect l="l" t="t" r="r" b="b"/>
              <a:pathLst>
                <a:path w="698500" h="812826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26"/>
                  </a:lnTo>
                  <a:lnTo>
                    <a:pt x="349250" y="812826"/>
                  </a:lnTo>
                  <a:lnTo>
                    <a:pt x="0" y="609626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104872"/>
            </a:solidFill>
          </p:spPr>
        </p:sp>
        <p:sp>
          <p:nvSpPr>
            <p:cNvPr id="57" name="TextBox 57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2090743" y="5462441"/>
            <a:ext cx="68323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" sz="3000">
                <a:solidFill>
                  <a:srgbClr val="FFFFFF"/>
                </a:solidFill>
                <a:latin typeface="Montserrat Classic Bold"/>
              </a:rPr>
              <a:t>03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2151492" y="2423442"/>
            <a:ext cx="5448266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" sz="3200" dirty="0" err="1">
                <a:solidFill>
                  <a:srgbClr val="9F8D3E"/>
                </a:solidFill>
                <a:cs typeface="Bai Jamjuree"/>
              </a:rPr>
              <a:t>What are the financial responsibilities?</a:t>
            </a:r>
            <a:endParaRPr lang="en-US" sz="3200" dirty="0">
              <a:solidFill>
                <a:srgbClr val="9F8D3E"/>
              </a:solidFill>
              <a:cs typeface="Bai Jamjuree"/>
            </a:endParaRPr>
          </a:p>
          <a:p>
            <a:pPr>
              <a:lnSpc>
                <a:spcPts val="3780"/>
              </a:lnSpc>
              <a:spcBef>
                <a:spcPct val="0"/>
              </a:spcBef>
            </a:pPr>
            <a:r>
              <a:rPr lang="en" sz="3200" dirty="0" err="1">
                <a:solidFill>
                  <a:srgbClr val="9F8D3E"/>
                </a:solidFill>
                <a:cs typeface="Bai Jamjuree"/>
              </a:rPr>
              <a:t>explain</a:t>
            </a:r>
            <a:endParaRPr lang="en-US" sz="3200" dirty="0">
              <a:solidFill>
                <a:srgbClr val="9F8D3E"/>
              </a:solidFill>
              <a:cs typeface="Bai Jamjuree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2151491" y="5293973"/>
            <a:ext cx="5690821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" sz="3200" dirty="0" err="1">
                <a:solidFill>
                  <a:srgbClr val="9F8D3E"/>
                </a:solidFill>
                <a:cs typeface="Bai Jamjuree"/>
              </a:rPr>
              <a:t>duties and responsibilities of</a:t>
            </a:r>
            <a:endParaRPr lang="en-US" sz="3200" dirty="0">
              <a:solidFill>
                <a:srgbClr val="9F8D3E"/>
              </a:solidFill>
              <a:cs typeface="Bai Jamjuree"/>
            </a:endParaRPr>
          </a:p>
          <a:p>
            <a:pPr>
              <a:lnSpc>
                <a:spcPts val="3780"/>
              </a:lnSpc>
              <a:spcBef>
                <a:spcPct val="0"/>
              </a:spcBef>
            </a:pPr>
            <a:r>
              <a:rPr lang="en" sz="3200" dirty="0" err="1">
                <a:solidFill>
                  <a:srgbClr val="9F8D3E"/>
                </a:solidFill>
                <a:cs typeface="Bai Jamjuree"/>
              </a:rPr>
              <a:t>financial executive</a:t>
            </a:r>
            <a:endParaRPr lang="en-US" sz="3200" dirty="0">
              <a:solidFill>
                <a:srgbClr val="9F8D3E"/>
              </a:solidFill>
              <a:cs typeface="Bai Jamjuree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12151491" y="6888009"/>
            <a:ext cx="5900591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780"/>
              </a:lnSpc>
              <a:defRPr sz="3200">
                <a:solidFill>
                  <a:srgbClr val="9F8D3E"/>
                </a:solidFill>
                <a:cs typeface="Bai Jamjuree"/>
              </a:defRPr>
            </a:lvl1pPr>
          </a:lstStyle>
          <a:p>
            <a:r>
              <a:rPr lang="en" dirty="0" err="1"/>
              <a:t>Evaluation of financial management</a:t>
            </a:r>
            <a:endParaRPr lang="en-US" dirty="0"/>
          </a:p>
        </p:txBody>
      </p:sp>
      <p:grpSp>
        <p:nvGrpSpPr>
          <p:cNvPr id="62" name="Group 62"/>
          <p:cNvGrpSpPr/>
          <p:nvPr/>
        </p:nvGrpSpPr>
        <p:grpSpPr>
          <a:xfrm>
            <a:off x="10925682" y="6634455"/>
            <a:ext cx="987685" cy="1149344"/>
            <a:chOff x="0" y="0"/>
            <a:chExt cx="698500" cy="812826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698500" cy="812826"/>
            </a:xfrm>
            <a:custGeom>
              <a:avLst/>
              <a:gdLst/>
              <a:ahLst/>
              <a:cxnLst/>
              <a:rect l="l" t="t" r="r" b="b"/>
              <a:pathLst>
                <a:path w="698500" h="812826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26"/>
                  </a:lnTo>
                  <a:lnTo>
                    <a:pt x="349250" y="812826"/>
                  </a:lnTo>
                  <a:lnTo>
                    <a:pt x="0" y="609626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104872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11077907" y="6878484"/>
            <a:ext cx="68323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" sz="3000">
                <a:solidFill>
                  <a:srgbClr val="FFFFFF"/>
                </a:solidFill>
                <a:latin typeface="Montserrat Classic Bold"/>
              </a:rPr>
              <a:t>08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10925682" y="5218411"/>
            <a:ext cx="987685" cy="1149344"/>
            <a:chOff x="0" y="0"/>
            <a:chExt cx="698500" cy="812826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698500" cy="812826"/>
            </a:xfrm>
            <a:custGeom>
              <a:avLst/>
              <a:gdLst/>
              <a:ahLst/>
              <a:cxnLst/>
              <a:rect l="l" t="t" r="r" b="b"/>
              <a:pathLst>
                <a:path w="698500" h="812826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26"/>
                  </a:lnTo>
                  <a:lnTo>
                    <a:pt x="349250" y="812826"/>
                  </a:lnTo>
                  <a:lnTo>
                    <a:pt x="0" y="609626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104872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11077907" y="5462441"/>
            <a:ext cx="68323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" sz="3000">
                <a:solidFill>
                  <a:srgbClr val="FFFFFF"/>
                </a:solidFill>
                <a:latin typeface="Montserrat Classic Bold"/>
              </a:rPr>
              <a:t>07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10925682" y="3763921"/>
            <a:ext cx="987685" cy="1149344"/>
            <a:chOff x="0" y="0"/>
            <a:chExt cx="698500" cy="812826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698500" cy="812826"/>
            </a:xfrm>
            <a:custGeom>
              <a:avLst/>
              <a:gdLst/>
              <a:ahLst/>
              <a:cxnLst/>
              <a:rect l="l" t="t" r="r" b="b"/>
              <a:pathLst>
                <a:path w="698500" h="812826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26"/>
                  </a:lnTo>
                  <a:lnTo>
                    <a:pt x="349250" y="812826"/>
                  </a:lnTo>
                  <a:lnTo>
                    <a:pt x="0" y="609626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104872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73" name="TextBox 73"/>
          <p:cNvSpPr txBox="1"/>
          <p:nvPr/>
        </p:nvSpPr>
        <p:spPr>
          <a:xfrm>
            <a:off x="11077907" y="4007950"/>
            <a:ext cx="68323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" sz="3000">
                <a:solidFill>
                  <a:srgbClr val="FFFFFF"/>
                </a:solidFill>
                <a:latin typeface="Montserrat Classic Bold"/>
              </a:rPr>
              <a:t>06</a:t>
            </a:r>
          </a:p>
        </p:txBody>
      </p:sp>
      <p:grpSp>
        <p:nvGrpSpPr>
          <p:cNvPr id="74" name="Group 74"/>
          <p:cNvGrpSpPr/>
          <p:nvPr/>
        </p:nvGrpSpPr>
        <p:grpSpPr>
          <a:xfrm>
            <a:off x="6285935" y="768318"/>
            <a:ext cx="9563665" cy="1141338"/>
            <a:chOff x="0" y="-123825"/>
            <a:chExt cx="11454740" cy="1521784"/>
          </a:xfrm>
        </p:grpSpPr>
        <p:sp>
          <p:nvSpPr>
            <p:cNvPr id="75" name="TextBox 75"/>
            <p:cNvSpPr txBox="1"/>
            <p:nvPr/>
          </p:nvSpPr>
          <p:spPr>
            <a:xfrm>
              <a:off x="968595" y="-123825"/>
              <a:ext cx="10486145" cy="15217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873"/>
                </a:lnSpc>
                <a:spcBef>
                  <a:spcPct val="0"/>
                </a:spcBef>
              </a:pPr>
              <a:r>
                <a:rPr lang="en" sz="6338" dirty="0">
                  <a:solidFill>
                    <a:srgbClr val="9F8D3E"/>
                  </a:solidFill>
                  <a:cs typeface="Bai Jamjuree"/>
                </a:rPr>
                <a:t>end of chapter questions</a:t>
              </a:r>
            </a:p>
          </p:txBody>
        </p:sp>
        <p:sp>
          <p:nvSpPr>
            <p:cNvPr id="76" name="AutoShape 76"/>
            <p:cNvSpPr/>
            <p:nvPr/>
          </p:nvSpPr>
          <p:spPr>
            <a:xfrm>
              <a:off x="0" y="1251970"/>
              <a:ext cx="7405285" cy="0"/>
            </a:xfrm>
            <a:prstGeom prst="line">
              <a:avLst/>
            </a:prstGeom>
            <a:ln w="63500" cap="flat">
              <a:solidFill>
                <a:srgbClr val="104872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190090"/>
              <a:ext cx="960204" cy="8437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</a:blip>
          <a:srcRect t="7733" b="77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581202" y="0"/>
            <a:ext cx="8534399" cy="11273149"/>
            <a:chOff x="0" y="0"/>
            <a:chExt cx="6438900" cy="85051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438900" cy="8505190"/>
            </a:xfrm>
            <a:custGeom>
              <a:avLst/>
              <a:gdLst/>
              <a:ahLst/>
              <a:cxnLst/>
              <a:rect l="l" t="t" r="r" b="b"/>
              <a:pathLst>
                <a:path w="6438900" h="8505190">
                  <a:moveTo>
                    <a:pt x="4916170" y="8505190"/>
                  </a:moveTo>
                  <a:lnTo>
                    <a:pt x="4627880" y="8505190"/>
                  </a:lnTo>
                  <a:lnTo>
                    <a:pt x="0" y="8072120"/>
                  </a:lnTo>
                  <a:lnTo>
                    <a:pt x="0" y="4405630"/>
                  </a:lnTo>
                  <a:lnTo>
                    <a:pt x="910590" y="0"/>
                  </a:lnTo>
                  <a:lnTo>
                    <a:pt x="6438900" y="0"/>
                  </a:lnTo>
                  <a:lnTo>
                    <a:pt x="6438900" y="671830"/>
                  </a:lnTo>
                  <a:lnTo>
                    <a:pt x="4916170" y="8505190"/>
                  </a:lnTo>
                  <a:close/>
                </a:path>
              </a:pathLst>
            </a:custGeom>
            <a:blipFill>
              <a:blip r:embed="rId3"/>
              <a:stretch>
                <a:fillRect l="-15302" r="-1530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438900" cy="8505190"/>
            </a:xfrm>
            <a:custGeom>
              <a:avLst/>
              <a:gdLst/>
              <a:ahLst/>
              <a:cxnLst/>
              <a:rect l="l" t="t" r="r" b="b"/>
              <a:pathLst>
                <a:path w="6438900" h="8505190">
                  <a:moveTo>
                    <a:pt x="910590" y="0"/>
                  </a:moveTo>
                  <a:lnTo>
                    <a:pt x="1898650" y="289560"/>
                  </a:lnTo>
                  <a:lnTo>
                    <a:pt x="0" y="4405630"/>
                  </a:lnTo>
                  <a:lnTo>
                    <a:pt x="910590" y="0"/>
                  </a:lnTo>
                  <a:close/>
                  <a:moveTo>
                    <a:pt x="3253740" y="8047990"/>
                  </a:moveTo>
                  <a:lnTo>
                    <a:pt x="4916170" y="8505190"/>
                  </a:lnTo>
                  <a:lnTo>
                    <a:pt x="6438900" y="671830"/>
                  </a:lnTo>
                  <a:lnTo>
                    <a:pt x="3253740" y="8047990"/>
                  </a:lnTo>
                  <a:close/>
                </a:path>
              </a:pathLst>
            </a:custGeom>
            <a:solidFill>
              <a:srgbClr val="10487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5531"/>
          <a:stretch>
            <a:fillRect/>
          </a:stretch>
        </p:blipFill>
        <p:spPr>
          <a:xfrm>
            <a:off x="0" y="105014"/>
            <a:ext cx="1898477" cy="34465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r="35759"/>
          <a:stretch>
            <a:fillRect/>
          </a:stretch>
        </p:blipFill>
        <p:spPr>
          <a:xfrm>
            <a:off x="11294323" y="7403591"/>
            <a:ext cx="567448" cy="17844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8681560"/>
            <a:ext cx="1587379" cy="16054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74668" b="74100"/>
          <a:stretch>
            <a:fillRect/>
          </a:stretch>
        </p:blipFill>
        <p:spPr>
          <a:xfrm>
            <a:off x="9825702" y="1828284"/>
            <a:ext cx="513130" cy="2871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766752" y="3086100"/>
            <a:ext cx="1186984" cy="10272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958432" y="4500460"/>
            <a:ext cx="1752121" cy="151638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491969" y="3674220"/>
            <a:ext cx="5461767" cy="3167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91"/>
              </a:lnSpc>
            </a:pPr>
            <a:r>
              <a:rPr lang="en" sz="12191">
                <a:solidFill>
                  <a:srgbClr val="104872"/>
                </a:solidFill>
                <a:latin typeface="Bai Jamjuree Bold"/>
              </a:rPr>
              <a:t>THANK </a:t>
            </a:r>
            <a:r>
              <a:rPr lang="en" sz="12191">
                <a:solidFill>
                  <a:srgbClr val="9F8D3E"/>
                </a:solidFill>
                <a:latin typeface="Bai Jamjuree Bold"/>
              </a:rPr>
              <a:t>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</a:blip>
          <a:srcRect t="7733" b="77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5531"/>
          <a:stretch>
            <a:fillRect/>
          </a:stretch>
        </p:blipFill>
        <p:spPr>
          <a:xfrm>
            <a:off x="0" y="105014"/>
            <a:ext cx="1898477" cy="3446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8681560"/>
            <a:ext cx="1587379" cy="160544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898477" y="2712264"/>
            <a:ext cx="11487913" cy="6772016"/>
            <a:chOff x="0" y="0"/>
            <a:chExt cx="15317217" cy="902935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93350" y="2549275"/>
              <a:ext cx="1230760" cy="106516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7715" y="0"/>
              <a:ext cx="1012282" cy="889543"/>
            </a:xfrm>
            <a:prstGeom prst="rect">
              <a:avLst/>
            </a:prstGeom>
          </p:spPr>
        </p:pic>
        <p:grpSp>
          <p:nvGrpSpPr>
            <p:cNvPr id="8" name="Group 8"/>
            <p:cNvGrpSpPr/>
            <p:nvPr/>
          </p:nvGrpSpPr>
          <p:grpSpPr>
            <a:xfrm>
              <a:off x="1029997" y="0"/>
              <a:ext cx="14287220" cy="889543"/>
              <a:chOff x="0" y="0"/>
              <a:chExt cx="7648703" cy="47621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48704" cy="476219"/>
              </a:xfrm>
              <a:custGeom>
                <a:avLst/>
                <a:gdLst/>
                <a:ahLst/>
                <a:cxnLst/>
                <a:rect l="l" t="t" r="r" b="b"/>
                <a:pathLst>
                  <a:path w="7648704" h="476219">
                    <a:moveTo>
                      <a:pt x="7648704" y="238110"/>
                    </a:moveTo>
                    <a:lnTo>
                      <a:pt x="7445504" y="476219"/>
                    </a:lnTo>
                    <a:lnTo>
                      <a:pt x="203200" y="476219"/>
                    </a:lnTo>
                    <a:lnTo>
                      <a:pt x="0" y="238110"/>
                    </a:lnTo>
                    <a:lnTo>
                      <a:pt x="203200" y="0"/>
                    </a:lnTo>
                    <a:lnTo>
                      <a:pt x="7445504" y="0"/>
                    </a:lnTo>
                    <a:lnTo>
                      <a:pt x="7648704" y="23811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21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809427" y="13019"/>
              <a:ext cx="14507790" cy="7547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" sz="2800" dirty="0">
                  <a:solidFill>
                    <a:srgbClr val="FFFFFF"/>
                  </a:solidFill>
                  <a:cs typeface="Bai Jamjuree"/>
                </a:rPr>
                <a:t>Meaning and importance of business finance management.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7715" y="1284434"/>
              <a:ext cx="1012282" cy="889543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1029997" y="1284434"/>
              <a:ext cx="9565931" cy="889543"/>
              <a:chOff x="0" y="0"/>
              <a:chExt cx="5121148" cy="47621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121148" cy="476219"/>
              </a:xfrm>
              <a:custGeom>
                <a:avLst/>
                <a:gdLst/>
                <a:ahLst/>
                <a:cxnLst/>
                <a:rect l="l" t="t" r="r" b="b"/>
                <a:pathLst>
                  <a:path w="5121148" h="476219">
                    <a:moveTo>
                      <a:pt x="5121148" y="238110"/>
                    </a:moveTo>
                    <a:lnTo>
                      <a:pt x="4917948" y="476219"/>
                    </a:lnTo>
                    <a:lnTo>
                      <a:pt x="203200" y="476219"/>
                    </a:lnTo>
                    <a:lnTo>
                      <a:pt x="0" y="238110"/>
                    </a:lnTo>
                    <a:lnTo>
                      <a:pt x="203200" y="0"/>
                    </a:lnTo>
                    <a:lnTo>
                      <a:pt x="4917948" y="0"/>
                    </a:lnTo>
                    <a:lnTo>
                      <a:pt x="5121148" y="23811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21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469019" y="1306987"/>
              <a:ext cx="8630657" cy="777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" sz="3499">
                  <a:solidFill>
                    <a:srgbClr val="FFFFFF"/>
                  </a:solidFill>
                  <a:cs typeface="Bai Jamjuree"/>
                </a:rPr>
                <a:t>Objectives of financial management</a:t>
              </a:r>
            </a:p>
          </p:txBody>
        </p: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7715" y="2637087"/>
              <a:ext cx="1012282" cy="889543"/>
            </a:xfrm>
            <a:prstGeom prst="rect">
              <a:avLst/>
            </a:prstGeom>
          </p:spPr>
        </p:pic>
        <p:grpSp>
          <p:nvGrpSpPr>
            <p:cNvPr id="18" name="Group 18"/>
            <p:cNvGrpSpPr/>
            <p:nvPr/>
          </p:nvGrpSpPr>
          <p:grpSpPr>
            <a:xfrm>
              <a:off x="1029997" y="2637087"/>
              <a:ext cx="8391745" cy="889543"/>
              <a:chOff x="0" y="0"/>
              <a:chExt cx="4492545" cy="4762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4492544" cy="476219"/>
              </a:xfrm>
              <a:custGeom>
                <a:avLst/>
                <a:gdLst/>
                <a:ahLst/>
                <a:cxnLst/>
                <a:rect l="l" t="t" r="r" b="b"/>
                <a:pathLst>
                  <a:path w="4492544" h="476219">
                    <a:moveTo>
                      <a:pt x="4492544" y="238110"/>
                    </a:moveTo>
                    <a:lnTo>
                      <a:pt x="4289344" y="476219"/>
                    </a:lnTo>
                    <a:lnTo>
                      <a:pt x="203200" y="476219"/>
                    </a:lnTo>
                    <a:lnTo>
                      <a:pt x="0" y="238110"/>
                    </a:lnTo>
                    <a:lnTo>
                      <a:pt x="203200" y="0"/>
                    </a:lnTo>
                    <a:lnTo>
                      <a:pt x="4289344" y="0"/>
                    </a:lnTo>
                    <a:lnTo>
                      <a:pt x="4492544" y="23811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21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172515" y="2642114"/>
              <a:ext cx="7999499" cy="777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" sz="3499">
                  <a:solidFill>
                    <a:srgbClr val="FFFFFF"/>
                  </a:solidFill>
                  <a:cs typeface="Bai Jamjuree"/>
                </a:rPr>
                <a:t>financial management goals</a:t>
              </a:r>
            </a:p>
          </p:txBody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7715" y="4078627"/>
              <a:ext cx="1012282" cy="889543"/>
            </a:xfrm>
            <a:prstGeom prst="rect">
              <a:avLst/>
            </a:prstGeom>
          </p:spPr>
        </p:pic>
        <p:grpSp>
          <p:nvGrpSpPr>
            <p:cNvPr id="23" name="Group 23"/>
            <p:cNvGrpSpPr/>
            <p:nvPr/>
          </p:nvGrpSpPr>
          <p:grpSpPr>
            <a:xfrm>
              <a:off x="1029997" y="4078627"/>
              <a:ext cx="11409847" cy="889543"/>
              <a:chOff x="0" y="0"/>
              <a:chExt cx="6108294" cy="476219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108294" cy="476219"/>
              </a:xfrm>
              <a:custGeom>
                <a:avLst/>
                <a:gdLst/>
                <a:ahLst/>
                <a:cxnLst/>
                <a:rect l="l" t="t" r="r" b="b"/>
                <a:pathLst>
                  <a:path w="6108294" h="476219">
                    <a:moveTo>
                      <a:pt x="6108294" y="238110"/>
                    </a:moveTo>
                    <a:lnTo>
                      <a:pt x="5905094" y="476219"/>
                    </a:lnTo>
                    <a:lnTo>
                      <a:pt x="203200" y="476219"/>
                    </a:lnTo>
                    <a:lnTo>
                      <a:pt x="0" y="238110"/>
                    </a:lnTo>
                    <a:lnTo>
                      <a:pt x="203200" y="0"/>
                    </a:lnTo>
                    <a:lnTo>
                      <a:pt x="5905094" y="0"/>
                    </a:lnTo>
                    <a:lnTo>
                      <a:pt x="6108294" y="23811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21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172515" y="4083654"/>
              <a:ext cx="11001212" cy="777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" sz="3499" dirty="0">
                  <a:solidFill>
                    <a:srgbClr val="FFFFFF"/>
                  </a:solidFill>
                  <a:cs typeface="Bai Jamjuree"/>
                </a:rPr>
                <a:t>FINANCIAL FUNCTION</a:t>
              </a:r>
            </a:p>
          </p:txBody>
        </p: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7715" y="5432355"/>
              <a:ext cx="1012282" cy="889543"/>
            </a:xfrm>
            <a:prstGeom prst="rect">
              <a:avLst/>
            </a:prstGeom>
          </p:spPr>
        </p:pic>
        <p:grpSp>
          <p:nvGrpSpPr>
            <p:cNvPr id="28" name="Group 28"/>
            <p:cNvGrpSpPr/>
            <p:nvPr/>
          </p:nvGrpSpPr>
          <p:grpSpPr>
            <a:xfrm>
              <a:off x="1029997" y="5432355"/>
              <a:ext cx="8093918" cy="889543"/>
              <a:chOff x="0" y="0"/>
              <a:chExt cx="4333102" cy="476219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4333102" cy="476219"/>
              </a:xfrm>
              <a:custGeom>
                <a:avLst/>
                <a:gdLst/>
                <a:ahLst/>
                <a:cxnLst/>
                <a:rect l="l" t="t" r="r" b="b"/>
                <a:pathLst>
                  <a:path w="4333102" h="476219">
                    <a:moveTo>
                      <a:pt x="4333102" y="238110"/>
                    </a:moveTo>
                    <a:lnTo>
                      <a:pt x="4129902" y="476219"/>
                    </a:lnTo>
                    <a:lnTo>
                      <a:pt x="203200" y="476219"/>
                    </a:lnTo>
                    <a:lnTo>
                      <a:pt x="0" y="238110"/>
                    </a:lnTo>
                    <a:lnTo>
                      <a:pt x="203200" y="0"/>
                    </a:lnTo>
                    <a:lnTo>
                      <a:pt x="4129902" y="0"/>
                    </a:lnTo>
                    <a:lnTo>
                      <a:pt x="4333102" y="23811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21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172515" y="5437382"/>
              <a:ext cx="7826817" cy="777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" sz="3499">
                  <a:solidFill>
                    <a:srgbClr val="FFFFFF"/>
                  </a:solidFill>
                  <a:cs typeface="Bai Jamjuree"/>
                </a:rPr>
                <a:t>role of financial management</a:t>
              </a:r>
            </a:p>
          </p:txBody>
        </p: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7715" y="6786084"/>
              <a:ext cx="1012282" cy="889543"/>
            </a:xfrm>
            <a:prstGeom prst="rect">
              <a:avLst/>
            </a:prstGeom>
          </p:spPr>
        </p:pic>
        <p:grpSp>
          <p:nvGrpSpPr>
            <p:cNvPr id="33" name="Group 33"/>
            <p:cNvGrpSpPr/>
            <p:nvPr/>
          </p:nvGrpSpPr>
          <p:grpSpPr>
            <a:xfrm>
              <a:off x="1029997" y="6786084"/>
              <a:ext cx="12143047" cy="889543"/>
              <a:chOff x="0" y="0"/>
              <a:chExt cx="6500815" cy="476219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500815" cy="476219"/>
              </a:xfrm>
              <a:custGeom>
                <a:avLst/>
                <a:gdLst/>
                <a:ahLst/>
                <a:cxnLst/>
                <a:rect l="l" t="t" r="r" b="b"/>
                <a:pathLst>
                  <a:path w="6500815" h="476219">
                    <a:moveTo>
                      <a:pt x="6500815" y="238110"/>
                    </a:moveTo>
                    <a:lnTo>
                      <a:pt x="6297615" y="476219"/>
                    </a:lnTo>
                    <a:lnTo>
                      <a:pt x="203200" y="476219"/>
                    </a:lnTo>
                    <a:lnTo>
                      <a:pt x="0" y="238110"/>
                    </a:lnTo>
                    <a:lnTo>
                      <a:pt x="203200" y="0"/>
                    </a:lnTo>
                    <a:lnTo>
                      <a:pt x="6297615" y="0"/>
                    </a:lnTo>
                    <a:lnTo>
                      <a:pt x="6500815" y="23811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21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1469019" y="6808637"/>
              <a:ext cx="11250141" cy="777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" sz="3499">
                  <a:solidFill>
                    <a:srgbClr val="FFFFFF"/>
                  </a:solidFill>
                  <a:cs typeface="Bai Jamjuree"/>
                </a:rPr>
                <a:t>Duties and Responsibilities of Finance Executives</a:t>
              </a:r>
            </a:p>
          </p:txBody>
        </p:sp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8139812"/>
              <a:ext cx="1012282" cy="889543"/>
            </a:xfrm>
            <a:prstGeom prst="rect">
              <a:avLst/>
            </a:prstGeom>
          </p:spPr>
        </p:pic>
        <p:grpSp>
          <p:nvGrpSpPr>
            <p:cNvPr id="38" name="Group 38"/>
            <p:cNvGrpSpPr/>
            <p:nvPr/>
          </p:nvGrpSpPr>
          <p:grpSpPr>
            <a:xfrm>
              <a:off x="1012282" y="8139812"/>
              <a:ext cx="9127654" cy="889543"/>
              <a:chOff x="0" y="0"/>
              <a:chExt cx="4886515" cy="476219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4886515" cy="476219"/>
              </a:xfrm>
              <a:custGeom>
                <a:avLst/>
                <a:gdLst/>
                <a:ahLst/>
                <a:cxnLst/>
                <a:rect l="l" t="t" r="r" b="b"/>
                <a:pathLst>
                  <a:path w="4886515" h="476219">
                    <a:moveTo>
                      <a:pt x="4886515" y="238110"/>
                    </a:moveTo>
                    <a:lnTo>
                      <a:pt x="4683315" y="476219"/>
                    </a:lnTo>
                    <a:lnTo>
                      <a:pt x="203200" y="476219"/>
                    </a:lnTo>
                    <a:lnTo>
                      <a:pt x="0" y="238110"/>
                    </a:lnTo>
                    <a:lnTo>
                      <a:pt x="203200" y="0"/>
                    </a:lnTo>
                    <a:lnTo>
                      <a:pt x="4683315" y="0"/>
                    </a:lnTo>
                    <a:lnTo>
                      <a:pt x="4886515" y="23811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21"/>
                  </a:lnSpc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1451304" y="8162365"/>
              <a:ext cx="8195007" cy="777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" sz="3499">
                  <a:solidFill>
                    <a:srgbClr val="FFFFFF"/>
                  </a:solidFill>
                  <a:cs typeface="Bai Jamjuree"/>
                </a:rPr>
                <a:t>Evaluation of financial management</a:t>
              </a:r>
            </a:p>
          </p:txBody>
        </p:sp>
      </p:grpSp>
      <p:pic>
        <p:nvPicPr>
          <p:cNvPr id="42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2287807" y="4890534"/>
            <a:ext cx="6247718" cy="5396466"/>
          </a:xfrm>
          <a:prstGeom prst="rect">
            <a:avLst/>
          </a:prstGeom>
        </p:spPr>
      </p:pic>
      <p:sp>
        <p:nvSpPr>
          <p:cNvPr id="43" name="TextBox 43"/>
          <p:cNvSpPr txBox="1"/>
          <p:nvPr/>
        </p:nvSpPr>
        <p:spPr>
          <a:xfrm>
            <a:off x="6598744" y="648231"/>
            <a:ext cx="5090513" cy="162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91"/>
              </a:lnSpc>
            </a:pPr>
            <a:r>
              <a:rPr lang="en" sz="12191">
                <a:solidFill>
                  <a:srgbClr val="104872"/>
                </a:solidFill>
                <a:latin typeface="Bai Jamjuree Bold"/>
              </a:rPr>
              <a:t>TOPIC</a:t>
            </a:r>
          </a:p>
        </p:txBody>
      </p:sp>
      <p:grpSp>
        <p:nvGrpSpPr>
          <p:cNvPr id="44" name="Group 44"/>
          <p:cNvGrpSpPr/>
          <p:nvPr/>
        </p:nvGrpSpPr>
        <p:grpSpPr>
          <a:xfrm rot="-10800000">
            <a:off x="17768143" y="0"/>
            <a:ext cx="465178" cy="4041912"/>
            <a:chOff x="0" y="0"/>
            <a:chExt cx="122516" cy="1064536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22516" cy="1064536"/>
            </a:xfrm>
            <a:custGeom>
              <a:avLst/>
              <a:gdLst/>
              <a:ahLst/>
              <a:cxnLst/>
              <a:rect l="l" t="t" r="r" b="b"/>
              <a:pathLst>
                <a:path w="122516" h="1064536">
                  <a:moveTo>
                    <a:pt x="0" y="0"/>
                  </a:moveTo>
                  <a:lnTo>
                    <a:pt x="122516" y="0"/>
                  </a:lnTo>
                  <a:lnTo>
                    <a:pt x="122516" y="1064536"/>
                  </a:lnTo>
                  <a:lnTo>
                    <a:pt x="0" y="1064536"/>
                  </a:lnTo>
                  <a:close/>
                </a:path>
              </a:pathLst>
            </a:custGeom>
            <a:solidFill>
              <a:srgbClr val="104872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 rot="-10800000">
            <a:off x="17302965" y="0"/>
            <a:ext cx="465178" cy="3333969"/>
            <a:chOff x="0" y="0"/>
            <a:chExt cx="122516" cy="878082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22516" cy="878082"/>
            </a:xfrm>
            <a:custGeom>
              <a:avLst/>
              <a:gdLst/>
              <a:ahLst/>
              <a:cxnLst/>
              <a:rect l="l" t="t" r="r" b="b"/>
              <a:pathLst>
                <a:path w="122516" h="878082">
                  <a:moveTo>
                    <a:pt x="0" y="0"/>
                  </a:moveTo>
                  <a:lnTo>
                    <a:pt x="122516" y="0"/>
                  </a:lnTo>
                  <a:lnTo>
                    <a:pt x="122516" y="878082"/>
                  </a:lnTo>
                  <a:lnTo>
                    <a:pt x="0" y="878082"/>
                  </a:lnTo>
                  <a:close/>
                </a:path>
              </a:pathLst>
            </a:custGeom>
            <a:solidFill>
              <a:srgbClr val="86A0AD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 rot="-10800000">
            <a:off x="16721882" y="1666985"/>
            <a:ext cx="852567" cy="992078"/>
            <a:chOff x="0" y="0"/>
            <a:chExt cx="6985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7D7D7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 rot="-10800000">
            <a:off x="17148165" y="674907"/>
            <a:ext cx="852567" cy="992078"/>
            <a:chOff x="0" y="0"/>
            <a:chExt cx="6985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7D7D7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</a:blip>
          <a:srcRect t="7733" b="77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5531"/>
          <a:stretch>
            <a:fillRect/>
          </a:stretch>
        </p:blipFill>
        <p:spPr>
          <a:xfrm>
            <a:off x="0" y="0"/>
            <a:ext cx="2112545" cy="38351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74668" b="13807"/>
          <a:stretch>
            <a:fillRect/>
          </a:stretch>
        </p:blipFill>
        <p:spPr>
          <a:xfrm rot="5400000">
            <a:off x="897412" y="8902505"/>
            <a:ext cx="607187" cy="11306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74668" b="13807"/>
          <a:stretch>
            <a:fillRect/>
          </a:stretch>
        </p:blipFill>
        <p:spPr>
          <a:xfrm>
            <a:off x="17231727" y="793939"/>
            <a:ext cx="513130" cy="95551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766338" y="1488631"/>
            <a:ext cx="14755325" cy="857903"/>
            <a:chOff x="0" y="0"/>
            <a:chExt cx="19673767" cy="114387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01703" cy="1143871"/>
            </a:xfrm>
            <a:prstGeom prst="rect">
              <a:avLst/>
            </a:prstGeom>
          </p:spPr>
        </p:pic>
        <p:grpSp>
          <p:nvGrpSpPr>
            <p:cNvPr id="8" name="Group 8"/>
            <p:cNvGrpSpPr/>
            <p:nvPr/>
          </p:nvGrpSpPr>
          <p:grpSpPr>
            <a:xfrm>
              <a:off x="1301703" y="0"/>
              <a:ext cx="18372064" cy="1143871"/>
              <a:chOff x="0" y="0"/>
              <a:chExt cx="7648703" cy="47621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648704" cy="476219"/>
              </a:xfrm>
              <a:custGeom>
                <a:avLst/>
                <a:gdLst/>
                <a:ahLst/>
                <a:cxnLst/>
                <a:rect l="l" t="t" r="r" b="b"/>
                <a:pathLst>
                  <a:path w="7648704" h="476219">
                    <a:moveTo>
                      <a:pt x="7648704" y="238110"/>
                    </a:moveTo>
                    <a:lnTo>
                      <a:pt x="7445504" y="476219"/>
                    </a:lnTo>
                    <a:lnTo>
                      <a:pt x="203200" y="476219"/>
                    </a:lnTo>
                    <a:lnTo>
                      <a:pt x="0" y="238110"/>
                    </a:lnTo>
                    <a:lnTo>
                      <a:pt x="203200" y="0"/>
                    </a:lnTo>
                    <a:lnTo>
                      <a:pt x="7445504" y="0"/>
                    </a:lnTo>
                    <a:lnTo>
                      <a:pt x="7648704" y="23811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018069" y="16754"/>
              <a:ext cx="18655698" cy="1000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  <a:spcBef>
                  <a:spcPct val="0"/>
                </a:spcBef>
              </a:pPr>
              <a:r>
                <a:rPr lang="en" sz="4500">
                  <a:solidFill>
                    <a:srgbClr val="FFFFFF"/>
                  </a:solidFill>
                  <a:cs typeface="Bai Jamjuree"/>
                </a:rPr>
                <a:t>Meaning and importance of business finance management.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679297" y="5143500"/>
            <a:ext cx="4929407" cy="462748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036958" y="2795676"/>
            <a:ext cx="14214083" cy="1835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" sz="3500" dirty="0">
                <a:solidFill>
                  <a:srgbClr val="104872"/>
                </a:solidFill>
                <a:latin typeface="Bai Jamjuree"/>
              </a:rPr>
              <a:t>      </a:t>
            </a:r>
            <a:r>
              <a:rPr lang="en" sz="3500" dirty="0" err="1">
                <a:solidFill>
                  <a:srgbClr val="104872"/>
                </a:solidFill>
                <a:cs typeface="Bai Jamjuree Bold"/>
              </a:rPr>
              <a:t>Ross</a:t>
            </a:r>
            <a:r>
              <a:rPr lang="en" sz="3500" dirty="0">
                <a:solidFill>
                  <a:srgbClr val="104872"/>
                </a:solidFill>
                <a:cs typeface="Bai Jamjuree Bold"/>
              </a:rPr>
              <a:t> </a:t>
            </a:r>
            <a:r>
              <a:rPr lang="en" sz="3500" dirty="0" err="1">
                <a:solidFill>
                  <a:srgbClr val="104872"/>
                </a:solidFill>
                <a:cs typeface="Bai Jamjuree Bold"/>
              </a:rPr>
              <a:t>Westerfield</a:t>
            </a:r>
            <a:r>
              <a:rPr lang="en" sz="3500" dirty="0">
                <a:solidFill>
                  <a:srgbClr val="104872"/>
                </a:solidFill>
                <a:cs typeface="Bai Jamjuree Bold"/>
              </a:rPr>
              <a:t> </a:t>
            </a:r>
            <a:r>
              <a:rPr lang="en" sz="3500" dirty="0" err="1">
                <a:solidFill>
                  <a:srgbClr val="104872"/>
                </a:solidFill>
                <a:cs typeface="Bai Jamjuree Bold"/>
              </a:rPr>
              <a:t>and jordan</a:t>
            </a:r>
            <a:r>
              <a:rPr lang="en" sz="3500" dirty="0">
                <a:solidFill>
                  <a:srgbClr val="104872"/>
                </a:solidFill>
                <a:cs typeface="Bai Jamjuree Bold"/>
              </a:rPr>
              <a:t> </a:t>
            </a:r>
            <a:r>
              <a:rPr lang="en" sz="3500" dirty="0" err="1">
                <a:solidFill>
                  <a:srgbClr val="104872"/>
                </a:solidFill>
                <a:cs typeface="Bai Jamjuree Bold"/>
              </a:rPr>
              <a:t>gave a definition of the term</a:t>
            </a:r>
            <a:r>
              <a:rPr lang="en" sz="3500" dirty="0">
                <a:solidFill>
                  <a:srgbClr val="104872"/>
                </a:solidFill>
                <a:cs typeface="Bai Jamjuree Bold"/>
              </a:rPr>
              <a:t> </a:t>
            </a:r>
            <a:r>
              <a:rPr lang="en" sz="3500" dirty="0" err="1">
                <a:solidFill>
                  <a:srgbClr val="104872"/>
                </a:solidFill>
                <a:cs typeface="Bai Jamjuree Bold"/>
              </a:rPr>
              <a:t>Business </a:t>
            </a:r>
            <a:r>
              <a:rPr lang="en" sz="3500" dirty="0">
                <a:solidFill>
                  <a:srgbClr val="104872"/>
                </a:solidFill>
                <a:cs typeface="Bai Jamjuree Bold"/>
              </a:rPr>
              <a:t>Finance </a:t>
            </a:r>
            <a:r>
              <a:rPr lang="en" sz="3500" dirty="0" err="1">
                <a:solidFill>
                  <a:srgbClr val="104872"/>
                </a:solidFill>
                <a:cs typeface="Bai Jamjuree Bold"/>
              </a:rPr>
              <a:t>means</a:t>
            </a:r>
            <a:r>
              <a:rPr lang="en" sz="3500" dirty="0">
                <a:solidFill>
                  <a:srgbClr val="104872"/>
                </a:solidFill>
                <a:cs typeface="Bai Jamjuree Bold"/>
              </a:rPr>
              <a:t> </a:t>
            </a:r>
            <a:r>
              <a:rPr lang="en" sz="3500" dirty="0" err="1">
                <a:solidFill>
                  <a:srgbClr val="104872"/>
                </a:solidFill>
                <a:cs typeface="Bai Jamjuree Bold"/>
              </a:rPr>
              <a:t>Study to find ways to answer </a:t>
            </a:r>
            <a:r>
              <a:rPr lang="en" sz="3500" dirty="0">
                <a:solidFill>
                  <a:srgbClr val="104872"/>
                </a:solidFill>
                <a:cs typeface="Bai Jamjuree Bold"/>
              </a:rPr>
              <a:t>3 key financial </a:t>
            </a:r>
            <a:r>
              <a:rPr lang="en" sz="3500" dirty="0" err="1">
                <a:solidFill>
                  <a:srgbClr val="104872"/>
                </a:solidFill>
                <a:cs typeface="Bai Jamjuree Bold"/>
              </a:rPr>
              <a:t>questions.</a:t>
            </a:r>
            <a:r>
              <a:rPr lang="en" sz="3500" dirty="0">
                <a:solidFill>
                  <a:srgbClr val="104872"/>
                </a:solidFill>
                <a:cs typeface="Bai Jamjuree Bold"/>
              </a:rPr>
              <a:t> </a:t>
            </a:r>
            <a:r>
              <a:rPr lang="en" sz="3500" dirty="0" err="1">
                <a:solidFill>
                  <a:srgbClr val="104872"/>
                </a:solidFill>
                <a:cs typeface="Bai Jamjuree Bold"/>
              </a:rPr>
              <a:t>following</a:t>
            </a:r>
            <a:endParaRPr lang="en-US" sz="3500" dirty="0">
              <a:solidFill>
                <a:srgbClr val="104872"/>
              </a:solidFill>
              <a:cs typeface="Bai Jamjuree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</a:blip>
          <a:srcRect t="7733" b="77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5531"/>
          <a:stretch>
            <a:fillRect/>
          </a:stretch>
        </p:blipFill>
        <p:spPr>
          <a:xfrm>
            <a:off x="0" y="0"/>
            <a:ext cx="2112545" cy="38351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74668" b="13807"/>
          <a:stretch>
            <a:fillRect/>
          </a:stretch>
        </p:blipFill>
        <p:spPr>
          <a:xfrm rot="5400000">
            <a:off x="897412" y="8902505"/>
            <a:ext cx="607187" cy="11306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74668" b="13807"/>
          <a:stretch>
            <a:fillRect/>
          </a:stretch>
        </p:blipFill>
        <p:spPr>
          <a:xfrm>
            <a:off x="17231727" y="793939"/>
            <a:ext cx="513130" cy="95551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00722" y="1794434"/>
            <a:ext cx="8532696" cy="604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" sz="3500" dirty="0">
                <a:solidFill>
                  <a:srgbClr val="104872"/>
                </a:solidFill>
                <a:cs typeface="Bai Jamjuree Bold"/>
              </a:rPr>
              <a:t>Three </a:t>
            </a:r>
            <a:r>
              <a:rPr lang="en" sz="3500" dirty="0" err="1">
                <a:solidFill>
                  <a:srgbClr val="104872"/>
                </a:solidFill>
                <a:cs typeface="Bai Jamjuree Bold"/>
              </a:rPr>
              <a:t>key financial questions</a:t>
            </a:r>
            <a:r>
              <a:rPr lang="en" sz="3500" dirty="0">
                <a:solidFill>
                  <a:srgbClr val="104872"/>
                </a:solidFill>
                <a:cs typeface="Bai Jamjuree Bold"/>
              </a:rPr>
              <a:t> </a:t>
            </a:r>
            <a:r>
              <a:rPr lang="en" sz="3500" dirty="0" err="1">
                <a:solidFill>
                  <a:srgbClr val="104872"/>
                </a:solidFill>
                <a:cs typeface="Bai Jamjuree Bold"/>
              </a:rPr>
              <a:t>namely</a:t>
            </a:r>
            <a:endParaRPr lang="en-US" sz="3500" dirty="0">
              <a:solidFill>
                <a:srgbClr val="104872"/>
              </a:solidFill>
              <a:cs typeface="Bai Jamjuree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49062" y="3245700"/>
            <a:ext cx="11582665" cy="628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" sz="3500" dirty="0">
                <a:solidFill>
                  <a:srgbClr val="104872"/>
                </a:solidFill>
                <a:latin typeface="Bai Jamjuree"/>
              </a:rPr>
              <a:t> </a:t>
            </a:r>
            <a:r>
              <a:rPr lang="en" sz="3500" dirty="0" smtClean="0">
                <a:solidFill>
                  <a:srgbClr val="104872"/>
                </a:solidFill>
                <a:cs typeface="Bai Jamjuree Bold"/>
              </a:rPr>
              <a:t>1</a:t>
            </a:r>
            <a:r>
              <a:rPr lang="en" sz="3500" dirty="0">
                <a:solidFill>
                  <a:srgbClr val="104872"/>
                </a:solidFill>
                <a:cs typeface="Bai Jamjuree Bold"/>
              </a:rPr>
              <a:t>. </a:t>
            </a:r>
            <a:r>
              <a:rPr lang="en" sz="3500" dirty="0" err="1">
                <a:solidFill>
                  <a:srgbClr val="104872"/>
                </a:solidFill>
                <a:cs typeface="Bai Jamjuree Bold"/>
              </a:rPr>
              <a:t>How does the company make long-term investment decisions? </a:t>
            </a:r>
            <a:r>
              <a:rPr lang="en" sz="3500" dirty="0">
                <a:solidFill>
                  <a:srgbClr val="104872"/>
                </a:solidFill>
                <a:cs typeface="Bai Jamjuree Bold"/>
              </a:rPr>
              <a:t>The money should be invested in any type of business or building, machinery and equipment that the company needs.</a:t>
            </a:r>
          </a:p>
          <a:p>
            <a:pPr>
              <a:lnSpc>
                <a:spcPts val="4900"/>
              </a:lnSpc>
            </a:pPr>
            <a:endParaRPr lang="en-US" sz="3500" dirty="0">
              <a:solidFill>
                <a:srgbClr val="104872"/>
              </a:solidFill>
              <a:cs typeface="Bai Jamjuree Bold"/>
            </a:endParaRPr>
          </a:p>
          <a:p>
            <a:pPr>
              <a:lnSpc>
                <a:spcPts val="4900"/>
              </a:lnSpc>
            </a:pPr>
            <a:r>
              <a:rPr lang="en" sz="3500" dirty="0">
                <a:solidFill>
                  <a:srgbClr val="104872"/>
                </a:solidFill>
                <a:cs typeface="Bai Jamjuree Bold"/>
              </a:rPr>
              <a:t>2. </a:t>
            </a:r>
            <a:r>
              <a:rPr lang="en" sz="3500" dirty="0" err="1">
                <a:solidFill>
                  <a:srgbClr val="104872"/>
                </a:solidFill>
                <a:cs typeface="Bai Jamjuree Bold"/>
              </a:rPr>
              <a:t>The company has long-term funding to invest in the business.</a:t>
            </a:r>
            <a:endParaRPr lang="en-US" sz="3500" dirty="0">
              <a:solidFill>
                <a:srgbClr val="104872"/>
              </a:solidFill>
              <a:cs typeface="Bai Jamjuree Bold"/>
            </a:endParaRPr>
          </a:p>
          <a:p>
            <a:pPr>
              <a:lnSpc>
                <a:spcPts val="4900"/>
              </a:lnSpc>
            </a:pPr>
            <a:r>
              <a:rPr lang="en" sz="3500" dirty="0" err="1">
                <a:solidFill>
                  <a:srgbClr val="104872"/>
                </a:solidFill>
                <a:cs typeface="Bai Jamjuree Bold"/>
              </a:rPr>
              <a:t>In the first verse from which source?</a:t>
            </a:r>
            <a:endParaRPr lang="en-US" sz="3500" dirty="0">
              <a:solidFill>
                <a:srgbClr val="104872"/>
              </a:solidFill>
              <a:cs typeface="Bai Jamjuree Bold"/>
            </a:endParaRPr>
          </a:p>
          <a:p>
            <a:pPr>
              <a:lnSpc>
                <a:spcPts val="4900"/>
              </a:lnSpc>
            </a:pPr>
            <a:endParaRPr lang="en-US" sz="3500" dirty="0">
              <a:solidFill>
                <a:srgbClr val="104872"/>
              </a:solidFill>
              <a:cs typeface="Bai Jamjuree Bold"/>
            </a:endParaRPr>
          </a:p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" sz="3500" dirty="0">
                <a:solidFill>
                  <a:srgbClr val="104872"/>
                </a:solidFill>
                <a:cs typeface="Bai Jamjuree Bold"/>
              </a:rPr>
              <a:t>3. </a:t>
            </a:r>
            <a:r>
              <a:rPr lang="en" sz="3500" dirty="0" err="1">
                <a:solidFill>
                  <a:srgbClr val="104872"/>
                </a:solidFill>
                <a:cs typeface="Bai Jamjuree Bold"/>
              </a:rPr>
              <a:t>How does the company manage its daily working capital?</a:t>
            </a:r>
            <a:r>
              <a:rPr lang="en" sz="3500" dirty="0">
                <a:solidFill>
                  <a:srgbClr val="104872"/>
                </a:solidFill>
                <a:cs typeface="Bai Jamjuree Bold"/>
              </a:rPr>
              <a:t> </a:t>
            </a:r>
            <a:r>
              <a:rPr lang="en" sz="3500" dirty="0" err="1">
                <a:solidFill>
                  <a:srgbClr val="104872"/>
                </a:solidFill>
                <a:cs typeface="Bai Jamjuree Bold"/>
              </a:rPr>
              <a:t>such as</a:t>
            </a:r>
            <a:r>
              <a:rPr lang="en" sz="3500" dirty="0">
                <a:solidFill>
                  <a:srgbClr val="104872"/>
                </a:solidFill>
                <a:cs typeface="Bai Jamjuree Bold"/>
              </a:rPr>
              <a:t> </a:t>
            </a:r>
            <a:r>
              <a:rPr lang="en" sz="3500" dirty="0" err="1">
                <a:solidFill>
                  <a:srgbClr val="104872"/>
                </a:solidFill>
                <a:cs typeface="Bai Jamjuree Bold"/>
              </a:rPr>
              <a:t>debt collection and payment of creditors</a:t>
            </a:r>
            <a:r>
              <a:rPr lang="en" sz="3500" dirty="0">
                <a:solidFill>
                  <a:srgbClr val="104872"/>
                </a:solidFill>
                <a:cs typeface="Bai Jamjuree Bold"/>
              </a:rPr>
              <a:t> </a:t>
            </a:r>
            <a:r>
              <a:rPr lang="en" sz="3500" dirty="0" err="1">
                <a:solidFill>
                  <a:srgbClr val="104872"/>
                </a:solidFill>
                <a:cs typeface="Bai Jamjuree Bold"/>
              </a:rPr>
              <a:t>etc.</a:t>
            </a:r>
            <a:endParaRPr lang="en-US" sz="3500" dirty="0">
              <a:solidFill>
                <a:srgbClr val="104872"/>
              </a:solidFill>
              <a:cs typeface="Bai Jamjuree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6802516" y="1555356"/>
            <a:ext cx="987685" cy="1149344"/>
            <a:chOff x="0" y="0"/>
            <a:chExt cx="1316914" cy="153245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316914" cy="1532458"/>
              <a:chOff x="0" y="0"/>
              <a:chExt cx="698500" cy="81282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98500" cy="812826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26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26"/>
                    </a:lnTo>
                    <a:lnTo>
                      <a:pt x="349250" y="812826"/>
                    </a:lnTo>
                    <a:lnTo>
                      <a:pt x="0" y="609626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02967" y="229653"/>
              <a:ext cx="910979" cy="987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99"/>
                </a:lnSpc>
                <a:spcBef>
                  <a:spcPct val="0"/>
                </a:spcBef>
              </a:pPr>
              <a:r>
                <a:rPr lang="en" sz="4499">
                  <a:solidFill>
                    <a:srgbClr val="FFFFFF"/>
                  </a:solidFill>
                  <a:latin typeface="Montserrat Classic Bold"/>
                </a:rPr>
                <a:t>?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3151232"/>
            <a:ext cx="4114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</a:blip>
          <a:srcRect t="7733" b="77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8575" y="-347860"/>
            <a:ext cx="852567" cy="992078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7D7D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426284" y="613808"/>
            <a:ext cx="852567" cy="992078"/>
            <a:chOff x="0" y="0"/>
            <a:chExt cx="6985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7D7D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743083" y="599481"/>
            <a:ext cx="10201964" cy="857903"/>
            <a:chOff x="0" y="0"/>
            <a:chExt cx="13602618" cy="1143871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01703" cy="1143871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1301703" y="0"/>
              <a:ext cx="12300916" cy="1143871"/>
              <a:chOff x="0" y="0"/>
              <a:chExt cx="5121148" cy="47621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5121148" cy="476219"/>
              </a:xfrm>
              <a:custGeom>
                <a:avLst/>
                <a:gdLst/>
                <a:ahLst/>
                <a:cxnLst/>
                <a:rect l="l" t="t" r="r" b="b"/>
                <a:pathLst>
                  <a:path w="5121148" h="476219">
                    <a:moveTo>
                      <a:pt x="5121148" y="238110"/>
                    </a:moveTo>
                    <a:lnTo>
                      <a:pt x="4917948" y="476219"/>
                    </a:lnTo>
                    <a:lnTo>
                      <a:pt x="203200" y="476219"/>
                    </a:lnTo>
                    <a:lnTo>
                      <a:pt x="0" y="238110"/>
                    </a:lnTo>
                    <a:lnTo>
                      <a:pt x="203200" y="0"/>
                    </a:lnTo>
                    <a:lnTo>
                      <a:pt x="4917948" y="0"/>
                    </a:lnTo>
                    <a:lnTo>
                      <a:pt x="5121148" y="23811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866245" y="29014"/>
              <a:ext cx="11098239" cy="1000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  <a:spcBef>
                  <a:spcPct val="0"/>
                </a:spcBef>
              </a:pPr>
              <a:r>
                <a:rPr lang="en" sz="4500" dirty="0" err="1">
                  <a:solidFill>
                    <a:srgbClr val="FFFFFF"/>
                  </a:solidFill>
                  <a:cs typeface="Bai Jamjuree"/>
                </a:rPr>
                <a:t>Objectives of financial management</a:t>
              </a:r>
              <a:endParaRPr lang="en-US" sz="4500" dirty="0">
                <a:solidFill>
                  <a:srgbClr val="FFFFFF"/>
                </a:solidFill>
                <a:cs typeface="Bai Jamjuree"/>
              </a:endParaRP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49424"/>
          <a:stretch>
            <a:fillRect/>
          </a:stretch>
        </p:blipFill>
        <p:spPr>
          <a:xfrm>
            <a:off x="16852987" y="422481"/>
            <a:ext cx="1028700" cy="105105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53327" y="1971711"/>
            <a:ext cx="2681328" cy="25106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535562" y="2114479"/>
            <a:ext cx="2792334" cy="250961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089069" y="6185446"/>
            <a:ext cx="2259941" cy="235717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767929" y="1971711"/>
            <a:ext cx="2752142" cy="265237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885134" y="6151108"/>
            <a:ext cx="3046595" cy="242585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823992" y="4772578"/>
            <a:ext cx="4822835" cy="865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" sz="2400" dirty="0">
                <a:solidFill>
                  <a:schemeClr val="bg2">
                    <a:lumMod val="75000"/>
                  </a:schemeClr>
                </a:solidFill>
                <a:cs typeface="Bai Jamjuree Bold"/>
              </a:rPr>
              <a:t>1. </a:t>
            </a:r>
            <a:r>
              <a:rPr lang="en" sz="2400" dirty="0" err="1">
                <a:solidFill>
                  <a:schemeClr val="bg2">
                    <a:lumMod val="75000"/>
                  </a:schemeClr>
                </a:solidFill>
                <a:cs typeface="Bai Jamjuree Bold"/>
              </a:rPr>
              <a:t>To know that there is enough capital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ai Jamjuree Bold"/>
            </a:endParaRP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" sz="2400" dirty="0" err="1">
                <a:solidFill>
                  <a:schemeClr val="bg2">
                    <a:lumMod val="75000"/>
                  </a:schemeClr>
                </a:solidFill>
                <a:cs typeface="Bai Jamjuree Bold"/>
              </a:rPr>
              <a:t>in running the business in the long term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ai Jamjure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734944" y="4772578"/>
            <a:ext cx="4818112" cy="86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" sz="2400" dirty="0">
                <a:solidFill>
                  <a:schemeClr val="bg2">
                    <a:lumMod val="75000"/>
                  </a:schemeClr>
                </a:solidFill>
                <a:cs typeface="Bai Jamjuree Bold"/>
              </a:rPr>
              <a:t>2. </a:t>
            </a:r>
            <a:r>
              <a:rPr lang="en" sz="2400" dirty="0" err="1">
                <a:solidFill>
                  <a:schemeClr val="bg2">
                    <a:lumMod val="75000"/>
                  </a:schemeClr>
                </a:solidFill>
                <a:cs typeface="Bai Jamjuree Bold"/>
              </a:rPr>
              <a:t>To know how the business returns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ai Jamjuree Bold"/>
            </a:endParaRP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" sz="2400" dirty="0" err="1">
                <a:solidFill>
                  <a:schemeClr val="bg2">
                    <a:lumMod val="75000"/>
                  </a:schemeClr>
                </a:solidFill>
                <a:cs typeface="Bai Jamjuree Bold"/>
              </a:rPr>
              <a:t>Get enough and worth the investment.</a:t>
            </a:r>
            <a:r>
              <a:rPr lang="en" sz="2400" dirty="0">
                <a:solidFill>
                  <a:schemeClr val="bg2">
                    <a:lumMod val="75000"/>
                  </a:schemeClr>
                </a:solidFill>
                <a:cs typeface="Bai Jamjuree Bold"/>
              </a:rPr>
              <a:t>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0356" y="8708465"/>
            <a:ext cx="6497125" cy="86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" sz="2400" dirty="0">
                <a:solidFill>
                  <a:schemeClr val="bg2">
                    <a:lumMod val="75000"/>
                  </a:schemeClr>
                </a:solidFill>
                <a:cs typeface="Bai Jamjuree Bold"/>
              </a:rPr>
              <a:t>4. </a:t>
            </a:r>
            <a:r>
              <a:rPr lang="en" sz="2400" dirty="0" err="1">
                <a:solidFill>
                  <a:schemeClr val="bg2">
                    <a:lumMod val="75000"/>
                  </a:schemeClr>
                </a:solidFill>
                <a:cs typeface="Bai Jamjuree Bold"/>
              </a:rPr>
              <a:t>To know that investment in business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ai Jamjuree Bold"/>
            </a:endParaRP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" sz="2400" dirty="0" err="1">
                <a:solidFill>
                  <a:schemeClr val="bg2">
                    <a:lumMod val="75000"/>
                  </a:schemeClr>
                </a:solidFill>
                <a:cs typeface="Bai Jamjuree Bold"/>
              </a:rPr>
              <a:t>It is appropriate and correct according to the objectives.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ai Jamjuree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445307" y="4772578"/>
            <a:ext cx="4813993" cy="86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" sz="2400" dirty="0">
                <a:solidFill>
                  <a:schemeClr val="bg2">
                    <a:lumMod val="75000"/>
                  </a:schemeClr>
                </a:solidFill>
                <a:cs typeface="Bai Jamjuree Bold"/>
              </a:rPr>
              <a:t>3. </a:t>
            </a:r>
            <a:r>
              <a:rPr lang="en" sz="2400" dirty="0" err="1">
                <a:solidFill>
                  <a:schemeClr val="bg2">
                    <a:lumMod val="75000"/>
                  </a:schemeClr>
                </a:solidFill>
                <a:cs typeface="Bai Jamjuree Bold"/>
              </a:rPr>
              <a:t>To know if available funds are used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ai Jamjuree Bold"/>
            </a:endParaRP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" sz="2400" dirty="0" err="1">
                <a:solidFill>
                  <a:schemeClr val="bg2">
                    <a:lumMod val="75000"/>
                  </a:schemeClr>
                </a:solidFill>
                <a:cs typeface="Bai Jamjuree Bold"/>
              </a:rPr>
              <a:t>in the transaction appropriately and accurately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ai Jamjuree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755136" y="8708465"/>
            <a:ext cx="7504164" cy="86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" sz="2400" dirty="0">
                <a:solidFill>
                  <a:schemeClr val="bg2">
                    <a:lumMod val="75000"/>
                  </a:schemeClr>
                </a:solidFill>
                <a:cs typeface="Bai Jamjuree Bold"/>
              </a:rPr>
              <a:t>5. </a:t>
            </a:r>
            <a:r>
              <a:rPr lang="en" sz="2400" dirty="0" err="1">
                <a:solidFill>
                  <a:schemeClr val="bg2">
                    <a:lumMod val="75000"/>
                  </a:schemeClr>
                </a:solidFill>
                <a:cs typeface="Bai Jamjuree Bold"/>
              </a:rPr>
              <a:t>To know that various investment plans</a:t>
            </a:r>
            <a:r>
              <a:rPr lang="en" sz="2400" dirty="0">
                <a:solidFill>
                  <a:schemeClr val="bg2">
                    <a:lumMod val="75000"/>
                  </a:schemeClr>
                </a:solidFill>
                <a:cs typeface="Bai Jamjuree Bold"/>
              </a:rPr>
              <a:t> </a:t>
            </a:r>
            <a:r>
              <a:rPr lang="en" sz="2400" dirty="0" err="1">
                <a:solidFill>
                  <a:schemeClr val="bg2">
                    <a:lumMod val="75000"/>
                  </a:schemeClr>
                </a:solidFill>
                <a:cs typeface="Bai Jamjuree Bold"/>
              </a:rPr>
              <a:t>analyzed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ai Jamjuree Bold"/>
            </a:endParaRP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" sz="2400" dirty="0" err="1">
                <a:solidFill>
                  <a:schemeClr val="bg2">
                    <a:lumMod val="75000"/>
                  </a:schemeClr>
                </a:solidFill>
                <a:cs typeface="Bai Jamjuree Bold"/>
              </a:rPr>
              <a:t>Be as planned and pay off.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ai Jamjuree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531" b="4103"/>
          <a:stretch>
            <a:fillRect/>
          </a:stretch>
        </p:blipFill>
        <p:spPr>
          <a:xfrm>
            <a:off x="0" y="37741"/>
            <a:ext cx="1626550" cy="282462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70286" y="3337955"/>
            <a:ext cx="670483" cy="698833"/>
            <a:chOff x="0" y="0"/>
            <a:chExt cx="893977" cy="931778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93977" cy="931778"/>
              <a:chOff x="0" y="0"/>
              <a:chExt cx="635000" cy="66185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" cy="66185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661850">
                    <a:moveTo>
                      <a:pt x="635000" y="0"/>
                    </a:moveTo>
                    <a:lnTo>
                      <a:pt x="635000" y="547550"/>
                    </a:lnTo>
                    <a:lnTo>
                      <a:pt x="317500" y="661850"/>
                    </a:lnTo>
                    <a:lnTo>
                      <a:pt x="0" y="54755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29"/>
                  </a:lnSpc>
                </a:pPr>
                <a:endParaRPr/>
              </a:p>
            </p:txBody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97072" y="148673"/>
              <a:ext cx="499834" cy="439229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4419536" y="463933"/>
            <a:ext cx="9069542" cy="857903"/>
            <a:chOff x="0" y="0"/>
            <a:chExt cx="12092723" cy="114387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01703" cy="1143871"/>
            </a:xfrm>
            <a:prstGeom prst="rect">
              <a:avLst/>
            </a:prstGeom>
          </p:spPr>
        </p:pic>
        <p:grpSp>
          <p:nvGrpSpPr>
            <p:cNvPr id="10" name="Group 10"/>
            <p:cNvGrpSpPr/>
            <p:nvPr/>
          </p:nvGrpSpPr>
          <p:grpSpPr>
            <a:xfrm>
              <a:off x="1301703" y="0"/>
              <a:ext cx="10791020" cy="1143871"/>
              <a:chOff x="0" y="0"/>
              <a:chExt cx="4492545" cy="47621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492544" cy="476219"/>
              </a:xfrm>
              <a:custGeom>
                <a:avLst/>
                <a:gdLst/>
                <a:ahLst/>
                <a:cxnLst/>
                <a:rect l="l" t="t" r="r" b="b"/>
                <a:pathLst>
                  <a:path w="4492544" h="476219">
                    <a:moveTo>
                      <a:pt x="4492544" y="238110"/>
                    </a:moveTo>
                    <a:lnTo>
                      <a:pt x="4289344" y="476219"/>
                    </a:lnTo>
                    <a:lnTo>
                      <a:pt x="203200" y="476219"/>
                    </a:lnTo>
                    <a:lnTo>
                      <a:pt x="0" y="238110"/>
                    </a:lnTo>
                    <a:lnTo>
                      <a:pt x="203200" y="0"/>
                    </a:lnTo>
                    <a:lnTo>
                      <a:pt x="4289344" y="0"/>
                    </a:lnTo>
                    <a:lnTo>
                      <a:pt x="4492544" y="23811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484967" y="6477"/>
              <a:ext cx="10286627" cy="1000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  <a:spcBef>
                  <a:spcPct val="0"/>
                </a:spcBef>
              </a:pPr>
              <a:r>
                <a:rPr lang="en" sz="4500">
                  <a:solidFill>
                    <a:srgbClr val="FFFFFF"/>
                  </a:solidFill>
                  <a:cs typeface="Bai Jamjuree"/>
                </a:rPr>
                <a:t>financial management goals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540769" y="3337955"/>
            <a:ext cx="3363031" cy="277870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608205" y="6588974"/>
            <a:ext cx="3491094" cy="228666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395606" y="1598062"/>
            <a:ext cx="15231008" cy="121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" sz="3500" dirty="0">
                <a:solidFill>
                  <a:srgbClr val="9F8D3E"/>
                </a:solidFill>
                <a:latin typeface="Bai Jamjuree"/>
              </a:rPr>
              <a:t>     </a:t>
            </a:r>
            <a:r>
              <a:rPr lang="en" sz="3500" dirty="0" err="1">
                <a:solidFill>
                  <a:srgbClr val="104872"/>
                </a:solidFill>
                <a:cs typeface="Bai Jamjuree Bold"/>
              </a:rPr>
              <a:t>financial management goals</a:t>
            </a:r>
            <a:r>
              <a:rPr lang="en" sz="3500" dirty="0">
                <a:solidFill>
                  <a:srgbClr val="104872"/>
                </a:solidFill>
                <a:cs typeface="Bai Jamjuree Bold"/>
              </a:rPr>
              <a:t> </a:t>
            </a:r>
            <a:r>
              <a:rPr lang="en" sz="3500" dirty="0" err="1">
                <a:solidFill>
                  <a:srgbClr val="104872"/>
                </a:solidFill>
                <a:cs typeface="Bai Jamjuree Bold"/>
              </a:rPr>
              <a:t>It reflects a good business finance management system. </a:t>
            </a:r>
            <a:r>
              <a:rPr lang="en" sz="3500" dirty="0">
                <a:solidFill>
                  <a:srgbClr val="104872"/>
                </a:solidFill>
                <a:cs typeface="Bai Jamjuree Bold"/>
              </a:rPr>
              <a:t>It will help executives run their business towards business goals efficiently.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870286" y="6588974"/>
            <a:ext cx="670483" cy="698833"/>
            <a:chOff x="0" y="0"/>
            <a:chExt cx="893977" cy="93177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893977" cy="931778"/>
              <a:chOff x="0" y="0"/>
              <a:chExt cx="635000" cy="66185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" cy="66185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661850">
                    <a:moveTo>
                      <a:pt x="635000" y="0"/>
                    </a:moveTo>
                    <a:lnTo>
                      <a:pt x="635000" y="547550"/>
                    </a:lnTo>
                    <a:lnTo>
                      <a:pt x="317500" y="661850"/>
                    </a:lnTo>
                    <a:lnTo>
                      <a:pt x="0" y="54755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29"/>
                  </a:lnSpc>
                </a:pPr>
                <a:endParaRPr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97072" y="148673"/>
              <a:ext cx="499834" cy="439229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6293549" y="3619979"/>
            <a:ext cx="11181176" cy="2026690"/>
            <a:chOff x="0" y="0"/>
            <a:chExt cx="3372847" cy="61135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372847" cy="611359"/>
            </a:xfrm>
            <a:custGeom>
              <a:avLst/>
              <a:gdLst/>
              <a:ahLst/>
              <a:cxnLst/>
              <a:rect l="l" t="t" r="r" b="b"/>
              <a:pathLst>
                <a:path w="3372847" h="611359">
                  <a:moveTo>
                    <a:pt x="36698" y="0"/>
                  </a:moveTo>
                  <a:lnTo>
                    <a:pt x="3336150" y="0"/>
                  </a:lnTo>
                  <a:cubicBezTo>
                    <a:pt x="3345883" y="0"/>
                    <a:pt x="3355217" y="3866"/>
                    <a:pt x="3362099" y="10748"/>
                  </a:cubicBezTo>
                  <a:cubicBezTo>
                    <a:pt x="3368981" y="17631"/>
                    <a:pt x="3372847" y="26965"/>
                    <a:pt x="3372847" y="36698"/>
                  </a:cubicBezTo>
                  <a:lnTo>
                    <a:pt x="3372847" y="574662"/>
                  </a:lnTo>
                  <a:cubicBezTo>
                    <a:pt x="3372847" y="584395"/>
                    <a:pt x="3368981" y="593729"/>
                    <a:pt x="3362099" y="600611"/>
                  </a:cubicBezTo>
                  <a:cubicBezTo>
                    <a:pt x="3355217" y="607493"/>
                    <a:pt x="3345883" y="611359"/>
                    <a:pt x="3336150" y="611359"/>
                  </a:cubicBezTo>
                  <a:lnTo>
                    <a:pt x="36698" y="611359"/>
                  </a:lnTo>
                  <a:cubicBezTo>
                    <a:pt x="26965" y="611359"/>
                    <a:pt x="17631" y="607493"/>
                    <a:pt x="10748" y="600611"/>
                  </a:cubicBezTo>
                  <a:cubicBezTo>
                    <a:pt x="3866" y="593729"/>
                    <a:pt x="0" y="584395"/>
                    <a:pt x="0" y="574662"/>
                  </a:cubicBezTo>
                  <a:lnTo>
                    <a:pt x="0" y="36698"/>
                  </a:lnTo>
                  <a:cubicBezTo>
                    <a:pt x="0" y="26965"/>
                    <a:pt x="3866" y="17631"/>
                    <a:pt x="10748" y="10748"/>
                  </a:cubicBezTo>
                  <a:cubicBezTo>
                    <a:pt x="17631" y="3866"/>
                    <a:pt x="26965" y="0"/>
                    <a:pt x="36698" y="0"/>
                  </a:cubicBezTo>
                  <a:close/>
                </a:path>
              </a:pathLst>
            </a:custGeom>
            <a:solidFill>
              <a:srgbClr val="DBCD93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6566479" y="4504058"/>
            <a:ext cx="10908246" cy="999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  <a:spcBef>
                <a:spcPct val="0"/>
              </a:spcBef>
            </a:pPr>
            <a:r>
              <a:rPr lang="en" sz="2900" dirty="0">
                <a:solidFill>
                  <a:srgbClr val="104872"/>
                </a:solidFill>
                <a:latin typeface="Bai Jamjuree"/>
              </a:rPr>
              <a:t>     </a:t>
            </a:r>
            <a:r>
              <a:rPr lang="en" sz="2400" dirty="0">
                <a:solidFill>
                  <a:srgbClr val="104872"/>
                </a:solidFill>
                <a:cs typeface="Bai Jamjuree Bold"/>
              </a:rPr>
              <a:t>Wealth Maximization </a:t>
            </a:r>
            <a:r>
              <a:rPr lang="en" sz="2400" dirty="0" err="1">
                <a:solidFill>
                  <a:srgbClr val="104872"/>
                </a:solidFill>
                <a:cs typeface="Bai Jamjuree Bold"/>
              </a:rPr>
              <a:t>can be measured from the market price of the highest common stock.</a:t>
            </a:r>
            <a:r>
              <a:rPr lang="en" sz="2400" dirty="0">
                <a:solidFill>
                  <a:srgbClr val="104872"/>
                </a:solidFill>
                <a:cs typeface="Bai Jamjuree Bold"/>
              </a:rPr>
              <a:t> 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6293549" y="6639149"/>
            <a:ext cx="11181176" cy="2013604"/>
            <a:chOff x="0" y="0"/>
            <a:chExt cx="3372847" cy="60741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372847" cy="607412"/>
            </a:xfrm>
            <a:custGeom>
              <a:avLst/>
              <a:gdLst/>
              <a:ahLst/>
              <a:cxnLst/>
              <a:rect l="l" t="t" r="r" b="b"/>
              <a:pathLst>
                <a:path w="3372847" h="607412">
                  <a:moveTo>
                    <a:pt x="36698" y="0"/>
                  </a:moveTo>
                  <a:lnTo>
                    <a:pt x="3336150" y="0"/>
                  </a:lnTo>
                  <a:cubicBezTo>
                    <a:pt x="3345883" y="0"/>
                    <a:pt x="3355217" y="3866"/>
                    <a:pt x="3362099" y="10748"/>
                  </a:cubicBezTo>
                  <a:cubicBezTo>
                    <a:pt x="3368981" y="17631"/>
                    <a:pt x="3372847" y="26965"/>
                    <a:pt x="3372847" y="36698"/>
                  </a:cubicBezTo>
                  <a:lnTo>
                    <a:pt x="3372847" y="570714"/>
                  </a:lnTo>
                  <a:cubicBezTo>
                    <a:pt x="3372847" y="580447"/>
                    <a:pt x="3368981" y="589781"/>
                    <a:pt x="3362099" y="596663"/>
                  </a:cubicBezTo>
                  <a:cubicBezTo>
                    <a:pt x="3355217" y="603545"/>
                    <a:pt x="3345883" y="607412"/>
                    <a:pt x="3336150" y="607412"/>
                  </a:cubicBezTo>
                  <a:lnTo>
                    <a:pt x="36698" y="607412"/>
                  </a:lnTo>
                  <a:cubicBezTo>
                    <a:pt x="26965" y="607412"/>
                    <a:pt x="17631" y="603545"/>
                    <a:pt x="10748" y="596663"/>
                  </a:cubicBezTo>
                  <a:cubicBezTo>
                    <a:pt x="3866" y="589781"/>
                    <a:pt x="0" y="580447"/>
                    <a:pt x="0" y="570714"/>
                  </a:cubicBezTo>
                  <a:lnTo>
                    <a:pt x="0" y="36698"/>
                  </a:lnTo>
                  <a:cubicBezTo>
                    <a:pt x="0" y="26965"/>
                    <a:pt x="3866" y="17631"/>
                    <a:pt x="10748" y="10748"/>
                  </a:cubicBezTo>
                  <a:cubicBezTo>
                    <a:pt x="17631" y="3866"/>
                    <a:pt x="26965" y="0"/>
                    <a:pt x="36698" y="0"/>
                  </a:cubicBezTo>
                  <a:close/>
                </a:path>
              </a:pathLst>
            </a:custGeom>
            <a:solidFill>
              <a:srgbClr val="DBCD9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6566479" y="7460360"/>
            <a:ext cx="10060135" cy="100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  <a:spcBef>
                <a:spcPct val="0"/>
              </a:spcBef>
            </a:pPr>
            <a:r>
              <a:rPr lang="en" sz="2900" dirty="0">
                <a:solidFill>
                  <a:srgbClr val="104872"/>
                </a:solidFill>
                <a:latin typeface="Bai Jamjuree"/>
              </a:rPr>
              <a:t>     </a:t>
            </a:r>
            <a:r>
              <a:rPr lang="en" sz="2400" dirty="0" err="1">
                <a:solidFill>
                  <a:srgbClr val="104872"/>
                </a:solidFill>
                <a:cs typeface="Bai Jamjuree Bold"/>
              </a:rPr>
              <a:t>The creation of increased business value </a:t>
            </a:r>
            <a:r>
              <a:rPr lang="en" sz="2400" dirty="0">
                <a:solidFill>
                  <a:srgbClr val="104872"/>
                </a:solidFill>
                <a:cs typeface="Bai Jamjuree Bold"/>
              </a:rPr>
              <a:t>(Value) </a:t>
            </a:r>
            <a:r>
              <a:rPr lang="en" sz="2400" dirty="0" err="1">
                <a:solidFill>
                  <a:srgbClr val="104872"/>
                </a:solidFill>
                <a:cs typeface="Bai Jamjuree Bold"/>
              </a:rPr>
              <a:t>can be measured from the profitable performance </a:t>
            </a:r>
            <a:r>
              <a:rPr lang="en" sz="2400" dirty="0">
                <a:solidFill>
                  <a:srgbClr val="104872"/>
                </a:solidFill>
                <a:cs typeface="Bai Jamjuree Bold"/>
              </a:rPr>
              <a:t>(Net Profit) </a:t>
            </a:r>
            <a:r>
              <a:rPr lang="en" sz="2400" dirty="0" err="1">
                <a:solidFill>
                  <a:srgbClr val="104872"/>
                </a:solidFill>
                <a:cs typeface="Bai Jamjuree Bold"/>
              </a:rPr>
              <a:t>shown in the income statement.</a:t>
            </a:r>
            <a:r>
              <a:rPr lang="en" sz="2400" dirty="0">
                <a:solidFill>
                  <a:srgbClr val="104872"/>
                </a:solidFill>
                <a:cs typeface="Bai Jamjuree Bold"/>
              </a:rPr>
              <a:t> 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9"/>
          <a:srcRect t="5531" b="4103"/>
          <a:stretch>
            <a:fillRect/>
          </a:stretch>
        </p:blipFill>
        <p:spPr>
          <a:xfrm>
            <a:off x="16661450" y="7431785"/>
            <a:ext cx="1626550" cy="282462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74668" b="13807"/>
          <a:stretch>
            <a:fillRect/>
          </a:stretch>
        </p:blipFill>
        <p:spPr>
          <a:xfrm>
            <a:off x="1028700" y="8844096"/>
            <a:ext cx="513130" cy="95551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74668" b="13807"/>
          <a:stretch>
            <a:fillRect/>
          </a:stretch>
        </p:blipFill>
        <p:spPr>
          <a:xfrm>
            <a:off x="16661450" y="432983"/>
            <a:ext cx="513130" cy="955518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6468506" y="3792840"/>
            <a:ext cx="5505771" cy="577188"/>
            <a:chOff x="0" y="0"/>
            <a:chExt cx="7341028" cy="769585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240356" cy="769585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100672" y="0"/>
              <a:ext cx="3240356" cy="769585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077551" y="0"/>
              <a:ext cx="3240356" cy="769585"/>
            </a:xfrm>
            <a:prstGeom prst="rect">
              <a:avLst/>
            </a:prstGeom>
          </p:spPr>
        </p:pic>
      </p:grpSp>
      <p:sp>
        <p:nvSpPr>
          <p:cNvPr id="37" name="TextBox 37"/>
          <p:cNvSpPr txBox="1"/>
          <p:nvPr/>
        </p:nvSpPr>
        <p:spPr>
          <a:xfrm>
            <a:off x="6487556" y="3744559"/>
            <a:ext cx="5407797" cy="596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" sz="3500">
                <a:solidFill>
                  <a:srgbClr val="FFFFFF"/>
                </a:solidFill>
                <a:latin typeface="Bai Jamjuree"/>
              </a:rPr>
              <a:t>Wealth Maximization</a:t>
            </a: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566479" y="6788577"/>
            <a:ext cx="2430267" cy="577188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6906591" y="6745386"/>
            <a:ext cx="1750044" cy="596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" sz="3500">
                <a:solidFill>
                  <a:srgbClr val="FFFFFF"/>
                </a:solidFill>
                <a:latin typeface="Bai Jamjuree"/>
              </a:rPr>
              <a:t>Value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</a:blip>
          <a:srcRect t="7733" b="77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16002019" y="-13559"/>
            <a:ext cx="2285981" cy="22859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8001019"/>
            <a:ext cx="2285981" cy="228598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022908" y="3822406"/>
            <a:ext cx="6869732" cy="4013812"/>
            <a:chOff x="0" y="0"/>
            <a:chExt cx="9159643" cy="5351749"/>
          </a:xfrm>
        </p:grpSpPr>
        <p:grpSp>
          <p:nvGrpSpPr>
            <p:cNvPr id="6" name="Group 6"/>
            <p:cNvGrpSpPr/>
            <p:nvPr/>
          </p:nvGrpSpPr>
          <p:grpSpPr>
            <a:xfrm>
              <a:off x="5804" y="0"/>
              <a:ext cx="1316914" cy="1532458"/>
              <a:chOff x="0" y="0"/>
              <a:chExt cx="698500" cy="81282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98500" cy="812826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26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26"/>
                    </a:lnTo>
                    <a:lnTo>
                      <a:pt x="349250" y="812826"/>
                    </a:lnTo>
                    <a:lnTo>
                      <a:pt x="0" y="609626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208771" y="357122"/>
              <a:ext cx="910979" cy="664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81"/>
                </a:lnSpc>
                <a:spcBef>
                  <a:spcPct val="0"/>
                </a:spcBef>
              </a:pPr>
              <a:r>
                <a:rPr lang="en" sz="2986">
                  <a:solidFill>
                    <a:srgbClr val="FFFFFF"/>
                  </a:solidFill>
                  <a:latin typeface="Montserrat Classic Bold"/>
                </a:rPr>
                <a:t>01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1888058"/>
              <a:ext cx="1316914" cy="1532458"/>
              <a:chOff x="0" y="0"/>
              <a:chExt cx="698500" cy="81282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98500" cy="812826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26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26"/>
                    </a:lnTo>
                    <a:lnTo>
                      <a:pt x="349250" y="812826"/>
                    </a:lnTo>
                    <a:lnTo>
                      <a:pt x="0" y="609626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02967" y="2245180"/>
              <a:ext cx="910979" cy="664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81"/>
                </a:lnSpc>
                <a:spcBef>
                  <a:spcPct val="0"/>
                </a:spcBef>
              </a:pPr>
              <a:r>
                <a:rPr lang="en" sz="2986">
                  <a:solidFill>
                    <a:srgbClr val="FFFFFF"/>
                  </a:solidFill>
                  <a:latin typeface="Montserrat Classic Bold"/>
                </a:rPr>
                <a:t>02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40218" y="-66675"/>
              <a:ext cx="6968472" cy="1599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  <a:spcBef>
                  <a:spcPct val="0"/>
                </a:spcBef>
              </a:pPr>
              <a:r>
                <a:rPr lang="en" sz="3500" dirty="0" err="1">
                  <a:solidFill>
                    <a:srgbClr val="9F8D3E"/>
                  </a:solidFill>
                  <a:cs typeface="Bai Jamjuree"/>
                </a:rPr>
                <a:t>Fundraising duties</a:t>
              </a:r>
              <a:r>
                <a:rPr lang="en" sz="3500" dirty="0">
                  <a:solidFill>
                    <a:srgbClr val="9F8D3E"/>
                  </a:solidFill>
                  <a:cs typeface="Bai Jamjuree"/>
                </a:rPr>
                <a:t> </a:t>
              </a:r>
              <a:r>
                <a:rPr lang="en" sz="3500" dirty="0">
                  <a:solidFill>
                    <a:srgbClr val="9F8D3E"/>
                  </a:solidFill>
                  <a:latin typeface="Bai Jamjuree Bold"/>
                </a:rPr>
                <a:t>(Financing function)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640218" y="1821383"/>
              <a:ext cx="7519425" cy="1599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" sz="3500">
                  <a:solidFill>
                    <a:srgbClr val="9F8D3E"/>
                  </a:solidFill>
                  <a:cs typeface="Bai Jamjuree"/>
                </a:rPr>
                <a:t>Duty to allocate funds</a:t>
              </a:r>
            </a:p>
            <a:p>
              <a:pPr>
                <a:lnSpc>
                  <a:spcPts val="4900"/>
                </a:lnSpc>
                <a:spcBef>
                  <a:spcPct val="0"/>
                </a:spcBef>
              </a:pPr>
              <a:r>
                <a:rPr lang="en" sz="3500">
                  <a:solidFill>
                    <a:srgbClr val="9F8D3E"/>
                  </a:solidFill>
                  <a:latin typeface="Bai Jamjuree Bold"/>
                </a:rPr>
                <a:t>(Investment function)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640218" y="3752616"/>
              <a:ext cx="6570162" cy="1599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  <a:spcBef>
                  <a:spcPct val="0"/>
                </a:spcBef>
              </a:pPr>
              <a:r>
                <a:rPr lang="en" sz="3500">
                  <a:solidFill>
                    <a:srgbClr val="9F8D3E"/>
                  </a:solidFill>
                  <a:latin typeface="Bai Jamjuree Bold"/>
                </a:rPr>
                <a:t>Dividend </a:t>
              </a:r>
              <a:r>
                <a:rPr lang="en" sz="3500">
                  <a:solidFill>
                    <a:srgbClr val="9F8D3E"/>
                  </a:solidFill>
                  <a:cs typeface="Bai Jamjuree"/>
                </a:rPr>
                <a:t>function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3780223"/>
              <a:ext cx="1316914" cy="1532458"/>
              <a:chOff x="0" y="0"/>
              <a:chExt cx="698500" cy="81282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98500" cy="812826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26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26"/>
                    </a:lnTo>
                    <a:lnTo>
                      <a:pt x="349250" y="812826"/>
                    </a:lnTo>
                    <a:lnTo>
                      <a:pt x="0" y="609626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202967" y="4137345"/>
              <a:ext cx="910979" cy="664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81"/>
                </a:lnSpc>
                <a:spcBef>
                  <a:spcPct val="0"/>
                </a:spcBef>
              </a:pPr>
              <a:r>
                <a:rPr lang="en" sz="2986">
                  <a:solidFill>
                    <a:srgbClr val="FFFFFF"/>
                  </a:solidFill>
                  <a:latin typeface="Montserrat Classic Bold"/>
                </a:rPr>
                <a:t>03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65178" y="0"/>
            <a:ext cx="465178" cy="3333969"/>
            <a:chOff x="0" y="0"/>
            <a:chExt cx="122516" cy="87808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2516" cy="878082"/>
            </a:xfrm>
            <a:custGeom>
              <a:avLst/>
              <a:gdLst/>
              <a:ahLst/>
              <a:cxnLst/>
              <a:rect l="l" t="t" r="r" b="b"/>
              <a:pathLst>
                <a:path w="122516" h="878082">
                  <a:moveTo>
                    <a:pt x="0" y="0"/>
                  </a:moveTo>
                  <a:lnTo>
                    <a:pt x="122516" y="0"/>
                  </a:lnTo>
                  <a:lnTo>
                    <a:pt x="122516" y="878082"/>
                  </a:lnTo>
                  <a:lnTo>
                    <a:pt x="0" y="878082"/>
                  </a:lnTo>
                  <a:close/>
                </a:path>
              </a:pathLst>
            </a:custGeom>
            <a:solidFill>
              <a:srgbClr val="86A0A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32589" y="690112"/>
            <a:ext cx="1250276" cy="1953746"/>
            <a:chOff x="0" y="0"/>
            <a:chExt cx="1667034" cy="2604995"/>
          </a:xfrm>
        </p:grpSpPr>
        <p:grpSp>
          <p:nvGrpSpPr>
            <p:cNvPr id="25" name="Group 25"/>
            <p:cNvGrpSpPr/>
            <p:nvPr/>
          </p:nvGrpSpPr>
          <p:grpSpPr>
            <a:xfrm>
              <a:off x="530278" y="0"/>
              <a:ext cx="1136756" cy="1322771"/>
              <a:chOff x="0" y="0"/>
              <a:chExt cx="6985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D7D7D7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0" y="1282224"/>
              <a:ext cx="1136756" cy="1322771"/>
              <a:chOff x="0" y="0"/>
              <a:chExt cx="6985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D7D7D7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</p:grpSp>
      <p:grpSp>
        <p:nvGrpSpPr>
          <p:cNvPr id="31" name="Group 31"/>
          <p:cNvGrpSpPr/>
          <p:nvPr/>
        </p:nvGrpSpPr>
        <p:grpSpPr>
          <a:xfrm>
            <a:off x="0" y="0"/>
            <a:ext cx="1482865" cy="4041912"/>
            <a:chOff x="0" y="0"/>
            <a:chExt cx="1977153" cy="5389215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620237" cy="5389215"/>
              <a:chOff x="0" y="0"/>
              <a:chExt cx="122516" cy="106453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22516" cy="1064536"/>
              </a:xfrm>
              <a:custGeom>
                <a:avLst/>
                <a:gdLst/>
                <a:ahLst/>
                <a:cxnLst/>
                <a:rect l="l" t="t" r="r" b="b"/>
                <a:pathLst>
                  <a:path w="122516" h="1064536">
                    <a:moveTo>
                      <a:pt x="0" y="0"/>
                    </a:moveTo>
                    <a:lnTo>
                      <a:pt x="122516" y="0"/>
                    </a:lnTo>
                    <a:lnTo>
                      <a:pt x="122516" y="1064536"/>
                    </a:lnTo>
                    <a:lnTo>
                      <a:pt x="0" y="1064536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620237" y="0"/>
              <a:ext cx="620237" cy="4445292"/>
              <a:chOff x="0" y="0"/>
              <a:chExt cx="122516" cy="878082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22516" cy="878082"/>
              </a:xfrm>
              <a:custGeom>
                <a:avLst/>
                <a:gdLst/>
                <a:ahLst/>
                <a:cxnLst/>
                <a:rect l="l" t="t" r="r" b="b"/>
                <a:pathLst>
                  <a:path w="122516" h="878082">
                    <a:moveTo>
                      <a:pt x="0" y="0"/>
                    </a:moveTo>
                    <a:lnTo>
                      <a:pt x="122516" y="0"/>
                    </a:lnTo>
                    <a:lnTo>
                      <a:pt x="122516" y="878082"/>
                    </a:lnTo>
                    <a:lnTo>
                      <a:pt x="0" y="878082"/>
                    </a:lnTo>
                    <a:close/>
                  </a:path>
                </a:pathLst>
              </a:custGeom>
              <a:solidFill>
                <a:srgbClr val="86A0AD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840397" y="920149"/>
              <a:ext cx="1136756" cy="1322771"/>
              <a:chOff x="0" y="0"/>
              <a:chExt cx="6985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D7D7D7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310119" y="2202373"/>
              <a:ext cx="1136756" cy="1322771"/>
              <a:chOff x="0" y="0"/>
              <a:chExt cx="6985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D7D7D7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</p:grpSp>
      <p:grpSp>
        <p:nvGrpSpPr>
          <p:cNvPr id="44" name="Group 44"/>
          <p:cNvGrpSpPr/>
          <p:nvPr/>
        </p:nvGrpSpPr>
        <p:grpSpPr>
          <a:xfrm>
            <a:off x="16801807" y="6245088"/>
            <a:ext cx="1482865" cy="4041912"/>
            <a:chOff x="0" y="0"/>
            <a:chExt cx="1977153" cy="5389215"/>
          </a:xfrm>
        </p:grpSpPr>
        <p:grpSp>
          <p:nvGrpSpPr>
            <p:cNvPr id="45" name="Group 45"/>
            <p:cNvGrpSpPr/>
            <p:nvPr/>
          </p:nvGrpSpPr>
          <p:grpSpPr>
            <a:xfrm>
              <a:off x="1356915" y="0"/>
              <a:ext cx="620237" cy="5389215"/>
              <a:chOff x="0" y="0"/>
              <a:chExt cx="122516" cy="1064536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122516" cy="1064536"/>
              </a:xfrm>
              <a:custGeom>
                <a:avLst/>
                <a:gdLst/>
                <a:ahLst/>
                <a:cxnLst/>
                <a:rect l="l" t="t" r="r" b="b"/>
                <a:pathLst>
                  <a:path w="122516" h="1064536">
                    <a:moveTo>
                      <a:pt x="0" y="0"/>
                    </a:moveTo>
                    <a:lnTo>
                      <a:pt x="122516" y="0"/>
                    </a:lnTo>
                    <a:lnTo>
                      <a:pt x="122516" y="1064536"/>
                    </a:lnTo>
                    <a:lnTo>
                      <a:pt x="0" y="1064536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736678" y="943923"/>
              <a:ext cx="620237" cy="4445292"/>
              <a:chOff x="0" y="0"/>
              <a:chExt cx="122516" cy="878082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22516" cy="878082"/>
              </a:xfrm>
              <a:custGeom>
                <a:avLst/>
                <a:gdLst/>
                <a:ahLst/>
                <a:cxnLst/>
                <a:rect l="l" t="t" r="r" b="b"/>
                <a:pathLst>
                  <a:path w="122516" h="878082">
                    <a:moveTo>
                      <a:pt x="0" y="0"/>
                    </a:moveTo>
                    <a:lnTo>
                      <a:pt x="122516" y="0"/>
                    </a:lnTo>
                    <a:lnTo>
                      <a:pt x="122516" y="878082"/>
                    </a:lnTo>
                    <a:lnTo>
                      <a:pt x="0" y="878082"/>
                    </a:lnTo>
                    <a:close/>
                  </a:path>
                </a:pathLst>
              </a:custGeom>
              <a:solidFill>
                <a:srgbClr val="86A0AD"/>
              </a:solidFill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530278" y="1864072"/>
              <a:ext cx="1136756" cy="1322771"/>
              <a:chOff x="0" y="0"/>
              <a:chExt cx="698500" cy="8128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D7D7D7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0" y="3146296"/>
              <a:ext cx="1136756" cy="1322771"/>
              <a:chOff x="0" y="0"/>
              <a:chExt cx="698500" cy="81280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D7D7D7"/>
              </a:solidFill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</p:grpSp>
      <p:pic>
        <p:nvPicPr>
          <p:cNvPr id="57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416515" y="3822406"/>
            <a:ext cx="4848577" cy="4309173"/>
          </a:xfrm>
          <a:prstGeom prst="rect">
            <a:avLst/>
          </a:prstGeom>
        </p:spPr>
      </p:pic>
      <p:grpSp>
        <p:nvGrpSpPr>
          <p:cNvPr id="58" name="Group 58"/>
          <p:cNvGrpSpPr/>
          <p:nvPr/>
        </p:nvGrpSpPr>
        <p:grpSpPr>
          <a:xfrm>
            <a:off x="3022908" y="2155421"/>
            <a:ext cx="11980295" cy="857903"/>
            <a:chOff x="0" y="0"/>
            <a:chExt cx="15973727" cy="1143871"/>
          </a:xfrm>
        </p:grpSpPr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01703" cy="1143871"/>
            </a:xfrm>
            <a:prstGeom prst="rect">
              <a:avLst/>
            </a:prstGeom>
          </p:spPr>
        </p:pic>
        <p:grpSp>
          <p:nvGrpSpPr>
            <p:cNvPr id="60" name="Group 60"/>
            <p:cNvGrpSpPr/>
            <p:nvPr/>
          </p:nvGrpSpPr>
          <p:grpSpPr>
            <a:xfrm>
              <a:off x="1301703" y="0"/>
              <a:ext cx="14672024" cy="1143871"/>
              <a:chOff x="0" y="0"/>
              <a:chExt cx="6108294" cy="476219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6108294" cy="476219"/>
              </a:xfrm>
              <a:custGeom>
                <a:avLst/>
                <a:gdLst/>
                <a:ahLst/>
                <a:cxnLst/>
                <a:rect l="l" t="t" r="r" b="b"/>
                <a:pathLst>
                  <a:path w="6108294" h="476219">
                    <a:moveTo>
                      <a:pt x="6108294" y="238110"/>
                    </a:moveTo>
                    <a:lnTo>
                      <a:pt x="5905094" y="476219"/>
                    </a:lnTo>
                    <a:lnTo>
                      <a:pt x="203200" y="476219"/>
                    </a:lnTo>
                    <a:lnTo>
                      <a:pt x="0" y="238110"/>
                    </a:lnTo>
                    <a:lnTo>
                      <a:pt x="203200" y="0"/>
                    </a:lnTo>
                    <a:lnTo>
                      <a:pt x="5905094" y="0"/>
                    </a:lnTo>
                    <a:lnTo>
                      <a:pt x="6108294" y="23811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63" name="TextBox 63"/>
            <p:cNvSpPr txBox="1"/>
            <p:nvPr/>
          </p:nvSpPr>
          <p:spPr>
            <a:xfrm>
              <a:off x="1484967" y="6477"/>
              <a:ext cx="14146556" cy="1000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  <a:spcBef>
                  <a:spcPct val="0"/>
                </a:spcBef>
              </a:pPr>
              <a:r>
                <a:rPr lang="en" sz="4500">
                  <a:solidFill>
                    <a:srgbClr val="FFFFFF"/>
                  </a:solidFill>
                  <a:cs typeface="Bai Jamjuree"/>
                </a:rPr>
                <a:t>FINANCIAL FUNCTION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00621" y="29440"/>
            <a:ext cx="1587379" cy="16054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5531" b="4103"/>
          <a:stretch>
            <a:fillRect/>
          </a:stretch>
        </p:blipFill>
        <p:spPr>
          <a:xfrm>
            <a:off x="0" y="-1693373"/>
            <a:ext cx="2282496" cy="396372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42248" y="1889354"/>
            <a:ext cx="9203504" cy="52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" sz="3000" dirty="0" err="1">
                <a:solidFill>
                  <a:srgbClr val="9F8D3E"/>
                </a:solidFill>
                <a:cs typeface="Bai Jamjuree"/>
              </a:rPr>
              <a:t>financing</a:t>
            </a:r>
            <a:r>
              <a:rPr lang="en" sz="3000" dirty="0">
                <a:solidFill>
                  <a:srgbClr val="9F8D3E"/>
                </a:solidFill>
                <a:cs typeface="Bai Jamjuree"/>
              </a:rPr>
              <a:t> </a:t>
            </a:r>
            <a:r>
              <a:rPr lang="en" sz="3000" dirty="0" err="1">
                <a:solidFill>
                  <a:srgbClr val="9F8D3E"/>
                </a:solidFill>
                <a:cs typeface="Bai Jamjuree"/>
              </a:rPr>
              <a:t>can be obtained from </a:t>
            </a:r>
            <a:r>
              <a:rPr lang="en" sz="3000" dirty="0">
                <a:solidFill>
                  <a:srgbClr val="9F8D3E"/>
                </a:solidFill>
                <a:cs typeface="Bai Jamjuree"/>
              </a:rPr>
              <a:t>2 </a:t>
            </a:r>
            <a:r>
              <a:rPr lang="en" sz="3000" dirty="0" err="1">
                <a:solidFill>
                  <a:srgbClr val="9F8D3E"/>
                </a:solidFill>
                <a:cs typeface="Bai Jamjuree"/>
              </a:rPr>
              <a:t>major sources</a:t>
            </a:r>
            <a:r>
              <a:rPr lang="en" sz="3000" dirty="0">
                <a:solidFill>
                  <a:srgbClr val="9F8D3E"/>
                </a:solidFill>
                <a:cs typeface="Bai Jamjuree"/>
              </a:rPr>
              <a:t> </a:t>
            </a:r>
            <a:r>
              <a:rPr lang="en" sz="3000" dirty="0" err="1">
                <a:solidFill>
                  <a:srgbClr val="9F8D3E"/>
                </a:solidFill>
                <a:cs typeface="Bai Jamjuree"/>
              </a:rPr>
              <a:t>other</a:t>
            </a:r>
            <a:r>
              <a:rPr lang="en" sz="3000" dirty="0">
                <a:solidFill>
                  <a:srgbClr val="9F8D3E"/>
                </a:solidFill>
                <a:cs typeface="Bai Jamjuree"/>
              </a:rPr>
              <a:t> </a:t>
            </a:r>
            <a:r>
              <a:rPr lang="en" sz="3000" dirty="0" err="1">
                <a:solidFill>
                  <a:srgbClr val="9F8D3E"/>
                </a:solidFill>
                <a:cs typeface="Bai Jamjuree"/>
              </a:rPr>
              <a:t>is</a:t>
            </a:r>
            <a:endParaRPr lang="en-US" sz="3000" dirty="0">
              <a:solidFill>
                <a:srgbClr val="9F8D3E"/>
              </a:solidFill>
              <a:cs typeface="Bai Jamjuree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375402" y="3832128"/>
            <a:ext cx="1275052" cy="0"/>
          </a:xfrm>
          <a:prstGeom prst="line">
            <a:avLst/>
          </a:prstGeom>
          <a:ln w="47625" cap="flat">
            <a:solidFill>
              <a:srgbClr val="10487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2277602" y="3489541"/>
            <a:ext cx="4565676" cy="685175"/>
            <a:chOff x="0" y="0"/>
            <a:chExt cx="4654470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54470" cy="698500"/>
            </a:xfrm>
            <a:custGeom>
              <a:avLst/>
              <a:gdLst/>
              <a:ahLst/>
              <a:cxnLst/>
              <a:rect l="l" t="t" r="r" b="b"/>
              <a:pathLst>
                <a:path w="4654470" h="698500">
                  <a:moveTo>
                    <a:pt x="4654470" y="349250"/>
                  </a:moveTo>
                  <a:lnTo>
                    <a:pt x="445127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4451270" y="0"/>
                  </a:lnTo>
                  <a:lnTo>
                    <a:pt x="4654470" y="349250"/>
                  </a:lnTo>
                  <a:close/>
                </a:path>
              </a:pathLst>
            </a:custGeom>
            <a:solidFill>
              <a:srgbClr val="10487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rot="-5400000">
            <a:off x="-377123" y="5644184"/>
            <a:ext cx="3576488" cy="0"/>
          </a:xfrm>
          <a:prstGeom prst="line">
            <a:avLst/>
          </a:prstGeom>
          <a:ln w="47625" cap="flat">
            <a:solidFill>
              <a:srgbClr val="10487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67255" y="3719964"/>
            <a:ext cx="287732" cy="28773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699646" y="3536856"/>
            <a:ext cx="2765957" cy="52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" sz="3000">
                <a:solidFill>
                  <a:srgbClr val="FFFFFF"/>
                </a:solidFill>
                <a:latin typeface="Bai Jamjuree"/>
              </a:rPr>
              <a:t>1) Short-term liabilities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304960" y="6994328"/>
            <a:ext cx="4565676" cy="685175"/>
            <a:chOff x="0" y="0"/>
            <a:chExt cx="465447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654470" cy="698500"/>
            </a:xfrm>
            <a:custGeom>
              <a:avLst/>
              <a:gdLst/>
              <a:ahLst/>
              <a:cxnLst/>
              <a:rect l="l" t="t" r="r" b="b"/>
              <a:pathLst>
                <a:path w="4654470" h="698500">
                  <a:moveTo>
                    <a:pt x="4654470" y="349250"/>
                  </a:moveTo>
                  <a:lnTo>
                    <a:pt x="445127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4451270" y="0"/>
                  </a:lnTo>
                  <a:lnTo>
                    <a:pt x="4654470" y="349250"/>
                  </a:lnTo>
                  <a:close/>
                </a:path>
              </a:pathLst>
            </a:custGeom>
            <a:solidFill>
              <a:srgbClr val="10487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402760" y="7369402"/>
            <a:ext cx="1275052" cy="0"/>
          </a:xfrm>
          <a:prstGeom prst="line">
            <a:avLst/>
          </a:prstGeom>
          <a:ln w="47625" cap="flat">
            <a:solidFill>
              <a:srgbClr val="10487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94613" y="7249348"/>
            <a:ext cx="287732" cy="28773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727003" y="7061003"/>
            <a:ext cx="3061567" cy="52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" sz="3000">
                <a:solidFill>
                  <a:srgbClr val="FFFFFF"/>
                </a:solidFill>
                <a:latin typeface="Bai Jamjuree"/>
              </a:rPr>
              <a:t>3) Long-term debt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277602" y="5509060"/>
            <a:ext cx="4565676" cy="685175"/>
            <a:chOff x="0" y="0"/>
            <a:chExt cx="4654470" cy="6985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654470" cy="698500"/>
            </a:xfrm>
            <a:custGeom>
              <a:avLst/>
              <a:gdLst/>
              <a:ahLst/>
              <a:cxnLst/>
              <a:rect l="l" t="t" r="r" b="b"/>
              <a:pathLst>
                <a:path w="4654470" h="698500">
                  <a:moveTo>
                    <a:pt x="4654470" y="349250"/>
                  </a:moveTo>
                  <a:lnTo>
                    <a:pt x="445127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4451270" y="0"/>
                  </a:lnTo>
                  <a:lnTo>
                    <a:pt x="4654470" y="349250"/>
                  </a:lnTo>
                  <a:close/>
                </a:path>
              </a:pathLst>
            </a:custGeom>
            <a:solidFill>
              <a:srgbClr val="104872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1375402" y="5867891"/>
            <a:ext cx="1275052" cy="0"/>
          </a:xfrm>
          <a:prstGeom prst="line">
            <a:avLst/>
          </a:prstGeom>
          <a:ln w="47625" cap="flat">
            <a:solidFill>
              <a:srgbClr val="10487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67255" y="5751782"/>
            <a:ext cx="287732" cy="287732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2699646" y="5572619"/>
            <a:ext cx="3721589" cy="52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" sz="3000">
                <a:solidFill>
                  <a:srgbClr val="FFFFFF"/>
                </a:solidFill>
                <a:latin typeface="Bai Jamjuree"/>
              </a:rPr>
              <a:t>2) Medium term debt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72752" y="4280342"/>
            <a:ext cx="722600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" sz="3000" dirty="0">
                <a:solidFill>
                  <a:srgbClr val="9F8D3E"/>
                </a:solidFill>
                <a:latin typeface="Bai Jamjuree"/>
              </a:rPr>
              <a:t>     </a:t>
            </a:r>
            <a:r>
              <a:rPr lang="en" sz="3200" dirty="0" err="1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 on credit</a:t>
            </a:r>
            <a:r>
              <a:rPr lang="en" sz="3200" dirty="0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3200" dirty="0" err="1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overdraft</a:t>
            </a:r>
            <a:r>
              <a:rPr lang="en" sz="3200" dirty="0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3200" dirty="0" err="1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bills paid</a:t>
            </a:r>
            <a:r>
              <a:rPr lang="en" sz="3200" dirty="0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" sz="3200" dirty="0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" sz="3200" dirty="0" err="1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 income</a:t>
            </a:r>
            <a:r>
              <a:rPr lang="en" sz="3200" dirty="0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3200" dirty="0" err="1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accrued expenses</a:t>
            </a:r>
            <a:r>
              <a:rPr lang="en" sz="3200" dirty="0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3200" dirty="0" err="1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  <a:endParaRPr lang="en-US" sz="3200" dirty="0">
              <a:solidFill>
                <a:srgbClr val="9F8D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572752" y="6299010"/>
            <a:ext cx="694602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" sz="3000" dirty="0">
                <a:solidFill>
                  <a:srgbClr val="9F8D3E"/>
                </a:solidFill>
                <a:latin typeface="Bai Jamjuree"/>
              </a:rPr>
              <a:t>     </a:t>
            </a:r>
            <a:r>
              <a:rPr lang="en" sz="3200" dirty="0" err="1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 rental</a:t>
            </a:r>
            <a:r>
              <a:rPr lang="en" sz="3200" dirty="0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3200" dirty="0" err="1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installment purchase</a:t>
            </a:r>
            <a:r>
              <a:rPr lang="en" sz="3200" dirty="0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3200" dirty="0" err="1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  <a:r>
              <a:rPr lang="en" sz="3200" dirty="0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54987" y="7784278"/>
            <a:ext cx="6963791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" sz="3000" dirty="0">
                <a:solidFill>
                  <a:srgbClr val="9F8D3E"/>
                </a:solidFill>
                <a:latin typeface="Bai Jamjuree"/>
              </a:rPr>
              <a:t>     </a:t>
            </a:r>
            <a:r>
              <a:rPr lang="en" sz="3200" dirty="0" err="1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term loan</a:t>
            </a:r>
            <a:r>
              <a:rPr lang="en" sz="3200" dirty="0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3200" dirty="0" err="1">
                <a:solidFill>
                  <a:srgbClr val="9F8D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Issuance of debentures or bonds</a:t>
            </a:r>
            <a:endParaRPr lang="en-US" sz="3200" dirty="0">
              <a:solidFill>
                <a:srgbClr val="9F8D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83452" y="2660872"/>
            <a:ext cx="7982036" cy="483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" sz="2400" dirty="0">
                <a:solidFill>
                  <a:srgbClr val="104872"/>
                </a:solidFill>
                <a:cs typeface="Bai Jamjuree Bold"/>
              </a:rPr>
              <a:t>1. </a:t>
            </a:r>
            <a:r>
              <a:rPr lang="en" sz="2400" dirty="0" err="1">
                <a:solidFill>
                  <a:srgbClr val="104872"/>
                </a:solidFill>
                <a:cs typeface="Bai Jamjuree Bold"/>
              </a:rPr>
              <a:t>Creditors or liabilities</a:t>
            </a:r>
            <a:r>
              <a:rPr lang="en" sz="2400" dirty="0">
                <a:solidFill>
                  <a:srgbClr val="104872"/>
                </a:solidFill>
                <a:cs typeface="Bai Jamjuree Bold"/>
              </a:rPr>
              <a:t> </a:t>
            </a:r>
            <a:r>
              <a:rPr lang="en" sz="2400" dirty="0" err="1">
                <a:solidFill>
                  <a:srgbClr val="104872"/>
                </a:solidFill>
                <a:cs typeface="Bai Jamjuree Bold"/>
              </a:rPr>
              <a:t>Which is divided into </a:t>
            </a:r>
            <a:r>
              <a:rPr lang="en" sz="2400" dirty="0">
                <a:solidFill>
                  <a:srgbClr val="104872"/>
                </a:solidFill>
                <a:cs typeface="Bai Jamjuree Bold"/>
              </a:rPr>
              <a:t>3 </a:t>
            </a:r>
            <a:r>
              <a:rPr lang="en" sz="2400" dirty="0" err="1">
                <a:solidFill>
                  <a:srgbClr val="104872"/>
                </a:solidFill>
                <a:cs typeface="Bai Jamjuree Bold"/>
              </a:rPr>
              <a:t>types as follows</a:t>
            </a:r>
            <a:r>
              <a:rPr lang="en" sz="2400" dirty="0">
                <a:solidFill>
                  <a:srgbClr val="104872"/>
                </a:solidFill>
                <a:cs typeface="Bai Jamjuree Bold"/>
              </a:rPr>
              <a:t>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85743" y="8956121"/>
            <a:ext cx="9203503" cy="1022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" sz="3000" dirty="0">
                <a:solidFill>
                  <a:srgbClr val="104872"/>
                </a:solidFill>
                <a:latin typeface="Bai Jamjuree"/>
              </a:rPr>
              <a:t>      </a:t>
            </a:r>
            <a:r>
              <a:rPr lang="en" sz="2400" dirty="0" err="1">
                <a:solidFill>
                  <a:srgbClr val="104872"/>
                </a:solidFill>
                <a:cs typeface="Bai Jamjuree Bold"/>
              </a:rPr>
              <a:t>in financing from this debt source</a:t>
            </a:r>
            <a:endParaRPr lang="en-US" sz="2400" dirty="0">
              <a:solidFill>
                <a:srgbClr val="104872"/>
              </a:solidFill>
              <a:cs typeface="Bai Jamjuree Bold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" sz="2400" dirty="0" err="1">
                <a:solidFill>
                  <a:srgbClr val="104872"/>
                </a:solidFill>
                <a:cs typeface="Bai Jamjuree Bold"/>
              </a:rPr>
              <a:t>There will be high financial risks.</a:t>
            </a:r>
            <a:r>
              <a:rPr lang="en" sz="2400" dirty="0">
                <a:solidFill>
                  <a:srgbClr val="104872"/>
                </a:solidFill>
                <a:cs typeface="Bai Jamjuree Bold"/>
              </a:rPr>
              <a:t> </a:t>
            </a:r>
            <a:r>
              <a:rPr lang="en" sz="2400" dirty="0" err="1">
                <a:solidFill>
                  <a:srgbClr val="104872"/>
                </a:solidFill>
                <a:cs typeface="Bai Jamjuree Bold"/>
              </a:rPr>
              <a:t>But there are low costs or financial costs.</a:t>
            </a:r>
            <a:endParaRPr lang="en-US" sz="2400" dirty="0">
              <a:solidFill>
                <a:srgbClr val="104872"/>
              </a:solidFill>
              <a:cs typeface="Bai Jamjuree Bold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5937777" y="431362"/>
            <a:ext cx="6412447" cy="1208760"/>
            <a:chOff x="0" y="0"/>
            <a:chExt cx="8549929" cy="1611680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79222"/>
              <a:ext cx="1316914" cy="1532458"/>
              <a:chOff x="0" y="0"/>
              <a:chExt cx="698500" cy="81282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98500" cy="812826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26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26"/>
                    </a:lnTo>
                    <a:lnTo>
                      <a:pt x="349250" y="812826"/>
                    </a:lnTo>
                    <a:lnTo>
                      <a:pt x="0" y="609626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202967" y="454618"/>
              <a:ext cx="910979" cy="664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81"/>
                </a:lnSpc>
                <a:spcBef>
                  <a:spcPct val="0"/>
                </a:spcBef>
              </a:pPr>
              <a:r>
                <a:rPr lang="en" sz="2986">
                  <a:solidFill>
                    <a:srgbClr val="FFFFFF"/>
                  </a:solidFill>
                  <a:latin typeface="Montserrat Classic Bold"/>
                </a:rPr>
                <a:t>01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630991" y="-66675"/>
              <a:ext cx="6918938" cy="1599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" sz="3500">
                  <a:solidFill>
                    <a:srgbClr val="9F8D3E"/>
                  </a:solidFill>
                  <a:cs typeface="Bai Jamjuree"/>
                </a:rPr>
                <a:t>Fundraising duties</a:t>
              </a:r>
            </a:p>
            <a:p>
              <a:pPr>
                <a:lnSpc>
                  <a:spcPts val="4900"/>
                </a:lnSpc>
                <a:spcBef>
                  <a:spcPct val="0"/>
                </a:spcBef>
              </a:pPr>
              <a:r>
                <a:rPr lang="en" sz="3500">
                  <a:solidFill>
                    <a:srgbClr val="9F8D3E"/>
                  </a:solidFill>
                  <a:latin typeface="Bai Jamjuree Bold"/>
                </a:rPr>
                <a:t>(Financing function)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9176793" y="2660872"/>
            <a:ext cx="8642701" cy="1560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" sz="3000" dirty="0">
                <a:solidFill>
                  <a:srgbClr val="104872"/>
                </a:solidFill>
                <a:latin typeface="Bai Jamjuree"/>
              </a:rPr>
              <a:t>     </a:t>
            </a:r>
            <a:r>
              <a:rPr lang="en" sz="2400" dirty="0">
                <a:solidFill>
                  <a:srgbClr val="104872"/>
                </a:solidFill>
                <a:cs typeface="Bai Jamjuree Bold"/>
              </a:rPr>
              <a:t>2. </a:t>
            </a:r>
            <a:r>
              <a:rPr lang="en" sz="2400" dirty="0" err="1">
                <a:solidFill>
                  <a:srgbClr val="104872"/>
                </a:solidFill>
                <a:cs typeface="Bai Jamjuree Bold"/>
              </a:rPr>
              <a:t>Owner</a:t>
            </a:r>
            <a:r>
              <a:rPr lang="en" sz="2400" dirty="0">
                <a:solidFill>
                  <a:srgbClr val="104872"/>
                </a:solidFill>
                <a:cs typeface="Bai Jamjuree Bold"/>
              </a:rPr>
              <a:t> </a:t>
            </a:r>
            <a:r>
              <a:rPr lang="en" sz="2400" dirty="0" err="1">
                <a:solidFill>
                  <a:srgbClr val="104872"/>
                </a:solidFill>
                <a:cs typeface="Bai Jamjuree Bold"/>
              </a:rPr>
              <a:t>namely</a:t>
            </a:r>
            <a:r>
              <a:rPr lang="en" sz="2400" dirty="0">
                <a:solidFill>
                  <a:srgbClr val="104872"/>
                </a:solidFill>
                <a:cs typeface="Bai Jamjuree Bold"/>
              </a:rPr>
              <a:t> </a:t>
            </a:r>
            <a:r>
              <a:rPr lang="en" sz="2400" dirty="0" err="1">
                <a:solidFill>
                  <a:srgbClr val="104872"/>
                </a:solidFill>
                <a:cs typeface="Bai Jamjuree Bold"/>
              </a:rPr>
              <a:t>issuance of ordinary shares</a:t>
            </a:r>
            <a:r>
              <a:rPr lang="en" sz="2400" dirty="0">
                <a:solidFill>
                  <a:srgbClr val="104872"/>
                </a:solidFill>
                <a:cs typeface="Bai Jamjuree Bold"/>
              </a:rPr>
              <a:t> </a:t>
            </a:r>
            <a:r>
              <a:rPr lang="en" sz="2400" dirty="0" err="1">
                <a:solidFill>
                  <a:srgbClr val="104872"/>
                </a:solidFill>
                <a:cs typeface="Bai Jamjuree Bold"/>
              </a:rPr>
              <a:t>Preferred stock</a:t>
            </a:r>
            <a:r>
              <a:rPr lang="en" sz="2400" dirty="0">
                <a:solidFill>
                  <a:srgbClr val="104872"/>
                </a:solidFill>
                <a:cs typeface="Bai Jamjuree Bold"/>
              </a:rPr>
              <a:t> </a:t>
            </a:r>
            <a:r>
              <a:rPr lang="en" sz="2400" dirty="0" err="1">
                <a:solidFill>
                  <a:srgbClr val="104872"/>
                </a:solidFill>
                <a:cs typeface="Bai Jamjuree Bold"/>
              </a:rPr>
              <a:t>and retained earnings </a:t>
            </a:r>
            <a:r>
              <a:rPr lang="en" sz="2400" dirty="0">
                <a:solidFill>
                  <a:srgbClr val="104872"/>
                </a:solidFill>
                <a:cs typeface="Bai Jamjuree Bold"/>
              </a:rPr>
              <a:t>, which financing from the owner's sources will incur high financial costs. </a:t>
            </a:r>
            <a:r>
              <a:rPr lang="en" sz="2400" dirty="0" err="1">
                <a:solidFill>
                  <a:srgbClr val="104872"/>
                </a:solidFill>
                <a:cs typeface="Bai Jamjuree Bold"/>
              </a:rPr>
              <a:t>But it has low financial risk.</a:t>
            </a:r>
            <a:endParaRPr lang="en-US" sz="2400" dirty="0">
              <a:solidFill>
                <a:srgbClr val="104872"/>
              </a:solidFill>
              <a:cs typeface="Bai Jamjuree Bold"/>
            </a:endParaRP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347036" y="5581786"/>
            <a:ext cx="3977031" cy="4370364"/>
          </a:xfrm>
          <a:prstGeom prst="rect">
            <a:avLst/>
          </a:prstGeom>
        </p:spPr>
      </p:pic>
      <p:grpSp>
        <p:nvGrpSpPr>
          <p:cNvPr id="37" name="Group 37"/>
          <p:cNvGrpSpPr/>
          <p:nvPr/>
        </p:nvGrpSpPr>
        <p:grpSpPr>
          <a:xfrm>
            <a:off x="17819494" y="6245088"/>
            <a:ext cx="465178" cy="4041912"/>
            <a:chOff x="0" y="0"/>
            <a:chExt cx="122516" cy="1064536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22516" cy="1064536"/>
            </a:xfrm>
            <a:custGeom>
              <a:avLst/>
              <a:gdLst/>
              <a:ahLst/>
              <a:cxnLst/>
              <a:rect l="l" t="t" r="r" b="b"/>
              <a:pathLst>
                <a:path w="122516" h="1064536">
                  <a:moveTo>
                    <a:pt x="0" y="0"/>
                  </a:moveTo>
                  <a:lnTo>
                    <a:pt x="122516" y="0"/>
                  </a:lnTo>
                  <a:lnTo>
                    <a:pt x="122516" y="1064536"/>
                  </a:lnTo>
                  <a:lnTo>
                    <a:pt x="0" y="1064536"/>
                  </a:lnTo>
                  <a:close/>
                </a:path>
              </a:pathLst>
            </a:custGeom>
            <a:solidFill>
              <a:srgbClr val="104872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7354316" y="6953031"/>
            <a:ext cx="465178" cy="3333969"/>
            <a:chOff x="0" y="0"/>
            <a:chExt cx="122516" cy="87808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22516" cy="878082"/>
            </a:xfrm>
            <a:custGeom>
              <a:avLst/>
              <a:gdLst/>
              <a:ahLst/>
              <a:cxnLst/>
              <a:rect l="l" t="t" r="r" b="b"/>
              <a:pathLst>
                <a:path w="122516" h="878082">
                  <a:moveTo>
                    <a:pt x="0" y="0"/>
                  </a:moveTo>
                  <a:lnTo>
                    <a:pt x="122516" y="0"/>
                  </a:lnTo>
                  <a:lnTo>
                    <a:pt x="122516" y="878082"/>
                  </a:lnTo>
                  <a:lnTo>
                    <a:pt x="0" y="878082"/>
                  </a:lnTo>
                  <a:close/>
                </a:path>
              </a:pathLst>
            </a:custGeom>
            <a:solidFill>
              <a:srgbClr val="86A0AD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6801807" y="7643142"/>
            <a:ext cx="1250276" cy="1953746"/>
            <a:chOff x="0" y="0"/>
            <a:chExt cx="1667034" cy="2604995"/>
          </a:xfrm>
        </p:grpSpPr>
        <p:grpSp>
          <p:nvGrpSpPr>
            <p:cNvPr id="44" name="Group 44"/>
            <p:cNvGrpSpPr/>
            <p:nvPr/>
          </p:nvGrpSpPr>
          <p:grpSpPr>
            <a:xfrm>
              <a:off x="530278" y="0"/>
              <a:ext cx="1136756" cy="1322771"/>
              <a:chOff x="0" y="0"/>
              <a:chExt cx="6985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D7D7D7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0" y="1282224"/>
              <a:ext cx="1136756" cy="1322771"/>
              <a:chOff x="0" y="0"/>
              <a:chExt cx="6985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D7D7D7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00621" y="29440"/>
            <a:ext cx="1587379" cy="16054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5531" b="4103"/>
          <a:stretch>
            <a:fillRect/>
          </a:stretch>
        </p:blipFill>
        <p:spPr>
          <a:xfrm>
            <a:off x="0" y="-1693373"/>
            <a:ext cx="2282496" cy="396372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981841" y="686856"/>
            <a:ext cx="6800065" cy="1208760"/>
            <a:chOff x="0" y="0"/>
            <a:chExt cx="9066754" cy="16116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79222"/>
              <a:ext cx="1316914" cy="1532458"/>
              <a:chOff x="0" y="0"/>
              <a:chExt cx="698500" cy="8128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98500" cy="812826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26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26"/>
                    </a:lnTo>
                    <a:lnTo>
                      <a:pt x="349250" y="812826"/>
                    </a:lnTo>
                    <a:lnTo>
                      <a:pt x="0" y="609626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10487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02967" y="454618"/>
              <a:ext cx="910979" cy="664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81"/>
                </a:lnSpc>
                <a:spcBef>
                  <a:spcPct val="0"/>
                </a:spcBef>
              </a:pPr>
              <a:r>
                <a:rPr lang="en" sz="2986">
                  <a:solidFill>
                    <a:srgbClr val="FFFFFF"/>
                  </a:solidFill>
                  <a:latin typeface="Montserrat Classic Bold"/>
                </a:rPr>
                <a:t>02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30991" y="-66675"/>
              <a:ext cx="7435763" cy="1599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" sz="3500">
                  <a:solidFill>
                    <a:srgbClr val="9F8D3E"/>
                  </a:solidFill>
                  <a:cs typeface="Bai Jamjuree"/>
                </a:rPr>
                <a:t>Duty to allocate funds</a:t>
              </a:r>
              <a:r>
                <a:rPr lang="en" sz="3500">
                  <a:solidFill>
                    <a:srgbClr val="9F8D3E"/>
                  </a:solidFill>
                  <a:latin typeface="Bai Jamjuree"/>
                </a:rPr>
                <a:t> </a:t>
              </a:r>
            </a:p>
            <a:p>
              <a:pPr>
                <a:lnSpc>
                  <a:spcPts val="4900"/>
                </a:lnSpc>
                <a:spcBef>
                  <a:spcPct val="0"/>
                </a:spcBef>
              </a:pPr>
              <a:r>
                <a:rPr lang="en" sz="3500">
                  <a:solidFill>
                    <a:srgbClr val="9F8D3E"/>
                  </a:solidFill>
                  <a:latin typeface="Bai Jamjuree Bold"/>
                </a:rPr>
                <a:t>(Investment function)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819494" y="6245088"/>
            <a:ext cx="465178" cy="4041912"/>
            <a:chOff x="0" y="0"/>
            <a:chExt cx="122516" cy="10645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516" cy="1064536"/>
            </a:xfrm>
            <a:custGeom>
              <a:avLst/>
              <a:gdLst/>
              <a:ahLst/>
              <a:cxnLst/>
              <a:rect l="l" t="t" r="r" b="b"/>
              <a:pathLst>
                <a:path w="122516" h="1064536">
                  <a:moveTo>
                    <a:pt x="0" y="0"/>
                  </a:moveTo>
                  <a:lnTo>
                    <a:pt x="122516" y="0"/>
                  </a:lnTo>
                  <a:lnTo>
                    <a:pt x="122516" y="1064536"/>
                  </a:lnTo>
                  <a:lnTo>
                    <a:pt x="0" y="1064536"/>
                  </a:lnTo>
                  <a:close/>
                </a:path>
              </a:pathLst>
            </a:custGeom>
            <a:solidFill>
              <a:srgbClr val="10487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354316" y="6953031"/>
            <a:ext cx="465178" cy="3333969"/>
            <a:chOff x="0" y="0"/>
            <a:chExt cx="122516" cy="87808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2516" cy="878082"/>
            </a:xfrm>
            <a:custGeom>
              <a:avLst/>
              <a:gdLst/>
              <a:ahLst/>
              <a:cxnLst/>
              <a:rect l="l" t="t" r="r" b="b"/>
              <a:pathLst>
                <a:path w="122516" h="878082">
                  <a:moveTo>
                    <a:pt x="0" y="0"/>
                  </a:moveTo>
                  <a:lnTo>
                    <a:pt x="122516" y="0"/>
                  </a:lnTo>
                  <a:lnTo>
                    <a:pt x="122516" y="878082"/>
                  </a:lnTo>
                  <a:lnTo>
                    <a:pt x="0" y="878082"/>
                  </a:lnTo>
                  <a:close/>
                </a:path>
              </a:pathLst>
            </a:custGeom>
            <a:solidFill>
              <a:srgbClr val="86A0A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801807" y="7643142"/>
            <a:ext cx="1250276" cy="1953746"/>
            <a:chOff x="0" y="0"/>
            <a:chExt cx="1667034" cy="2604995"/>
          </a:xfrm>
        </p:grpSpPr>
        <p:grpSp>
          <p:nvGrpSpPr>
            <p:cNvPr id="17" name="Group 17"/>
            <p:cNvGrpSpPr/>
            <p:nvPr/>
          </p:nvGrpSpPr>
          <p:grpSpPr>
            <a:xfrm>
              <a:off x="530278" y="0"/>
              <a:ext cx="1136756" cy="1322771"/>
              <a:chOff x="0" y="0"/>
              <a:chExt cx="6985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D7D7D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1282224"/>
              <a:ext cx="1136756" cy="1322771"/>
              <a:chOff x="0" y="0"/>
              <a:chExt cx="6985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D7D7D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385213" y="3349381"/>
            <a:ext cx="4234818" cy="27420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385213" y="6508063"/>
            <a:ext cx="4493242" cy="3515962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2667969" y="2403697"/>
            <a:ext cx="12952063" cy="52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" sz="3000" dirty="0" err="1">
                <a:solidFill>
                  <a:srgbClr val="9F8D3E"/>
                </a:solidFill>
                <a:cs typeface="Bai Jamjuree"/>
              </a:rPr>
              <a:t>Fund allocation</a:t>
            </a:r>
            <a:r>
              <a:rPr lang="en" sz="3000" dirty="0">
                <a:solidFill>
                  <a:srgbClr val="9F8D3E"/>
                </a:solidFill>
                <a:cs typeface="Bai Jamjuree"/>
              </a:rPr>
              <a:t> </a:t>
            </a:r>
            <a:r>
              <a:rPr lang="en" sz="3000" dirty="0" err="1">
                <a:solidFill>
                  <a:srgbClr val="9F8D3E"/>
                </a:solidFill>
                <a:cs typeface="Bai Jamjuree"/>
              </a:rPr>
              <a:t>by investing in assets</a:t>
            </a:r>
            <a:r>
              <a:rPr lang="en" sz="3000" dirty="0">
                <a:solidFill>
                  <a:srgbClr val="9F8D3E"/>
                </a:solidFill>
                <a:cs typeface="Bai Jamjuree"/>
              </a:rPr>
              <a:t> </a:t>
            </a:r>
            <a:r>
              <a:rPr lang="en" sz="3000" dirty="0" err="1">
                <a:solidFill>
                  <a:srgbClr val="9F8D3E"/>
                </a:solidFill>
                <a:cs typeface="Bai Jamjuree"/>
              </a:rPr>
              <a:t>which can be divided into </a:t>
            </a:r>
            <a:r>
              <a:rPr lang="en" sz="3000" dirty="0">
                <a:solidFill>
                  <a:srgbClr val="9F8D3E"/>
                </a:solidFill>
                <a:cs typeface="Bai Jamjuree"/>
              </a:rPr>
              <a:t>2 </a:t>
            </a:r>
            <a:r>
              <a:rPr lang="en" sz="3000" dirty="0" err="1">
                <a:solidFill>
                  <a:srgbClr val="9F8D3E"/>
                </a:solidFill>
                <a:cs typeface="Bai Jamjuree"/>
              </a:rPr>
              <a:t>types</a:t>
            </a:r>
            <a:r>
              <a:rPr lang="en" sz="3000" dirty="0">
                <a:solidFill>
                  <a:srgbClr val="9F8D3E"/>
                </a:solidFill>
                <a:cs typeface="Bai Jamjuree"/>
              </a:rPr>
              <a:t> </a:t>
            </a:r>
            <a:r>
              <a:rPr lang="en" sz="3000" dirty="0" err="1">
                <a:solidFill>
                  <a:srgbClr val="9F8D3E"/>
                </a:solidFill>
                <a:cs typeface="Bai Jamjuree"/>
              </a:rPr>
              <a:t>is</a:t>
            </a:r>
            <a:endParaRPr lang="en-US" sz="3000" dirty="0">
              <a:solidFill>
                <a:srgbClr val="9F8D3E"/>
              </a:solidFill>
              <a:cs typeface="Bai Jamjuree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28700" y="3724987"/>
            <a:ext cx="9142322" cy="2124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" sz="3000" dirty="0">
                <a:solidFill>
                  <a:srgbClr val="9F8D3E"/>
                </a:solidFill>
                <a:cs typeface="Bai Jamjuree"/>
              </a:rPr>
              <a:t>1. Current </a:t>
            </a:r>
            <a:r>
              <a:rPr lang="en" sz="3000" dirty="0" err="1">
                <a:solidFill>
                  <a:srgbClr val="9F8D3E"/>
                </a:solidFill>
                <a:cs typeface="Bai Jamjuree"/>
              </a:rPr>
              <a:t>Asset</a:t>
            </a:r>
          </a:p>
          <a:p>
            <a:pPr>
              <a:lnSpc>
                <a:spcPts val="4200"/>
              </a:lnSpc>
            </a:pPr>
            <a:r>
              <a:rPr lang="en" sz="3000" dirty="0">
                <a:solidFill>
                  <a:srgbClr val="104872"/>
                </a:solidFill>
                <a:latin typeface="Bai Jamjuree"/>
              </a:rPr>
              <a:t>     </a:t>
            </a:r>
            <a:r>
              <a:rPr lang="en" sz="3000" dirty="0">
                <a:solidFill>
                  <a:srgbClr val="104872"/>
                </a:solidFill>
                <a:cs typeface="Bai Jamjuree"/>
              </a:rPr>
              <a:t>It is an investment to generate turnover in operations to generate income. </a:t>
            </a:r>
            <a:r>
              <a:rPr lang="en" sz="3000" dirty="0" err="1">
                <a:solidFill>
                  <a:srgbClr val="104872"/>
                </a:solidFill>
                <a:cs typeface="Bai Jamjuree"/>
              </a:rPr>
              <a:t>investment in this section</a:t>
            </a:r>
            <a:r>
              <a:rPr lang="en" sz="3000" dirty="0">
                <a:solidFill>
                  <a:srgbClr val="104872"/>
                </a:solidFill>
                <a:cs typeface="Bai Jamjuree"/>
              </a:rPr>
              <a:t> </a:t>
            </a:r>
            <a:r>
              <a:rPr lang="en" sz="3000" dirty="0" err="1">
                <a:solidFill>
                  <a:srgbClr val="104872"/>
                </a:solidFill>
                <a:cs typeface="Bai Jamjuree"/>
              </a:rPr>
              <a:t>Also called</a:t>
            </a:r>
            <a:r>
              <a:rPr lang="en" sz="3000" dirty="0">
                <a:solidFill>
                  <a:srgbClr val="104872"/>
                </a:solidFill>
                <a:cs typeface="Bai Jamjuree"/>
              </a:rPr>
              <a:t>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" sz="3000" dirty="0">
                <a:solidFill>
                  <a:srgbClr val="104872"/>
                </a:solidFill>
                <a:cs typeface="Bai Jamjuree Bold"/>
              </a:rPr>
              <a:t>Working </a:t>
            </a:r>
            <a:r>
              <a:rPr lang="en" sz="3000" dirty="0" err="1">
                <a:solidFill>
                  <a:srgbClr val="104872"/>
                </a:solidFill>
                <a:cs typeface="Bai Jamjuree Bold"/>
              </a:rPr>
              <a:t>Capital</a:t>
            </a:r>
            <a:r>
              <a:rPr lang="en" sz="3000" dirty="0">
                <a:solidFill>
                  <a:srgbClr val="104872"/>
                </a:solidFill>
                <a:latin typeface="Bai Jamjuree"/>
              </a:rPr>
              <a:t> </a:t>
            </a:r>
            <a:r>
              <a:rPr lang="en" sz="3000" dirty="0" err="1">
                <a:solidFill>
                  <a:srgbClr val="104872"/>
                </a:solidFill>
                <a:cs typeface="Bai Jamjuree"/>
              </a:rPr>
              <a:t>such as</a:t>
            </a:r>
            <a:r>
              <a:rPr lang="en" sz="3000" dirty="0">
                <a:solidFill>
                  <a:srgbClr val="104872"/>
                </a:solidFill>
                <a:cs typeface="Bai Jamjuree"/>
              </a:rPr>
              <a:t> </a:t>
            </a:r>
            <a:r>
              <a:rPr lang="en" sz="3000" dirty="0" err="1">
                <a:solidFill>
                  <a:srgbClr val="104872"/>
                </a:solidFill>
                <a:cs typeface="Bai Jamjuree"/>
              </a:rPr>
              <a:t>cash</a:t>
            </a:r>
            <a:endParaRPr lang="en-US" sz="3000" dirty="0">
              <a:solidFill>
                <a:srgbClr val="104872"/>
              </a:solidFill>
              <a:cs typeface="Bai Jamjuree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28700" y="6919082"/>
            <a:ext cx="9906282" cy="2124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" sz="3000" dirty="0">
                <a:solidFill>
                  <a:srgbClr val="9F8D3E"/>
                </a:solidFill>
                <a:cs typeface="Bai Jamjuree"/>
              </a:rPr>
              <a:t>2. </a:t>
            </a:r>
            <a:r>
              <a:rPr lang="en" sz="3000" dirty="0" err="1">
                <a:solidFill>
                  <a:srgbClr val="9F8D3E"/>
                </a:solidFill>
                <a:cs typeface="Bai Jamjuree"/>
              </a:rPr>
              <a:t>Non </a:t>
            </a:r>
            <a:r>
              <a:rPr lang="en" sz="3000" dirty="0">
                <a:solidFill>
                  <a:srgbClr val="9F8D3E"/>
                </a:solidFill>
                <a:cs typeface="Bai Jamjuree"/>
              </a:rPr>
              <a:t>-Current Asset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" sz="3000" dirty="0">
                <a:solidFill>
                  <a:srgbClr val="104872"/>
                </a:solidFill>
                <a:latin typeface="Bai Jamjuree Bold"/>
              </a:rPr>
              <a:t>     </a:t>
            </a:r>
            <a:r>
              <a:rPr lang="en" sz="3000" dirty="0" err="1">
                <a:solidFill>
                  <a:srgbClr val="104872"/>
                </a:solidFill>
                <a:cs typeface="Bai Jamjuree"/>
              </a:rPr>
              <a:t>It is an investment to build production capacity to generate long-term income.</a:t>
            </a:r>
            <a:r>
              <a:rPr lang="en" sz="3000" dirty="0">
                <a:solidFill>
                  <a:srgbClr val="104872"/>
                </a:solidFill>
                <a:cs typeface="Bai Jamjuree"/>
              </a:rPr>
              <a:t> </a:t>
            </a:r>
            <a:r>
              <a:rPr lang="en" sz="3000" dirty="0" err="1">
                <a:solidFill>
                  <a:srgbClr val="104872"/>
                </a:solidFill>
                <a:cs typeface="Bai Jamjuree"/>
              </a:rPr>
              <a:t>which will find</a:t>
            </a:r>
            <a:r>
              <a:rPr lang="en" sz="3000" dirty="0">
                <a:solidFill>
                  <a:srgbClr val="104872"/>
                </a:solidFill>
                <a:cs typeface="Bai Jamjuree"/>
              </a:rPr>
              <a:t> </a:t>
            </a:r>
            <a:r>
              <a:rPr lang="en" sz="3000" dirty="0" err="1">
                <a:solidFill>
                  <a:srgbClr val="104872"/>
                </a:solidFill>
                <a:cs typeface="Bai Jamjuree"/>
              </a:rPr>
              <a:t>the presence of non-current assets</a:t>
            </a:r>
            <a:r>
              <a:rPr lang="en" sz="3000" dirty="0">
                <a:solidFill>
                  <a:srgbClr val="104872"/>
                </a:solidFill>
                <a:cs typeface="Bai Jamjuree"/>
              </a:rPr>
              <a:t> </a:t>
            </a:r>
            <a:r>
              <a:rPr lang="en" sz="3000" dirty="0" err="1">
                <a:solidFill>
                  <a:srgbClr val="104872"/>
                </a:solidFill>
                <a:cs typeface="Bai Jamjuree"/>
              </a:rPr>
              <a:t>such as</a:t>
            </a:r>
            <a:r>
              <a:rPr lang="en" sz="3000" dirty="0">
                <a:solidFill>
                  <a:srgbClr val="104872"/>
                </a:solidFill>
                <a:cs typeface="Bai Jamjuree"/>
              </a:rPr>
              <a:t> </a:t>
            </a:r>
            <a:r>
              <a:rPr lang="en" sz="3000" dirty="0" err="1">
                <a:solidFill>
                  <a:srgbClr val="104872"/>
                </a:solidFill>
                <a:cs typeface="Bai Jamjuree"/>
              </a:rPr>
              <a:t>factory</a:t>
            </a:r>
            <a:r>
              <a:rPr lang="en" sz="3000" dirty="0">
                <a:solidFill>
                  <a:srgbClr val="104872"/>
                </a:solidFill>
                <a:cs typeface="Bai Jamjuree"/>
              </a:rPr>
              <a:t> </a:t>
            </a:r>
            <a:r>
              <a:rPr lang="en" sz="3000" dirty="0" err="1">
                <a:solidFill>
                  <a:srgbClr val="104872"/>
                </a:solidFill>
                <a:cs typeface="Bai Jamjuree"/>
              </a:rPr>
              <a:t>or their own machinery</a:t>
            </a:r>
            <a:endParaRPr lang="en-US" sz="3000" dirty="0">
              <a:solidFill>
                <a:srgbClr val="104872"/>
              </a:solidFill>
              <a:cs typeface="Bai Jamjure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935</Words>
  <Application>Microsoft Office PowerPoint</Application>
  <PresentationFormat>Custom</PresentationFormat>
  <Paragraphs>135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Bai Jamjuree Bold</vt:lpstr>
      <vt:lpstr>Montserrat Classic Bold</vt:lpstr>
      <vt:lpstr>Bai Jamjuree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chaper 1 อ.เอื้อย</dc:title>
  <cp:lastModifiedBy>HP</cp:lastModifiedBy>
  <cp:revision>4</cp:revision>
  <dcterms:created xsi:type="dcterms:W3CDTF">2006-08-16T00:00:00Z</dcterms:created>
  <dcterms:modified xsi:type="dcterms:W3CDTF">2023-03-08T13:21:50Z</dcterms:modified>
  <dc:identifier>DAFHNsfa7y0</dc:identifier>
</cp:coreProperties>
</file>