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Bai Jamjuree Light Bold Italics" panose="020B0502040204020203" charset="-34"/>
      <p:regular r:id="rId32"/>
      <p:italic r:id="rId33"/>
    </p:embeddedFont>
    <p:embeddedFont>
      <p:font typeface="Calibri" panose="020F0502020204030204" pitchFamily="34" charset="0"/>
      <p:regular r:id="rId34"/>
      <p:bold r:id="rId35"/>
      <p:italic r:id="rId36"/>
      <p:boldItalic r:id="rId37"/>
    </p:embeddedFont>
    <p:embeddedFont>
      <p:font typeface="Bai Jamjuree Light Bold" panose="020B0502040204020203" charset="-34"/>
      <p:regular r:id="rId38"/>
    </p:embeddedFont>
    <p:embeddedFont>
      <p:font typeface="Montserrat Extra-Bold" panose="020B0604020202020204" charset="0"/>
      <p:regular r:id="rId39"/>
      <p:bold r:id="rId4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97" autoAdjust="0"/>
  </p:normalViewPr>
  <p:slideViewPr>
    <p:cSldViewPr>
      <p:cViewPr varScale="1">
        <p:scale>
          <a:sx n="43" d="100"/>
          <a:sy n="43" d="100"/>
        </p:scale>
        <p:origin x="17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16.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NUL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NUL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NUL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NUL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NUL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18288000" cy="10287000"/>
          </a:xfrm>
          <a:prstGeom prst="rect">
            <a:avLst/>
          </a:prstGeom>
        </p:spPr>
      </p:pic>
      <p:sp>
        <p:nvSpPr>
          <p:cNvPr id="3" name="AutoShape 3"/>
          <p:cNvSpPr/>
          <p:nvPr/>
        </p:nvSpPr>
        <p:spPr>
          <a:xfrm rot="-7020778">
            <a:off x="-6402716" y="821505"/>
            <a:ext cx="16230600" cy="10441156"/>
          </a:xfrm>
          <a:prstGeom prst="rect">
            <a:avLst/>
          </a:prstGeom>
          <a:solidFill>
            <a:srgbClr val="213559"/>
          </a:solidFill>
        </p:spPr>
      </p:sp>
      <p:sp>
        <p:nvSpPr>
          <p:cNvPr id="4" name="AutoShape 4"/>
          <p:cNvSpPr/>
          <p:nvPr/>
        </p:nvSpPr>
        <p:spPr>
          <a:xfrm rot="-7020778">
            <a:off x="-7861675" y="821505"/>
            <a:ext cx="16230600" cy="10441156"/>
          </a:xfrm>
          <a:prstGeom prst="rect">
            <a:avLst/>
          </a:prstGeom>
          <a:solidFill>
            <a:srgbClr val="263F6B"/>
          </a:solidFill>
        </p:spPr>
      </p:sp>
      <p:sp>
        <p:nvSpPr>
          <p:cNvPr id="5" name="TextBox 5"/>
          <p:cNvSpPr txBox="1"/>
          <p:nvPr/>
        </p:nvSpPr>
        <p:spPr>
          <a:xfrm>
            <a:off x="-1536273" y="6028498"/>
            <a:ext cx="9140621" cy="2711454"/>
          </a:xfrm>
          <a:prstGeom prst="rect">
            <a:avLst/>
          </a:prstGeom>
        </p:spPr>
        <p:txBody>
          <a:bodyPr wrap="square" lIns="0" tIns="0" rIns="0" bIns="0" rtlCol="0" anchor="t">
            <a:spAutoFit/>
          </a:bodyPr>
          <a:lstStyle/>
          <a:p>
            <a:pPr>
              <a:lnSpc>
                <a:spcPts val="7000"/>
              </a:lnSpc>
            </a:pPr>
            <a:r>
              <a:rPr lang="en" sz="7000" spc="-413" dirty="0" smtClean="0">
                <a:solidFill>
                  <a:srgbClr val="FFFFFF"/>
                </a:solidFill>
                <a:cs typeface="Bai Jamjuree Light Bold Italics"/>
              </a:rPr>
              <a:t>STOCK MARKET</a:t>
            </a:r>
          </a:p>
          <a:p>
            <a:pPr>
              <a:lnSpc>
                <a:spcPts val="7000"/>
              </a:lnSpc>
            </a:pPr>
            <a:r>
              <a:rPr lang="en" sz="7000" spc="-413" dirty="0" smtClean="0">
                <a:solidFill>
                  <a:srgbClr val="FFFFFF"/>
                </a:solidFill>
                <a:cs typeface="Bai Jamjuree Light Bold Italics"/>
              </a:rPr>
              <a:t>AND STOCK EXCHANGE</a:t>
            </a:r>
          </a:p>
          <a:p>
            <a:pPr>
              <a:lnSpc>
                <a:spcPts val="7000"/>
              </a:lnSpc>
            </a:pPr>
            <a:r>
              <a:rPr lang="en" sz="7000" spc="-413" dirty="0" smtClean="0">
                <a:solidFill>
                  <a:srgbClr val="FFFFFF"/>
                </a:solidFill>
                <a:cs typeface="Bai Jamjuree Light Bold Italics"/>
              </a:rPr>
              <a:t>OF THAILAND</a:t>
            </a:r>
            <a:endParaRPr lang="en" sz="7000" spc="-413" dirty="0">
              <a:solidFill>
                <a:srgbClr val="FFFFFF"/>
              </a:solidFill>
              <a:cs typeface="Bai Jamjuree Light Bold Itali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8700" y="1028700"/>
            <a:ext cx="1783058" cy="29501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76242" y="8956802"/>
            <a:ext cx="1783058" cy="295015"/>
          </a:xfrm>
          <a:prstGeom prst="rect">
            <a:avLst/>
          </a:prstGeom>
        </p:spPr>
      </p:pic>
      <p:sp>
        <p:nvSpPr>
          <p:cNvPr id="8" name="AutoShape 8"/>
          <p:cNvSpPr/>
          <p:nvPr/>
        </p:nvSpPr>
        <p:spPr>
          <a:xfrm>
            <a:off x="-1536273" y="4580698"/>
            <a:ext cx="5244233" cy="0"/>
          </a:xfrm>
          <a:prstGeom prst="line">
            <a:avLst/>
          </a:prstGeom>
          <a:ln w="19050" cap="rnd">
            <a:solidFill>
              <a:srgbClr val="FFFFFF"/>
            </a:solidFill>
            <a:prstDash val="solid"/>
            <a:headEnd type="none" w="sm" len="sm"/>
            <a:tailEnd type="none" w="sm" len="sm"/>
          </a:ln>
        </p:spPr>
      </p:sp>
      <p:sp>
        <p:nvSpPr>
          <p:cNvPr id="9" name="AutoShape 9"/>
          <p:cNvSpPr/>
          <p:nvPr/>
        </p:nvSpPr>
        <p:spPr>
          <a:xfrm>
            <a:off x="-2298994" y="9582841"/>
            <a:ext cx="9005773" cy="0"/>
          </a:xfrm>
          <a:prstGeom prst="line">
            <a:avLst/>
          </a:prstGeom>
          <a:ln w="19050" cap="rnd">
            <a:solidFill>
              <a:srgbClr val="FFFFFF"/>
            </a:solidFill>
            <a:prstDash val="solid"/>
            <a:headEnd type="none" w="sm" len="sm"/>
            <a:tailEnd type="none" w="sm" len="sm"/>
          </a:ln>
        </p:spPr>
      </p:sp>
      <p:sp>
        <p:nvSpPr>
          <p:cNvPr id="10" name="AutoShape 10"/>
          <p:cNvSpPr/>
          <p:nvPr/>
        </p:nvSpPr>
        <p:spPr>
          <a:xfrm>
            <a:off x="-3516288" y="3712270"/>
            <a:ext cx="5720180" cy="0"/>
          </a:xfrm>
          <a:prstGeom prst="line">
            <a:avLst/>
          </a:prstGeom>
          <a:ln w="19050" cap="rnd">
            <a:solidFill>
              <a:srgbClr val="FFFFFF"/>
            </a:solidFill>
            <a:prstDash val="solid"/>
            <a:headEnd type="none" w="sm" len="sm"/>
            <a:tailEnd type="none" w="sm" len="sm"/>
          </a:ln>
        </p:spPr>
      </p:sp>
      <p:sp>
        <p:nvSpPr>
          <p:cNvPr id="11" name="AutoShape 11"/>
          <p:cNvSpPr/>
          <p:nvPr/>
        </p:nvSpPr>
        <p:spPr>
          <a:xfrm>
            <a:off x="3066191" y="2823187"/>
            <a:ext cx="930938" cy="0"/>
          </a:xfrm>
          <a:prstGeom prst="line">
            <a:avLst/>
          </a:prstGeom>
          <a:ln w="19050" cap="rnd">
            <a:solidFill>
              <a:srgbClr val="FFFFFF"/>
            </a:solidFill>
            <a:prstDash val="solid"/>
            <a:headEnd type="none" w="sm" len="sm"/>
            <a:tailEnd type="none" w="sm" len="sm"/>
          </a:ln>
        </p:spPr>
      </p:sp>
      <p:sp>
        <p:nvSpPr>
          <p:cNvPr id="12" name="AutoShape 12"/>
          <p:cNvSpPr/>
          <p:nvPr/>
        </p:nvSpPr>
        <p:spPr>
          <a:xfrm>
            <a:off x="628699" y="2392260"/>
            <a:ext cx="1291530" cy="0"/>
          </a:xfrm>
          <a:prstGeom prst="line">
            <a:avLst/>
          </a:prstGeom>
          <a:ln w="19050" cap="rnd">
            <a:solidFill>
              <a:srgbClr val="FFFFFF"/>
            </a:solidFill>
            <a:prstDash val="solid"/>
            <a:headEnd type="none" w="sm" len="sm"/>
            <a:tailEnd type="none" w="sm" len="sm"/>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329881"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6242" y="8956802"/>
            <a:ext cx="1783058" cy="2950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7" name="AutoShape 7"/>
          <p:cNvSpPr/>
          <p:nvPr/>
        </p:nvSpPr>
        <p:spPr>
          <a:xfrm>
            <a:off x="1028700" y="8302951"/>
            <a:ext cx="16230600" cy="169519"/>
          </a:xfrm>
          <a:prstGeom prst="rect">
            <a:avLst/>
          </a:prstGeom>
          <a:solidFill>
            <a:srgbClr val="FFFFFF"/>
          </a:solidFill>
        </p:spPr>
      </p:sp>
      <p:sp>
        <p:nvSpPr>
          <p:cNvPr id="8" name="AutoShape 8"/>
          <p:cNvSpPr/>
          <p:nvPr/>
        </p:nvSpPr>
        <p:spPr>
          <a:xfrm>
            <a:off x="1028700" y="1814529"/>
            <a:ext cx="16230600" cy="169519"/>
          </a:xfrm>
          <a:prstGeom prst="rect">
            <a:avLst/>
          </a:prstGeom>
          <a:solidFill>
            <a:srgbClr val="FFFFFF"/>
          </a:solidFill>
        </p:spPr>
      </p:sp>
      <p:pic>
        <p:nvPicPr>
          <p:cNvPr id="9"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268489" y="5143500"/>
            <a:ext cx="5658508" cy="3244211"/>
          </a:xfrm>
          <a:prstGeom prst="rect">
            <a:avLst/>
          </a:prstGeom>
        </p:spPr>
      </p:pic>
      <p:sp>
        <p:nvSpPr>
          <p:cNvPr id="10" name="TextBox 10"/>
          <p:cNvSpPr txBox="1"/>
          <p:nvPr/>
        </p:nvSpPr>
        <p:spPr>
          <a:xfrm>
            <a:off x="1514386" y="2623126"/>
            <a:ext cx="5166713" cy="2120900"/>
          </a:xfrm>
          <a:prstGeom prst="rect">
            <a:avLst/>
          </a:prstGeom>
        </p:spPr>
        <p:txBody>
          <a:bodyPr lIns="0" tIns="0" rIns="0" bIns="0" rtlCol="0" anchor="t">
            <a:spAutoFit/>
          </a:bodyPr>
          <a:lstStyle/>
          <a:p>
            <a:pPr algn="ctr">
              <a:lnSpc>
                <a:spcPts val="5499"/>
              </a:lnSpc>
            </a:pPr>
            <a:r>
              <a:rPr lang="en" sz="5499" spc="-324">
                <a:solidFill>
                  <a:srgbClr val="FFFFFF"/>
                </a:solidFill>
                <a:cs typeface="Bai Jamjuree Light Bold Italics"/>
              </a:rPr>
              <a:t>Components of the Stock Exchange of Thailand</a:t>
            </a:r>
          </a:p>
        </p:txBody>
      </p:sp>
      <p:sp>
        <p:nvSpPr>
          <p:cNvPr id="11" name="TextBox 11"/>
          <p:cNvSpPr txBox="1"/>
          <p:nvPr/>
        </p:nvSpPr>
        <p:spPr>
          <a:xfrm>
            <a:off x="8174046" y="2604076"/>
            <a:ext cx="7828754" cy="669925"/>
          </a:xfrm>
          <a:prstGeom prst="rect">
            <a:avLst/>
          </a:prstGeom>
        </p:spPr>
        <p:txBody>
          <a:bodyPr lIns="0" tIns="0" rIns="0" bIns="0" rtlCol="0" anchor="t">
            <a:spAutoFit/>
          </a:bodyPr>
          <a:lstStyle/>
          <a:p>
            <a:pPr algn="ctr">
              <a:lnSpc>
                <a:spcPts val="5000"/>
              </a:lnSpc>
            </a:pPr>
            <a:r>
              <a:rPr lang="en" sz="5000" spc="-295">
                <a:solidFill>
                  <a:srgbClr val="FFFFFF"/>
                </a:solidFill>
                <a:cs typeface="Bai Jamjuree Light Bold Italics"/>
              </a:rPr>
              <a:t>management</a:t>
            </a:r>
          </a:p>
        </p:txBody>
      </p:sp>
      <p:sp>
        <p:nvSpPr>
          <p:cNvPr id="12" name="TextBox 12"/>
          <p:cNvSpPr txBox="1"/>
          <p:nvPr/>
        </p:nvSpPr>
        <p:spPr>
          <a:xfrm>
            <a:off x="7909824" y="3503513"/>
            <a:ext cx="9349475" cy="4514056"/>
          </a:xfrm>
          <a:prstGeom prst="rect">
            <a:avLst/>
          </a:prstGeom>
        </p:spPr>
        <p:txBody>
          <a:bodyPr wrap="square" lIns="0" tIns="0" rIns="0" bIns="0" rtlCol="0" anchor="t">
            <a:spAutoFit/>
          </a:bodyPr>
          <a:lstStyle/>
          <a:p>
            <a:pPr algn="ctr">
              <a:lnSpc>
                <a:spcPts val="4440"/>
              </a:lnSpc>
            </a:pPr>
            <a:r>
              <a:rPr lang="en" sz="3700" spc="-218" dirty="0">
                <a:solidFill>
                  <a:srgbClr val="FFFFFF"/>
                </a:solidFill>
                <a:cs typeface="Bai Jamjuree Light Bold Italics"/>
              </a:rPr>
              <a:t>Management has a manager who is responsible for the board of directors of the Stock Exchange. The manager is responsible for managing the affairs of the Stock Exchange in accordance with the policies set by the Board of Governors of the Stock Exchange of Thailand. Including commanding staff and employees The lower level stock market executives have deputy managers and assistant managers. and director of departments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AutoShape 3"/>
          <p:cNvSpPr/>
          <p:nvPr/>
        </p:nvSpPr>
        <p:spPr>
          <a:xfrm rot="10087">
            <a:off x="1028665" y="6130773"/>
            <a:ext cx="16230670" cy="0"/>
          </a:xfrm>
          <a:prstGeom prst="line">
            <a:avLst/>
          </a:prstGeom>
          <a:ln w="95250" cap="rnd">
            <a:solidFill>
              <a:srgbClr val="000000"/>
            </a:solidFill>
            <a:prstDash val="solid"/>
            <a:headEnd type="none" w="sm" len="sm"/>
            <a:tailEnd type="none" w="sm" len="sm"/>
          </a:ln>
        </p:spPr>
      </p:sp>
      <p:grpSp>
        <p:nvGrpSpPr>
          <p:cNvPr id="4" name="Group 4"/>
          <p:cNvGrpSpPr/>
          <p:nvPr/>
        </p:nvGrpSpPr>
        <p:grpSpPr>
          <a:xfrm>
            <a:off x="2726348" y="5922707"/>
            <a:ext cx="511382" cy="51138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6" name="Group 6"/>
          <p:cNvGrpSpPr/>
          <p:nvPr/>
        </p:nvGrpSpPr>
        <p:grpSpPr>
          <a:xfrm>
            <a:off x="507202" y="2457403"/>
            <a:ext cx="4949675" cy="2903329"/>
            <a:chOff x="0" y="0"/>
            <a:chExt cx="1805655" cy="1059142"/>
          </a:xfrm>
        </p:grpSpPr>
        <p:sp>
          <p:nvSpPr>
            <p:cNvPr id="7" name="Freeform 7"/>
            <p:cNvSpPr/>
            <p:nvPr/>
          </p:nvSpPr>
          <p:spPr>
            <a:xfrm>
              <a:off x="0" y="0"/>
              <a:ext cx="1805655" cy="1059143"/>
            </a:xfrm>
            <a:custGeom>
              <a:avLst/>
              <a:gdLst/>
              <a:ahLst/>
              <a:cxnLst/>
              <a:rect l="l" t="t" r="r" b="b"/>
              <a:pathLst>
                <a:path w="1805655" h="1059143">
                  <a:moveTo>
                    <a:pt x="1681195" y="1059142"/>
                  </a:moveTo>
                  <a:lnTo>
                    <a:pt x="124460" y="1059142"/>
                  </a:lnTo>
                  <a:cubicBezTo>
                    <a:pt x="55880" y="1059142"/>
                    <a:pt x="0" y="1003262"/>
                    <a:pt x="0" y="934682"/>
                  </a:cubicBezTo>
                  <a:lnTo>
                    <a:pt x="0" y="124460"/>
                  </a:lnTo>
                  <a:cubicBezTo>
                    <a:pt x="0" y="55880"/>
                    <a:pt x="55880" y="0"/>
                    <a:pt x="124460" y="0"/>
                  </a:cubicBezTo>
                  <a:lnTo>
                    <a:pt x="1681195" y="0"/>
                  </a:lnTo>
                  <a:cubicBezTo>
                    <a:pt x="1749775" y="0"/>
                    <a:pt x="1805655" y="55880"/>
                    <a:pt x="1805655" y="124460"/>
                  </a:cubicBezTo>
                  <a:lnTo>
                    <a:pt x="1805655" y="934682"/>
                  </a:lnTo>
                  <a:cubicBezTo>
                    <a:pt x="1805655" y="1003263"/>
                    <a:pt x="1749775" y="1059143"/>
                    <a:pt x="1681195" y="1059143"/>
                  </a:cubicBezTo>
                  <a:close/>
                </a:path>
              </a:pathLst>
            </a:custGeom>
            <a:solidFill>
              <a:srgbClr val="263F6B"/>
            </a:solidFill>
          </p:spPr>
        </p:sp>
      </p:grpSp>
      <p:grpSp>
        <p:nvGrpSpPr>
          <p:cNvPr id="8" name="Group 8"/>
          <p:cNvGrpSpPr/>
          <p:nvPr/>
        </p:nvGrpSpPr>
        <p:grpSpPr>
          <a:xfrm>
            <a:off x="5807329" y="5922707"/>
            <a:ext cx="511382" cy="51138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10" name="Group 10"/>
          <p:cNvGrpSpPr/>
          <p:nvPr/>
        </p:nvGrpSpPr>
        <p:grpSpPr>
          <a:xfrm>
            <a:off x="11969290" y="5922707"/>
            <a:ext cx="511382" cy="511382"/>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12" name="Group 12"/>
          <p:cNvGrpSpPr/>
          <p:nvPr/>
        </p:nvGrpSpPr>
        <p:grpSpPr>
          <a:xfrm>
            <a:off x="8888309" y="5922707"/>
            <a:ext cx="511382" cy="51138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grpSp>
        <p:nvGrpSpPr>
          <p:cNvPr id="14" name="Group 14"/>
          <p:cNvGrpSpPr/>
          <p:nvPr/>
        </p:nvGrpSpPr>
        <p:grpSpPr>
          <a:xfrm>
            <a:off x="15050270" y="5922707"/>
            <a:ext cx="511382" cy="511382"/>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F6B"/>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59300" y="6809379"/>
            <a:ext cx="646089" cy="658053"/>
          </a:xfrm>
          <a:prstGeom prst="rect">
            <a:avLst/>
          </a:prstGeom>
        </p:spPr>
      </p:pic>
      <p:grpSp>
        <p:nvGrpSpPr>
          <p:cNvPr id="17" name="Group 17"/>
          <p:cNvGrpSpPr/>
          <p:nvPr/>
        </p:nvGrpSpPr>
        <p:grpSpPr>
          <a:xfrm>
            <a:off x="9750143" y="6996064"/>
            <a:ext cx="4949675" cy="2903329"/>
            <a:chOff x="0" y="0"/>
            <a:chExt cx="1805655" cy="1059142"/>
          </a:xfrm>
        </p:grpSpPr>
        <p:sp>
          <p:nvSpPr>
            <p:cNvPr id="18" name="Freeform 18"/>
            <p:cNvSpPr/>
            <p:nvPr/>
          </p:nvSpPr>
          <p:spPr>
            <a:xfrm>
              <a:off x="0" y="0"/>
              <a:ext cx="1805655" cy="1059143"/>
            </a:xfrm>
            <a:custGeom>
              <a:avLst/>
              <a:gdLst/>
              <a:ahLst/>
              <a:cxnLst/>
              <a:rect l="l" t="t" r="r" b="b"/>
              <a:pathLst>
                <a:path w="1805655" h="1059143">
                  <a:moveTo>
                    <a:pt x="1681195" y="1059142"/>
                  </a:moveTo>
                  <a:lnTo>
                    <a:pt x="124460" y="1059142"/>
                  </a:lnTo>
                  <a:cubicBezTo>
                    <a:pt x="55880" y="1059142"/>
                    <a:pt x="0" y="1003262"/>
                    <a:pt x="0" y="934682"/>
                  </a:cubicBezTo>
                  <a:lnTo>
                    <a:pt x="0" y="124460"/>
                  </a:lnTo>
                  <a:cubicBezTo>
                    <a:pt x="0" y="55880"/>
                    <a:pt x="55880" y="0"/>
                    <a:pt x="124460" y="0"/>
                  </a:cubicBezTo>
                  <a:lnTo>
                    <a:pt x="1681195" y="0"/>
                  </a:lnTo>
                  <a:cubicBezTo>
                    <a:pt x="1749775" y="0"/>
                    <a:pt x="1805655" y="55880"/>
                    <a:pt x="1805655" y="124460"/>
                  </a:cubicBezTo>
                  <a:lnTo>
                    <a:pt x="1805655" y="934682"/>
                  </a:lnTo>
                  <a:cubicBezTo>
                    <a:pt x="1805655" y="1003263"/>
                    <a:pt x="1749775" y="1059143"/>
                    <a:pt x="1681195" y="1059143"/>
                  </a:cubicBezTo>
                  <a:close/>
                </a:path>
              </a:pathLst>
            </a:custGeom>
            <a:solidFill>
              <a:srgbClr val="263F6B"/>
            </a:solidFill>
          </p:spPr>
        </p:sp>
      </p:grpSp>
      <p:grpSp>
        <p:nvGrpSpPr>
          <p:cNvPr id="19" name="Group 19"/>
          <p:cNvGrpSpPr/>
          <p:nvPr/>
        </p:nvGrpSpPr>
        <p:grpSpPr>
          <a:xfrm>
            <a:off x="3588182" y="7024639"/>
            <a:ext cx="4949675" cy="2903329"/>
            <a:chOff x="0" y="0"/>
            <a:chExt cx="1805655" cy="1059142"/>
          </a:xfrm>
        </p:grpSpPr>
        <p:sp>
          <p:nvSpPr>
            <p:cNvPr id="20" name="Freeform 20"/>
            <p:cNvSpPr/>
            <p:nvPr/>
          </p:nvSpPr>
          <p:spPr>
            <a:xfrm>
              <a:off x="0" y="0"/>
              <a:ext cx="1805655" cy="1059143"/>
            </a:xfrm>
            <a:custGeom>
              <a:avLst/>
              <a:gdLst/>
              <a:ahLst/>
              <a:cxnLst/>
              <a:rect l="l" t="t" r="r" b="b"/>
              <a:pathLst>
                <a:path w="1805655" h="1059143">
                  <a:moveTo>
                    <a:pt x="1681195" y="1059142"/>
                  </a:moveTo>
                  <a:lnTo>
                    <a:pt x="124460" y="1059142"/>
                  </a:lnTo>
                  <a:cubicBezTo>
                    <a:pt x="55880" y="1059142"/>
                    <a:pt x="0" y="1003262"/>
                    <a:pt x="0" y="934682"/>
                  </a:cubicBezTo>
                  <a:lnTo>
                    <a:pt x="0" y="124460"/>
                  </a:lnTo>
                  <a:cubicBezTo>
                    <a:pt x="0" y="55880"/>
                    <a:pt x="55880" y="0"/>
                    <a:pt x="124460" y="0"/>
                  </a:cubicBezTo>
                  <a:lnTo>
                    <a:pt x="1681195" y="0"/>
                  </a:lnTo>
                  <a:cubicBezTo>
                    <a:pt x="1749775" y="0"/>
                    <a:pt x="1805655" y="55880"/>
                    <a:pt x="1805655" y="124460"/>
                  </a:cubicBezTo>
                  <a:lnTo>
                    <a:pt x="1805655" y="934682"/>
                  </a:lnTo>
                  <a:cubicBezTo>
                    <a:pt x="1805655" y="1003263"/>
                    <a:pt x="1749775" y="1059143"/>
                    <a:pt x="1681195" y="1059143"/>
                  </a:cubicBezTo>
                  <a:close/>
                </a:path>
              </a:pathLst>
            </a:custGeom>
            <a:solidFill>
              <a:srgbClr val="263F6B"/>
            </a:solidFill>
          </p:spPr>
        </p:sp>
      </p:grpSp>
      <p:grpSp>
        <p:nvGrpSpPr>
          <p:cNvPr id="21" name="Group 21"/>
          <p:cNvGrpSpPr/>
          <p:nvPr/>
        </p:nvGrpSpPr>
        <p:grpSpPr>
          <a:xfrm>
            <a:off x="12831123" y="2457403"/>
            <a:ext cx="4949675" cy="2903329"/>
            <a:chOff x="0" y="0"/>
            <a:chExt cx="1805655" cy="1059142"/>
          </a:xfrm>
        </p:grpSpPr>
        <p:sp>
          <p:nvSpPr>
            <p:cNvPr id="22" name="Freeform 22"/>
            <p:cNvSpPr/>
            <p:nvPr/>
          </p:nvSpPr>
          <p:spPr>
            <a:xfrm>
              <a:off x="0" y="0"/>
              <a:ext cx="1805655" cy="1059143"/>
            </a:xfrm>
            <a:custGeom>
              <a:avLst/>
              <a:gdLst/>
              <a:ahLst/>
              <a:cxnLst/>
              <a:rect l="l" t="t" r="r" b="b"/>
              <a:pathLst>
                <a:path w="1805655" h="1059143">
                  <a:moveTo>
                    <a:pt x="1681195" y="1059142"/>
                  </a:moveTo>
                  <a:lnTo>
                    <a:pt x="124460" y="1059142"/>
                  </a:lnTo>
                  <a:cubicBezTo>
                    <a:pt x="55880" y="1059142"/>
                    <a:pt x="0" y="1003262"/>
                    <a:pt x="0" y="934682"/>
                  </a:cubicBezTo>
                  <a:lnTo>
                    <a:pt x="0" y="124460"/>
                  </a:lnTo>
                  <a:cubicBezTo>
                    <a:pt x="0" y="55880"/>
                    <a:pt x="55880" y="0"/>
                    <a:pt x="124460" y="0"/>
                  </a:cubicBezTo>
                  <a:lnTo>
                    <a:pt x="1681195" y="0"/>
                  </a:lnTo>
                  <a:cubicBezTo>
                    <a:pt x="1749775" y="0"/>
                    <a:pt x="1805655" y="55880"/>
                    <a:pt x="1805655" y="124460"/>
                  </a:cubicBezTo>
                  <a:lnTo>
                    <a:pt x="1805655" y="934682"/>
                  </a:lnTo>
                  <a:cubicBezTo>
                    <a:pt x="1805655" y="1003263"/>
                    <a:pt x="1749775" y="1059143"/>
                    <a:pt x="1681195" y="1059143"/>
                  </a:cubicBezTo>
                  <a:close/>
                </a:path>
              </a:pathLst>
            </a:custGeom>
            <a:solidFill>
              <a:srgbClr val="263F6B"/>
            </a:solidFill>
          </p:spPr>
        </p:sp>
      </p:gr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656883" y="3684332"/>
            <a:ext cx="1790487" cy="1800307"/>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146465" y="3461483"/>
            <a:ext cx="1369317" cy="1941042"/>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237730" y="7953897"/>
            <a:ext cx="1823109" cy="2119894"/>
          </a:xfrm>
          <a:prstGeom prst="rect">
            <a:avLst/>
          </a:prstGeom>
        </p:spPr>
      </p:pic>
      <p:pic>
        <p:nvPicPr>
          <p:cNvPr id="26" name="Picture 2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590592" y="7985144"/>
            <a:ext cx="1805369" cy="2057400"/>
          </a:xfrm>
          <a:prstGeom prst="rect">
            <a:avLst/>
          </a:prstGeom>
        </p:spPr>
      </p:pic>
      <p:sp>
        <p:nvSpPr>
          <p:cNvPr id="27" name="TextBox 27"/>
          <p:cNvSpPr txBox="1"/>
          <p:nvPr/>
        </p:nvSpPr>
        <p:spPr>
          <a:xfrm>
            <a:off x="2481378" y="959159"/>
            <a:ext cx="13325245" cy="730250"/>
          </a:xfrm>
          <a:prstGeom prst="rect">
            <a:avLst/>
          </a:prstGeom>
        </p:spPr>
        <p:txBody>
          <a:bodyPr lIns="0" tIns="0" rIns="0" bIns="0" rtlCol="0" anchor="t">
            <a:spAutoFit/>
          </a:bodyPr>
          <a:lstStyle/>
          <a:p>
            <a:pPr algn="ctr">
              <a:lnSpc>
                <a:spcPts val="5499"/>
              </a:lnSpc>
            </a:pPr>
            <a:r>
              <a:rPr lang="en" sz="5499" spc="-324">
                <a:solidFill>
                  <a:srgbClr val="213559"/>
                </a:solidFill>
                <a:cs typeface="Bai Jamjuree Light Bold Italics"/>
              </a:rPr>
              <a:t>Components of the Stock Exchange of Thailand</a:t>
            </a:r>
          </a:p>
        </p:txBody>
      </p:sp>
      <p:sp>
        <p:nvSpPr>
          <p:cNvPr id="28" name="TextBox 28"/>
          <p:cNvSpPr txBox="1"/>
          <p:nvPr/>
        </p:nvSpPr>
        <p:spPr>
          <a:xfrm>
            <a:off x="251511" y="3684332"/>
            <a:ext cx="4949675"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trading place</a:t>
            </a:r>
          </a:p>
        </p:txBody>
      </p:sp>
      <p:sp>
        <p:nvSpPr>
          <p:cNvPr id="29" name="TextBox 29"/>
          <p:cNvSpPr txBox="1"/>
          <p:nvPr/>
        </p:nvSpPr>
        <p:spPr>
          <a:xfrm>
            <a:off x="9750143" y="8181028"/>
            <a:ext cx="4949675"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member company</a:t>
            </a:r>
          </a:p>
        </p:txBody>
      </p:sp>
      <p:sp>
        <p:nvSpPr>
          <p:cNvPr id="30" name="TextBox 30"/>
          <p:cNvSpPr txBox="1"/>
          <p:nvPr/>
        </p:nvSpPr>
        <p:spPr>
          <a:xfrm>
            <a:off x="3588182" y="8272414"/>
            <a:ext cx="4949675"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investor</a:t>
            </a:r>
          </a:p>
        </p:txBody>
      </p:sp>
      <p:sp>
        <p:nvSpPr>
          <p:cNvPr id="31" name="TextBox 31"/>
          <p:cNvSpPr txBox="1"/>
          <p:nvPr/>
        </p:nvSpPr>
        <p:spPr>
          <a:xfrm>
            <a:off x="13086814" y="3642367"/>
            <a:ext cx="4949675"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listed securities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grpSp>
        <p:nvGrpSpPr>
          <p:cNvPr id="3" name="Group 3"/>
          <p:cNvGrpSpPr/>
          <p:nvPr/>
        </p:nvGrpSpPr>
        <p:grpSpPr>
          <a:xfrm>
            <a:off x="811740" y="2777045"/>
            <a:ext cx="5482617" cy="1810294"/>
            <a:chOff x="0" y="0"/>
            <a:chExt cx="2000074" cy="660400"/>
          </a:xfrm>
        </p:grpSpPr>
        <p:sp>
          <p:nvSpPr>
            <p:cNvPr id="4" name="Freeform 4"/>
            <p:cNvSpPr/>
            <p:nvPr/>
          </p:nvSpPr>
          <p:spPr>
            <a:xfrm>
              <a:off x="0" y="0"/>
              <a:ext cx="2000074" cy="660400"/>
            </a:xfrm>
            <a:custGeom>
              <a:avLst/>
              <a:gdLst/>
              <a:ahLst/>
              <a:cxnLst/>
              <a:rect l="l" t="t" r="r" b="b"/>
              <a:pathLst>
                <a:path w="2000074" h="660400">
                  <a:moveTo>
                    <a:pt x="1875614" y="660400"/>
                  </a:moveTo>
                  <a:lnTo>
                    <a:pt x="124460" y="660400"/>
                  </a:lnTo>
                  <a:cubicBezTo>
                    <a:pt x="55880" y="660400"/>
                    <a:pt x="0" y="604520"/>
                    <a:pt x="0" y="535940"/>
                  </a:cubicBezTo>
                  <a:lnTo>
                    <a:pt x="0" y="124460"/>
                  </a:lnTo>
                  <a:cubicBezTo>
                    <a:pt x="0" y="55880"/>
                    <a:pt x="55880" y="0"/>
                    <a:pt x="124460" y="0"/>
                  </a:cubicBezTo>
                  <a:lnTo>
                    <a:pt x="1875614" y="0"/>
                  </a:lnTo>
                  <a:cubicBezTo>
                    <a:pt x="1944194" y="0"/>
                    <a:pt x="2000074" y="55880"/>
                    <a:pt x="2000074" y="124460"/>
                  </a:cubicBezTo>
                  <a:lnTo>
                    <a:pt x="2000074" y="535940"/>
                  </a:lnTo>
                  <a:cubicBezTo>
                    <a:pt x="2000074" y="604520"/>
                    <a:pt x="1944194" y="660400"/>
                    <a:pt x="1875614" y="660400"/>
                  </a:cubicBezTo>
                  <a:close/>
                </a:path>
              </a:pathLst>
            </a:custGeom>
            <a:solidFill>
              <a:srgbClr val="263F6B"/>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75" y="2691134"/>
            <a:ext cx="1875929" cy="1886218"/>
          </a:xfrm>
          <a:prstGeom prst="rect">
            <a:avLst/>
          </a:prstGeom>
        </p:spPr>
      </p:pic>
      <p:grpSp>
        <p:nvGrpSpPr>
          <p:cNvPr id="6" name="Group 6"/>
          <p:cNvGrpSpPr/>
          <p:nvPr/>
        </p:nvGrpSpPr>
        <p:grpSpPr>
          <a:xfrm>
            <a:off x="964009" y="6486526"/>
            <a:ext cx="5482617" cy="1810294"/>
            <a:chOff x="0" y="0"/>
            <a:chExt cx="2000074" cy="660400"/>
          </a:xfrm>
        </p:grpSpPr>
        <p:sp>
          <p:nvSpPr>
            <p:cNvPr id="7" name="Freeform 7"/>
            <p:cNvSpPr/>
            <p:nvPr/>
          </p:nvSpPr>
          <p:spPr>
            <a:xfrm>
              <a:off x="0" y="0"/>
              <a:ext cx="2000074" cy="660400"/>
            </a:xfrm>
            <a:custGeom>
              <a:avLst/>
              <a:gdLst/>
              <a:ahLst/>
              <a:cxnLst/>
              <a:rect l="l" t="t" r="r" b="b"/>
              <a:pathLst>
                <a:path w="2000074" h="660400">
                  <a:moveTo>
                    <a:pt x="1875614" y="660400"/>
                  </a:moveTo>
                  <a:lnTo>
                    <a:pt x="124460" y="660400"/>
                  </a:lnTo>
                  <a:cubicBezTo>
                    <a:pt x="55880" y="660400"/>
                    <a:pt x="0" y="604520"/>
                    <a:pt x="0" y="535940"/>
                  </a:cubicBezTo>
                  <a:lnTo>
                    <a:pt x="0" y="124460"/>
                  </a:lnTo>
                  <a:cubicBezTo>
                    <a:pt x="0" y="55880"/>
                    <a:pt x="55880" y="0"/>
                    <a:pt x="124460" y="0"/>
                  </a:cubicBezTo>
                  <a:lnTo>
                    <a:pt x="1875614" y="0"/>
                  </a:lnTo>
                  <a:cubicBezTo>
                    <a:pt x="1944194" y="0"/>
                    <a:pt x="2000074" y="55880"/>
                    <a:pt x="2000074" y="124460"/>
                  </a:cubicBezTo>
                  <a:lnTo>
                    <a:pt x="2000074" y="535940"/>
                  </a:lnTo>
                  <a:cubicBezTo>
                    <a:pt x="2000074" y="604520"/>
                    <a:pt x="1944194" y="660400"/>
                    <a:pt x="1875614" y="660400"/>
                  </a:cubicBezTo>
                  <a:close/>
                </a:path>
              </a:pathLst>
            </a:custGeom>
            <a:solidFill>
              <a:srgbClr val="263F6B"/>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0981" y="6355777"/>
            <a:ext cx="1369317" cy="1941042"/>
          </a:xfrm>
          <a:prstGeom prst="rect">
            <a:avLst/>
          </a:prstGeom>
        </p:spPr>
      </p:pic>
      <p:grpSp>
        <p:nvGrpSpPr>
          <p:cNvPr id="9" name="Group 9"/>
          <p:cNvGrpSpPr/>
          <p:nvPr/>
        </p:nvGrpSpPr>
        <p:grpSpPr>
          <a:xfrm>
            <a:off x="7126123" y="2467390"/>
            <a:ext cx="10273881" cy="2308575"/>
            <a:chOff x="0" y="0"/>
            <a:chExt cx="2705878" cy="608020"/>
          </a:xfrm>
        </p:grpSpPr>
        <p:sp>
          <p:nvSpPr>
            <p:cNvPr id="10" name="Freeform 10"/>
            <p:cNvSpPr/>
            <p:nvPr/>
          </p:nvSpPr>
          <p:spPr>
            <a:xfrm>
              <a:off x="0" y="0"/>
              <a:ext cx="2705878" cy="608020"/>
            </a:xfrm>
            <a:custGeom>
              <a:avLst/>
              <a:gdLst/>
              <a:ahLst/>
              <a:cxnLst/>
              <a:rect l="l" t="t" r="r" b="b"/>
              <a:pathLst>
                <a:path w="2705878" h="608020">
                  <a:moveTo>
                    <a:pt x="38431" y="0"/>
                  </a:moveTo>
                  <a:lnTo>
                    <a:pt x="2667447" y="0"/>
                  </a:lnTo>
                  <a:cubicBezTo>
                    <a:pt x="2677640" y="0"/>
                    <a:pt x="2687415" y="4049"/>
                    <a:pt x="2694622" y="11256"/>
                  </a:cubicBezTo>
                  <a:cubicBezTo>
                    <a:pt x="2701829" y="18464"/>
                    <a:pt x="2705878" y="28239"/>
                    <a:pt x="2705878" y="38431"/>
                  </a:cubicBezTo>
                  <a:lnTo>
                    <a:pt x="2705878" y="569588"/>
                  </a:lnTo>
                  <a:cubicBezTo>
                    <a:pt x="2705878" y="579781"/>
                    <a:pt x="2701829" y="589556"/>
                    <a:pt x="2694622" y="596763"/>
                  </a:cubicBezTo>
                  <a:cubicBezTo>
                    <a:pt x="2687415" y="603971"/>
                    <a:pt x="2677640" y="608020"/>
                    <a:pt x="2667447" y="608020"/>
                  </a:cubicBezTo>
                  <a:lnTo>
                    <a:pt x="38431" y="608020"/>
                  </a:lnTo>
                  <a:cubicBezTo>
                    <a:pt x="28239" y="608020"/>
                    <a:pt x="18464" y="603971"/>
                    <a:pt x="11256" y="596763"/>
                  </a:cubicBezTo>
                  <a:cubicBezTo>
                    <a:pt x="4049" y="589556"/>
                    <a:pt x="0" y="579781"/>
                    <a:pt x="0" y="569588"/>
                  </a:cubicBezTo>
                  <a:lnTo>
                    <a:pt x="0" y="38431"/>
                  </a:lnTo>
                  <a:cubicBezTo>
                    <a:pt x="0" y="28239"/>
                    <a:pt x="4049" y="18464"/>
                    <a:pt x="11256" y="11256"/>
                  </a:cubicBezTo>
                  <a:cubicBezTo>
                    <a:pt x="18464" y="4049"/>
                    <a:pt x="28239" y="0"/>
                    <a:pt x="38431" y="0"/>
                  </a:cubicBezTo>
                  <a:close/>
                </a:path>
              </a:pathLst>
            </a:custGeom>
            <a:solidFill>
              <a:srgbClr val="000000">
                <a:alpha val="0"/>
              </a:srgbClr>
            </a:solidFill>
            <a:ln w="38100">
              <a:solidFill>
                <a:srgbClr val="213559"/>
              </a:solidFill>
            </a:ln>
          </p:spPr>
        </p:sp>
        <p:sp>
          <p:nvSpPr>
            <p:cNvPr id="11" name="TextBox 11"/>
            <p:cNvSpPr txBox="1"/>
            <p:nvPr/>
          </p:nvSpPr>
          <p:spPr>
            <a:xfrm>
              <a:off x="0" y="-247650"/>
              <a:ext cx="812800" cy="1060450"/>
            </a:xfrm>
            <a:prstGeom prst="rect">
              <a:avLst/>
            </a:prstGeom>
          </p:spPr>
          <p:txBody>
            <a:bodyPr lIns="50800" tIns="50800" rIns="50800" bIns="50800" rtlCol="0" anchor="ctr"/>
            <a:lstStyle/>
            <a:p>
              <a:pPr algn="ctr">
                <a:lnSpc>
                  <a:spcPts val="5624"/>
                </a:lnSpc>
              </a:pPr>
              <a:endParaRPr/>
            </a:p>
          </p:txBody>
        </p:sp>
      </p:grpSp>
      <p:sp>
        <p:nvSpPr>
          <p:cNvPr id="12" name="TextBox 12"/>
          <p:cNvSpPr txBox="1"/>
          <p:nvPr/>
        </p:nvSpPr>
        <p:spPr>
          <a:xfrm>
            <a:off x="2481378" y="959159"/>
            <a:ext cx="13325245" cy="730250"/>
          </a:xfrm>
          <a:prstGeom prst="rect">
            <a:avLst/>
          </a:prstGeom>
        </p:spPr>
        <p:txBody>
          <a:bodyPr lIns="0" tIns="0" rIns="0" bIns="0" rtlCol="0" anchor="t">
            <a:spAutoFit/>
          </a:bodyPr>
          <a:lstStyle/>
          <a:p>
            <a:pPr algn="ctr">
              <a:lnSpc>
                <a:spcPts val="5499"/>
              </a:lnSpc>
            </a:pPr>
            <a:r>
              <a:rPr lang="en" sz="5499" spc="-324">
                <a:solidFill>
                  <a:srgbClr val="213559"/>
                </a:solidFill>
                <a:cs typeface="Bai Jamjuree Light Bold Italics"/>
              </a:rPr>
              <a:t>Components of the Stock Exchange of Thailand</a:t>
            </a:r>
          </a:p>
        </p:txBody>
      </p:sp>
      <p:sp>
        <p:nvSpPr>
          <p:cNvPr id="13" name="TextBox 13"/>
          <p:cNvSpPr txBox="1"/>
          <p:nvPr/>
        </p:nvSpPr>
        <p:spPr>
          <a:xfrm>
            <a:off x="1496951" y="3415492"/>
            <a:ext cx="4949675"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trading place</a:t>
            </a:r>
          </a:p>
        </p:txBody>
      </p:sp>
      <p:sp>
        <p:nvSpPr>
          <p:cNvPr id="14" name="TextBox 14"/>
          <p:cNvSpPr txBox="1"/>
          <p:nvPr/>
        </p:nvSpPr>
        <p:spPr>
          <a:xfrm>
            <a:off x="1790298" y="7124973"/>
            <a:ext cx="4504059"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listed securities</a:t>
            </a:r>
          </a:p>
        </p:txBody>
      </p:sp>
      <p:sp>
        <p:nvSpPr>
          <p:cNvPr id="15" name="TextBox 15"/>
          <p:cNvSpPr txBox="1"/>
          <p:nvPr/>
        </p:nvSpPr>
        <p:spPr>
          <a:xfrm>
            <a:off x="7585370" y="2715311"/>
            <a:ext cx="9463374" cy="1838325"/>
          </a:xfrm>
          <a:prstGeom prst="rect">
            <a:avLst/>
          </a:prstGeom>
        </p:spPr>
        <p:txBody>
          <a:bodyPr lIns="0" tIns="0" rIns="0" bIns="0" rtlCol="0" anchor="t">
            <a:spAutoFit/>
          </a:bodyPr>
          <a:lstStyle/>
          <a:p>
            <a:pPr>
              <a:lnSpc>
                <a:spcPts val="3600"/>
              </a:lnSpc>
            </a:pPr>
            <a:r>
              <a:rPr lang="en" sz="3000" spc="-177">
                <a:solidFill>
                  <a:srgbClr val="213559"/>
                </a:solidFill>
                <a:latin typeface="Bai Jamjuree Light Bold Italics"/>
              </a:rPr>
              <a:t>The Stock Exchange of Thailand is a center for securities trading. The stock exchange does not directly trade securities. But acting only to supervise the trading of securities to be in an orderly manner</a:t>
            </a:r>
          </a:p>
        </p:txBody>
      </p:sp>
      <p:grpSp>
        <p:nvGrpSpPr>
          <p:cNvPr id="16" name="Group 16"/>
          <p:cNvGrpSpPr/>
          <p:nvPr/>
        </p:nvGrpSpPr>
        <p:grpSpPr>
          <a:xfrm>
            <a:off x="7126123" y="6172011"/>
            <a:ext cx="10273881" cy="3010089"/>
            <a:chOff x="0" y="0"/>
            <a:chExt cx="2705878" cy="608020"/>
          </a:xfrm>
        </p:grpSpPr>
        <p:sp>
          <p:nvSpPr>
            <p:cNvPr id="17" name="Freeform 17"/>
            <p:cNvSpPr/>
            <p:nvPr/>
          </p:nvSpPr>
          <p:spPr>
            <a:xfrm>
              <a:off x="0" y="0"/>
              <a:ext cx="2705878" cy="608020"/>
            </a:xfrm>
            <a:custGeom>
              <a:avLst/>
              <a:gdLst/>
              <a:ahLst/>
              <a:cxnLst/>
              <a:rect l="l" t="t" r="r" b="b"/>
              <a:pathLst>
                <a:path w="2705878" h="608020">
                  <a:moveTo>
                    <a:pt x="38431" y="0"/>
                  </a:moveTo>
                  <a:lnTo>
                    <a:pt x="2667447" y="0"/>
                  </a:lnTo>
                  <a:cubicBezTo>
                    <a:pt x="2677640" y="0"/>
                    <a:pt x="2687415" y="4049"/>
                    <a:pt x="2694622" y="11256"/>
                  </a:cubicBezTo>
                  <a:cubicBezTo>
                    <a:pt x="2701829" y="18464"/>
                    <a:pt x="2705878" y="28239"/>
                    <a:pt x="2705878" y="38431"/>
                  </a:cubicBezTo>
                  <a:lnTo>
                    <a:pt x="2705878" y="569588"/>
                  </a:lnTo>
                  <a:cubicBezTo>
                    <a:pt x="2705878" y="579781"/>
                    <a:pt x="2701829" y="589556"/>
                    <a:pt x="2694622" y="596763"/>
                  </a:cubicBezTo>
                  <a:cubicBezTo>
                    <a:pt x="2687415" y="603971"/>
                    <a:pt x="2677640" y="608020"/>
                    <a:pt x="2667447" y="608020"/>
                  </a:cubicBezTo>
                  <a:lnTo>
                    <a:pt x="38431" y="608020"/>
                  </a:lnTo>
                  <a:cubicBezTo>
                    <a:pt x="28239" y="608020"/>
                    <a:pt x="18464" y="603971"/>
                    <a:pt x="11256" y="596763"/>
                  </a:cubicBezTo>
                  <a:cubicBezTo>
                    <a:pt x="4049" y="589556"/>
                    <a:pt x="0" y="579781"/>
                    <a:pt x="0" y="569588"/>
                  </a:cubicBezTo>
                  <a:lnTo>
                    <a:pt x="0" y="38431"/>
                  </a:lnTo>
                  <a:cubicBezTo>
                    <a:pt x="0" y="28239"/>
                    <a:pt x="4049" y="18464"/>
                    <a:pt x="11256" y="11256"/>
                  </a:cubicBezTo>
                  <a:cubicBezTo>
                    <a:pt x="18464" y="4049"/>
                    <a:pt x="28239" y="0"/>
                    <a:pt x="38431" y="0"/>
                  </a:cubicBezTo>
                  <a:close/>
                </a:path>
              </a:pathLst>
            </a:custGeom>
            <a:solidFill>
              <a:srgbClr val="000000">
                <a:alpha val="0"/>
              </a:srgbClr>
            </a:solidFill>
            <a:ln w="38100">
              <a:solidFill>
                <a:srgbClr val="213559"/>
              </a:solidFill>
            </a:ln>
          </p:spPr>
        </p:sp>
        <p:sp>
          <p:nvSpPr>
            <p:cNvPr id="18" name="TextBox 18"/>
            <p:cNvSpPr txBox="1"/>
            <p:nvPr/>
          </p:nvSpPr>
          <p:spPr>
            <a:xfrm>
              <a:off x="0" y="-247650"/>
              <a:ext cx="812800" cy="1060450"/>
            </a:xfrm>
            <a:prstGeom prst="rect">
              <a:avLst/>
            </a:prstGeom>
          </p:spPr>
          <p:txBody>
            <a:bodyPr lIns="50800" tIns="50800" rIns="50800" bIns="50800" rtlCol="0" anchor="ctr"/>
            <a:lstStyle/>
            <a:p>
              <a:pPr algn="ctr">
                <a:lnSpc>
                  <a:spcPts val="5624"/>
                </a:lnSpc>
              </a:pPr>
              <a:endParaRPr/>
            </a:p>
          </p:txBody>
        </p:sp>
      </p:grpSp>
      <p:sp>
        <p:nvSpPr>
          <p:cNvPr id="19" name="TextBox 19"/>
          <p:cNvSpPr txBox="1"/>
          <p:nvPr/>
        </p:nvSpPr>
        <p:spPr>
          <a:xfrm>
            <a:off x="7427631" y="6438983"/>
            <a:ext cx="9831669" cy="1743075"/>
          </a:xfrm>
          <a:prstGeom prst="rect">
            <a:avLst/>
          </a:prstGeom>
        </p:spPr>
        <p:txBody>
          <a:bodyPr lIns="0" tIns="0" rIns="0" bIns="0" rtlCol="0" anchor="t">
            <a:spAutoFit/>
          </a:bodyPr>
          <a:lstStyle/>
          <a:p>
            <a:pPr>
              <a:lnSpc>
                <a:spcPts val="3480"/>
              </a:lnSpc>
            </a:pPr>
            <a:r>
              <a:rPr lang="en" sz="2900" spc="-171" dirty="0">
                <a:solidFill>
                  <a:srgbClr val="213559"/>
                </a:solidFill>
                <a:latin typeface="Bai Jamjuree Light Bold Italics"/>
              </a:rPr>
              <a:t>Securities that have been listed for trading on the stock exchange Types of securities listed on the market may be divided into ordinary shares, preferred shares, debentures. Convertible debentures, bonds, warrants to purchase ordinary shares (WARRANT), preferred stocks, debentures or investment units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462305" y="4752474"/>
            <a:ext cx="25783492" cy="9586163"/>
          </a:xfrm>
          <a:prstGeom prst="rect">
            <a:avLst/>
          </a:prstGeom>
          <a:solidFill>
            <a:srgbClr val="545454">
              <a:alpha val="4706"/>
            </a:srgbClr>
          </a:solidFill>
        </p:spPr>
      </p:sp>
      <p:grpSp>
        <p:nvGrpSpPr>
          <p:cNvPr id="3" name="Group 3"/>
          <p:cNvGrpSpPr/>
          <p:nvPr/>
        </p:nvGrpSpPr>
        <p:grpSpPr>
          <a:xfrm>
            <a:off x="1045248" y="3159731"/>
            <a:ext cx="5482617" cy="1810294"/>
            <a:chOff x="0" y="0"/>
            <a:chExt cx="2000074" cy="660400"/>
          </a:xfrm>
        </p:grpSpPr>
        <p:sp>
          <p:nvSpPr>
            <p:cNvPr id="4" name="Freeform 4"/>
            <p:cNvSpPr/>
            <p:nvPr/>
          </p:nvSpPr>
          <p:spPr>
            <a:xfrm>
              <a:off x="0" y="0"/>
              <a:ext cx="2000074" cy="660400"/>
            </a:xfrm>
            <a:custGeom>
              <a:avLst/>
              <a:gdLst/>
              <a:ahLst/>
              <a:cxnLst/>
              <a:rect l="l" t="t" r="r" b="b"/>
              <a:pathLst>
                <a:path w="2000074" h="660400">
                  <a:moveTo>
                    <a:pt x="1875614" y="660400"/>
                  </a:moveTo>
                  <a:lnTo>
                    <a:pt x="124460" y="660400"/>
                  </a:lnTo>
                  <a:cubicBezTo>
                    <a:pt x="55880" y="660400"/>
                    <a:pt x="0" y="604520"/>
                    <a:pt x="0" y="535940"/>
                  </a:cubicBezTo>
                  <a:lnTo>
                    <a:pt x="0" y="124460"/>
                  </a:lnTo>
                  <a:cubicBezTo>
                    <a:pt x="0" y="55880"/>
                    <a:pt x="55880" y="0"/>
                    <a:pt x="124460" y="0"/>
                  </a:cubicBezTo>
                  <a:lnTo>
                    <a:pt x="1875614" y="0"/>
                  </a:lnTo>
                  <a:cubicBezTo>
                    <a:pt x="1944194" y="0"/>
                    <a:pt x="2000074" y="55880"/>
                    <a:pt x="2000074" y="124460"/>
                  </a:cubicBezTo>
                  <a:lnTo>
                    <a:pt x="2000074" y="535940"/>
                  </a:lnTo>
                  <a:cubicBezTo>
                    <a:pt x="2000074" y="604520"/>
                    <a:pt x="1944194" y="660400"/>
                    <a:pt x="1875614" y="660400"/>
                  </a:cubicBezTo>
                  <a:close/>
                </a:path>
              </a:pathLst>
            </a:custGeom>
            <a:solidFill>
              <a:srgbClr val="263F6B"/>
            </a:solidFill>
          </p:spPr>
        </p:sp>
      </p:grpSp>
      <p:grpSp>
        <p:nvGrpSpPr>
          <p:cNvPr id="5" name="Group 5"/>
          <p:cNvGrpSpPr/>
          <p:nvPr/>
        </p:nvGrpSpPr>
        <p:grpSpPr>
          <a:xfrm>
            <a:off x="964009" y="6568456"/>
            <a:ext cx="5482617" cy="1810294"/>
            <a:chOff x="0" y="0"/>
            <a:chExt cx="2000074" cy="660400"/>
          </a:xfrm>
        </p:grpSpPr>
        <p:sp>
          <p:nvSpPr>
            <p:cNvPr id="6" name="Freeform 6"/>
            <p:cNvSpPr/>
            <p:nvPr/>
          </p:nvSpPr>
          <p:spPr>
            <a:xfrm>
              <a:off x="0" y="0"/>
              <a:ext cx="2000074" cy="660400"/>
            </a:xfrm>
            <a:custGeom>
              <a:avLst/>
              <a:gdLst/>
              <a:ahLst/>
              <a:cxnLst/>
              <a:rect l="l" t="t" r="r" b="b"/>
              <a:pathLst>
                <a:path w="2000074" h="660400">
                  <a:moveTo>
                    <a:pt x="1875614" y="660400"/>
                  </a:moveTo>
                  <a:lnTo>
                    <a:pt x="124460" y="660400"/>
                  </a:lnTo>
                  <a:cubicBezTo>
                    <a:pt x="55880" y="660400"/>
                    <a:pt x="0" y="604520"/>
                    <a:pt x="0" y="535940"/>
                  </a:cubicBezTo>
                  <a:lnTo>
                    <a:pt x="0" y="124460"/>
                  </a:lnTo>
                  <a:cubicBezTo>
                    <a:pt x="0" y="55880"/>
                    <a:pt x="55880" y="0"/>
                    <a:pt x="124460" y="0"/>
                  </a:cubicBezTo>
                  <a:lnTo>
                    <a:pt x="1875614" y="0"/>
                  </a:lnTo>
                  <a:cubicBezTo>
                    <a:pt x="1944194" y="0"/>
                    <a:pt x="2000074" y="55880"/>
                    <a:pt x="2000074" y="124460"/>
                  </a:cubicBezTo>
                  <a:lnTo>
                    <a:pt x="2000074" y="535940"/>
                  </a:lnTo>
                  <a:cubicBezTo>
                    <a:pt x="2000074" y="604520"/>
                    <a:pt x="1944194" y="660400"/>
                    <a:pt x="1875614" y="660400"/>
                  </a:cubicBezTo>
                  <a:close/>
                </a:path>
              </a:pathLst>
            </a:custGeom>
            <a:solidFill>
              <a:srgbClr val="263F6B"/>
            </a:solidFill>
          </p:spPr>
        </p:sp>
      </p:grpSp>
      <p:grpSp>
        <p:nvGrpSpPr>
          <p:cNvPr id="7" name="Group 7"/>
          <p:cNvGrpSpPr/>
          <p:nvPr/>
        </p:nvGrpSpPr>
        <p:grpSpPr>
          <a:xfrm>
            <a:off x="7359631" y="2850075"/>
            <a:ext cx="10273881" cy="2308575"/>
            <a:chOff x="0" y="0"/>
            <a:chExt cx="2705878" cy="608020"/>
          </a:xfrm>
        </p:grpSpPr>
        <p:sp>
          <p:nvSpPr>
            <p:cNvPr id="8" name="Freeform 8"/>
            <p:cNvSpPr/>
            <p:nvPr/>
          </p:nvSpPr>
          <p:spPr>
            <a:xfrm>
              <a:off x="0" y="0"/>
              <a:ext cx="2705878" cy="608020"/>
            </a:xfrm>
            <a:custGeom>
              <a:avLst/>
              <a:gdLst/>
              <a:ahLst/>
              <a:cxnLst/>
              <a:rect l="l" t="t" r="r" b="b"/>
              <a:pathLst>
                <a:path w="2705878" h="608020">
                  <a:moveTo>
                    <a:pt x="38431" y="0"/>
                  </a:moveTo>
                  <a:lnTo>
                    <a:pt x="2667447" y="0"/>
                  </a:lnTo>
                  <a:cubicBezTo>
                    <a:pt x="2677640" y="0"/>
                    <a:pt x="2687415" y="4049"/>
                    <a:pt x="2694622" y="11256"/>
                  </a:cubicBezTo>
                  <a:cubicBezTo>
                    <a:pt x="2701829" y="18464"/>
                    <a:pt x="2705878" y="28239"/>
                    <a:pt x="2705878" y="38431"/>
                  </a:cubicBezTo>
                  <a:lnTo>
                    <a:pt x="2705878" y="569588"/>
                  </a:lnTo>
                  <a:cubicBezTo>
                    <a:pt x="2705878" y="579781"/>
                    <a:pt x="2701829" y="589556"/>
                    <a:pt x="2694622" y="596763"/>
                  </a:cubicBezTo>
                  <a:cubicBezTo>
                    <a:pt x="2687415" y="603971"/>
                    <a:pt x="2677640" y="608020"/>
                    <a:pt x="2667447" y="608020"/>
                  </a:cubicBezTo>
                  <a:lnTo>
                    <a:pt x="38431" y="608020"/>
                  </a:lnTo>
                  <a:cubicBezTo>
                    <a:pt x="28239" y="608020"/>
                    <a:pt x="18464" y="603971"/>
                    <a:pt x="11256" y="596763"/>
                  </a:cubicBezTo>
                  <a:cubicBezTo>
                    <a:pt x="4049" y="589556"/>
                    <a:pt x="0" y="579781"/>
                    <a:pt x="0" y="569588"/>
                  </a:cubicBezTo>
                  <a:lnTo>
                    <a:pt x="0" y="38431"/>
                  </a:lnTo>
                  <a:cubicBezTo>
                    <a:pt x="0" y="28239"/>
                    <a:pt x="4049" y="18464"/>
                    <a:pt x="11256" y="11256"/>
                  </a:cubicBezTo>
                  <a:cubicBezTo>
                    <a:pt x="18464" y="4049"/>
                    <a:pt x="28239" y="0"/>
                    <a:pt x="38431" y="0"/>
                  </a:cubicBezTo>
                  <a:close/>
                </a:path>
              </a:pathLst>
            </a:custGeom>
            <a:solidFill>
              <a:srgbClr val="000000">
                <a:alpha val="0"/>
              </a:srgbClr>
            </a:solidFill>
            <a:ln w="38100">
              <a:solidFill>
                <a:srgbClr val="213559"/>
              </a:solidFill>
            </a:ln>
          </p:spPr>
        </p:sp>
        <p:sp>
          <p:nvSpPr>
            <p:cNvPr id="9" name="TextBox 9"/>
            <p:cNvSpPr txBox="1"/>
            <p:nvPr/>
          </p:nvSpPr>
          <p:spPr>
            <a:xfrm>
              <a:off x="0" y="-247650"/>
              <a:ext cx="812800" cy="1060450"/>
            </a:xfrm>
            <a:prstGeom prst="rect">
              <a:avLst/>
            </a:prstGeom>
          </p:spPr>
          <p:txBody>
            <a:bodyPr lIns="50800" tIns="50800" rIns="50800" bIns="50800" rtlCol="0" anchor="ctr"/>
            <a:lstStyle/>
            <a:p>
              <a:pPr algn="ctr">
                <a:lnSpc>
                  <a:spcPts val="5624"/>
                </a:lnSpc>
              </a:pPr>
              <a:endParaRPr/>
            </a:p>
          </p:txBody>
        </p:sp>
      </p:grpSp>
      <p:sp>
        <p:nvSpPr>
          <p:cNvPr id="10" name="TextBox 10"/>
          <p:cNvSpPr txBox="1"/>
          <p:nvPr/>
        </p:nvSpPr>
        <p:spPr>
          <a:xfrm>
            <a:off x="2023805" y="3798177"/>
            <a:ext cx="4261068"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investor</a:t>
            </a:r>
          </a:p>
        </p:txBody>
      </p:sp>
      <p:sp>
        <p:nvSpPr>
          <p:cNvPr id="11" name="TextBox 11"/>
          <p:cNvSpPr txBox="1"/>
          <p:nvPr/>
        </p:nvSpPr>
        <p:spPr>
          <a:xfrm>
            <a:off x="1801502" y="7206903"/>
            <a:ext cx="4504059"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member company</a:t>
            </a:r>
          </a:p>
        </p:txBody>
      </p:sp>
      <p:grpSp>
        <p:nvGrpSpPr>
          <p:cNvPr id="12" name="Group 12"/>
          <p:cNvGrpSpPr/>
          <p:nvPr/>
        </p:nvGrpSpPr>
        <p:grpSpPr>
          <a:xfrm>
            <a:off x="7126123" y="6319315"/>
            <a:ext cx="10273881" cy="2308575"/>
            <a:chOff x="0" y="0"/>
            <a:chExt cx="2705878" cy="608020"/>
          </a:xfrm>
        </p:grpSpPr>
        <p:sp>
          <p:nvSpPr>
            <p:cNvPr id="13" name="Freeform 13"/>
            <p:cNvSpPr/>
            <p:nvPr/>
          </p:nvSpPr>
          <p:spPr>
            <a:xfrm>
              <a:off x="0" y="0"/>
              <a:ext cx="2705878" cy="608020"/>
            </a:xfrm>
            <a:custGeom>
              <a:avLst/>
              <a:gdLst/>
              <a:ahLst/>
              <a:cxnLst/>
              <a:rect l="l" t="t" r="r" b="b"/>
              <a:pathLst>
                <a:path w="2705878" h="608020">
                  <a:moveTo>
                    <a:pt x="38431" y="0"/>
                  </a:moveTo>
                  <a:lnTo>
                    <a:pt x="2667447" y="0"/>
                  </a:lnTo>
                  <a:cubicBezTo>
                    <a:pt x="2677640" y="0"/>
                    <a:pt x="2687415" y="4049"/>
                    <a:pt x="2694622" y="11256"/>
                  </a:cubicBezTo>
                  <a:cubicBezTo>
                    <a:pt x="2701829" y="18464"/>
                    <a:pt x="2705878" y="28239"/>
                    <a:pt x="2705878" y="38431"/>
                  </a:cubicBezTo>
                  <a:lnTo>
                    <a:pt x="2705878" y="569588"/>
                  </a:lnTo>
                  <a:cubicBezTo>
                    <a:pt x="2705878" y="579781"/>
                    <a:pt x="2701829" y="589556"/>
                    <a:pt x="2694622" y="596763"/>
                  </a:cubicBezTo>
                  <a:cubicBezTo>
                    <a:pt x="2687415" y="603971"/>
                    <a:pt x="2677640" y="608020"/>
                    <a:pt x="2667447" y="608020"/>
                  </a:cubicBezTo>
                  <a:lnTo>
                    <a:pt x="38431" y="608020"/>
                  </a:lnTo>
                  <a:cubicBezTo>
                    <a:pt x="28239" y="608020"/>
                    <a:pt x="18464" y="603971"/>
                    <a:pt x="11256" y="596763"/>
                  </a:cubicBezTo>
                  <a:cubicBezTo>
                    <a:pt x="4049" y="589556"/>
                    <a:pt x="0" y="579781"/>
                    <a:pt x="0" y="569588"/>
                  </a:cubicBezTo>
                  <a:lnTo>
                    <a:pt x="0" y="38431"/>
                  </a:lnTo>
                  <a:cubicBezTo>
                    <a:pt x="0" y="28239"/>
                    <a:pt x="4049" y="18464"/>
                    <a:pt x="11256" y="11256"/>
                  </a:cubicBezTo>
                  <a:cubicBezTo>
                    <a:pt x="18464" y="4049"/>
                    <a:pt x="28239" y="0"/>
                    <a:pt x="38431" y="0"/>
                  </a:cubicBezTo>
                  <a:close/>
                </a:path>
              </a:pathLst>
            </a:custGeom>
            <a:solidFill>
              <a:srgbClr val="000000">
                <a:alpha val="0"/>
              </a:srgbClr>
            </a:solidFill>
            <a:ln w="38100">
              <a:solidFill>
                <a:srgbClr val="213559"/>
              </a:solidFill>
            </a:ln>
          </p:spPr>
        </p:sp>
        <p:sp>
          <p:nvSpPr>
            <p:cNvPr id="14" name="TextBox 14"/>
            <p:cNvSpPr txBox="1"/>
            <p:nvPr/>
          </p:nvSpPr>
          <p:spPr>
            <a:xfrm>
              <a:off x="0" y="-247650"/>
              <a:ext cx="812800" cy="1060450"/>
            </a:xfrm>
            <a:prstGeom prst="rect">
              <a:avLst/>
            </a:prstGeom>
          </p:spPr>
          <p:txBody>
            <a:bodyPr lIns="50800" tIns="50800" rIns="50800" bIns="50800" rtlCol="0" anchor="ctr"/>
            <a:lstStyle/>
            <a:p>
              <a:pPr algn="ctr">
                <a:lnSpc>
                  <a:spcPts val="5624"/>
                </a:lnSpc>
              </a:pPr>
              <a:endParaRP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4488" y="2944415"/>
            <a:ext cx="1823109" cy="2119894"/>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0981" y="6444903"/>
            <a:ext cx="1805369" cy="2057400"/>
          </a:xfrm>
          <a:prstGeom prst="rect">
            <a:avLst/>
          </a:prstGeom>
        </p:spPr>
      </p:pic>
      <p:sp>
        <p:nvSpPr>
          <p:cNvPr id="17" name="TextBox 17"/>
          <p:cNvSpPr txBox="1"/>
          <p:nvPr/>
        </p:nvSpPr>
        <p:spPr>
          <a:xfrm>
            <a:off x="2481378" y="959159"/>
            <a:ext cx="13325245" cy="730250"/>
          </a:xfrm>
          <a:prstGeom prst="rect">
            <a:avLst/>
          </a:prstGeom>
        </p:spPr>
        <p:txBody>
          <a:bodyPr lIns="0" tIns="0" rIns="0" bIns="0" rtlCol="0" anchor="t">
            <a:spAutoFit/>
          </a:bodyPr>
          <a:lstStyle/>
          <a:p>
            <a:pPr algn="ctr">
              <a:lnSpc>
                <a:spcPts val="5499"/>
              </a:lnSpc>
            </a:pPr>
            <a:r>
              <a:rPr lang="en" sz="5499" spc="-324">
                <a:solidFill>
                  <a:srgbClr val="213559"/>
                </a:solidFill>
                <a:cs typeface="Bai Jamjuree Light Bold Italics"/>
              </a:rPr>
              <a:t>Components of the Stock Exchange of Thailand</a:t>
            </a:r>
          </a:p>
        </p:txBody>
      </p:sp>
      <p:sp>
        <p:nvSpPr>
          <p:cNvPr id="18" name="TextBox 18"/>
          <p:cNvSpPr txBox="1"/>
          <p:nvPr/>
        </p:nvSpPr>
        <p:spPr>
          <a:xfrm>
            <a:off x="7623039" y="3369552"/>
            <a:ext cx="9831669" cy="1381125"/>
          </a:xfrm>
          <a:prstGeom prst="rect">
            <a:avLst/>
          </a:prstGeom>
        </p:spPr>
        <p:txBody>
          <a:bodyPr lIns="0" tIns="0" rIns="0" bIns="0" rtlCol="0" anchor="t">
            <a:spAutoFit/>
          </a:bodyPr>
          <a:lstStyle/>
          <a:p>
            <a:pPr>
              <a:lnSpc>
                <a:spcPts val="3600"/>
              </a:lnSpc>
            </a:pPr>
            <a:r>
              <a:rPr lang="en" sz="3000" spc="-177">
                <a:solidFill>
                  <a:srgbClr val="213559"/>
                </a:solidFill>
                <a:latin typeface="Bai Jamjuree Light Bold Italics"/>
              </a:rPr>
              <a:t>Investors are the most important component of the stock market. Investors can be divided into individuals. general public and juristic persons both domestically and internationally</a:t>
            </a:r>
          </a:p>
        </p:txBody>
      </p:sp>
      <p:sp>
        <p:nvSpPr>
          <p:cNvPr id="19" name="TextBox 19"/>
          <p:cNvSpPr txBox="1"/>
          <p:nvPr/>
        </p:nvSpPr>
        <p:spPr>
          <a:xfrm>
            <a:off x="7314909" y="6825903"/>
            <a:ext cx="9980913" cy="1304925"/>
          </a:xfrm>
          <a:prstGeom prst="rect">
            <a:avLst/>
          </a:prstGeom>
        </p:spPr>
        <p:txBody>
          <a:bodyPr lIns="0" tIns="0" rIns="0" bIns="0" rtlCol="0" anchor="t">
            <a:spAutoFit/>
          </a:bodyPr>
          <a:lstStyle/>
          <a:p>
            <a:pPr>
              <a:lnSpc>
                <a:spcPts val="3480"/>
              </a:lnSpc>
            </a:pPr>
            <a:r>
              <a:rPr lang="en" sz="2900" spc="-171">
                <a:solidFill>
                  <a:srgbClr val="213559"/>
                </a:solidFill>
                <a:latin typeface="Bai Jamjuree Light Bold Italics"/>
              </a:rPr>
              <a:t>Securities companies and finance and securities companies licensed to operate securities brokerage business and has been selected as a member of the stock exchange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835789"/>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8156196"/>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grpSp>
        <p:nvGrpSpPr>
          <p:cNvPr id="7" name="Group 7"/>
          <p:cNvGrpSpPr/>
          <p:nvPr/>
        </p:nvGrpSpPr>
        <p:grpSpPr>
          <a:xfrm>
            <a:off x="1028700" y="3900897"/>
            <a:ext cx="431167" cy="431167"/>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9" name="TextBox 9"/>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p>
          </p:txBody>
        </p:sp>
      </p:grpSp>
      <p:grpSp>
        <p:nvGrpSpPr>
          <p:cNvPr id="10" name="Group 10"/>
          <p:cNvGrpSpPr/>
          <p:nvPr/>
        </p:nvGrpSpPr>
        <p:grpSpPr>
          <a:xfrm>
            <a:off x="1028700" y="6193187"/>
            <a:ext cx="431167" cy="431167"/>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2" name="TextBox 12"/>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p>
          </p:txBody>
        </p:sp>
      </p:grpSp>
      <p:pic>
        <p:nvPicPr>
          <p:cNvPr id="1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4678084" y="7134453"/>
            <a:ext cx="2581216" cy="2466136"/>
          </a:xfrm>
          <a:prstGeom prst="rect">
            <a:avLst/>
          </a:prstGeom>
        </p:spPr>
      </p:pic>
      <p:sp>
        <p:nvSpPr>
          <p:cNvPr id="14" name="TextBox 14"/>
          <p:cNvSpPr txBox="1"/>
          <p:nvPr/>
        </p:nvSpPr>
        <p:spPr>
          <a:xfrm>
            <a:off x="1028700" y="2496226"/>
            <a:ext cx="9486900" cy="730250"/>
          </a:xfrm>
          <a:prstGeom prst="rect">
            <a:avLst/>
          </a:prstGeom>
        </p:spPr>
        <p:txBody>
          <a:bodyPr wrap="square" lIns="0" tIns="0" rIns="0" bIns="0" rtlCol="0" anchor="t">
            <a:spAutoFit/>
          </a:bodyPr>
          <a:lstStyle/>
          <a:p>
            <a:pPr>
              <a:lnSpc>
                <a:spcPts val="5499"/>
              </a:lnSpc>
            </a:pPr>
            <a:r>
              <a:rPr lang="en" sz="5499" spc="-324" dirty="0">
                <a:solidFill>
                  <a:srgbClr val="00247D"/>
                </a:solidFill>
                <a:cs typeface="Bai Jamjuree Light Bold Italics"/>
              </a:rPr>
              <a:t>Qualifications of member companies</a:t>
            </a:r>
          </a:p>
        </p:txBody>
      </p:sp>
      <p:sp>
        <p:nvSpPr>
          <p:cNvPr id="15" name="TextBox 15"/>
          <p:cNvSpPr txBox="1"/>
          <p:nvPr/>
        </p:nvSpPr>
        <p:spPr>
          <a:xfrm>
            <a:off x="1920229" y="3794044"/>
            <a:ext cx="13486526" cy="1685925"/>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The member company must be a securities company licensed to operate a securities brokerage business. which has good financial status and operating results Possess the capability and readiness to operate securities business</a:t>
            </a:r>
          </a:p>
        </p:txBody>
      </p:sp>
      <p:sp>
        <p:nvSpPr>
          <p:cNvPr id="16" name="TextBox 16"/>
          <p:cNvSpPr txBox="1"/>
          <p:nvPr/>
        </p:nvSpPr>
        <p:spPr>
          <a:xfrm>
            <a:off x="1920229" y="6047537"/>
            <a:ext cx="13486526" cy="1685925"/>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Member companies will be entitled to trade listed securities on the stock exchange and receive various services. provided by the stock exchange Including the right to elect directors of the Stock Exchange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329881"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6" name="TextBox 6"/>
          <p:cNvSpPr txBox="1"/>
          <p:nvPr/>
        </p:nvSpPr>
        <p:spPr>
          <a:xfrm>
            <a:off x="8349046" y="3604895"/>
            <a:ext cx="9145091" cy="3039110"/>
          </a:xfrm>
          <a:prstGeom prst="rect">
            <a:avLst/>
          </a:prstGeom>
        </p:spPr>
        <p:txBody>
          <a:bodyPr lIns="0" tIns="0" rIns="0" bIns="0" rtlCol="0" anchor="t">
            <a:spAutoFit/>
          </a:bodyPr>
          <a:lstStyle/>
          <a:p>
            <a:pPr algn="ctr">
              <a:lnSpc>
                <a:spcPts val="4810"/>
              </a:lnSpc>
            </a:pPr>
            <a:r>
              <a:rPr lang="en" sz="3700" spc="-218">
                <a:solidFill>
                  <a:srgbClr val="FFFFFF"/>
                </a:solidFill>
                <a:cs typeface="Bai Jamjuree Light Bold Italics"/>
              </a:rPr>
              <a:t>The Stock Exchange of Thailand is responsible for controlling and supervising the securities business operations of member companies. and strictly complied with the rules, regulations and regulations of the Stock Exchange of Thailand</a:t>
            </a:r>
          </a:p>
        </p:txBody>
      </p:sp>
      <p:sp>
        <p:nvSpPr>
          <p:cNvPr id="7" name="TextBox 7"/>
          <p:cNvSpPr txBox="1"/>
          <p:nvPr/>
        </p:nvSpPr>
        <p:spPr>
          <a:xfrm>
            <a:off x="696390" y="4127500"/>
            <a:ext cx="7016550" cy="2295525"/>
          </a:xfrm>
          <a:prstGeom prst="rect">
            <a:avLst/>
          </a:prstGeom>
        </p:spPr>
        <p:txBody>
          <a:bodyPr lIns="0" tIns="0" rIns="0" bIns="0" rtlCol="0" anchor="t">
            <a:spAutoFit/>
          </a:bodyPr>
          <a:lstStyle/>
          <a:p>
            <a:pPr algn="ctr">
              <a:lnSpc>
                <a:spcPts val="6000"/>
              </a:lnSpc>
            </a:pPr>
            <a:r>
              <a:rPr lang="en" sz="5000" spc="-295">
                <a:solidFill>
                  <a:srgbClr val="FFFFFF"/>
                </a:solidFill>
                <a:cs typeface="Bai Jamjuree Light Bold Italics"/>
              </a:rPr>
              <a:t>Control and Supervision of Securities Business Operations of Member Companies</a:t>
            </a:r>
          </a:p>
        </p:txBody>
      </p:sp>
      <p:sp>
        <p:nvSpPr>
          <p:cNvPr id="8" name="AutoShape 8"/>
          <p:cNvSpPr/>
          <p:nvPr/>
        </p:nvSpPr>
        <p:spPr>
          <a:xfrm rot="-5400000">
            <a:off x="4845751" y="5260975"/>
            <a:ext cx="6492240"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819038"/>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080939"/>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grpSp>
        <p:nvGrpSpPr>
          <p:cNvPr id="7" name="Group 7"/>
          <p:cNvGrpSpPr/>
          <p:nvPr/>
        </p:nvGrpSpPr>
        <p:grpSpPr>
          <a:xfrm>
            <a:off x="1920229" y="3518123"/>
            <a:ext cx="431167" cy="431167"/>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9" name="TextBox 9"/>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0" name="Group 10"/>
          <p:cNvGrpSpPr/>
          <p:nvPr/>
        </p:nvGrpSpPr>
        <p:grpSpPr>
          <a:xfrm>
            <a:off x="1920229" y="4917135"/>
            <a:ext cx="431167" cy="431167"/>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2" name="TextBox 12"/>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3" name="Group 13"/>
          <p:cNvGrpSpPr/>
          <p:nvPr/>
        </p:nvGrpSpPr>
        <p:grpSpPr>
          <a:xfrm>
            <a:off x="1920229" y="6317310"/>
            <a:ext cx="431167" cy="431167"/>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5" name="TextBox 15"/>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6" name="Group 16"/>
          <p:cNvGrpSpPr/>
          <p:nvPr/>
        </p:nvGrpSpPr>
        <p:grpSpPr>
          <a:xfrm>
            <a:off x="1944050" y="7627427"/>
            <a:ext cx="431167" cy="431167"/>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8" name="TextBox 18"/>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27666" y="841356"/>
            <a:ext cx="2231634" cy="2231634"/>
          </a:xfrm>
          <a:prstGeom prst="rect">
            <a:avLst/>
          </a:prstGeom>
        </p:spPr>
      </p:pic>
      <p:sp>
        <p:nvSpPr>
          <p:cNvPr id="20" name="TextBox 20"/>
          <p:cNvSpPr txBox="1"/>
          <p:nvPr/>
        </p:nvSpPr>
        <p:spPr>
          <a:xfrm>
            <a:off x="1495692" y="1571234"/>
            <a:ext cx="12982307" cy="705321"/>
          </a:xfrm>
          <a:prstGeom prst="rect">
            <a:avLst/>
          </a:prstGeom>
        </p:spPr>
        <p:txBody>
          <a:bodyPr wrap="square" lIns="0" tIns="0" rIns="0" bIns="0" rtlCol="0" anchor="t">
            <a:spAutoFit/>
          </a:bodyPr>
          <a:lstStyle/>
          <a:p>
            <a:pPr>
              <a:lnSpc>
                <a:spcPts val="5499"/>
              </a:lnSpc>
            </a:pPr>
            <a:r>
              <a:rPr lang="en" sz="5499" spc="-324" dirty="0">
                <a:solidFill>
                  <a:srgbClr val="00247D"/>
                </a:solidFill>
                <a:cs typeface="Bai Jamjuree Light Bold Italics"/>
              </a:rPr>
              <a:t>setting standards for securities business operations</a:t>
            </a:r>
          </a:p>
        </p:txBody>
      </p:sp>
      <p:sp>
        <p:nvSpPr>
          <p:cNvPr id="21" name="TextBox 21"/>
          <p:cNvSpPr txBox="1"/>
          <p:nvPr/>
        </p:nvSpPr>
        <p:spPr>
          <a:xfrm>
            <a:off x="2835579" y="3387314"/>
            <a:ext cx="14789270" cy="1123950"/>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considering accepting customers Members must get to know customers. by providing sufficient details about customers</a:t>
            </a:r>
          </a:p>
        </p:txBody>
      </p:sp>
      <p:sp>
        <p:nvSpPr>
          <p:cNvPr id="22" name="TextBox 22"/>
          <p:cNvSpPr txBox="1"/>
          <p:nvPr/>
        </p:nvSpPr>
        <p:spPr>
          <a:xfrm>
            <a:off x="2811758" y="4786327"/>
            <a:ext cx="14813090" cy="1123950"/>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order acceptance Member companies are required to produce black invoices for purchase or sale. Cancellation of buy or sell orders along with the customer to sign completely</a:t>
            </a:r>
          </a:p>
        </p:txBody>
      </p:sp>
      <p:sp>
        <p:nvSpPr>
          <p:cNvPr id="23" name="TextBox 23"/>
          <p:cNvSpPr txBox="1"/>
          <p:nvPr/>
        </p:nvSpPr>
        <p:spPr>
          <a:xfrm>
            <a:off x="2835579" y="6186502"/>
            <a:ext cx="14789270" cy="1123950"/>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order fulfillment stock trading Member companies must record purchase or sale of securities in the daily buy or sell register.</a:t>
            </a:r>
          </a:p>
        </p:txBody>
      </p:sp>
      <p:sp>
        <p:nvSpPr>
          <p:cNvPr id="24" name="TextBox 24"/>
          <p:cNvSpPr txBox="1"/>
          <p:nvPr/>
        </p:nvSpPr>
        <p:spPr>
          <a:xfrm>
            <a:off x="2811758" y="7627427"/>
            <a:ext cx="14813090" cy="1123950"/>
          </a:xfrm>
          <a:prstGeom prst="rect">
            <a:avLst/>
          </a:prstGeom>
        </p:spPr>
        <p:txBody>
          <a:bodyPr lIns="0" tIns="0" rIns="0" bIns="0" rtlCol="0" anchor="t">
            <a:spAutoFit/>
          </a:bodyPr>
          <a:lstStyle/>
          <a:p>
            <a:pPr>
              <a:lnSpc>
                <a:spcPts val="4440"/>
              </a:lnSpc>
            </a:pPr>
            <a:r>
              <a:rPr lang="en" sz="3700" spc="-218" dirty="0">
                <a:solidFill>
                  <a:srgbClr val="213559"/>
                </a:solidFill>
                <a:cs typeface="Bai Jamjuree Light Bold Italics"/>
              </a:rPr>
              <a:t>notification of trading results and making records Notification of trading results and preparation of securities trading records</a:t>
            </a:r>
          </a:p>
        </p:txBody>
      </p:sp>
    </p:spTree>
    <p:extLst>
      <p:ext uri="{BB962C8B-B14F-4D97-AF65-F5344CB8AC3E}">
        <p14:creationId xmlns:p14="http://schemas.microsoft.com/office/powerpoint/2010/main" val="2591215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819038"/>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080939"/>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grpSp>
        <p:nvGrpSpPr>
          <p:cNvPr id="7" name="Group 7"/>
          <p:cNvGrpSpPr/>
          <p:nvPr/>
        </p:nvGrpSpPr>
        <p:grpSpPr>
          <a:xfrm>
            <a:off x="1920229" y="3736035"/>
            <a:ext cx="431167" cy="431167"/>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9" name="TextBox 9"/>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0" name="Group 10"/>
          <p:cNvGrpSpPr/>
          <p:nvPr/>
        </p:nvGrpSpPr>
        <p:grpSpPr>
          <a:xfrm>
            <a:off x="1920229" y="5812485"/>
            <a:ext cx="431167" cy="431167"/>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2" name="TextBox 12"/>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3" name="Group 13"/>
          <p:cNvGrpSpPr/>
          <p:nvPr/>
        </p:nvGrpSpPr>
        <p:grpSpPr>
          <a:xfrm>
            <a:off x="1920229" y="7216949"/>
            <a:ext cx="431167" cy="431167"/>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5" name="TextBox 15"/>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27666" y="841356"/>
            <a:ext cx="2231634" cy="2231634"/>
          </a:xfrm>
          <a:prstGeom prst="rect">
            <a:avLst/>
          </a:prstGeom>
        </p:spPr>
      </p:pic>
      <p:sp>
        <p:nvSpPr>
          <p:cNvPr id="17" name="TextBox 17"/>
          <p:cNvSpPr txBox="1"/>
          <p:nvPr/>
        </p:nvSpPr>
        <p:spPr>
          <a:xfrm>
            <a:off x="1495693" y="1571234"/>
            <a:ext cx="9849960" cy="1425575"/>
          </a:xfrm>
          <a:prstGeom prst="rect">
            <a:avLst/>
          </a:prstGeom>
        </p:spPr>
        <p:txBody>
          <a:bodyPr lIns="0" tIns="0" rIns="0" bIns="0" rtlCol="0" anchor="t">
            <a:spAutoFit/>
          </a:bodyPr>
          <a:lstStyle/>
          <a:p>
            <a:pPr>
              <a:lnSpc>
                <a:spcPts val="5499"/>
              </a:lnSpc>
            </a:pPr>
            <a:r>
              <a:rPr lang="en" sz="5499" spc="-324">
                <a:solidFill>
                  <a:srgbClr val="00247D"/>
                </a:solidFill>
                <a:cs typeface="Bai Jamjuree Light Bold Italics"/>
              </a:rPr>
              <a:t>setting standards for securities business operations</a:t>
            </a:r>
          </a:p>
        </p:txBody>
      </p:sp>
      <p:sp>
        <p:nvSpPr>
          <p:cNvPr id="18" name="TextBox 18"/>
          <p:cNvSpPr txBox="1"/>
          <p:nvPr/>
        </p:nvSpPr>
        <p:spPr>
          <a:xfrm>
            <a:off x="2835579" y="3605227"/>
            <a:ext cx="14423721" cy="1685925"/>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Preparation of delivery records Preparation of deliveries, receipts, and storage of securities The member company must issue a delivery slip. or securities receipts for customers every time</a:t>
            </a:r>
          </a:p>
        </p:txBody>
      </p:sp>
      <p:sp>
        <p:nvSpPr>
          <p:cNvPr id="19" name="TextBox 19"/>
          <p:cNvSpPr txBox="1"/>
          <p:nvPr/>
        </p:nvSpPr>
        <p:spPr>
          <a:xfrm>
            <a:off x="2835579" y="5681677"/>
            <a:ext cx="14423721" cy="1123950"/>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Settlement The member company must always issue a securities settlement document to the customer. by showing the net amount from securities trading</a:t>
            </a:r>
          </a:p>
        </p:txBody>
      </p:sp>
      <p:sp>
        <p:nvSpPr>
          <p:cNvPr id="20" name="TextBox 20"/>
          <p:cNvSpPr txBox="1"/>
          <p:nvPr/>
        </p:nvSpPr>
        <p:spPr>
          <a:xfrm>
            <a:off x="2859400" y="7196152"/>
            <a:ext cx="14756605" cy="1123950"/>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document storage Member companies are required to keep documents for at least 2 years from the date of creation. Except for storing customer history files Keep it stored for at least 2 years.</a:t>
            </a:r>
          </a:p>
        </p:txBody>
      </p:sp>
    </p:spTree>
    <p:extLst>
      <p:ext uri="{BB962C8B-B14F-4D97-AF65-F5344CB8AC3E}">
        <p14:creationId xmlns:p14="http://schemas.microsoft.com/office/powerpoint/2010/main" val="3524348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92367"/>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080939"/>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grpSp>
        <p:nvGrpSpPr>
          <p:cNvPr id="7" name="Group 7"/>
          <p:cNvGrpSpPr/>
          <p:nvPr/>
        </p:nvGrpSpPr>
        <p:grpSpPr>
          <a:xfrm>
            <a:off x="1896409" y="3494205"/>
            <a:ext cx="431167" cy="431167"/>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9" name="TextBox 9"/>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0" name="Group 10"/>
          <p:cNvGrpSpPr/>
          <p:nvPr/>
        </p:nvGrpSpPr>
        <p:grpSpPr>
          <a:xfrm>
            <a:off x="1896409" y="4601647"/>
            <a:ext cx="431167" cy="431167"/>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2" name="TextBox 12"/>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3" name="Group 13"/>
          <p:cNvGrpSpPr/>
          <p:nvPr/>
        </p:nvGrpSpPr>
        <p:grpSpPr>
          <a:xfrm>
            <a:off x="1896409" y="5735122"/>
            <a:ext cx="431167" cy="431167"/>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5" name="TextBox 15"/>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6" name="Group 16"/>
          <p:cNvGrpSpPr/>
          <p:nvPr/>
        </p:nvGrpSpPr>
        <p:grpSpPr>
          <a:xfrm>
            <a:off x="1896409" y="6747314"/>
            <a:ext cx="431167" cy="431167"/>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18" name="TextBox 18"/>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grpSp>
        <p:nvGrpSpPr>
          <p:cNvPr id="19" name="Group 19"/>
          <p:cNvGrpSpPr/>
          <p:nvPr/>
        </p:nvGrpSpPr>
        <p:grpSpPr>
          <a:xfrm>
            <a:off x="1896409" y="7854756"/>
            <a:ext cx="431167" cy="431167"/>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247D"/>
            </a:solidFill>
          </p:spPr>
        </p:sp>
        <p:sp>
          <p:nvSpPr>
            <p:cNvPr id="21" name="TextBox 21"/>
            <p:cNvSpPr txBox="1"/>
            <p:nvPr/>
          </p:nvSpPr>
          <p:spPr>
            <a:xfrm>
              <a:off x="76200" y="-171450"/>
              <a:ext cx="660400" cy="908050"/>
            </a:xfrm>
            <a:prstGeom prst="rect">
              <a:avLst/>
            </a:prstGeom>
          </p:spPr>
          <p:txBody>
            <a:bodyPr lIns="50800" tIns="50800" rIns="50800" bIns="50800" rtlCol="0" anchor="ctr"/>
            <a:lstStyle/>
            <a:p>
              <a:pPr algn="ctr">
                <a:lnSpc>
                  <a:spcPts val="5624"/>
                </a:lnSpc>
              </a:pPr>
              <a:endParaRPr>
                <a:solidFill>
                  <a:prstClr val="black"/>
                </a:solidFill>
              </a:endParaRPr>
            </a:p>
          </p:txBody>
        </p:sp>
      </p:grpSp>
      <p:pic>
        <p:nvPicPr>
          <p:cNvPr id="22"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2461890" y="1042658"/>
            <a:ext cx="3623279" cy="4194824"/>
          </a:xfrm>
          <a:prstGeom prst="rect">
            <a:avLst/>
          </a:prstGeom>
        </p:spPr>
      </p:pic>
      <p:sp>
        <p:nvSpPr>
          <p:cNvPr id="23" name="TextBox 23"/>
          <p:cNvSpPr txBox="1"/>
          <p:nvPr/>
        </p:nvSpPr>
        <p:spPr>
          <a:xfrm>
            <a:off x="1409830" y="2087482"/>
            <a:ext cx="9849960" cy="730250"/>
          </a:xfrm>
          <a:prstGeom prst="rect">
            <a:avLst/>
          </a:prstGeom>
        </p:spPr>
        <p:txBody>
          <a:bodyPr lIns="0" tIns="0" rIns="0" bIns="0" rtlCol="0" anchor="t">
            <a:spAutoFit/>
          </a:bodyPr>
          <a:lstStyle/>
          <a:p>
            <a:pPr>
              <a:lnSpc>
                <a:spcPts val="5499"/>
              </a:lnSpc>
            </a:pPr>
            <a:r>
              <a:rPr lang="en" sz="5499" spc="-324">
                <a:solidFill>
                  <a:srgbClr val="00247D"/>
                </a:solidFill>
                <a:cs typeface="Bai Jamjuree Light Bold Italics"/>
              </a:rPr>
              <a:t>Measures to protect investors</a:t>
            </a:r>
          </a:p>
        </p:txBody>
      </p:sp>
      <p:sp>
        <p:nvSpPr>
          <p:cNvPr id="24" name="TextBox 24"/>
          <p:cNvSpPr txBox="1"/>
          <p:nvPr/>
        </p:nvSpPr>
        <p:spPr>
          <a:xfrm>
            <a:off x="2787938" y="3387352"/>
            <a:ext cx="6602360" cy="561975"/>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Improve the quality of listed companies</a:t>
            </a:r>
          </a:p>
        </p:txBody>
      </p:sp>
      <p:sp>
        <p:nvSpPr>
          <p:cNvPr id="25" name="TextBox 25"/>
          <p:cNvSpPr txBox="1"/>
          <p:nvPr/>
        </p:nvSpPr>
        <p:spPr>
          <a:xfrm>
            <a:off x="2787938" y="4470839"/>
            <a:ext cx="6602360" cy="561975"/>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increase the return on investment</a:t>
            </a:r>
          </a:p>
        </p:txBody>
      </p:sp>
      <p:sp>
        <p:nvSpPr>
          <p:cNvPr id="26" name="TextBox 26"/>
          <p:cNvSpPr txBox="1"/>
          <p:nvPr/>
        </p:nvSpPr>
        <p:spPr>
          <a:xfrm>
            <a:off x="2787938" y="5604314"/>
            <a:ext cx="11962005" cy="561975"/>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Enhancing stability and liquidity in securities trading</a:t>
            </a:r>
          </a:p>
        </p:txBody>
      </p:sp>
      <p:sp>
        <p:nvSpPr>
          <p:cNvPr id="27" name="TextBox 27"/>
          <p:cNvSpPr txBox="1"/>
          <p:nvPr/>
        </p:nvSpPr>
        <p:spPr>
          <a:xfrm>
            <a:off x="2787938" y="6737789"/>
            <a:ext cx="11485592" cy="561975"/>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Build credibility on the stock market by supervising trading.</a:t>
            </a:r>
          </a:p>
        </p:txBody>
      </p:sp>
      <p:sp>
        <p:nvSpPr>
          <p:cNvPr id="28" name="TextBox 28"/>
          <p:cNvSpPr txBox="1"/>
          <p:nvPr/>
        </p:nvSpPr>
        <p:spPr>
          <a:xfrm>
            <a:off x="2787938" y="7823639"/>
            <a:ext cx="12771907" cy="561975"/>
          </a:xfrm>
          <a:prstGeom prst="rect">
            <a:avLst/>
          </a:prstGeom>
        </p:spPr>
        <p:txBody>
          <a:bodyPr lIns="0" tIns="0" rIns="0" bIns="0" rtlCol="0" anchor="t">
            <a:spAutoFit/>
          </a:bodyPr>
          <a:lstStyle/>
          <a:p>
            <a:pPr>
              <a:lnSpc>
                <a:spcPts val="4440"/>
              </a:lnSpc>
            </a:pPr>
            <a:r>
              <a:rPr lang="en" sz="3700" spc="-218">
                <a:solidFill>
                  <a:srgbClr val="213559"/>
                </a:solidFill>
                <a:cs typeface="Bai Jamjuree Light Bold Italics"/>
              </a:rPr>
              <a:t>Develop information dissemination channels and organize knowledge-promoting activities for investors.</a:t>
            </a:r>
          </a:p>
        </p:txBody>
      </p:sp>
    </p:spTree>
    <p:extLst>
      <p:ext uri="{BB962C8B-B14F-4D97-AF65-F5344CB8AC3E}">
        <p14:creationId xmlns:p14="http://schemas.microsoft.com/office/powerpoint/2010/main" val="1314778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grpSp>
        <p:nvGrpSpPr>
          <p:cNvPr id="3" name="Group 3"/>
          <p:cNvGrpSpPr/>
          <p:nvPr/>
        </p:nvGrpSpPr>
        <p:grpSpPr>
          <a:xfrm>
            <a:off x="1010245" y="6462044"/>
            <a:ext cx="5189760" cy="2903329"/>
            <a:chOff x="0" y="0"/>
            <a:chExt cx="1893239" cy="1059142"/>
          </a:xfrm>
        </p:grpSpPr>
        <p:sp>
          <p:nvSpPr>
            <p:cNvPr id="4" name="Freeform 4"/>
            <p:cNvSpPr/>
            <p:nvPr/>
          </p:nvSpPr>
          <p:spPr>
            <a:xfrm>
              <a:off x="0" y="0"/>
              <a:ext cx="1893239" cy="1059143"/>
            </a:xfrm>
            <a:custGeom>
              <a:avLst/>
              <a:gdLst/>
              <a:ahLst/>
              <a:cxnLst/>
              <a:rect l="l" t="t" r="r" b="b"/>
              <a:pathLst>
                <a:path w="1893239" h="1059143">
                  <a:moveTo>
                    <a:pt x="1768778" y="1059142"/>
                  </a:moveTo>
                  <a:lnTo>
                    <a:pt x="124460" y="1059142"/>
                  </a:lnTo>
                  <a:cubicBezTo>
                    <a:pt x="55880" y="1059142"/>
                    <a:pt x="0" y="1003262"/>
                    <a:pt x="0" y="934682"/>
                  </a:cubicBezTo>
                  <a:lnTo>
                    <a:pt x="0" y="124460"/>
                  </a:lnTo>
                  <a:cubicBezTo>
                    <a:pt x="0" y="55880"/>
                    <a:pt x="55880" y="0"/>
                    <a:pt x="124460" y="0"/>
                  </a:cubicBezTo>
                  <a:lnTo>
                    <a:pt x="1768779" y="0"/>
                  </a:lnTo>
                  <a:cubicBezTo>
                    <a:pt x="1837359" y="0"/>
                    <a:pt x="1893239" y="55880"/>
                    <a:pt x="1893239" y="124460"/>
                  </a:cubicBezTo>
                  <a:lnTo>
                    <a:pt x="1893239" y="934682"/>
                  </a:lnTo>
                  <a:cubicBezTo>
                    <a:pt x="1893239" y="1003263"/>
                    <a:pt x="1837359" y="1059143"/>
                    <a:pt x="1768779" y="1059143"/>
                  </a:cubicBezTo>
                  <a:close/>
                </a:path>
              </a:pathLst>
            </a:custGeom>
            <a:solidFill>
              <a:srgbClr val="263F6B"/>
            </a:solidFill>
          </p:spPr>
        </p:sp>
      </p:grpSp>
      <p:grpSp>
        <p:nvGrpSpPr>
          <p:cNvPr id="5" name="Group 5"/>
          <p:cNvGrpSpPr>
            <a:grpSpLocks noChangeAspect="1"/>
          </p:cNvGrpSpPr>
          <p:nvPr/>
        </p:nvGrpSpPr>
        <p:grpSpPr>
          <a:xfrm>
            <a:off x="2142690" y="4304377"/>
            <a:ext cx="2924869" cy="2924869"/>
            <a:chOff x="0" y="0"/>
            <a:chExt cx="6350000" cy="6350000"/>
          </a:xfrm>
        </p:grpSpPr>
        <p:sp>
          <p:nvSpPr>
            <p:cNvPr id="6" name="Freeform 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7" name="Freeform 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id="8" name="Group 8"/>
          <p:cNvGrpSpPr/>
          <p:nvPr/>
        </p:nvGrpSpPr>
        <p:grpSpPr>
          <a:xfrm>
            <a:off x="7468445" y="2833266"/>
            <a:ext cx="5189760" cy="2903329"/>
            <a:chOff x="0" y="0"/>
            <a:chExt cx="1893239" cy="1059142"/>
          </a:xfrm>
        </p:grpSpPr>
        <p:sp>
          <p:nvSpPr>
            <p:cNvPr id="9" name="Freeform 9"/>
            <p:cNvSpPr/>
            <p:nvPr/>
          </p:nvSpPr>
          <p:spPr>
            <a:xfrm>
              <a:off x="0" y="0"/>
              <a:ext cx="1893239" cy="1059143"/>
            </a:xfrm>
            <a:custGeom>
              <a:avLst/>
              <a:gdLst/>
              <a:ahLst/>
              <a:cxnLst/>
              <a:rect l="l" t="t" r="r" b="b"/>
              <a:pathLst>
                <a:path w="1893239" h="1059143">
                  <a:moveTo>
                    <a:pt x="1768778" y="1059142"/>
                  </a:moveTo>
                  <a:lnTo>
                    <a:pt x="124460" y="1059142"/>
                  </a:lnTo>
                  <a:cubicBezTo>
                    <a:pt x="55880" y="1059142"/>
                    <a:pt x="0" y="1003262"/>
                    <a:pt x="0" y="934682"/>
                  </a:cubicBezTo>
                  <a:lnTo>
                    <a:pt x="0" y="124460"/>
                  </a:lnTo>
                  <a:cubicBezTo>
                    <a:pt x="0" y="55880"/>
                    <a:pt x="55880" y="0"/>
                    <a:pt x="124460" y="0"/>
                  </a:cubicBezTo>
                  <a:lnTo>
                    <a:pt x="1768779" y="0"/>
                  </a:lnTo>
                  <a:cubicBezTo>
                    <a:pt x="1837359" y="0"/>
                    <a:pt x="1893239" y="55880"/>
                    <a:pt x="1893239" y="124460"/>
                  </a:cubicBezTo>
                  <a:lnTo>
                    <a:pt x="1893239" y="934682"/>
                  </a:lnTo>
                  <a:cubicBezTo>
                    <a:pt x="1893239" y="1003263"/>
                    <a:pt x="1837359" y="1059143"/>
                    <a:pt x="1768779" y="1059143"/>
                  </a:cubicBezTo>
                  <a:close/>
                </a:path>
              </a:pathLst>
            </a:custGeom>
            <a:solidFill>
              <a:srgbClr val="263F6B"/>
            </a:solidFill>
          </p:spPr>
        </p:sp>
      </p:grpSp>
      <p:grpSp>
        <p:nvGrpSpPr>
          <p:cNvPr id="10" name="Group 10"/>
          <p:cNvGrpSpPr>
            <a:grpSpLocks noChangeAspect="1"/>
          </p:cNvGrpSpPr>
          <p:nvPr/>
        </p:nvGrpSpPr>
        <p:grpSpPr>
          <a:xfrm>
            <a:off x="8600979" y="594652"/>
            <a:ext cx="2924869" cy="2924869"/>
            <a:chOff x="0" y="0"/>
            <a:chExt cx="6350000" cy="6350000"/>
          </a:xfrm>
        </p:grpSpPr>
        <p:sp>
          <p:nvSpPr>
            <p:cNvPr id="11" name="Freeform 1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2" name="Freeform 1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id="13" name="AutoShape 13"/>
          <p:cNvSpPr/>
          <p:nvPr/>
        </p:nvSpPr>
        <p:spPr>
          <a:xfrm rot="-2655355">
            <a:off x="5178384" y="4298748"/>
            <a:ext cx="1833692" cy="0"/>
          </a:xfrm>
          <a:prstGeom prst="line">
            <a:avLst/>
          </a:prstGeom>
          <a:ln w="47625" cap="rnd">
            <a:solidFill>
              <a:srgbClr val="263F6B"/>
            </a:solidFill>
            <a:prstDash val="solid"/>
            <a:headEnd type="oval" w="lg" len="lg"/>
            <a:tailEnd type="oval" w="lg" len="lg"/>
          </a:ln>
        </p:spPr>
      </p:sp>
      <p:sp>
        <p:nvSpPr>
          <p:cNvPr id="14" name="AutoShape 14"/>
          <p:cNvSpPr/>
          <p:nvPr/>
        </p:nvSpPr>
        <p:spPr>
          <a:xfrm rot="-8100000">
            <a:off x="10706442" y="6847252"/>
            <a:ext cx="1833692" cy="0"/>
          </a:xfrm>
          <a:prstGeom prst="line">
            <a:avLst/>
          </a:prstGeom>
          <a:ln w="47625" cap="rnd">
            <a:solidFill>
              <a:srgbClr val="263F6B"/>
            </a:solidFill>
            <a:prstDash val="solid"/>
            <a:headEnd type="oval" w="lg" len="lg"/>
            <a:tailEnd type="oval" w="lg" len="lg"/>
          </a:ln>
        </p:spPr>
      </p:sp>
      <p:sp>
        <p:nvSpPr>
          <p:cNvPr id="15" name="AutoShape 15"/>
          <p:cNvSpPr/>
          <p:nvPr/>
        </p:nvSpPr>
        <p:spPr>
          <a:xfrm rot="-2700000">
            <a:off x="15641497" y="9043300"/>
            <a:ext cx="5293007" cy="2487400"/>
          </a:xfrm>
          <a:prstGeom prst="rect">
            <a:avLst/>
          </a:prstGeom>
          <a:solidFill>
            <a:srgbClr val="213559"/>
          </a:solidFill>
        </p:spPr>
      </p:sp>
      <p:sp>
        <p:nvSpPr>
          <p:cNvPr id="16" name="AutoShape 16"/>
          <p:cNvSpPr/>
          <p:nvPr/>
        </p:nvSpPr>
        <p:spPr>
          <a:xfrm rot="-2700000">
            <a:off x="-2646503" y="-1243700"/>
            <a:ext cx="5293007" cy="2487400"/>
          </a:xfrm>
          <a:prstGeom prst="rect">
            <a:avLst/>
          </a:prstGeom>
          <a:solidFill>
            <a:srgbClr val="213559"/>
          </a:solidFill>
        </p:spPr>
      </p:sp>
      <p:grpSp>
        <p:nvGrpSpPr>
          <p:cNvPr id="17" name="Group 17"/>
          <p:cNvGrpSpPr/>
          <p:nvPr/>
        </p:nvGrpSpPr>
        <p:grpSpPr>
          <a:xfrm>
            <a:off x="12658205" y="6462044"/>
            <a:ext cx="4790292" cy="2903329"/>
            <a:chOff x="0" y="0"/>
            <a:chExt cx="1747512" cy="1059142"/>
          </a:xfrm>
        </p:grpSpPr>
        <p:sp>
          <p:nvSpPr>
            <p:cNvPr id="18" name="Freeform 18"/>
            <p:cNvSpPr/>
            <p:nvPr/>
          </p:nvSpPr>
          <p:spPr>
            <a:xfrm>
              <a:off x="0" y="0"/>
              <a:ext cx="1747512" cy="1059143"/>
            </a:xfrm>
            <a:custGeom>
              <a:avLst/>
              <a:gdLst/>
              <a:ahLst/>
              <a:cxnLst/>
              <a:rect l="l" t="t" r="r" b="b"/>
              <a:pathLst>
                <a:path w="1747512" h="1059143">
                  <a:moveTo>
                    <a:pt x="1623052" y="1059142"/>
                  </a:moveTo>
                  <a:lnTo>
                    <a:pt x="124460" y="1059142"/>
                  </a:lnTo>
                  <a:cubicBezTo>
                    <a:pt x="55880" y="1059142"/>
                    <a:pt x="0" y="1003262"/>
                    <a:pt x="0" y="934682"/>
                  </a:cubicBezTo>
                  <a:lnTo>
                    <a:pt x="0" y="124460"/>
                  </a:lnTo>
                  <a:cubicBezTo>
                    <a:pt x="0" y="55880"/>
                    <a:pt x="55880" y="0"/>
                    <a:pt x="124460" y="0"/>
                  </a:cubicBezTo>
                  <a:lnTo>
                    <a:pt x="1623052" y="0"/>
                  </a:lnTo>
                  <a:cubicBezTo>
                    <a:pt x="1691632" y="0"/>
                    <a:pt x="1747512" y="55880"/>
                    <a:pt x="1747512" y="124460"/>
                  </a:cubicBezTo>
                  <a:lnTo>
                    <a:pt x="1747512" y="934682"/>
                  </a:lnTo>
                  <a:cubicBezTo>
                    <a:pt x="1747512" y="1003263"/>
                    <a:pt x="1691632" y="1059143"/>
                    <a:pt x="1623052" y="1059143"/>
                  </a:cubicBezTo>
                  <a:close/>
                </a:path>
              </a:pathLst>
            </a:custGeom>
            <a:solidFill>
              <a:srgbClr val="263F6B"/>
            </a:solidFill>
          </p:spPr>
        </p:sp>
      </p:grpSp>
      <p:grpSp>
        <p:nvGrpSpPr>
          <p:cNvPr id="19" name="Group 19"/>
          <p:cNvGrpSpPr>
            <a:grpSpLocks noChangeAspect="1"/>
          </p:cNvGrpSpPr>
          <p:nvPr/>
        </p:nvGrpSpPr>
        <p:grpSpPr>
          <a:xfrm>
            <a:off x="13677488" y="4223430"/>
            <a:ext cx="2924869" cy="2924869"/>
            <a:chOff x="0" y="0"/>
            <a:chExt cx="6350000" cy="6350000"/>
          </a:xfrm>
        </p:grpSpPr>
        <p:sp>
          <p:nvSpPr>
            <p:cNvPr id="20" name="Freeform 20"/>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21" name="Freeform 21"/>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id="22" name="TextBox 22"/>
          <p:cNvSpPr txBox="1"/>
          <p:nvPr/>
        </p:nvSpPr>
        <p:spPr>
          <a:xfrm>
            <a:off x="904875" y="699427"/>
            <a:ext cx="6058745" cy="2816225"/>
          </a:xfrm>
          <a:prstGeom prst="rect">
            <a:avLst/>
          </a:prstGeom>
        </p:spPr>
        <p:txBody>
          <a:bodyPr lIns="0" tIns="0" rIns="0" bIns="0" rtlCol="0" anchor="t">
            <a:spAutoFit/>
          </a:bodyPr>
          <a:lstStyle/>
          <a:p>
            <a:pPr algn="ctr">
              <a:lnSpc>
                <a:spcPts val="5499"/>
              </a:lnSpc>
            </a:pPr>
            <a:r>
              <a:rPr lang="en" sz="5499" spc="-324">
                <a:solidFill>
                  <a:srgbClr val="213559"/>
                </a:solidFill>
                <a:cs typeface="Bai Jamjuree Light Bold Italics"/>
              </a:rPr>
              <a:t>Responsibilities for conducting financial transactions of the Stock Exchange of Thailand</a:t>
            </a:r>
          </a:p>
        </p:txBody>
      </p:sp>
      <p:sp>
        <p:nvSpPr>
          <p:cNvPr id="23" name="TextBox 23"/>
          <p:cNvSpPr txBox="1"/>
          <p:nvPr/>
        </p:nvSpPr>
        <p:spPr>
          <a:xfrm>
            <a:off x="1636489" y="7148299"/>
            <a:ext cx="3937272"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securities trading</a:t>
            </a:r>
          </a:p>
        </p:txBody>
      </p:sp>
      <p:sp>
        <p:nvSpPr>
          <p:cNvPr id="24" name="TextBox 24"/>
          <p:cNvSpPr txBox="1"/>
          <p:nvPr/>
        </p:nvSpPr>
        <p:spPr>
          <a:xfrm>
            <a:off x="12658205" y="7148299"/>
            <a:ext cx="4790292"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Underwriting</a:t>
            </a:r>
          </a:p>
        </p:txBody>
      </p:sp>
      <p:sp>
        <p:nvSpPr>
          <p:cNvPr id="25" name="TextBox 25"/>
          <p:cNvSpPr txBox="1"/>
          <p:nvPr/>
        </p:nvSpPr>
        <p:spPr>
          <a:xfrm>
            <a:off x="7625028" y="3398971"/>
            <a:ext cx="4876594"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investment advisory</a:t>
            </a:r>
          </a:p>
        </p:txBody>
      </p:sp>
      <p:sp>
        <p:nvSpPr>
          <p:cNvPr id="26" name="TextBox 26"/>
          <p:cNvSpPr txBox="1"/>
          <p:nvPr/>
        </p:nvSpPr>
        <p:spPr>
          <a:xfrm>
            <a:off x="1636489" y="7913709"/>
            <a:ext cx="3937272" cy="10668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Italics"/>
              </a:rPr>
              <a:t>Securities trading to open a company account</a:t>
            </a:r>
          </a:p>
        </p:txBody>
      </p:sp>
      <p:sp>
        <p:nvSpPr>
          <p:cNvPr id="27" name="TextBox 27"/>
          <p:cNvSpPr txBox="1"/>
          <p:nvPr/>
        </p:nvSpPr>
        <p:spPr>
          <a:xfrm>
            <a:off x="8094689" y="4223430"/>
            <a:ext cx="3937272" cy="10668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Italics"/>
              </a:rPr>
              <a:t>Advising clients on trading</a:t>
            </a:r>
          </a:p>
        </p:txBody>
      </p:sp>
      <p:sp>
        <p:nvSpPr>
          <p:cNvPr id="28" name="TextBox 28"/>
          <p:cNvSpPr txBox="1"/>
          <p:nvPr/>
        </p:nvSpPr>
        <p:spPr>
          <a:xfrm>
            <a:off x="13084715" y="7913709"/>
            <a:ext cx="3937272" cy="10668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Italics"/>
              </a:rPr>
              <a:t>Underwriting of securities to the public</a:t>
            </a:r>
          </a:p>
        </p:txBody>
      </p:sp>
    </p:spTree>
    <p:extLst>
      <p:ext uri="{BB962C8B-B14F-4D97-AF65-F5344CB8AC3E}">
        <p14:creationId xmlns:p14="http://schemas.microsoft.com/office/powerpoint/2010/main" val="3390004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5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97214" y="-726996"/>
            <a:ext cx="11740992" cy="11740992"/>
          </a:xfrm>
          <a:prstGeom prst="rect">
            <a:avLst/>
          </a:prstGeom>
        </p:spPr>
      </p:pic>
      <p:sp>
        <p:nvSpPr>
          <p:cNvPr id="4" name="AutoShape 4"/>
          <p:cNvSpPr/>
          <p:nvPr/>
        </p:nvSpPr>
        <p:spPr>
          <a:xfrm>
            <a:off x="1028700" y="615601"/>
            <a:ext cx="16230600" cy="9055797"/>
          </a:xfrm>
          <a:prstGeom prst="rect">
            <a:avLst/>
          </a:prstGeom>
          <a:solidFill>
            <a:srgbClr val="213559"/>
          </a:solidFill>
        </p:spPr>
      </p:sp>
      <p:grpSp>
        <p:nvGrpSpPr>
          <p:cNvPr id="5" name="Group 5"/>
          <p:cNvGrpSpPr/>
          <p:nvPr/>
        </p:nvGrpSpPr>
        <p:grpSpPr>
          <a:xfrm>
            <a:off x="-330479" y="-247859"/>
            <a:ext cx="8456256" cy="10782718"/>
            <a:chOff x="0" y="0"/>
            <a:chExt cx="11275007" cy="14376958"/>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1275007" cy="14376958"/>
            </a:xfrm>
            <a:prstGeom prst="rect">
              <a:avLst/>
            </a:prstGeom>
          </p:spPr>
        </p:pic>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71134" y="1054482"/>
            <a:ext cx="1783058" cy="295015"/>
          </a:xfrm>
          <a:prstGeom prst="rect">
            <a:avLst/>
          </a:prstGeom>
        </p:spPr>
      </p:pic>
      <p:sp>
        <p:nvSpPr>
          <p:cNvPr id="8" name="AutoShape 8"/>
          <p:cNvSpPr/>
          <p:nvPr/>
        </p:nvSpPr>
        <p:spPr>
          <a:xfrm rot="-5400000">
            <a:off x="13603310" y="5376538"/>
            <a:ext cx="6492240" cy="0"/>
          </a:xfrm>
          <a:prstGeom prst="line">
            <a:avLst/>
          </a:prstGeom>
          <a:ln w="9525" cap="rnd">
            <a:solidFill>
              <a:srgbClr val="FFFFFF"/>
            </a:solidFill>
            <a:prstDash val="solid"/>
            <a:headEnd type="none" w="sm" len="sm"/>
            <a:tailEnd type="none" w="sm" len="sm"/>
          </a:ln>
        </p:spPr>
      </p:sp>
      <p:sp>
        <p:nvSpPr>
          <p:cNvPr id="9" name="TextBox 9"/>
          <p:cNvSpPr txBox="1"/>
          <p:nvPr/>
        </p:nvSpPr>
        <p:spPr>
          <a:xfrm>
            <a:off x="8548192" y="1788378"/>
            <a:ext cx="7214437" cy="669925"/>
          </a:xfrm>
          <a:prstGeom prst="rect">
            <a:avLst/>
          </a:prstGeom>
        </p:spPr>
        <p:txBody>
          <a:bodyPr lIns="0" tIns="0" rIns="0" bIns="0" rtlCol="0" anchor="t">
            <a:spAutoFit/>
          </a:bodyPr>
          <a:lstStyle/>
          <a:p>
            <a:pPr>
              <a:lnSpc>
                <a:spcPts val="5000"/>
              </a:lnSpc>
            </a:pPr>
            <a:r>
              <a:rPr lang="en" sz="5400" spc="-295" dirty="0">
                <a:solidFill>
                  <a:srgbClr val="FFFFFF"/>
                </a:solidFill>
                <a:cs typeface="Bai Jamjuree Light Bold Italics"/>
              </a:rPr>
              <a:t>essence</a:t>
            </a:r>
          </a:p>
        </p:txBody>
      </p:sp>
      <p:sp>
        <p:nvSpPr>
          <p:cNvPr id="10" name="TextBox 10"/>
          <p:cNvSpPr txBox="1"/>
          <p:nvPr/>
        </p:nvSpPr>
        <p:spPr>
          <a:xfrm>
            <a:off x="8585842" y="2933700"/>
            <a:ext cx="7644420" cy="4556124"/>
          </a:xfrm>
          <a:prstGeom prst="rect">
            <a:avLst/>
          </a:prstGeom>
        </p:spPr>
        <p:txBody>
          <a:bodyPr lIns="0" tIns="0" rIns="0" bIns="0" rtlCol="0" anchor="t">
            <a:spAutoFit/>
          </a:bodyPr>
          <a:lstStyle/>
          <a:p>
            <a:pPr>
              <a:lnSpc>
                <a:spcPts val="4550"/>
              </a:lnSpc>
            </a:pPr>
            <a:r>
              <a:rPr lang="en" sz="3500" dirty="0">
                <a:solidFill>
                  <a:srgbClr val="FFFFFF"/>
                </a:solidFill>
                <a:cs typeface="Bai Jamjuree Light Italics"/>
              </a:rPr>
              <a:t>major financial institutions is the stock market</a:t>
            </a:r>
          </a:p>
          <a:p>
            <a:pPr>
              <a:lnSpc>
                <a:spcPts val="4550"/>
              </a:lnSpc>
            </a:pPr>
            <a:r>
              <a:rPr lang="en" sz="3500" spc="136" dirty="0">
                <a:solidFill>
                  <a:srgbClr val="FFFFFF"/>
                </a:solidFill>
                <a:cs typeface="Bai Jamjuree Light Italics"/>
              </a:rPr>
              <a:t>which is a place or source of funding</a:t>
            </a:r>
          </a:p>
          <a:p>
            <a:pPr>
              <a:lnSpc>
                <a:spcPts val="4550"/>
              </a:lnSpc>
            </a:pPr>
            <a:r>
              <a:rPr lang="en" sz="3500" spc="-70" dirty="0">
                <a:solidFill>
                  <a:srgbClr val="FFFFFF"/>
                </a:solidFill>
                <a:cs typeface="Bai Jamjuree Light Italics"/>
              </a:rPr>
              <a:t>of long-term investors who hope for future profits</a:t>
            </a:r>
          </a:p>
          <a:p>
            <a:pPr>
              <a:lnSpc>
                <a:spcPts val="4550"/>
              </a:lnSpc>
            </a:pPr>
            <a:r>
              <a:rPr lang="en" sz="3500" spc="157" dirty="0">
                <a:solidFill>
                  <a:srgbClr val="FFFFFF"/>
                </a:solidFill>
                <a:cs typeface="Bai Jamjuree Light Italics"/>
              </a:rPr>
              <a:t>but not suitable for short-term investment</a:t>
            </a:r>
          </a:p>
          <a:p>
            <a:pPr>
              <a:lnSpc>
                <a:spcPts val="4550"/>
              </a:lnSpc>
            </a:pPr>
            <a:r>
              <a:rPr lang="en" sz="3500" spc="45" dirty="0">
                <a:solidFill>
                  <a:srgbClr val="FFFFFF"/>
                </a:solidFill>
                <a:cs typeface="Bai Jamjuree Light Italics"/>
              </a:rPr>
              <a:t>study of details and procedures</a:t>
            </a:r>
          </a:p>
          <a:p>
            <a:pPr>
              <a:lnSpc>
                <a:spcPts val="4550"/>
              </a:lnSpc>
            </a:pPr>
            <a:r>
              <a:rPr lang="en" sz="3500" spc="-49" dirty="0">
                <a:solidFill>
                  <a:srgbClr val="FFFFFF"/>
                </a:solidFill>
                <a:cs typeface="Bai Jamjuree Light Italics"/>
              </a:rPr>
              <a:t>related to trading in the stock market</a:t>
            </a:r>
          </a:p>
          <a:p>
            <a:pPr>
              <a:lnSpc>
                <a:spcPts val="4550"/>
              </a:lnSpc>
            </a:pPr>
            <a:r>
              <a:rPr lang="en" sz="3500" spc="157" dirty="0">
                <a:solidFill>
                  <a:srgbClr val="FFFFFF"/>
                </a:solidFill>
                <a:cs typeface="Bai Jamjuree Light Italics"/>
              </a:rPr>
              <a:t>It will be a tool to help investors make better decisions.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grpSp>
        <p:nvGrpSpPr>
          <p:cNvPr id="3" name="Group 3"/>
          <p:cNvGrpSpPr/>
          <p:nvPr/>
        </p:nvGrpSpPr>
        <p:grpSpPr>
          <a:xfrm>
            <a:off x="1010245" y="6462044"/>
            <a:ext cx="5189760" cy="2903329"/>
            <a:chOff x="0" y="0"/>
            <a:chExt cx="1893239" cy="1059142"/>
          </a:xfrm>
        </p:grpSpPr>
        <p:sp>
          <p:nvSpPr>
            <p:cNvPr id="4" name="Freeform 4"/>
            <p:cNvSpPr/>
            <p:nvPr/>
          </p:nvSpPr>
          <p:spPr>
            <a:xfrm>
              <a:off x="0" y="0"/>
              <a:ext cx="1893239" cy="1059143"/>
            </a:xfrm>
            <a:custGeom>
              <a:avLst/>
              <a:gdLst/>
              <a:ahLst/>
              <a:cxnLst/>
              <a:rect l="l" t="t" r="r" b="b"/>
              <a:pathLst>
                <a:path w="1893239" h="1059143">
                  <a:moveTo>
                    <a:pt x="1768778" y="1059142"/>
                  </a:moveTo>
                  <a:lnTo>
                    <a:pt x="124460" y="1059142"/>
                  </a:lnTo>
                  <a:cubicBezTo>
                    <a:pt x="55880" y="1059142"/>
                    <a:pt x="0" y="1003262"/>
                    <a:pt x="0" y="934682"/>
                  </a:cubicBezTo>
                  <a:lnTo>
                    <a:pt x="0" y="124460"/>
                  </a:lnTo>
                  <a:cubicBezTo>
                    <a:pt x="0" y="55880"/>
                    <a:pt x="55880" y="0"/>
                    <a:pt x="124460" y="0"/>
                  </a:cubicBezTo>
                  <a:lnTo>
                    <a:pt x="1768779" y="0"/>
                  </a:lnTo>
                  <a:cubicBezTo>
                    <a:pt x="1837359" y="0"/>
                    <a:pt x="1893239" y="55880"/>
                    <a:pt x="1893239" y="124460"/>
                  </a:cubicBezTo>
                  <a:lnTo>
                    <a:pt x="1893239" y="934682"/>
                  </a:lnTo>
                  <a:cubicBezTo>
                    <a:pt x="1893239" y="1003263"/>
                    <a:pt x="1837359" y="1059143"/>
                    <a:pt x="1768779" y="1059143"/>
                  </a:cubicBezTo>
                  <a:close/>
                </a:path>
              </a:pathLst>
            </a:custGeom>
            <a:solidFill>
              <a:srgbClr val="263F6B"/>
            </a:solidFill>
          </p:spPr>
        </p:sp>
      </p:grpSp>
      <p:grpSp>
        <p:nvGrpSpPr>
          <p:cNvPr id="5" name="Group 5"/>
          <p:cNvGrpSpPr>
            <a:grpSpLocks noChangeAspect="1"/>
          </p:cNvGrpSpPr>
          <p:nvPr/>
        </p:nvGrpSpPr>
        <p:grpSpPr>
          <a:xfrm>
            <a:off x="2142690" y="4304377"/>
            <a:ext cx="2924869" cy="2924869"/>
            <a:chOff x="0" y="0"/>
            <a:chExt cx="6350000" cy="6350000"/>
          </a:xfrm>
        </p:grpSpPr>
        <p:sp>
          <p:nvSpPr>
            <p:cNvPr id="6" name="Freeform 6"/>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7" name="Freeform 7"/>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grpSp>
        <p:nvGrpSpPr>
          <p:cNvPr id="8" name="Group 8"/>
          <p:cNvGrpSpPr/>
          <p:nvPr/>
        </p:nvGrpSpPr>
        <p:grpSpPr>
          <a:xfrm>
            <a:off x="7468445" y="2833266"/>
            <a:ext cx="5189760" cy="2903329"/>
            <a:chOff x="0" y="0"/>
            <a:chExt cx="1893239" cy="1059142"/>
          </a:xfrm>
        </p:grpSpPr>
        <p:sp>
          <p:nvSpPr>
            <p:cNvPr id="9" name="Freeform 9"/>
            <p:cNvSpPr/>
            <p:nvPr/>
          </p:nvSpPr>
          <p:spPr>
            <a:xfrm>
              <a:off x="0" y="0"/>
              <a:ext cx="1893239" cy="1059143"/>
            </a:xfrm>
            <a:custGeom>
              <a:avLst/>
              <a:gdLst/>
              <a:ahLst/>
              <a:cxnLst/>
              <a:rect l="l" t="t" r="r" b="b"/>
              <a:pathLst>
                <a:path w="1893239" h="1059143">
                  <a:moveTo>
                    <a:pt x="1768778" y="1059142"/>
                  </a:moveTo>
                  <a:lnTo>
                    <a:pt x="124460" y="1059142"/>
                  </a:lnTo>
                  <a:cubicBezTo>
                    <a:pt x="55880" y="1059142"/>
                    <a:pt x="0" y="1003262"/>
                    <a:pt x="0" y="934682"/>
                  </a:cubicBezTo>
                  <a:lnTo>
                    <a:pt x="0" y="124460"/>
                  </a:lnTo>
                  <a:cubicBezTo>
                    <a:pt x="0" y="55880"/>
                    <a:pt x="55880" y="0"/>
                    <a:pt x="124460" y="0"/>
                  </a:cubicBezTo>
                  <a:lnTo>
                    <a:pt x="1768779" y="0"/>
                  </a:lnTo>
                  <a:cubicBezTo>
                    <a:pt x="1837359" y="0"/>
                    <a:pt x="1893239" y="55880"/>
                    <a:pt x="1893239" y="124460"/>
                  </a:cubicBezTo>
                  <a:lnTo>
                    <a:pt x="1893239" y="934682"/>
                  </a:lnTo>
                  <a:cubicBezTo>
                    <a:pt x="1893239" y="1003263"/>
                    <a:pt x="1837359" y="1059143"/>
                    <a:pt x="1768779" y="1059143"/>
                  </a:cubicBezTo>
                  <a:close/>
                </a:path>
              </a:pathLst>
            </a:custGeom>
            <a:solidFill>
              <a:srgbClr val="263F6B"/>
            </a:solidFill>
          </p:spPr>
        </p:sp>
      </p:grpSp>
      <p:grpSp>
        <p:nvGrpSpPr>
          <p:cNvPr id="10" name="Group 10"/>
          <p:cNvGrpSpPr>
            <a:grpSpLocks noChangeAspect="1"/>
          </p:cNvGrpSpPr>
          <p:nvPr/>
        </p:nvGrpSpPr>
        <p:grpSpPr>
          <a:xfrm>
            <a:off x="8600979" y="594652"/>
            <a:ext cx="2924869" cy="2924869"/>
            <a:chOff x="0" y="0"/>
            <a:chExt cx="6350000" cy="6350000"/>
          </a:xfrm>
        </p:grpSpPr>
        <p:sp>
          <p:nvSpPr>
            <p:cNvPr id="11" name="Freeform 1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2" name="Freeform 1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id="13" name="AutoShape 13"/>
          <p:cNvSpPr/>
          <p:nvPr/>
        </p:nvSpPr>
        <p:spPr>
          <a:xfrm rot="-2655355">
            <a:off x="5178384" y="4298748"/>
            <a:ext cx="1833692" cy="0"/>
          </a:xfrm>
          <a:prstGeom prst="line">
            <a:avLst/>
          </a:prstGeom>
          <a:ln w="47625" cap="rnd">
            <a:solidFill>
              <a:srgbClr val="263F6B"/>
            </a:solidFill>
            <a:prstDash val="solid"/>
            <a:headEnd type="oval" w="lg" len="lg"/>
            <a:tailEnd type="oval" w="lg" len="lg"/>
          </a:ln>
        </p:spPr>
      </p:sp>
      <p:sp>
        <p:nvSpPr>
          <p:cNvPr id="14" name="AutoShape 14"/>
          <p:cNvSpPr/>
          <p:nvPr/>
        </p:nvSpPr>
        <p:spPr>
          <a:xfrm rot="-8100000">
            <a:off x="10706442" y="6847252"/>
            <a:ext cx="1833692" cy="0"/>
          </a:xfrm>
          <a:prstGeom prst="line">
            <a:avLst/>
          </a:prstGeom>
          <a:ln w="47625" cap="rnd">
            <a:solidFill>
              <a:srgbClr val="263F6B"/>
            </a:solidFill>
            <a:prstDash val="solid"/>
            <a:headEnd type="oval" w="lg" len="lg"/>
            <a:tailEnd type="oval" w="lg" len="lg"/>
          </a:ln>
        </p:spPr>
      </p:sp>
      <p:sp>
        <p:nvSpPr>
          <p:cNvPr id="15" name="AutoShape 15"/>
          <p:cNvSpPr/>
          <p:nvPr/>
        </p:nvSpPr>
        <p:spPr>
          <a:xfrm rot="-2700000">
            <a:off x="15641497" y="9043300"/>
            <a:ext cx="5293007" cy="2487400"/>
          </a:xfrm>
          <a:prstGeom prst="rect">
            <a:avLst/>
          </a:prstGeom>
          <a:solidFill>
            <a:srgbClr val="213559"/>
          </a:solidFill>
        </p:spPr>
      </p:sp>
      <p:sp>
        <p:nvSpPr>
          <p:cNvPr id="16" name="AutoShape 16"/>
          <p:cNvSpPr/>
          <p:nvPr/>
        </p:nvSpPr>
        <p:spPr>
          <a:xfrm rot="-2700000">
            <a:off x="-2646503" y="-1243700"/>
            <a:ext cx="5293007" cy="2487400"/>
          </a:xfrm>
          <a:prstGeom prst="rect">
            <a:avLst/>
          </a:prstGeom>
          <a:solidFill>
            <a:srgbClr val="213559"/>
          </a:solidFill>
        </p:spPr>
      </p:sp>
      <p:grpSp>
        <p:nvGrpSpPr>
          <p:cNvPr id="17" name="Group 17"/>
          <p:cNvGrpSpPr/>
          <p:nvPr/>
        </p:nvGrpSpPr>
        <p:grpSpPr>
          <a:xfrm>
            <a:off x="12658205" y="6462044"/>
            <a:ext cx="4790292" cy="2903329"/>
            <a:chOff x="0" y="0"/>
            <a:chExt cx="1747512" cy="1059142"/>
          </a:xfrm>
        </p:grpSpPr>
        <p:sp>
          <p:nvSpPr>
            <p:cNvPr id="18" name="Freeform 18"/>
            <p:cNvSpPr/>
            <p:nvPr/>
          </p:nvSpPr>
          <p:spPr>
            <a:xfrm>
              <a:off x="0" y="0"/>
              <a:ext cx="1747512" cy="1059143"/>
            </a:xfrm>
            <a:custGeom>
              <a:avLst/>
              <a:gdLst/>
              <a:ahLst/>
              <a:cxnLst/>
              <a:rect l="l" t="t" r="r" b="b"/>
              <a:pathLst>
                <a:path w="1747512" h="1059143">
                  <a:moveTo>
                    <a:pt x="1623052" y="1059142"/>
                  </a:moveTo>
                  <a:lnTo>
                    <a:pt x="124460" y="1059142"/>
                  </a:lnTo>
                  <a:cubicBezTo>
                    <a:pt x="55880" y="1059142"/>
                    <a:pt x="0" y="1003262"/>
                    <a:pt x="0" y="934682"/>
                  </a:cubicBezTo>
                  <a:lnTo>
                    <a:pt x="0" y="124460"/>
                  </a:lnTo>
                  <a:cubicBezTo>
                    <a:pt x="0" y="55880"/>
                    <a:pt x="55880" y="0"/>
                    <a:pt x="124460" y="0"/>
                  </a:cubicBezTo>
                  <a:lnTo>
                    <a:pt x="1623052" y="0"/>
                  </a:lnTo>
                  <a:cubicBezTo>
                    <a:pt x="1691632" y="0"/>
                    <a:pt x="1747512" y="55880"/>
                    <a:pt x="1747512" y="124460"/>
                  </a:cubicBezTo>
                  <a:lnTo>
                    <a:pt x="1747512" y="934682"/>
                  </a:lnTo>
                  <a:cubicBezTo>
                    <a:pt x="1747512" y="1003263"/>
                    <a:pt x="1691632" y="1059143"/>
                    <a:pt x="1623052" y="1059143"/>
                  </a:cubicBezTo>
                  <a:close/>
                </a:path>
              </a:pathLst>
            </a:custGeom>
            <a:solidFill>
              <a:srgbClr val="263F6B"/>
            </a:solidFill>
          </p:spPr>
        </p:sp>
      </p:grpSp>
      <p:grpSp>
        <p:nvGrpSpPr>
          <p:cNvPr id="19" name="Group 19"/>
          <p:cNvGrpSpPr>
            <a:grpSpLocks noChangeAspect="1"/>
          </p:cNvGrpSpPr>
          <p:nvPr/>
        </p:nvGrpSpPr>
        <p:grpSpPr>
          <a:xfrm>
            <a:off x="13677488" y="4223430"/>
            <a:ext cx="2924869" cy="2924869"/>
            <a:chOff x="0" y="0"/>
            <a:chExt cx="6350000" cy="6350000"/>
          </a:xfrm>
        </p:grpSpPr>
        <p:sp>
          <p:nvSpPr>
            <p:cNvPr id="20" name="Freeform 20"/>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21" name="Freeform 21"/>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263F6B"/>
            </a:solidFill>
          </p:spPr>
        </p:sp>
      </p:grpSp>
      <p:sp>
        <p:nvSpPr>
          <p:cNvPr id="22" name="TextBox 22"/>
          <p:cNvSpPr txBox="1"/>
          <p:nvPr/>
        </p:nvSpPr>
        <p:spPr>
          <a:xfrm>
            <a:off x="904875" y="699427"/>
            <a:ext cx="6058745" cy="2816225"/>
          </a:xfrm>
          <a:prstGeom prst="rect">
            <a:avLst/>
          </a:prstGeom>
        </p:spPr>
        <p:txBody>
          <a:bodyPr lIns="0" tIns="0" rIns="0" bIns="0" rtlCol="0" anchor="t">
            <a:spAutoFit/>
          </a:bodyPr>
          <a:lstStyle/>
          <a:p>
            <a:pPr algn="ctr">
              <a:lnSpc>
                <a:spcPts val="5499"/>
              </a:lnSpc>
            </a:pPr>
            <a:r>
              <a:rPr lang="en" sz="5499" spc="-324">
                <a:solidFill>
                  <a:srgbClr val="213559"/>
                </a:solidFill>
                <a:cs typeface="Bai Jamjuree Light Bold Italics"/>
              </a:rPr>
              <a:t>Responsibilities for conducting financial transactions of the Stock Exchange of Thailand</a:t>
            </a:r>
          </a:p>
        </p:txBody>
      </p:sp>
      <p:sp>
        <p:nvSpPr>
          <p:cNvPr id="23" name="TextBox 23"/>
          <p:cNvSpPr txBox="1"/>
          <p:nvPr/>
        </p:nvSpPr>
        <p:spPr>
          <a:xfrm>
            <a:off x="1096217" y="7148299"/>
            <a:ext cx="5115414" cy="533400"/>
          </a:xfrm>
          <a:prstGeom prst="rect">
            <a:avLst/>
          </a:prstGeom>
        </p:spPr>
        <p:txBody>
          <a:bodyPr wrap="square" lIns="0" tIns="0" rIns="0" bIns="0" rtlCol="0" anchor="t">
            <a:spAutoFit/>
          </a:bodyPr>
          <a:lstStyle/>
          <a:p>
            <a:pPr algn="ctr">
              <a:lnSpc>
                <a:spcPts val="4200"/>
              </a:lnSpc>
            </a:pPr>
            <a:r>
              <a:rPr lang="en" sz="3500" spc="-206" dirty="0">
                <a:solidFill>
                  <a:srgbClr val="FFFFFF"/>
                </a:solidFill>
                <a:cs typeface="Bai Jamjuree Light Bold Italics"/>
              </a:rPr>
              <a:t>mutual fund management</a:t>
            </a:r>
          </a:p>
        </p:txBody>
      </p:sp>
      <p:sp>
        <p:nvSpPr>
          <p:cNvPr id="24" name="TextBox 24"/>
          <p:cNvSpPr txBox="1"/>
          <p:nvPr/>
        </p:nvSpPr>
        <p:spPr>
          <a:xfrm>
            <a:off x="12658205" y="6981597"/>
            <a:ext cx="4790292"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finance company</a:t>
            </a:r>
          </a:p>
        </p:txBody>
      </p:sp>
      <p:sp>
        <p:nvSpPr>
          <p:cNvPr id="25" name="TextBox 25"/>
          <p:cNvSpPr txBox="1"/>
          <p:nvPr/>
        </p:nvSpPr>
        <p:spPr>
          <a:xfrm>
            <a:off x="7625028" y="3252821"/>
            <a:ext cx="4876594" cy="5334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Private fund management</a:t>
            </a:r>
          </a:p>
        </p:txBody>
      </p:sp>
      <p:sp>
        <p:nvSpPr>
          <p:cNvPr id="26" name="TextBox 26"/>
          <p:cNvSpPr txBox="1"/>
          <p:nvPr/>
        </p:nvSpPr>
        <p:spPr>
          <a:xfrm>
            <a:off x="1269646" y="8049971"/>
            <a:ext cx="4764311" cy="1066800"/>
          </a:xfrm>
          <a:prstGeom prst="rect">
            <a:avLst/>
          </a:prstGeom>
        </p:spPr>
        <p:txBody>
          <a:bodyPr wrap="square" lIns="0" tIns="0" rIns="0" bIns="0" rtlCol="0" anchor="t">
            <a:spAutoFit/>
          </a:bodyPr>
          <a:lstStyle/>
          <a:p>
            <a:pPr algn="ctr">
              <a:lnSpc>
                <a:spcPts val="4200"/>
              </a:lnSpc>
            </a:pPr>
            <a:r>
              <a:rPr lang="en" sz="3500" spc="-206" dirty="0">
                <a:solidFill>
                  <a:srgbClr val="FFFFFF"/>
                </a:solidFill>
                <a:cs typeface="Bai Jamjuree Light Italics"/>
              </a:rPr>
              <a:t>Project-Based Investment Management</a:t>
            </a:r>
          </a:p>
        </p:txBody>
      </p:sp>
      <p:sp>
        <p:nvSpPr>
          <p:cNvPr id="27" name="TextBox 27"/>
          <p:cNvSpPr txBox="1"/>
          <p:nvPr/>
        </p:nvSpPr>
        <p:spPr>
          <a:xfrm>
            <a:off x="8094689" y="3967370"/>
            <a:ext cx="3937272" cy="16002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Italics"/>
              </a:rPr>
              <a:t>Managing funds for a group of 5 or more people</a:t>
            </a:r>
          </a:p>
        </p:txBody>
      </p:sp>
      <p:sp>
        <p:nvSpPr>
          <p:cNvPr id="28" name="TextBox 28"/>
          <p:cNvSpPr txBox="1"/>
          <p:nvPr/>
        </p:nvSpPr>
        <p:spPr>
          <a:xfrm>
            <a:off x="13084715" y="7681699"/>
            <a:ext cx="3937272" cy="16002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Italics"/>
              </a:rPr>
              <a:t>Limited company licensed by the Minister of Finance</a:t>
            </a:r>
          </a:p>
        </p:txBody>
      </p:sp>
    </p:spTree>
    <p:extLst>
      <p:ext uri="{BB962C8B-B14F-4D97-AF65-F5344CB8AC3E}">
        <p14:creationId xmlns:p14="http://schemas.microsoft.com/office/powerpoint/2010/main" val="4293080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329881"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6" name="AutoShape 6"/>
          <p:cNvSpPr/>
          <p:nvPr/>
        </p:nvSpPr>
        <p:spPr>
          <a:xfrm>
            <a:off x="1028700" y="8302951"/>
            <a:ext cx="16230600" cy="169519"/>
          </a:xfrm>
          <a:prstGeom prst="rect">
            <a:avLst/>
          </a:prstGeom>
          <a:solidFill>
            <a:srgbClr val="FFFFFF"/>
          </a:solidFill>
        </p:spPr>
      </p:sp>
      <p:sp>
        <p:nvSpPr>
          <p:cNvPr id="7" name="AutoShape 7"/>
          <p:cNvSpPr/>
          <p:nvPr/>
        </p:nvSpPr>
        <p:spPr>
          <a:xfrm>
            <a:off x="1028700" y="1814529"/>
            <a:ext cx="16230600" cy="169519"/>
          </a:xfrm>
          <a:prstGeom prst="rect">
            <a:avLst/>
          </a:prstGeom>
          <a:solidFill>
            <a:srgbClr val="FFFFFF"/>
          </a:solidFill>
        </p:spPr>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04328" y="6855163"/>
            <a:ext cx="3889809" cy="2956255"/>
          </a:xfrm>
          <a:prstGeom prst="rect">
            <a:avLst/>
          </a:prstGeom>
        </p:spPr>
      </p:pic>
      <p:sp>
        <p:nvSpPr>
          <p:cNvPr id="9" name="TextBox 9"/>
          <p:cNvSpPr txBox="1"/>
          <p:nvPr/>
        </p:nvSpPr>
        <p:spPr>
          <a:xfrm>
            <a:off x="1752600" y="4219930"/>
            <a:ext cx="15011400" cy="3949799"/>
          </a:xfrm>
          <a:prstGeom prst="rect">
            <a:avLst/>
          </a:prstGeom>
        </p:spPr>
        <p:txBody>
          <a:bodyPr wrap="square" lIns="0" tIns="0" rIns="0" bIns="0" rtlCol="0" anchor="t">
            <a:spAutoFit/>
          </a:bodyPr>
          <a:lstStyle/>
          <a:p>
            <a:pPr>
              <a:lnSpc>
                <a:spcPts val="4440"/>
              </a:lnSpc>
            </a:pPr>
            <a:r>
              <a:rPr lang="en" sz="3700" spc="-218" dirty="0">
                <a:solidFill>
                  <a:srgbClr val="FFFFFF"/>
                </a:solidFill>
                <a:latin typeface="Bai Jamjuree Light Bold Italics"/>
              </a:rPr>
              <a:t> </a:t>
            </a:r>
            <a:r>
              <a:rPr lang="en" sz="3700" spc="-218" dirty="0">
                <a:solidFill>
                  <a:srgbClr val="FFFFFF"/>
                </a:solidFill>
                <a:cs typeface="Bai Jamjuree Light Bold Italics"/>
              </a:rPr>
              <a:t>Because securities trading is a complex process and involves many parties. </a:t>
            </a:r>
            <a:r>
              <a:rPr lang="en" sz="3700" spc="-218" dirty="0" err="1">
                <a:solidFill>
                  <a:srgbClr val="FFFFFF"/>
                </a:solidFill>
                <a:cs typeface="Bai Jamjuree Light Bold Italics"/>
              </a:rPr>
              <a:t>to prevent potential problems </a:t>
            </a:r>
            <a:r>
              <a:rPr lang="en" sz="3700" spc="-218" dirty="0">
                <a:solidFill>
                  <a:srgbClr val="FFFFFF"/>
                </a:solidFill>
                <a:cs typeface="Bai Jamjuree Light Bold Italics"/>
              </a:rPr>
              <a:t>Every investor should thoroughly examine all documents related to securities trading as follows:</a:t>
            </a:r>
          </a:p>
          <a:p>
            <a:pPr>
              <a:lnSpc>
                <a:spcPts val="4440"/>
              </a:lnSpc>
            </a:pPr>
            <a:r>
              <a:rPr lang="en" sz="3700" spc="-218" dirty="0">
                <a:solidFill>
                  <a:srgbClr val="FFFFFF"/>
                </a:solidFill>
                <a:cs typeface="Bai Jamjuree Light Bold Italics"/>
              </a:rPr>
              <a:t> In </a:t>
            </a:r>
            <a:r>
              <a:rPr lang="en" sz="3700" spc="-218" dirty="0" err="1">
                <a:solidFill>
                  <a:srgbClr val="FFFFFF"/>
                </a:solidFill>
                <a:cs typeface="Bai Jamjuree Light Bold Italics"/>
              </a:rPr>
              <a:t>the case of sending purchase orders </a:t>
            </a:r>
            <a:r>
              <a:rPr lang="en" sz="3700" spc="-218" dirty="0">
                <a:solidFill>
                  <a:srgbClr val="FFFFFF"/>
                </a:solidFill>
                <a:cs typeface="Bai Jamjuree Light Bold Italics"/>
              </a:rPr>
              <a:t>- sales </a:t>
            </a:r>
            <a:r>
              <a:rPr lang="en" sz="3700" spc="-218" dirty="0" err="1">
                <a:solidFill>
                  <a:srgbClr val="FFFFFF"/>
                </a:solidFill>
                <a:cs typeface="Bai Jamjuree Light Bold Italics"/>
              </a:rPr>
              <a:t>on</a:t>
            </a:r>
            <a:r>
              <a:rPr lang="en" sz="3700" spc="-218" dirty="0">
                <a:solidFill>
                  <a:srgbClr val="FFFFFF"/>
                </a:solidFill>
                <a:cs typeface="Bai Jamjuree Light Bold Italics"/>
              </a:rPr>
              <a:t> </a:t>
            </a:r>
            <a:r>
              <a:rPr lang="en" sz="3700" spc="-218" dirty="0" err="1">
                <a:solidFill>
                  <a:srgbClr val="FFFFFF"/>
                </a:solidFill>
                <a:cs typeface="Bai Jamjuree Light Bold Italics"/>
              </a:rPr>
              <a:t>securities trading room</a:t>
            </a:r>
            <a:r>
              <a:rPr lang="en" sz="3700" spc="-218" dirty="0">
                <a:solidFill>
                  <a:srgbClr val="FFFFFF"/>
                </a:solidFill>
                <a:cs typeface="Bai Jamjuree Light Bold Italics"/>
              </a:rPr>
              <a:t> </a:t>
            </a:r>
            <a:r>
              <a:rPr lang="en" sz="3700" spc="-218" dirty="0" err="1">
                <a:solidFill>
                  <a:srgbClr val="FFFFFF"/>
                </a:solidFill>
                <a:cs typeface="Bai Jamjuree Light Bold Italics"/>
              </a:rPr>
              <a:t>Be sure to write the details.</a:t>
            </a:r>
            <a:r>
              <a:rPr lang="en" sz="3700" spc="-218" dirty="0">
                <a:solidFill>
                  <a:srgbClr val="FFFFFF"/>
                </a:solidFill>
                <a:cs typeface="Bai Jamjuree Light Bold Italics"/>
              </a:rPr>
              <a:t> </a:t>
            </a:r>
            <a:r>
              <a:rPr lang="en" sz="3700" spc="-218" dirty="0" err="1">
                <a:solidFill>
                  <a:srgbClr val="FFFFFF"/>
                </a:solidFill>
                <a:cs typeface="Bai Jamjuree Light Bold Italics"/>
              </a:rPr>
              <a:t>complete </a:t>
            </a:r>
            <a:r>
              <a:rPr lang="en" sz="3700" spc="-218" dirty="0">
                <a:solidFill>
                  <a:srgbClr val="FFFFFF"/>
                </a:solidFill>
                <a:cs typeface="Bai Jamjuree Light Bold Italics"/>
              </a:rPr>
              <a:t>, </a:t>
            </a:r>
            <a:r>
              <a:rPr lang="en" sz="3700" spc="-218" dirty="0" err="1">
                <a:solidFill>
                  <a:srgbClr val="FFFFFF"/>
                </a:solidFill>
                <a:cs typeface="Bai Jamjuree Light Bold Italics"/>
              </a:rPr>
              <a:t>both name and customer code</a:t>
            </a:r>
            <a:r>
              <a:rPr lang="en" sz="3700" spc="-218" dirty="0">
                <a:solidFill>
                  <a:srgbClr val="FFFFFF"/>
                </a:solidFill>
                <a:cs typeface="Bai Jamjuree Light Bold Italics"/>
              </a:rPr>
              <a:t> </a:t>
            </a:r>
            <a:r>
              <a:rPr lang="en" sz="3700" spc="-218" dirty="0" err="1">
                <a:solidFill>
                  <a:srgbClr val="FFFFFF"/>
                </a:solidFill>
                <a:cs typeface="Bai Jamjuree Light Bold Italics"/>
              </a:rPr>
              <a:t>name of securities</a:t>
            </a:r>
            <a:r>
              <a:rPr lang="en" sz="3700" spc="-218" dirty="0">
                <a:solidFill>
                  <a:srgbClr val="FFFFFF"/>
                </a:solidFill>
                <a:cs typeface="Bai Jamjuree Light Bold Italics"/>
              </a:rPr>
              <a:t> </a:t>
            </a:r>
            <a:r>
              <a:rPr lang="en" sz="3700" spc="-218" dirty="0" err="1">
                <a:solidFill>
                  <a:srgbClr val="FFFFFF"/>
                </a:solidFill>
                <a:cs typeface="Bai Jamjuree Light Bold Italics"/>
              </a:rPr>
              <a:t>Accurate number and stock price</a:t>
            </a:r>
            <a:r>
              <a:rPr lang="en" sz="3700" spc="-218" dirty="0">
                <a:solidFill>
                  <a:srgbClr val="FFFFFF"/>
                </a:solidFill>
                <a:cs typeface="Bai Jamjuree Light Bold Italics"/>
              </a:rPr>
              <a:t> </a:t>
            </a:r>
            <a:r>
              <a:rPr lang="en" sz="3700" spc="-218" dirty="0" err="1">
                <a:solidFill>
                  <a:srgbClr val="FFFFFF"/>
                </a:solidFill>
                <a:cs typeface="Bai Jamjuree Light Bold Italics"/>
              </a:rPr>
              <a:t>and sign at the end of every order</a:t>
            </a:r>
            <a:r>
              <a:rPr lang="en" sz="3700" spc="-218" dirty="0">
                <a:solidFill>
                  <a:srgbClr val="FFFFFF"/>
                </a:solidFill>
                <a:cs typeface="Bai Jamjuree Light Bold Italics"/>
              </a:rPr>
              <a:t> </a:t>
            </a:r>
            <a:r>
              <a:rPr lang="en" sz="3700" spc="-218" dirty="0" err="1">
                <a:solidFill>
                  <a:srgbClr val="FFFFFF"/>
                </a:solidFill>
                <a:cs typeface="Bai Jamjuree Light Bold Italics"/>
              </a:rPr>
              <a:t>And should not take orders to sell and write alternately</a:t>
            </a:r>
            <a:r>
              <a:rPr lang="en" sz="3700" spc="-218" dirty="0">
                <a:solidFill>
                  <a:srgbClr val="FFFFFF"/>
                </a:solidFill>
                <a:cs typeface="Bai Jamjuree Light Bold Italics"/>
              </a:rPr>
              <a:t> </a:t>
            </a:r>
            <a:r>
              <a:rPr lang="en" sz="3700" spc="-218" dirty="0" err="1">
                <a:solidFill>
                  <a:srgbClr val="FFFFFF"/>
                </a:solidFill>
                <a:cs typeface="Bai Jamjuree Light Bold Italics"/>
              </a:rPr>
              <a:t>Because it will lose opportunities and money.</a:t>
            </a:r>
            <a:endParaRPr lang="en-US" sz="3700" spc="-218" dirty="0">
              <a:solidFill>
                <a:srgbClr val="FFFFFF"/>
              </a:solidFill>
              <a:cs typeface="Bai Jamjuree Light Bold Italics"/>
            </a:endParaRPr>
          </a:p>
        </p:txBody>
      </p:sp>
      <p:sp>
        <p:nvSpPr>
          <p:cNvPr id="10" name="TextBox 10"/>
          <p:cNvSpPr txBox="1"/>
          <p:nvPr/>
        </p:nvSpPr>
        <p:spPr>
          <a:xfrm>
            <a:off x="5965127" y="2556150"/>
            <a:ext cx="6357745" cy="730250"/>
          </a:xfrm>
          <a:prstGeom prst="rect">
            <a:avLst/>
          </a:prstGeom>
        </p:spPr>
        <p:txBody>
          <a:bodyPr lIns="0" tIns="0" rIns="0" bIns="0" rtlCol="0" anchor="t">
            <a:spAutoFit/>
          </a:bodyPr>
          <a:lstStyle/>
          <a:p>
            <a:pPr algn="ctr">
              <a:lnSpc>
                <a:spcPts val="5499"/>
              </a:lnSpc>
            </a:pPr>
            <a:r>
              <a:rPr lang="en" sz="5499" spc="-324">
                <a:solidFill>
                  <a:srgbClr val="FFFFFF"/>
                </a:solidFill>
                <a:cs typeface="Bai Jamjuree Light Bold Italics"/>
              </a:rPr>
              <a:t>Orders to sell securities</a:t>
            </a:r>
          </a:p>
        </p:txBody>
      </p:sp>
      <p:sp>
        <p:nvSpPr>
          <p:cNvPr id="11" name="TextBox 11"/>
          <p:cNvSpPr txBox="1"/>
          <p:nvPr/>
        </p:nvSpPr>
        <p:spPr>
          <a:xfrm>
            <a:off x="4201209" y="715963"/>
            <a:ext cx="9885583" cy="730250"/>
          </a:xfrm>
          <a:prstGeom prst="rect">
            <a:avLst/>
          </a:prstGeom>
        </p:spPr>
        <p:txBody>
          <a:bodyPr lIns="0" tIns="0" rIns="0" bIns="0" rtlCol="0" anchor="t">
            <a:spAutoFit/>
          </a:bodyPr>
          <a:lstStyle/>
          <a:p>
            <a:pPr algn="ctr">
              <a:lnSpc>
                <a:spcPts val="5499"/>
              </a:lnSpc>
            </a:pPr>
            <a:r>
              <a:rPr lang="en" sz="5499" spc="-324">
                <a:solidFill>
                  <a:srgbClr val="FFFFFF"/>
                </a:solidFill>
                <a:cs typeface="Bai Jamjuree Light Bold Italics"/>
              </a:rPr>
              <a:t>Caution in trading securities</a:t>
            </a:r>
          </a:p>
        </p:txBody>
      </p:sp>
    </p:spTree>
    <p:extLst>
      <p:ext uri="{BB962C8B-B14F-4D97-AF65-F5344CB8AC3E}">
        <p14:creationId xmlns:p14="http://schemas.microsoft.com/office/powerpoint/2010/main" val="881683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329881"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6" name="AutoShape 6"/>
          <p:cNvSpPr/>
          <p:nvPr/>
        </p:nvSpPr>
        <p:spPr>
          <a:xfrm>
            <a:off x="1028700" y="8302951"/>
            <a:ext cx="16230600" cy="169519"/>
          </a:xfrm>
          <a:prstGeom prst="rect">
            <a:avLst/>
          </a:prstGeom>
          <a:solidFill>
            <a:srgbClr val="FFFFFF"/>
          </a:solidFill>
        </p:spPr>
      </p:sp>
      <p:sp>
        <p:nvSpPr>
          <p:cNvPr id="7" name="AutoShape 7"/>
          <p:cNvSpPr/>
          <p:nvPr/>
        </p:nvSpPr>
        <p:spPr>
          <a:xfrm>
            <a:off x="1028700" y="1814529"/>
            <a:ext cx="16230600" cy="169519"/>
          </a:xfrm>
          <a:prstGeom prst="rect">
            <a:avLst/>
          </a:prstGeom>
          <a:solidFill>
            <a:srgbClr val="FFFFFF"/>
          </a:solidFill>
        </p:spPr>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04328" y="6855163"/>
            <a:ext cx="3889809" cy="2956255"/>
          </a:xfrm>
          <a:prstGeom prst="rect">
            <a:avLst/>
          </a:prstGeom>
        </p:spPr>
      </p:pic>
      <p:sp>
        <p:nvSpPr>
          <p:cNvPr id="9" name="TextBox 9"/>
          <p:cNvSpPr txBox="1"/>
          <p:nvPr/>
        </p:nvSpPr>
        <p:spPr>
          <a:xfrm>
            <a:off x="1882765" y="3752824"/>
            <a:ext cx="14522471" cy="4514056"/>
          </a:xfrm>
          <a:prstGeom prst="rect">
            <a:avLst/>
          </a:prstGeom>
        </p:spPr>
        <p:txBody>
          <a:bodyPr lIns="0" tIns="0" rIns="0" bIns="0" rtlCol="0" anchor="t">
            <a:spAutoFit/>
          </a:bodyPr>
          <a:lstStyle/>
          <a:p>
            <a:pPr algn="ctr">
              <a:lnSpc>
                <a:spcPts val="4440"/>
              </a:lnSpc>
            </a:pPr>
            <a:r>
              <a:rPr lang="en" sz="3700" spc="-218" dirty="0">
                <a:solidFill>
                  <a:srgbClr val="FFFFFF"/>
                </a:solidFill>
                <a:cs typeface="Bai Jamjuree Light Bold Italics"/>
              </a:rPr>
              <a:t>CONTRACT </a:t>
            </a:r>
            <a:r>
              <a:rPr lang="en" sz="3700" spc="-218" dirty="0" err="1">
                <a:solidFill>
                  <a:srgbClr val="FFFFFF"/>
                </a:solidFill>
                <a:cs typeface="Bai Jamjuree Light Bold Italics"/>
              </a:rPr>
              <a:t>and </a:t>
            </a:r>
            <a:r>
              <a:rPr lang="en" sz="3700" spc="-218" dirty="0">
                <a:solidFill>
                  <a:srgbClr val="FFFFFF"/>
                </a:solidFill>
                <a:cs typeface="Bai Jamjuree Light Bold Italics"/>
              </a:rPr>
              <a:t>INVOICE are documents that </a:t>
            </a:r>
            <a:r>
              <a:rPr lang="en" sz="3700" spc="-218" dirty="0" err="1">
                <a:solidFill>
                  <a:srgbClr val="FFFFFF"/>
                </a:solidFill>
                <a:cs typeface="Bai Jamjuree Light Bold Italics"/>
              </a:rPr>
              <a:t>brokers will send to investors to sign for acknowledgment of </a:t>
            </a:r>
            <a:r>
              <a:rPr lang="en" sz="3700" spc="-218" dirty="0">
                <a:solidFill>
                  <a:srgbClr val="FFFFFF"/>
                </a:solidFill>
                <a:cs typeface="Bai Jamjuree Light Bold Italics"/>
              </a:rPr>
              <a:t>official securities trading. </a:t>
            </a:r>
            <a:r>
              <a:rPr lang="en" sz="3700" spc="-218" dirty="0" err="1">
                <a:solidFill>
                  <a:srgbClr val="FFFFFF"/>
                </a:solidFill>
                <a:cs typeface="Bai Jamjuree Light Bold Italics"/>
              </a:rPr>
              <a:t>what stock</a:t>
            </a:r>
            <a:r>
              <a:rPr lang="en" sz="3700" spc="-218" dirty="0">
                <a:solidFill>
                  <a:srgbClr val="FFFFFF"/>
                </a:solidFill>
                <a:cs typeface="Bai Jamjuree Light Bold Italics"/>
              </a:rPr>
              <a:t> </a:t>
            </a:r>
            <a:r>
              <a:rPr lang="en" sz="3700" spc="-218" dirty="0" err="1">
                <a:solidFill>
                  <a:srgbClr val="FFFFFF"/>
                </a:solidFill>
                <a:cs typeface="Bai Jamjuree Light Bold Italics"/>
              </a:rPr>
              <a:t>amount and price</a:t>
            </a:r>
            <a:r>
              <a:rPr lang="en" sz="3700" spc="-218" dirty="0">
                <a:solidFill>
                  <a:srgbClr val="FFFFFF"/>
                </a:solidFill>
                <a:cs typeface="Bai Jamjuree Light Bold Italics"/>
              </a:rPr>
              <a:t> </a:t>
            </a:r>
            <a:r>
              <a:rPr lang="en" sz="3700" spc="-218" dirty="0" err="1">
                <a:solidFill>
                  <a:srgbClr val="FFFFFF"/>
                </a:solidFill>
                <a:cs typeface="Bai Jamjuree Light Bold Italics"/>
              </a:rPr>
              <a:t>Total money to be paid </a:t>
            </a:r>
            <a:r>
              <a:rPr lang="en" sz="3700" spc="-218" dirty="0">
                <a:solidFill>
                  <a:srgbClr val="FFFFFF"/>
                </a:solidFill>
                <a:cs typeface="Bai Jamjuree Light Bold Italics"/>
              </a:rPr>
              <a:t>( </a:t>
            </a:r>
            <a:r>
              <a:rPr lang="en" sz="3700" spc="-218" dirty="0" err="1">
                <a:solidFill>
                  <a:srgbClr val="FFFFFF"/>
                </a:solidFill>
                <a:cs typeface="Bai Jamjuree Light Bold Italics"/>
              </a:rPr>
              <a:t>in case of purchase </a:t>
            </a:r>
            <a:r>
              <a:rPr lang="en" sz="3700" spc="-218" dirty="0">
                <a:solidFill>
                  <a:srgbClr val="FFFFFF"/>
                </a:solidFill>
                <a:cs typeface="Bai Jamjuree Light Bold Italics"/>
              </a:rPr>
              <a:t>) </a:t>
            </a:r>
            <a:r>
              <a:rPr lang="en" sz="3700" spc="-218" dirty="0" err="1">
                <a:solidFill>
                  <a:srgbClr val="FFFFFF"/>
                </a:solidFill>
                <a:cs typeface="Bai Jamjuree Light Bold Italics"/>
              </a:rPr>
              <a:t>or received </a:t>
            </a:r>
            <a:r>
              <a:rPr lang="en" sz="3700" spc="-218" dirty="0">
                <a:solidFill>
                  <a:srgbClr val="FFFFFF"/>
                </a:solidFill>
                <a:cs typeface="Bai Jamjuree Light Bold Italics"/>
              </a:rPr>
              <a:t>( </a:t>
            </a:r>
            <a:r>
              <a:rPr lang="en" sz="3700" spc="-218" dirty="0" err="1">
                <a:solidFill>
                  <a:srgbClr val="FFFFFF"/>
                </a:solidFill>
                <a:cs typeface="Bai Jamjuree Light Bold Italics"/>
              </a:rPr>
              <a:t>in case of male </a:t>
            </a:r>
            <a:r>
              <a:rPr lang="en" sz="3700" spc="-218" dirty="0">
                <a:solidFill>
                  <a:srgbClr val="FFFFFF"/>
                </a:solidFill>
                <a:cs typeface="Bai Jamjuree Light Bold Italics"/>
              </a:rPr>
              <a:t>) </a:t>
            </a:r>
            <a:r>
              <a:rPr lang="en" sz="3700" spc="-218" dirty="0" err="1">
                <a:solidFill>
                  <a:srgbClr val="FFFFFF"/>
                </a:solidFill>
                <a:cs typeface="Bai Jamjuree Light Bold Italics"/>
              </a:rPr>
              <a:t>how much</a:t>
            </a:r>
            <a:r>
              <a:rPr lang="en" sz="3700" spc="-218" dirty="0">
                <a:solidFill>
                  <a:srgbClr val="FFFFFF"/>
                </a:solidFill>
                <a:cs typeface="Bai Jamjuree Light Bold Italics"/>
              </a:rPr>
              <a:t> </a:t>
            </a:r>
            <a:r>
              <a:rPr lang="en" sz="3700" spc="-218" dirty="0" err="1">
                <a:solidFill>
                  <a:srgbClr val="FFFFFF"/>
                </a:solidFill>
                <a:cs typeface="Bai Jamjuree Light Bold Italics"/>
              </a:rPr>
              <a:t>After deducting the commission, how much money will be left?</a:t>
            </a:r>
            <a:r>
              <a:rPr lang="en" sz="3700" spc="-218" dirty="0">
                <a:solidFill>
                  <a:srgbClr val="FFFFFF"/>
                </a:solidFill>
                <a:cs typeface="Bai Jamjuree Light Bold Italics"/>
              </a:rPr>
              <a:t> </a:t>
            </a:r>
            <a:r>
              <a:rPr lang="en" sz="3700" spc="-218" dirty="0" err="1">
                <a:solidFill>
                  <a:srgbClr val="FFFFFF"/>
                </a:solidFill>
                <a:cs typeface="Bai Jamjuree Light Bold Italics"/>
              </a:rPr>
              <a:t>All numbers and details must be checked to be correct.</a:t>
            </a:r>
            <a:r>
              <a:rPr lang="en" sz="3700" spc="-218" dirty="0">
                <a:solidFill>
                  <a:srgbClr val="FFFFFF"/>
                </a:solidFill>
                <a:cs typeface="Bai Jamjuree Light Bold Italics"/>
              </a:rPr>
              <a:t> </a:t>
            </a:r>
            <a:r>
              <a:rPr lang="en" sz="3700" spc="-218" dirty="0" err="1">
                <a:solidFill>
                  <a:srgbClr val="FFFFFF"/>
                </a:solidFill>
                <a:cs typeface="Bai Jamjuree Light Bold Italics"/>
              </a:rPr>
              <a:t>therefore signing </a:t>
            </a:r>
            <a:r>
              <a:rPr lang="en" sz="3700" spc="-218" dirty="0">
                <a:solidFill>
                  <a:srgbClr val="FFFFFF"/>
                </a:solidFill>
                <a:cs typeface="Bai Jamjuree Light Bold Italics"/>
              </a:rPr>
              <a:t>Copy of documents from every broker must be kept in a systematic and complete collection. </a:t>
            </a:r>
            <a:r>
              <a:rPr lang="en" sz="3700" spc="-218" dirty="0" err="1">
                <a:solidFill>
                  <a:srgbClr val="FFFFFF"/>
                </a:solidFill>
                <a:cs typeface="Bai Jamjuree Light Bold Italics"/>
              </a:rPr>
              <a:t>because it will be an important evidence to verify in case of an error occurs</a:t>
            </a:r>
            <a:endParaRPr lang="en-US" sz="3700" spc="-218" dirty="0">
              <a:solidFill>
                <a:srgbClr val="FFFFFF"/>
              </a:solidFill>
              <a:cs typeface="Bai Jamjuree Light Bold Italics"/>
            </a:endParaRPr>
          </a:p>
        </p:txBody>
      </p:sp>
      <p:sp>
        <p:nvSpPr>
          <p:cNvPr id="10" name="TextBox 10"/>
          <p:cNvSpPr txBox="1"/>
          <p:nvPr/>
        </p:nvSpPr>
        <p:spPr>
          <a:xfrm>
            <a:off x="5475150" y="2555849"/>
            <a:ext cx="7729682" cy="730250"/>
          </a:xfrm>
          <a:prstGeom prst="rect">
            <a:avLst/>
          </a:prstGeom>
        </p:spPr>
        <p:txBody>
          <a:bodyPr lIns="0" tIns="0" rIns="0" bIns="0" rtlCol="0" anchor="t">
            <a:spAutoFit/>
          </a:bodyPr>
          <a:lstStyle/>
          <a:p>
            <a:pPr algn="ctr">
              <a:lnSpc>
                <a:spcPts val="5499"/>
              </a:lnSpc>
            </a:pPr>
            <a:r>
              <a:rPr lang="en" sz="5499" spc="-324">
                <a:solidFill>
                  <a:srgbClr val="FFFFFF"/>
                </a:solidFill>
                <a:latin typeface="Bai Jamjuree Light Bold Italics"/>
              </a:rPr>
              <a:t>CONTRACT and INVOICE</a:t>
            </a:r>
          </a:p>
        </p:txBody>
      </p:sp>
      <p:sp>
        <p:nvSpPr>
          <p:cNvPr id="11" name="TextBox 11"/>
          <p:cNvSpPr txBox="1"/>
          <p:nvPr/>
        </p:nvSpPr>
        <p:spPr>
          <a:xfrm>
            <a:off x="4201209" y="715963"/>
            <a:ext cx="9885583" cy="730250"/>
          </a:xfrm>
          <a:prstGeom prst="rect">
            <a:avLst/>
          </a:prstGeom>
        </p:spPr>
        <p:txBody>
          <a:bodyPr lIns="0" tIns="0" rIns="0" bIns="0" rtlCol="0" anchor="t">
            <a:spAutoFit/>
          </a:bodyPr>
          <a:lstStyle/>
          <a:p>
            <a:pPr algn="ctr">
              <a:lnSpc>
                <a:spcPts val="5499"/>
              </a:lnSpc>
            </a:pPr>
            <a:r>
              <a:rPr lang="en" sz="5499" spc="-324">
                <a:solidFill>
                  <a:srgbClr val="FFFFFF"/>
                </a:solidFill>
                <a:cs typeface="Bai Jamjuree Light Bold Italics"/>
              </a:rPr>
              <a:t>Caution in trading securities</a:t>
            </a:r>
          </a:p>
        </p:txBody>
      </p:sp>
    </p:spTree>
    <p:extLst>
      <p:ext uri="{BB962C8B-B14F-4D97-AF65-F5344CB8AC3E}">
        <p14:creationId xmlns:p14="http://schemas.microsoft.com/office/powerpoint/2010/main" val="3956880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329881"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6" name="AutoShape 6"/>
          <p:cNvSpPr/>
          <p:nvPr/>
        </p:nvSpPr>
        <p:spPr>
          <a:xfrm>
            <a:off x="1028700" y="8302951"/>
            <a:ext cx="16230600" cy="169519"/>
          </a:xfrm>
          <a:prstGeom prst="rect">
            <a:avLst/>
          </a:prstGeom>
          <a:solidFill>
            <a:srgbClr val="FFFFFF"/>
          </a:solidFill>
        </p:spPr>
      </p:sp>
      <p:sp>
        <p:nvSpPr>
          <p:cNvPr id="7" name="AutoShape 7"/>
          <p:cNvSpPr/>
          <p:nvPr/>
        </p:nvSpPr>
        <p:spPr>
          <a:xfrm>
            <a:off x="1028700" y="1814529"/>
            <a:ext cx="16230600" cy="169519"/>
          </a:xfrm>
          <a:prstGeom prst="rect">
            <a:avLst/>
          </a:prstGeom>
          <a:solidFill>
            <a:srgbClr val="FFFFFF"/>
          </a:solidFill>
        </p:spPr>
      </p:sp>
      <p:pic>
        <p:nvPicPr>
          <p:cNvPr id="8"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3809357" y="7450625"/>
            <a:ext cx="3449943" cy="2419272"/>
          </a:xfrm>
          <a:prstGeom prst="rect">
            <a:avLst/>
          </a:prstGeom>
        </p:spPr>
      </p:pic>
      <p:sp>
        <p:nvSpPr>
          <p:cNvPr id="9" name="TextBox 9"/>
          <p:cNvSpPr txBox="1"/>
          <p:nvPr/>
        </p:nvSpPr>
        <p:spPr>
          <a:xfrm>
            <a:off x="1579002" y="3753124"/>
            <a:ext cx="14522471" cy="3933825"/>
          </a:xfrm>
          <a:prstGeom prst="rect">
            <a:avLst/>
          </a:prstGeom>
        </p:spPr>
        <p:txBody>
          <a:bodyPr lIns="0" tIns="0" rIns="0" bIns="0" rtlCol="0" anchor="t">
            <a:spAutoFit/>
          </a:bodyPr>
          <a:lstStyle/>
          <a:p>
            <a:pPr algn="ctr">
              <a:lnSpc>
                <a:spcPts val="4440"/>
              </a:lnSpc>
            </a:pPr>
            <a:r>
              <a:rPr lang="en" sz="3700" spc="-218" dirty="0" err="1">
                <a:solidFill>
                  <a:srgbClr val="FFFFFF"/>
                </a:solidFill>
                <a:cs typeface="Bai Jamjuree Light Bold Italics"/>
              </a:rPr>
              <a:t>Sometimes investors may stop trading for a while.</a:t>
            </a:r>
            <a:r>
              <a:rPr lang="en" sz="3700" spc="-218" dirty="0">
                <a:solidFill>
                  <a:srgbClr val="FFFFFF"/>
                </a:solidFill>
                <a:cs typeface="Bai Jamjuree Light Bold Italics"/>
              </a:rPr>
              <a:t> </a:t>
            </a:r>
            <a:r>
              <a:rPr lang="en" sz="3700" spc="-218" dirty="0" err="1">
                <a:solidFill>
                  <a:srgbClr val="FFFFFF"/>
                </a:solidFill>
                <a:cs typeface="Bai Jamjuree Light Bold Italics"/>
              </a:rPr>
              <a:t>But at the end of every month, the broker will inform the balance of securities in the account. </a:t>
            </a:r>
            <a:r>
              <a:rPr lang="en" sz="3700" spc="-218" dirty="0">
                <a:solidFill>
                  <a:srgbClr val="FFFFFF"/>
                </a:solidFill>
                <a:cs typeface="Bai Jamjuree Light Bold Italics"/>
              </a:rPr>
              <a:t>It's the same as commercial banks notify current account balances at the end of the month. Must verify that the securities are still available correctly or not because the broker may have many customers. </a:t>
            </a:r>
            <a:r>
              <a:rPr lang="en" sz="3700" spc="-218" dirty="0" err="1">
                <a:solidFill>
                  <a:srgbClr val="FFFFFF"/>
                </a:solidFill>
                <a:cs typeface="Bai Jamjuree Light Bold Italics"/>
              </a:rPr>
              <a:t>or the computer system may not work properly</a:t>
            </a:r>
            <a:r>
              <a:rPr lang="en" sz="3700" spc="-218" dirty="0">
                <a:solidFill>
                  <a:srgbClr val="FFFFFF"/>
                </a:solidFill>
                <a:cs typeface="Bai Jamjuree Light Bold Italics"/>
              </a:rPr>
              <a:t> </a:t>
            </a:r>
            <a:r>
              <a:rPr lang="en" sz="3700" spc="-218" dirty="0" err="1">
                <a:solidFill>
                  <a:srgbClr val="FFFFFF"/>
                </a:solidFill>
                <a:cs typeface="Bai Jamjuree Light Bold Italics"/>
              </a:rPr>
              <a:t>causing the balance of securities to be wrong</a:t>
            </a:r>
            <a:r>
              <a:rPr lang="en" sz="3700" spc="-218" dirty="0">
                <a:solidFill>
                  <a:srgbClr val="FFFFFF"/>
                </a:solidFill>
                <a:cs typeface="Bai Jamjuree Light Bold Italics"/>
              </a:rPr>
              <a:t> </a:t>
            </a:r>
            <a:r>
              <a:rPr lang="en" sz="3700" spc="-218" dirty="0" err="1">
                <a:solidFill>
                  <a:srgbClr val="FFFFFF"/>
                </a:solidFill>
                <a:cs typeface="Bai Jamjuree Light Bold Italics"/>
              </a:rPr>
              <a:t>If something goes wrong</a:t>
            </a:r>
            <a:r>
              <a:rPr lang="en" sz="3700" spc="-218" dirty="0">
                <a:solidFill>
                  <a:srgbClr val="FFFFFF"/>
                </a:solidFill>
                <a:cs typeface="Bai Jamjuree Light Bold Italics"/>
              </a:rPr>
              <a:t> </a:t>
            </a:r>
            <a:r>
              <a:rPr lang="en" sz="3700" spc="-218" dirty="0" err="1">
                <a:solidFill>
                  <a:srgbClr val="FFFFFF"/>
                </a:solidFill>
                <a:cs typeface="Bai Jamjuree Light Bold Italics"/>
              </a:rPr>
              <a:t>or if not sure </a:t>
            </a:r>
            <a:r>
              <a:rPr lang="en" sz="3700" spc="-218" dirty="0">
                <a:solidFill>
                  <a:srgbClr val="FFFFFF"/>
                </a:solidFill>
                <a:cs typeface="Bai Jamjuree Light Bold Italics"/>
              </a:rPr>
              <a:t>should contact back to the broker's marketing officer who takes care of the account to check the bruising</a:t>
            </a:r>
          </a:p>
        </p:txBody>
      </p:sp>
      <p:sp>
        <p:nvSpPr>
          <p:cNvPr id="10" name="TextBox 10"/>
          <p:cNvSpPr txBox="1"/>
          <p:nvPr/>
        </p:nvSpPr>
        <p:spPr>
          <a:xfrm>
            <a:off x="3942678" y="2543751"/>
            <a:ext cx="10402643" cy="730250"/>
          </a:xfrm>
          <a:prstGeom prst="rect">
            <a:avLst/>
          </a:prstGeom>
        </p:spPr>
        <p:txBody>
          <a:bodyPr lIns="0" tIns="0" rIns="0" bIns="0" rtlCol="0" anchor="t">
            <a:spAutoFit/>
          </a:bodyPr>
          <a:lstStyle/>
          <a:p>
            <a:pPr algn="ctr">
              <a:lnSpc>
                <a:spcPts val="5499"/>
              </a:lnSpc>
            </a:pPr>
            <a:r>
              <a:rPr lang="en" sz="5499" spc="-324">
                <a:solidFill>
                  <a:srgbClr val="FFFFFF"/>
                </a:solidFill>
                <a:cs typeface="Bai Jamjuree Light Bold Italics"/>
              </a:rPr>
              <a:t>Account Balance Report</a:t>
            </a:r>
          </a:p>
        </p:txBody>
      </p:sp>
    </p:spTree>
    <p:extLst>
      <p:ext uri="{BB962C8B-B14F-4D97-AF65-F5344CB8AC3E}">
        <p14:creationId xmlns:p14="http://schemas.microsoft.com/office/powerpoint/2010/main" val="272134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329881"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6" name="AutoShape 6"/>
          <p:cNvSpPr/>
          <p:nvPr/>
        </p:nvSpPr>
        <p:spPr>
          <a:xfrm>
            <a:off x="1028700" y="8302951"/>
            <a:ext cx="16230600" cy="169519"/>
          </a:xfrm>
          <a:prstGeom prst="rect">
            <a:avLst/>
          </a:prstGeom>
          <a:solidFill>
            <a:srgbClr val="FFFFFF"/>
          </a:solidFill>
        </p:spPr>
      </p:sp>
      <p:sp>
        <p:nvSpPr>
          <p:cNvPr id="7" name="AutoShape 7"/>
          <p:cNvSpPr/>
          <p:nvPr/>
        </p:nvSpPr>
        <p:spPr>
          <a:xfrm>
            <a:off x="1028700" y="1814529"/>
            <a:ext cx="16230600" cy="169519"/>
          </a:xfrm>
          <a:prstGeom prst="rect">
            <a:avLst/>
          </a:prstGeom>
          <a:solidFill>
            <a:srgbClr val="FFFFFF"/>
          </a:solidFill>
        </p:spPr>
      </p:sp>
      <p:pic>
        <p:nvPicPr>
          <p:cNvPr id="8"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3809357" y="7450625"/>
            <a:ext cx="3449943" cy="2419272"/>
          </a:xfrm>
          <a:prstGeom prst="rect">
            <a:avLst/>
          </a:prstGeom>
        </p:spPr>
      </p:pic>
      <p:sp>
        <p:nvSpPr>
          <p:cNvPr id="9" name="TextBox 9"/>
          <p:cNvSpPr txBox="1"/>
          <p:nvPr/>
        </p:nvSpPr>
        <p:spPr>
          <a:xfrm>
            <a:off x="1579001" y="4420479"/>
            <a:ext cx="14522471" cy="2809875"/>
          </a:xfrm>
          <a:prstGeom prst="rect">
            <a:avLst/>
          </a:prstGeom>
        </p:spPr>
        <p:txBody>
          <a:bodyPr lIns="0" tIns="0" rIns="0" bIns="0" rtlCol="0" anchor="t">
            <a:spAutoFit/>
          </a:bodyPr>
          <a:lstStyle/>
          <a:p>
            <a:pPr algn="ctr">
              <a:lnSpc>
                <a:spcPts val="4440"/>
              </a:lnSpc>
            </a:pPr>
            <a:r>
              <a:rPr lang="en" sz="3700" spc="-218" dirty="0" err="1">
                <a:solidFill>
                  <a:srgbClr val="FFFFFF"/>
                </a:solidFill>
                <a:cs typeface="Bai Jamjuree Light Bold Italics"/>
              </a:rPr>
              <a:t>You should check more about the remaining balance.</a:t>
            </a:r>
            <a:r>
              <a:rPr lang="en" sz="3700" spc="-218" dirty="0">
                <a:solidFill>
                  <a:srgbClr val="FFFFFF"/>
                </a:solidFill>
                <a:cs typeface="Bai Jamjuree Light Bold Italics"/>
              </a:rPr>
              <a:t> </a:t>
            </a:r>
            <a:r>
              <a:rPr lang="en" sz="3700" spc="-218" dirty="0" err="1">
                <a:solidFill>
                  <a:srgbClr val="FFFFFF"/>
                </a:solidFill>
                <a:cs typeface="Bai Jamjuree Light Bold Italics"/>
              </a:rPr>
              <a:t>The margin rate may change.</a:t>
            </a:r>
            <a:r>
              <a:rPr lang="en" sz="3700" spc="-218" dirty="0">
                <a:solidFill>
                  <a:srgbClr val="FFFFFF"/>
                </a:solidFill>
                <a:cs typeface="Bai Jamjuree Light Bold Italics"/>
              </a:rPr>
              <a:t> </a:t>
            </a:r>
            <a:r>
              <a:rPr lang="en" sz="3700" spc="-218" dirty="0" err="1">
                <a:solidFill>
                  <a:srgbClr val="FFFFFF"/>
                </a:solidFill>
                <a:cs typeface="Bai Jamjuree Light Bold Italics"/>
              </a:rPr>
              <a:t>or others need to be more detailed</a:t>
            </a:r>
            <a:r>
              <a:rPr lang="en" sz="3700" spc="-218" dirty="0">
                <a:solidFill>
                  <a:srgbClr val="FFFFFF"/>
                </a:solidFill>
                <a:cs typeface="Bai Jamjuree Light Bold Italics"/>
              </a:rPr>
              <a:t> </a:t>
            </a:r>
            <a:r>
              <a:rPr lang="en" sz="3700" spc="-218" dirty="0" err="1">
                <a:solidFill>
                  <a:srgbClr val="FFFFFF"/>
                </a:solidFill>
                <a:cs typeface="Bai Jamjuree Light Bold Italics"/>
              </a:rPr>
              <a:t>This is because the trading system </a:t>
            </a:r>
            <a:r>
              <a:rPr lang="en" sz="3700" spc="-218" dirty="0">
                <a:solidFill>
                  <a:srgbClr val="FFFFFF"/>
                </a:solidFill>
                <a:cs typeface="Bai Jamjuree Light Bold Italics"/>
              </a:rPr>
              <a:t>with </a:t>
            </a:r>
            <a:r>
              <a:rPr lang="en" sz="3700" spc="-218" dirty="0" err="1">
                <a:solidFill>
                  <a:srgbClr val="FFFFFF"/>
                </a:solidFill>
                <a:cs typeface="Bai Jamjuree Light Bold Italics"/>
              </a:rPr>
              <a:t>a margin account is complicated.</a:t>
            </a:r>
            <a:r>
              <a:rPr lang="en" sz="3700" spc="-218" dirty="0">
                <a:solidFill>
                  <a:srgbClr val="FFFFFF"/>
                </a:solidFill>
                <a:cs typeface="Bai Jamjuree Light Bold Italics"/>
              </a:rPr>
              <a:t> </a:t>
            </a:r>
            <a:r>
              <a:rPr lang="en" sz="3700" spc="-218" dirty="0" err="1">
                <a:solidFill>
                  <a:srgbClr val="FFFFFF"/>
                </a:solidFill>
                <a:cs typeface="Bai Jamjuree Light Bold Italics"/>
              </a:rPr>
              <a:t>The numbers move every day.</a:t>
            </a:r>
            <a:r>
              <a:rPr lang="en" sz="3700" spc="-218" dirty="0">
                <a:solidFill>
                  <a:srgbClr val="FFFFFF"/>
                </a:solidFill>
                <a:cs typeface="Bai Jamjuree Light Bold Italics"/>
              </a:rPr>
              <a:t> </a:t>
            </a:r>
            <a:r>
              <a:rPr lang="en" sz="3700" spc="-218" dirty="0" err="1">
                <a:solidFill>
                  <a:srgbClr val="FFFFFF"/>
                </a:solidFill>
                <a:cs typeface="Bai Jamjuree Light Bold Italics"/>
              </a:rPr>
              <a:t>and has very detailed steps</a:t>
            </a:r>
            <a:r>
              <a:rPr lang="en" sz="3700" spc="-218" dirty="0">
                <a:solidFill>
                  <a:srgbClr val="FFFFFF"/>
                </a:solidFill>
                <a:cs typeface="Bai Jamjuree Light Bold Italics"/>
              </a:rPr>
              <a:t> </a:t>
            </a:r>
            <a:r>
              <a:rPr lang="en" sz="3700" spc="-218" dirty="0" err="1">
                <a:solidFill>
                  <a:srgbClr val="FFFFFF"/>
                </a:solidFill>
                <a:cs typeface="Bai Jamjuree Light Bold Italics"/>
              </a:rPr>
              <a:t>Therefore, further study should be made. </a:t>
            </a:r>
            <a:r>
              <a:rPr lang="en" sz="3700" spc="-218" dirty="0">
                <a:solidFill>
                  <a:srgbClr val="FFFFFF"/>
                </a:solidFill>
                <a:cs typeface="Bai Jamjuree Light Bold Italics"/>
              </a:rPr>
              <a:t>By asking the broker that the investor is a customer or is going to be a customer </a:t>
            </a:r>
            <a:r>
              <a:rPr lang="en" sz="3700" spc="-218" dirty="0" err="1">
                <a:solidFill>
                  <a:srgbClr val="FFFFFF"/>
                </a:solidFill>
                <a:cs typeface="Bai Jamjuree Light Bold Italics"/>
              </a:rPr>
              <a:t>for a clear explanation.</a:t>
            </a:r>
            <a:endParaRPr lang="en-US" sz="3700" spc="-218" dirty="0">
              <a:solidFill>
                <a:srgbClr val="FFFFFF"/>
              </a:solidFill>
              <a:cs typeface="Bai Jamjuree Light Bold Italics"/>
            </a:endParaRPr>
          </a:p>
        </p:txBody>
      </p:sp>
      <p:sp>
        <p:nvSpPr>
          <p:cNvPr id="10" name="TextBox 10"/>
          <p:cNvSpPr txBox="1"/>
          <p:nvPr/>
        </p:nvSpPr>
        <p:spPr>
          <a:xfrm>
            <a:off x="2478952" y="2657975"/>
            <a:ext cx="12722570" cy="730250"/>
          </a:xfrm>
          <a:prstGeom prst="rect">
            <a:avLst/>
          </a:prstGeom>
        </p:spPr>
        <p:txBody>
          <a:bodyPr lIns="0" tIns="0" rIns="0" bIns="0" rtlCol="0" anchor="t">
            <a:spAutoFit/>
          </a:bodyPr>
          <a:lstStyle/>
          <a:p>
            <a:pPr algn="ctr">
              <a:lnSpc>
                <a:spcPts val="5499"/>
              </a:lnSpc>
            </a:pPr>
            <a:r>
              <a:rPr lang="en" sz="5499" spc="-324">
                <a:solidFill>
                  <a:srgbClr val="FFFFFF"/>
                </a:solidFill>
                <a:cs typeface="Bai Jamjuree Light Bold Italics"/>
              </a:rPr>
              <a:t>In the case of using a margin account for securities trading</a:t>
            </a:r>
          </a:p>
        </p:txBody>
      </p:sp>
    </p:spTree>
    <p:extLst>
      <p:ext uri="{BB962C8B-B14F-4D97-AF65-F5344CB8AC3E}">
        <p14:creationId xmlns:p14="http://schemas.microsoft.com/office/powerpoint/2010/main" val="143809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329881"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6" name="AutoShape 6"/>
          <p:cNvSpPr/>
          <p:nvPr/>
        </p:nvSpPr>
        <p:spPr>
          <a:xfrm>
            <a:off x="1028700" y="8302951"/>
            <a:ext cx="16230600" cy="169519"/>
          </a:xfrm>
          <a:prstGeom prst="rect">
            <a:avLst/>
          </a:prstGeom>
          <a:solidFill>
            <a:srgbClr val="FFFFFF"/>
          </a:solidFill>
        </p:spPr>
      </p:sp>
      <p:sp>
        <p:nvSpPr>
          <p:cNvPr id="7" name="AutoShape 7"/>
          <p:cNvSpPr/>
          <p:nvPr/>
        </p:nvSpPr>
        <p:spPr>
          <a:xfrm>
            <a:off x="1028700" y="1814529"/>
            <a:ext cx="16230600" cy="169519"/>
          </a:xfrm>
          <a:prstGeom prst="rect">
            <a:avLst/>
          </a:prstGeom>
          <a:solidFill>
            <a:srgbClr val="FFFFFF"/>
          </a:solidFill>
        </p:spPr>
      </p:sp>
      <p:sp>
        <p:nvSpPr>
          <p:cNvPr id="8" name="TextBox 8"/>
          <p:cNvSpPr txBox="1"/>
          <p:nvPr/>
        </p:nvSpPr>
        <p:spPr>
          <a:xfrm>
            <a:off x="1579002" y="3753124"/>
            <a:ext cx="14522471" cy="3371850"/>
          </a:xfrm>
          <a:prstGeom prst="rect">
            <a:avLst/>
          </a:prstGeom>
        </p:spPr>
        <p:txBody>
          <a:bodyPr lIns="0" tIns="0" rIns="0" bIns="0" rtlCol="0" anchor="t">
            <a:spAutoFit/>
          </a:bodyPr>
          <a:lstStyle/>
          <a:p>
            <a:pPr algn="ctr">
              <a:lnSpc>
                <a:spcPts val="4440"/>
              </a:lnSpc>
            </a:pPr>
            <a:r>
              <a:rPr lang="en" sz="3700" spc="-218">
                <a:solidFill>
                  <a:srgbClr val="FFFFFF"/>
                </a:solidFill>
                <a:cs typeface="Bai Jamjuree Light Bold Italics"/>
              </a:rPr>
              <a:t>In the case of using a margin account for securities trading</a:t>
            </a:r>
          </a:p>
          <a:p>
            <a:pPr algn="ctr">
              <a:lnSpc>
                <a:spcPts val="4440"/>
              </a:lnSpc>
            </a:pPr>
            <a:r>
              <a:rPr lang="en" sz="3700" spc="-218">
                <a:solidFill>
                  <a:srgbClr val="FFFFFF"/>
                </a:solidFill>
                <a:cs typeface="Bai Jamjuree Light Bold Italics"/>
              </a:rPr>
              <a:t>You should check more about the remaining balance. The margin rate may change. or others need to be more detailed This is because the trading system with a margin account is complicated. The numbers move every day. and has very detailed steps Therefore, further study should be made. By inquiring from the broker that the investor is a customer or is going to be a customer for a clear explanation.</a:t>
            </a:r>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402808" y="7371940"/>
            <a:ext cx="4179788" cy="1862024"/>
          </a:xfrm>
          <a:prstGeom prst="rect">
            <a:avLst/>
          </a:prstGeom>
        </p:spPr>
      </p:pic>
      <p:sp>
        <p:nvSpPr>
          <p:cNvPr id="10" name="TextBox 10"/>
          <p:cNvSpPr txBox="1"/>
          <p:nvPr/>
        </p:nvSpPr>
        <p:spPr>
          <a:xfrm>
            <a:off x="3942678" y="2543751"/>
            <a:ext cx="10402643" cy="730250"/>
          </a:xfrm>
          <a:prstGeom prst="rect">
            <a:avLst/>
          </a:prstGeom>
        </p:spPr>
        <p:txBody>
          <a:bodyPr lIns="0" tIns="0" rIns="0" bIns="0" rtlCol="0" anchor="t">
            <a:spAutoFit/>
          </a:bodyPr>
          <a:lstStyle/>
          <a:p>
            <a:pPr algn="ctr">
              <a:lnSpc>
                <a:spcPts val="5499"/>
              </a:lnSpc>
            </a:pPr>
            <a:r>
              <a:rPr lang="en" sz="5499" spc="-324">
                <a:solidFill>
                  <a:srgbClr val="FFFFFF"/>
                </a:solidFill>
                <a:cs typeface="Bai Jamjuree Light Bold Italics"/>
              </a:rPr>
              <a:t>currency</a:t>
            </a:r>
          </a:p>
        </p:txBody>
      </p:sp>
    </p:spTree>
    <p:extLst>
      <p:ext uri="{BB962C8B-B14F-4D97-AF65-F5344CB8AC3E}">
        <p14:creationId xmlns:p14="http://schemas.microsoft.com/office/powerpoint/2010/main" val="4035870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grpSp>
        <p:nvGrpSpPr>
          <p:cNvPr id="3" name="Group 3"/>
          <p:cNvGrpSpPr/>
          <p:nvPr/>
        </p:nvGrpSpPr>
        <p:grpSpPr>
          <a:xfrm>
            <a:off x="630794" y="5145186"/>
            <a:ext cx="5189760" cy="4307931"/>
            <a:chOff x="0" y="0"/>
            <a:chExt cx="1893239" cy="1571545"/>
          </a:xfrm>
        </p:grpSpPr>
        <p:sp>
          <p:nvSpPr>
            <p:cNvPr id="4" name="Freeform 4"/>
            <p:cNvSpPr/>
            <p:nvPr/>
          </p:nvSpPr>
          <p:spPr>
            <a:xfrm>
              <a:off x="0" y="0"/>
              <a:ext cx="1893239" cy="1571545"/>
            </a:xfrm>
            <a:custGeom>
              <a:avLst/>
              <a:gdLst/>
              <a:ahLst/>
              <a:cxnLst/>
              <a:rect l="l" t="t" r="r" b="b"/>
              <a:pathLst>
                <a:path w="1893239" h="1571545">
                  <a:moveTo>
                    <a:pt x="1768778" y="1571545"/>
                  </a:moveTo>
                  <a:lnTo>
                    <a:pt x="124460" y="1571545"/>
                  </a:lnTo>
                  <a:cubicBezTo>
                    <a:pt x="55880" y="1571545"/>
                    <a:pt x="0" y="1515665"/>
                    <a:pt x="0" y="1447085"/>
                  </a:cubicBezTo>
                  <a:lnTo>
                    <a:pt x="0" y="124460"/>
                  </a:lnTo>
                  <a:cubicBezTo>
                    <a:pt x="0" y="55880"/>
                    <a:pt x="55880" y="0"/>
                    <a:pt x="124460" y="0"/>
                  </a:cubicBezTo>
                  <a:lnTo>
                    <a:pt x="1768779" y="0"/>
                  </a:lnTo>
                  <a:cubicBezTo>
                    <a:pt x="1837359" y="0"/>
                    <a:pt x="1893239" y="55880"/>
                    <a:pt x="1893239" y="124460"/>
                  </a:cubicBezTo>
                  <a:lnTo>
                    <a:pt x="1893239" y="1447085"/>
                  </a:lnTo>
                  <a:cubicBezTo>
                    <a:pt x="1893239" y="1515665"/>
                    <a:pt x="1837359" y="1571545"/>
                    <a:pt x="1768779" y="1571545"/>
                  </a:cubicBezTo>
                  <a:close/>
                </a:path>
              </a:pathLst>
            </a:custGeom>
            <a:solidFill>
              <a:srgbClr val="263F6B"/>
            </a:solidFill>
          </p:spPr>
        </p:sp>
      </p:grpSp>
      <p:grpSp>
        <p:nvGrpSpPr>
          <p:cNvPr id="5" name="Group 5"/>
          <p:cNvGrpSpPr/>
          <p:nvPr/>
        </p:nvGrpSpPr>
        <p:grpSpPr>
          <a:xfrm>
            <a:off x="7152613" y="1910149"/>
            <a:ext cx="5189760" cy="4427515"/>
            <a:chOff x="0" y="0"/>
            <a:chExt cx="1893239" cy="1615170"/>
          </a:xfrm>
        </p:grpSpPr>
        <p:sp>
          <p:nvSpPr>
            <p:cNvPr id="6" name="Freeform 6"/>
            <p:cNvSpPr/>
            <p:nvPr/>
          </p:nvSpPr>
          <p:spPr>
            <a:xfrm>
              <a:off x="0" y="0"/>
              <a:ext cx="1893239" cy="1615170"/>
            </a:xfrm>
            <a:custGeom>
              <a:avLst/>
              <a:gdLst/>
              <a:ahLst/>
              <a:cxnLst/>
              <a:rect l="l" t="t" r="r" b="b"/>
              <a:pathLst>
                <a:path w="1893239" h="1615170">
                  <a:moveTo>
                    <a:pt x="1768778" y="1615170"/>
                  </a:moveTo>
                  <a:lnTo>
                    <a:pt x="124460" y="1615170"/>
                  </a:lnTo>
                  <a:cubicBezTo>
                    <a:pt x="55880" y="1615170"/>
                    <a:pt x="0" y="1559290"/>
                    <a:pt x="0" y="1490710"/>
                  </a:cubicBezTo>
                  <a:lnTo>
                    <a:pt x="0" y="124460"/>
                  </a:lnTo>
                  <a:cubicBezTo>
                    <a:pt x="0" y="55880"/>
                    <a:pt x="55880" y="0"/>
                    <a:pt x="124460" y="0"/>
                  </a:cubicBezTo>
                  <a:lnTo>
                    <a:pt x="1768779" y="0"/>
                  </a:lnTo>
                  <a:cubicBezTo>
                    <a:pt x="1837359" y="0"/>
                    <a:pt x="1893239" y="55880"/>
                    <a:pt x="1893239" y="124460"/>
                  </a:cubicBezTo>
                  <a:lnTo>
                    <a:pt x="1893239" y="1490710"/>
                  </a:lnTo>
                  <a:cubicBezTo>
                    <a:pt x="1893239" y="1559290"/>
                    <a:pt x="1837359" y="1615170"/>
                    <a:pt x="1768779" y="1615170"/>
                  </a:cubicBezTo>
                  <a:close/>
                </a:path>
              </a:pathLst>
            </a:custGeom>
            <a:solidFill>
              <a:srgbClr val="263F6B"/>
            </a:solidFill>
          </p:spPr>
        </p:sp>
      </p:grpSp>
      <p:sp>
        <p:nvSpPr>
          <p:cNvPr id="7" name="AutoShape 7"/>
          <p:cNvSpPr/>
          <p:nvPr/>
        </p:nvSpPr>
        <p:spPr>
          <a:xfrm rot="-2655355">
            <a:off x="4798933" y="4026669"/>
            <a:ext cx="1833692" cy="0"/>
          </a:xfrm>
          <a:prstGeom prst="line">
            <a:avLst/>
          </a:prstGeom>
          <a:ln w="47625" cap="rnd">
            <a:solidFill>
              <a:srgbClr val="263F6B"/>
            </a:solidFill>
            <a:prstDash val="solid"/>
            <a:headEnd type="oval" w="lg" len="lg"/>
            <a:tailEnd type="oval" w="lg" len="lg"/>
          </a:ln>
        </p:spPr>
      </p:sp>
      <p:sp>
        <p:nvSpPr>
          <p:cNvPr id="8" name="AutoShape 8"/>
          <p:cNvSpPr/>
          <p:nvPr/>
        </p:nvSpPr>
        <p:spPr>
          <a:xfrm rot="-8100000">
            <a:off x="10760381" y="8212565"/>
            <a:ext cx="1833692" cy="0"/>
          </a:xfrm>
          <a:prstGeom prst="line">
            <a:avLst/>
          </a:prstGeom>
          <a:ln w="47625" cap="rnd">
            <a:solidFill>
              <a:srgbClr val="263F6B"/>
            </a:solidFill>
            <a:prstDash val="solid"/>
            <a:headEnd type="oval" w="lg" len="lg"/>
            <a:tailEnd type="oval" w="lg" len="lg"/>
          </a:ln>
        </p:spPr>
      </p:sp>
      <p:sp>
        <p:nvSpPr>
          <p:cNvPr id="9" name="AutoShape 9"/>
          <p:cNvSpPr/>
          <p:nvPr/>
        </p:nvSpPr>
        <p:spPr>
          <a:xfrm rot="-2700000">
            <a:off x="16074923" y="9078320"/>
            <a:ext cx="5293007" cy="2487400"/>
          </a:xfrm>
          <a:prstGeom prst="rect">
            <a:avLst/>
          </a:prstGeom>
          <a:solidFill>
            <a:srgbClr val="213559"/>
          </a:solidFill>
        </p:spPr>
      </p:sp>
      <p:sp>
        <p:nvSpPr>
          <p:cNvPr id="10" name="AutoShape 10"/>
          <p:cNvSpPr/>
          <p:nvPr/>
        </p:nvSpPr>
        <p:spPr>
          <a:xfrm rot="-2700000">
            <a:off x="-2646503" y="-1243700"/>
            <a:ext cx="5293007" cy="2487400"/>
          </a:xfrm>
          <a:prstGeom prst="rect">
            <a:avLst/>
          </a:prstGeom>
          <a:solidFill>
            <a:srgbClr val="213559"/>
          </a:solidFill>
        </p:spPr>
      </p:sp>
      <p:grpSp>
        <p:nvGrpSpPr>
          <p:cNvPr id="11" name="Group 11"/>
          <p:cNvGrpSpPr/>
          <p:nvPr/>
        </p:nvGrpSpPr>
        <p:grpSpPr>
          <a:xfrm>
            <a:off x="12658205" y="3888221"/>
            <a:ext cx="4790292" cy="5836975"/>
            <a:chOff x="0" y="0"/>
            <a:chExt cx="1747512" cy="2129344"/>
          </a:xfrm>
        </p:grpSpPr>
        <p:sp>
          <p:nvSpPr>
            <p:cNvPr id="12" name="Freeform 12"/>
            <p:cNvSpPr/>
            <p:nvPr/>
          </p:nvSpPr>
          <p:spPr>
            <a:xfrm>
              <a:off x="0" y="0"/>
              <a:ext cx="1747512" cy="2129344"/>
            </a:xfrm>
            <a:custGeom>
              <a:avLst/>
              <a:gdLst/>
              <a:ahLst/>
              <a:cxnLst/>
              <a:rect l="l" t="t" r="r" b="b"/>
              <a:pathLst>
                <a:path w="1747512" h="2129344">
                  <a:moveTo>
                    <a:pt x="1623052" y="2129344"/>
                  </a:moveTo>
                  <a:lnTo>
                    <a:pt x="124460" y="2129344"/>
                  </a:lnTo>
                  <a:cubicBezTo>
                    <a:pt x="55880" y="2129344"/>
                    <a:pt x="0" y="2073464"/>
                    <a:pt x="0" y="2004884"/>
                  </a:cubicBezTo>
                  <a:lnTo>
                    <a:pt x="0" y="124460"/>
                  </a:lnTo>
                  <a:cubicBezTo>
                    <a:pt x="0" y="55880"/>
                    <a:pt x="55880" y="0"/>
                    <a:pt x="124460" y="0"/>
                  </a:cubicBezTo>
                  <a:lnTo>
                    <a:pt x="1623052" y="0"/>
                  </a:lnTo>
                  <a:cubicBezTo>
                    <a:pt x="1691632" y="0"/>
                    <a:pt x="1747512" y="55880"/>
                    <a:pt x="1747512" y="124460"/>
                  </a:cubicBezTo>
                  <a:lnTo>
                    <a:pt x="1747512" y="2004884"/>
                  </a:lnTo>
                  <a:cubicBezTo>
                    <a:pt x="1747512" y="2073465"/>
                    <a:pt x="1691632" y="2129344"/>
                    <a:pt x="1623052" y="2129344"/>
                  </a:cubicBezTo>
                  <a:close/>
                </a:path>
              </a:pathLst>
            </a:custGeom>
            <a:solidFill>
              <a:srgbClr val="263F6B"/>
            </a:solidFill>
          </p:spPr>
        </p:sp>
      </p:grpSp>
      <p:pic>
        <p:nvPicPr>
          <p:cNvPr id="13"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4239355" y="1933606"/>
            <a:ext cx="3462564" cy="2895569"/>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045265" y="0"/>
            <a:ext cx="7194090" cy="2904614"/>
          </a:xfrm>
          <a:prstGeom prst="rect">
            <a:avLst/>
          </a:prstGeom>
        </p:spPr>
      </p:pic>
      <p:sp>
        <p:nvSpPr>
          <p:cNvPr id="15" name="TextBox 15"/>
          <p:cNvSpPr txBox="1"/>
          <p:nvPr/>
        </p:nvSpPr>
        <p:spPr>
          <a:xfrm>
            <a:off x="1028700" y="6337665"/>
            <a:ext cx="3937272" cy="10668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Risk-averse (CONSERVATIVE)</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0794" y="3942660"/>
            <a:ext cx="6207494" cy="2506276"/>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4405543"/>
            <a:ext cx="6147705" cy="1575349"/>
          </a:xfrm>
          <a:prstGeom prst="rect">
            <a:avLst/>
          </a:prstGeom>
        </p:spPr>
      </p:pic>
      <p:sp>
        <p:nvSpPr>
          <p:cNvPr id="18" name="TextBox 18"/>
          <p:cNvSpPr txBox="1"/>
          <p:nvPr/>
        </p:nvSpPr>
        <p:spPr>
          <a:xfrm>
            <a:off x="741764" y="1107564"/>
            <a:ext cx="5078790" cy="1797050"/>
          </a:xfrm>
          <a:prstGeom prst="rect">
            <a:avLst/>
          </a:prstGeom>
        </p:spPr>
        <p:txBody>
          <a:bodyPr lIns="0" tIns="0" rIns="0" bIns="0" rtlCol="0" anchor="t">
            <a:spAutoFit/>
          </a:bodyPr>
          <a:lstStyle/>
          <a:p>
            <a:pPr algn="ctr">
              <a:lnSpc>
                <a:spcPts val="7149"/>
              </a:lnSpc>
            </a:pPr>
            <a:r>
              <a:rPr lang="en" sz="5499" spc="-324">
                <a:solidFill>
                  <a:srgbClr val="213559"/>
                </a:solidFill>
                <a:cs typeface="Bai Jamjuree Light Bold Italics"/>
              </a:rPr>
              <a:t>stock market investor</a:t>
            </a:r>
          </a:p>
        </p:txBody>
      </p:sp>
      <p:sp>
        <p:nvSpPr>
          <p:cNvPr id="19" name="TextBox 19"/>
          <p:cNvSpPr txBox="1"/>
          <p:nvPr/>
        </p:nvSpPr>
        <p:spPr>
          <a:xfrm>
            <a:off x="12662533" y="5095875"/>
            <a:ext cx="4790292" cy="10668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speculator (SPECULATOR)</a:t>
            </a:r>
          </a:p>
        </p:txBody>
      </p:sp>
      <p:sp>
        <p:nvSpPr>
          <p:cNvPr id="20" name="TextBox 20"/>
          <p:cNvSpPr txBox="1"/>
          <p:nvPr/>
        </p:nvSpPr>
        <p:spPr>
          <a:xfrm>
            <a:off x="7377359" y="2480036"/>
            <a:ext cx="4563427" cy="1066800"/>
          </a:xfrm>
          <a:prstGeom prst="rect">
            <a:avLst/>
          </a:prstGeom>
        </p:spPr>
        <p:txBody>
          <a:bodyPr lIns="0" tIns="0" rIns="0" bIns="0" rtlCol="0" anchor="t">
            <a:spAutoFit/>
          </a:bodyPr>
          <a:lstStyle/>
          <a:p>
            <a:pPr algn="ctr">
              <a:lnSpc>
                <a:spcPts val="4200"/>
              </a:lnSpc>
            </a:pPr>
            <a:r>
              <a:rPr lang="en" sz="3500" spc="-206">
                <a:solidFill>
                  <a:srgbClr val="FFFFFF"/>
                </a:solidFill>
                <a:cs typeface="Bai Jamjuree Light Bold Italics"/>
              </a:rPr>
              <a:t>like taking risks (ENTERPRISING)</a:t>
            </a:r>
          </a:p>
        </p:txBody>
      </p:sp>
      <p:sp>
        <p:nvSpPr>
          <p:cNvPr id="21" name="TextBox 21"/>
          <p:cNvSpPr txBox="1"/>
          <p:nvPr/>
        </p:nvSpPr>
        <p:spPr>
          <a:xfrm>
            <a:off x="1105216" y="7571231"/>
            <a:ext cx="3937272" cy="1600200"/>
          </a:xfrm>
          <a:prstGeom prst="rect">
            <a:avLst/>
          </a:prstGeom>
        </p:spPr>
        <p:txBody>
          <a:bodyPr lIns="0" tIns="0" rIns="0" bIns="0" rtlCol="0" anchor="t">
            <a:spAutoFit/>
          </a:bodyPr>
          <a:lstStyle/>
          <a:p>
            <a:pPr algn="ctr">
              <a:lnSpc>
                <a:spcPts val="4200"/>
              </a:lnSpc>
            </a:pPr>
            <a:r>
              <a:rPr lang="en" sz="3200" spc="-206" dirty="0">
                <a:solidFill>
                  <a:srgbClr val="FFFFFF"/>
                </a:solidFill>
                <a:latin typeface="Bai Jamjuree Light Bold Italics"/>
              </a:rPr>
              <a:t>It is a stock investment that focuses on the safety of funds.</a:t>
            </a:r>
          </a:p>
        </p:txBody>
      </p:sp>
      <p:sp>
        <p:nvSpPr>
          <p:cNvPr id="22" name="TextBox 22"/>
          <p:cNvSpPr txBox="1"/>
          <p:nvPr/>
        </p:nvSpPr>
        <p:spPr>
          <a:xfrm>
            <a:off x="7739955" y="3888221"/>
            <a:ext cx="3937272" cy="2105961"/>
          </a:xfrm>
          <a:prstGeom prst="rect">
            <a:avLst/>
          </a:prstGeom>
        </p:spPr>
        <p:txBody>
          <a:bodyPr lIns="0" tIns="0" rIns="0" bIns="0" rtlCol="0" anchor="t">
            <a:spAutoFit/>
          </a:bodyPr>
          <a:lstStyle/>
          <a:p>
            <a:pPr algn="ctr">
              <a:lnSpc>
                <a:spcPts val="4200"/>
              </a:lnSpc>
            </a:pPr>
            <a:r>
              <a:rPr lang="en" sz="2800" spc="-206" dirty="0">
                <a:solidFill>
                  <a:srgbClr val="FFFFFF"/>
                </a:solidFill>
                <a:latin typeface="Bai Jamjuree Light Bold Italics"/>
              </a:rPr>
              <a:t>In this type of investment, investors are more willing to take risks and will often sell and buy stocks.</a:t>
            </a:r>
          </a:p>
        </p:txBody>
      </p:sp>
      <p:sp>
        <p:nvSpPr>
          <p:cNvPr id="23" name="TextBox 23"/>
          <p:cNvSpPr txBox="1"/>
          <p:nvPr/>
        </p:nvSpPr>
        <p:spPr>
          <a:xfrm>
            <a:off x="12856059" y="6337665"/>
            <a:ext cx="4403241" cy="3200400"/>
          </a:xfrm>
          <a:prstGeom prst="rect">
            <a:avLst/>
          </a:prstGeom>
        </p:spPr>
        <p:txBody>
          <a:bodyPr lIns="0" tIns="0" rIns="0" bIns="0" rtlCol="0" anchor="t">
            <a:spAutoFit/>
          </a:bodyPr>
          <a:lstStyle/>
          <a:p>
            <a:pPr algn="ctr">
              <a:lnSpc>
                <a:spcPts val="4200"/>
              </a:lnSpc>
            </a:pPr>
            <a:r>
              <a:rPr lang="en" sz="3500" spc="-206" dirty="0">
                <a:solidFill>
                  <a:srgbClr val="FFFFFF"/>
                </a:solidFill>
                <a:cs typeface="Bai Jamjuree Light Bold Italics"/>
              </a:rPr>
              <a:t>Be a stock player who buys high-risk stocks. expecting returns in the form of profits from selling stocks within a short period of time and not expecting dividends</a:t>
            </a:r>
          </a:p>
        </p:txBody>
      </p:sp>
    </p:spTree>
    <p:extLst>
      <p:ext uri="{BB962C8B-B14F-4D97-AF65-F5344CB8AC3E}">
        <p14:creationId xmlns:p14="http://schemas.microsoft.com/office/powerpoint/2010/main" val="4077244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83237"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6242" y="8956802"/>
            <a:ext cx="1783058" cy="2950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7" name="AutoShape 7"/>
          <p:cNvSpPr/>
          <p:nvPr/>
        </p:nvSpPr>
        <p:spPr>
          <a:xfrm>
            <a:off x="1028700" y="8302951"/>
            <a:ext cx="16230600" cy="169519"/>
          </a:xfrm>
          <a:prstGeom prst="rect">
            <a:avLst/>
          </a:prstGeom>
          <a:solidFill>
            <a:srgbClr val="FFFFFF"/>
          </a:solidFill>
        </p:spPr>
      </p:sp>
      <p:sp>
        <p:nvSpPr>
          <p:cNvPr id="8" name="AutoShape 8"/>
          <p:cNvSpPr/>
          <p:nvPr/>
        </p:nvSpPr>
        <p:spPr>
          <a:xfrm>
            <a:off x="1028700" y="1814529"/>
            <a:ext cx="16230600" cy="169519"/>
          </a:xfrm>
          <a:prstGeom prst="rect">
            <a:avLst/>
          </a:prstGeom>
          <a:solidFill>
            <a:srgbClr val="FFFFFF"/>
          </a:solidFill>
        </p:spPr>
      </p:sp>
      <p:sp>
        <p:nvSpPr>
          <p:cNvPr id="9" name="TextBox 9"/>
          <p:cNvSpPr txBox="1"/>
          <p:nvPr/>
        </p:nvSpPr>
        <p:spPr>
          <a:xfrm>
            <a:off x="1028700" y="2926758"/>
            <a:ext cx="7727311" cy="3919136"/>
          </a:xfrm>
          <a:prstGeom prst="rect">
            <a:avLst/>
          </a:prstGeom>
        </p:spPr>
        <p:txBody>
          <a:bodyPr lIns="0" tIns="0" rIns="0" bIns="0" rtlCol="0" anchor="t">
            <a:spAutoFit/>
          </a:bodyPr>
          <a:lstStyle/>
          <a:p>
            <a:pPr>
              <a:lnSpc>
                <a:spcPts val="14898"/>
              </a:lnSpc>
            </a:pPr>
            <a:r>
              <a:rPr lang="en" sz="16194" spc="-955">
                <a:solidFill>
                  <a:srgbClr val="FFFFFF"/>
                </a:solidFill>
                <a:latin typeface="Montserrat Extra-Bold"/>
              </a:rPr>
              <a:t>THANK YOU</a:t>
            </a:r>
          </a:p>
        </p:txBody>
      </p:sp>
      <p:sp>
        <p:nvSpPr>
          <p:cNvPr id="10" name="TextBox 10"/>
          <p:cNvSpPr txBox="1"/>
          <p:nvPr/>
        </p:nvSpPr>
        <p:spPr>
          <a:xfrm>
            <a:off x="1028700" y="6918282"/>
            <a:ext cx="6492033" cy="432435"/>
          </a:xfrm>
          <a:prstGeom prst="rect">
            <a:avLst/>
          </a:prstGeom>
        </p:spPr>
        <p:txBody>
          <a:bodyPr lIns="0" tIns="0" rIns="0" bIns="0" rtlCol="0" anchor="t">
            <a:spAutoFit/>
          </a:bodyPr>
          <a:lstStyle/>
          <a:p>
            <a:pPr>
              <a:lnSpc>
                <a:spcPts val="3510"/>
              </a:lnSpc>
            </a:pPr>
            <a:r>
              <a:rPr lang="en" sz="2700" spc="-159">
                <a:solidFill>
                  <a:srgbClr val="FFFFFF"/>
                </a:solidFill>
                <a:cs typeface="Montserrat Italics"/>
              </a:rPr>
              <a:t>Stock Exchange and Stock Exchange of Thailand</a:t>
            </a:r>
          </a:p>
        </p:txBody>
      </p:sp>
    </p:spTree>
    <p:extLst>
      <p:ext uri="{BB962C8B-B14F-4D97-AF65-F5344CB8AC3E}">
        <p14:creationId xmlns:p14="http://schemas.microsoft.com/office/powerpoint/2010/main" val="3342886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92367"/>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080939"/>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sp>
        <p:nvSpPr>
          <p:cNvPr id="7" name="TextBox 7"/>
          <p:cNvSpPr txBox="1"/>
          <p:nvPr/>
        </p:nvSpPr>
        <p:spPr>
          <a:xfrm>
            <a:off x="1409830" y="1786689"/>
            <a:ext cx="9849960" cy="730250"/>
          </a:xfrm>
          <a:prstGeom prst="rect">
            <a:avLst/>
          </a:prstGeom>
        </p:spPr>
        <p:txBody>
          <a:bodyPr lIns="0" tIns="0" rIns="0" bIns="0" rtlCol="0" anchor="t">
            <a:spAutoFit/>
          </a:bodyPr>
          <a:lstStyle/>
          <a:p>
            <a:pPr>
              <a:lnSpc>
                <a:spcPts val="5499"/>
              </a:lnSpc>
            </a:pPr>
            <a:r>
              <a:rPr lang="en" sz="5499" spc="-324">
                <a:solidFill>
                  <a:srgbClr val="00247D"/>
                </a:solidFill>
                <a:cs typeface="Bai Jamjuree Light Bold Italics"/>
              </a:rPr>
              <a:t>exercise</a:t>
            </a:r>
          </a:p>
        </p:txBody>
      </p:sp>
      <p:sp>
        <p:nvSpPr>
          <p:cNvPr id="8" name="TextBox 8"/>
          <p:cNvSpPr txBox="1"/>
          <p:nvPr/>
        </p:nvSpPr>
        <p:spPr>
          <a:xfrm>
            <a:off x="1175873" y="2768595"/>
            <a:ext cx="16502527" cy="6052939"/>
          </a:xfrm>
          <a:prstGeom prst="rect">
            <a:avLst/>
          </a:prstGeom>
        </p:spPr>
        <p:txBody>
          <a:bodyPr wrap="square" lIns="0" tIns="0" rIns="0" bIns="0" rtlCol="0" anchor="t">
            <a:spAutoFit/>
          </a:bodyPr>
          <a:lstStyle/>
          <a:p>
            <a:pPr>
              <a:lnSpc>
                <a:spcPts val="5920"/>
              </a:lnSpc>
            </a:pPr>
            <a:r>
              <a:rPr lang="en" sz="3600" spc="-218" dirty="0">
                <a:solidFill>
                  <a:srgbClr val="213559"/>
                </a:solidFill>
                <a:latin typeface="Bai Jamjuree Light Bold Italics"/>
              </a:rPr>
              <a:t>1. What type of financial institution do you think the Stock Exchange of Thailand is? and how it is important to investors</a:t>
            </a:r>
          </a:p>
          <a:p>
            <a:pPr>
              <a:lnSpc>
                <a:spcPts val="5920"/>
              </a:lnSpc>
            </a:pPr>
            <a:r>
              <a:rPr lang="en" sz="3600" spc="-218" dirty="0">
                <a:solidFill>
                  <a:srgbClr val="213559"/>
                </a:solidFill>
                <a:latin typeface="Bai Jamjuree Light Bold Italics"/>
              </a:rPr>
              <a:t>2. Describe the qualifications of members of the Stock Exchange of Thailand in detail.</a:t>
            </a:r>
          </a:p>
          <a:p>
            <a:pPr>
              <a:lnSpc>
                <a:spcPts val="5920"/>
              </a:lnSpc>
            </a:pPr>
            <a:r>
              <a:rPr lang="en" sz="3600" spc="-218" dirty="0">
                <a:solidFill>
                  <a:srgbClr val="213559"/>
                </a:solidFill>
                <a:latin typeface="Bai Jamjuree Light Bold Italics"/>
              </a:rPr>
              <a:t>3. The Stock Exchange of Thailand is suitable for retail investors. who want to speculate on investment Do you agree with this sentence? And have any additional comments?</a:t>
            </a:r>
          </a:p>
          <a:p>
            <a:pPr>
              <a:lnSpc>
                <a:spcPts val="5920"/>
              </a:lnSpc>
            </a:pPr>
            <a:r>
              <a:rPr lang="en" sz="3600" spc="-218" dirty="0">
                <a:solidFill>
                  <a:srgbClr val="213559"/>
                </a:solidFill>
                <a:latin typeface="Bai Jamjuree Light Bold Italics"/>
              </a:rPr>
              <a:t>4. Explain measures to protect investors in the Stock Exchange of Thailand.</a:t>
            </a:r>
          </a:p>
          <a:p>
            <a:pPr>
              <a:lnSpc>
                <a:spcPts val="5920"/>
              </a:lnSpc>
            </a:pPr>
            <a:r>
              <a:rPr lang="en" sz="3600" spc="-218" dirty="0">
                <a:solidFill>
                  <a:srgbClr val="213559"/>
                </a:solidFill>
                <a:latin typeface="Bai Jamjuree Light Bold Italics"/>
              </a:rPr>
              <a:t>5. How many parties are involved in the Stock Exchange of Thailand and what are their duties?</a:t>
            </a:r>
          </a:p>
        </p:txBody>
      </p:sp>
    </p:spTree>
    <p:extLst>
      <p:ext uri="{BB962C8B-B14F-4D97-AF65-F5344CB8AC3E}">
        <p14:creationId xmlns:p14="http://schemas.microsoft.com/office/powerpoint/2010/main" val="572518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92367"/>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080939"/>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sp>
        <p:nvSpPr>
          <p:cNvPr id="7" name="TextBox 7"/>
          <p:cNvSpPr txBox="1"/>
          <p:nvPr/>
        </p:nvSpPr>
        <p:spPr>
          <a:xfrm>
            <a:off x="1409830" y="1786689"/>
            <a:ext cx="9849960" cy="730250"/>
          </a:xfrm>
          <a:prstGeom prst="rect">
            <a:avLst/>
          </a:prstGeom>
        </p:spPr>
        <p:txBody>
          <a:bodyPr lIns="0" tIns="0" rIns="0" bIns="0" rtlCol="0" anchor="t">
            <a:spAutoFit/>
          </a:bodyPr>
          <a:lstStyle/>
          <a:p>
            <a:pPr>
              <a:lnSpc>
                <a:spcPts val="5499"/>
              </a:lnSpc>
            </a:pPr>
            <a:r>
              <a:rPr lang="en" sz="5499" spc="-324">
                <a:solidFill>
                  <a:srgbClr val="00247D"/>
                </a:solidFill>
                <a:cs typeface="Bai Jamjuree Light Bold Italics"/>
              </a:rPr>
              <a:t>end of chapter questions</a:t>
            </a:r>
          </a:p>
        </p:txBody>
      </p:sp>
      <p:sp>
        <p:nvSpPr>
          <p:cNvPr id="8" name="TextBox 8"/>
          <p:cNvSpPr txBox="1"/>
          <p:nvPr/>
        </p:nvSpPr>
        <p:spPr>
          <a:xfrm>
            <a:off x="1175873" y="2768595"/>
            <a:ext cx="16083427" cy="5155563"/>
          </a:xfrm>
          <a:prstGeom prst="rect">
            <a:avLst/>
          </a:prstGeom>
        </p:spPr>
        <p:txBody>
          <a:bodyPr lIns="0" tIns="0" rIns="0" bIns="0" rtlCol="0" anchor="t">
            <a:spAutoFit/>
          </a:bodyPr>
          <a:lstStyle/>
          <a:p>
            <a:pPr>
              <a:lnSpc>
                <a:spcPts val="5920"/>
              </a:lnSpc>
            </a:pPr>
            <a:r>
              <a:rPr lang="en" sz="3700" spc="-218">
                <a:solidFill>
                  <a:srgbClr val="213559"/>
                </a:solidFill>
                <a:latin typeface="Bai Jamjuree Light Bold Italics"/>
              </a:rPr>
              <a:t>1. Explain the meaning of the term financial statements.</a:t>
            </a:r>
          </a:p>
          <a:p>
            <a:pPr>
              <a:lnSpc>
                <a:spcPts val="5920"/>
              </a:lnSpc>
            </a:pPr>
            <a:r>
              <a:rPr lang="en" sz="3700" spc="-218">
                <a:solidFill>
                  <a:srgbClr val="213559"/>
                </a:solidFill>
                <a:latin typeface="Bai Jamjuree Light Bold Italics"/>
              </a:rPr>
              <a:t>2. What are the elements of financial statements? Explain.</a:t>
            </a:r>
          </a:p>
          <a:p>
            <a:pPr>
              <a:lnSpc>
                <a:spcPts val="5920"/>
              </a:lnSpc>
            </a:pPr>
            <a:r>
              <a:rPr lang="en" sz="3700" spc="-218">
                <a:solidFill>
                  <a:srgbClr val="213559"/>
                </a:solidFill>
                <a:latin typeface="Bai Jamjuree Light Bold Italics"/>
              </a:rPr>
              <a:t>3. What is the purpose of financial statements? Explain.</a:t>
            </a:r>
          </a:p>
          <a:p>
            <a:pPr>
              <a:lnSpc>
                <a:spcPts val="5920"/>
              </a:lnSpc>
            </a:pPr>
            <a:r>
              <a:rPr lang="en" sz="3700" spc="-218">
                <a:solidFill>
                  <a:srgbClr val="213559"/>
                </a:solidFill>
                <a:latin typeface="Bai Jamjuree Light Bold Italics"/>
              </a:rPr>
              <a:t>4. Explain the meaning of the word users of financial statements And how many types of financial statements users are divided into? What are they?</a:t>
            </a:r>
          </a:p>
          <a:p>
            <a:pPr>
              <a:lnSpc>
                <a:spcPts val="5920"/>
              </a:lnSpc>
            </a:pPr>
            <a:r>
              <a:rPr lang="en" sz="3700" spc="-218">
                <a:solidFill>
                  <a:srgbClr val="213559"/>
                </a:solidFill>
                <a:latin typeface="Bai Jamjuree Light Bold Italics"/>
              </a:rPr>
              <a:t>5. Explain the meaning of the word balance sheet and how many important elements of the balance sheet are there?</a:t>
            </a:r>
          </a:p>
        </p:txBody>
      </p:sp>
    </p:spTree>
    <p:extLst>
      <p:ext uri="{BB962C8B-B14F-4D97-AF65-F5344CB8AC3E}">
        <p14:creationId xmlns:p14="http://schemas.microsoft.com/office/powerpoint/2010/main" val="286366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6305562" y="-995510"/>
            <a:ext cx="12278020" cy="12278020"/>
          </a:xfrm>
          <a:prstGeom prst="rect">
            <a:avLst/>
          </a:prstGeom>
        </p:spPr>
      </p:pic>
      <p:sp>
        <p:nvSpPr>
          <p:cNvPr id="4" name="AutoShape 4"/>
          <p:cNvSpPr/>
          <p:nvPr/>
        </p:nvSpPr>
        <p:spPr>
          <a:xfrm>
            <a:off x="1028700" y="3703457"/>
            <a:ext cx="16230600" cy="5554843"/>
          </a:xfrm>
          <a:prstGeom prst="rect">
            <a:avLst/>
          </a:prstGeom>
          <a:solidFill>
            <a:srgbClr val="213559"/>
          </a:solidFill>
        </p:spPr>
      </p:sp>
      <p:grpSp>
        <p:nvGrpSpPr>
          <p:cNvPr id="5" name="Group 5"/>
          <p:cNvGrpSpPr>
            <a:grpSpLocks noChangeAspect="1"/>
          </p:cNvGrpSpPr>
          <p:nvPr/>
        </p:nvGrpSpPr>
        <p:grpSpPr>
          <a:xfrm>
            <a:off x="11517384" y="-407456"/>
            <a:ext cx="8944351" cy="10694456"/>
            <a:chOff x="0" y="0"/>
            <a:chExt cx="8603361" cy="10286746"/>
          </a:xfrm>
        </p:grpSpPr>
        <p:sp>
          <p:nvSpPr>
            <p:cNvPr id="6" name="Freeform 6"/>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cstate="print">
                <a:extLst>
                  <a:ext uri="{28A0092B-C50C-407E-A947-70E740481C1C}">
                    <a14:useLocalDpi xmlns:a14="http://schemas.microsoft.com/office/drawing/2010/main" val="0"/>
                  </a:ext>
                </a:extLst>
              </a:blip>
              <a:stretch>
                <a:fillRect/>
              </a:stretch>
            </a:blip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476242" y="8956802"/>
            <a:ext cx="1783058" cy="295015"/>
          </a:xfrm>
          <a:prstGeom prst="rect">
            <a:avLst/>
          </a:prstGeom>
        </p:spPr>
      </p:pic>
      <p:sp>
        <p:nvSpPr>
          <p:cNvPr id="8" name="TextBox 8"/>
          <p:cNvSpPr txBox="1"/>
          <p:nvPr/>
        </p:nvSpPr>
        <p:spPr>
          <a:xfrm>
            <a:off x="1499580" y="2516724"/>
            <a:ext cx="7214437" cy="669925"/>
          </a:xfrm>
          <a:prstGeom prst="rect">
            <a:avLst/>
          </a:prstGeom>
        </p:spPr>
        <p:txBody>
          <a:bodyPr lIns="0" tIns="0" rIns="0" bIns="0" rtlCol="0" anchor="t">
            <a:spAutoFit/>
          </a:bodyPr>
          <a:lstStyle/>
          <a:p>
            <a:pPr>
              <a:lnSpc>
                <a:spcPts val="5000"/>
              </a:lnSpc>
            </a:pPr>
            <a:r>
              <a:rPr lang="en" sz="5000" spc="-295">
                <a:solidFill>
                  <a:srgbClr val="213559"/>
                </a:solidFill>
                <a:cs typeface="Bai Jamjuree Light Bold Italics"/>
              </a:rPr>
              <a:t>general purpose</a:t>
            </a:r>
          </a:p>
        </p:txBody>
      </p:sp>
      <p:sp>
        <p:nvSpPr>
          <p:cNvPr id="9" name="TextBox 9"/>
          <p:cNvSpPr txBox="1"/>
          <p:nvPr/>
        </p:nvSpPr>
        <p:spPr>
          <a:xfrm>
            <a:off x="1499580" y="5359469"/>
            <a:ext cx="10407963" cy="2204719"/>
          </a:xfrm>
          <a:prstGeom prst="rect">
            <a:avLst/>
          </a:prstGeom>
        </p:spPr>
        <p:txBody>
          <a:bodyPr lIns="0" tIns="0" rIns="0" bIns="0" rtlCol="0" anchor="t">
            <a:spAutoFit/>
          </a:bodyPr>
          <a:lstStyle/>
          <a:p>
            <a:pPr>
              <a:lnSpc>
                <a:spcPts val="4420"/>
              </a:lnSpc>
            </a:pPr>
            <a:r>
              <a:rPr lang="en" sz="3400">
                <a:solidFill>
                  <a:srgbClr val="FFFFFF"/>
                </a:solidFill>
                <a:cs typeface="Bai Jamjuree Light Italics"/>
              </a:rPr>
              <a:t>To have an understanding of the meaning of the stock market</a:t>
            </a:r>
          </a:p>
          <a:p>
            <a:pPr>
              <a:lnSpc>
                <a:spcPts val="4420"/>
              </a:lnSpc>
            </a:pPr>
            <a:r>
              <a:rPr lang="en" sz="3400" spc="183">
                <a:solidFill>
                  <a:srgbClr val="FFFFFF"/>
                </a:solidFill>
                <a:cs typeface="Bai Jamjuree Light Italics"/>
              </a:rPr>
              <a:t>and the Stock Exchange of Thailand composition of</a:t>
            </a:r>
          </a:p>
          <a:p>
            <a:pPr>
              <a:lnSpc>
                <a:spcPts val="4420"/>
              </a:lnSpc>
            </a:pPr>
            <a:r>
              <a:rPr lang="en" sz="3400">
                <a:solidFill>
                  <a:srgbClr val="FFFFFF"/>
                </a:solidFill>
                <a:cs typeface="Bai Jamjuree Light Italics"/>
              </a:rPr>
              <a:t>stock market Qualifications of member companies and measures to protect investors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92367"/>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9080939"/>
            <a:ext cx="1783058" cy="295015"/>
          </a:xfrm>
          <a:prstGeom prst="rect">
            <a:avLst/>
          </a:prstGeom>
        </p:spPr>
      </p:pic>
      <p:sp>
        <p:nvSpPr>
          <p:cNvPr id="5" name="AutoShape 5"/>
          <p:cNvSpPr/>
          <p:nvPr/>
        </p:nvSpPr>
        <p:spPr>
          <a:xfrm>
            <a:off x="1028700" y="9591065"/>
            <a:ext cx="16230600" cy="1351653"/>
          </a:xfrm>
          <a:prstGeom prst="rect">
            <a:avLst/>
          </a:prstGeom>
          <a:solidFill>
            <a:srgbClr val="213559"/>
          </a:solidFill>
        </p:spPr>
      </p:sp>
      <p:sp>
        <p:nvSpPr>
          <p:cNvPr id="6" name="AutoShape 6"/>
          <p:cNvSpPr/>
          <p:nvPr/>
        </p:nvSpPr>
        <p:spPr>
          <a:xfrm>
            <a:off x="1028700" y="-675827"/>
            <a:ext cx="16230600" cy="1351653"/>
          </a:xfrm>
          <a:prstGeom prst="rect">
            <a:avLst/>
          </a:prstGeom>
          <a:solidFill>
            <a:srgbClr val="213559"/>
          </a:solidFill>
        </p:spPr>
      </p:sp>
      <p:sp>
        <p:nvSpPr>
          <p:cNvPr id="7" name="TextBox 7"/>
          <p:cNvSpPr txBox="1"/>
          <p:nvPr/>
        </p:nvSpPr>
        <p:spPr>
          <a:xfrm>
            <a:off x="1409830" y="1786689"/>
            <a:ext cx="9849960" cy="730250"/>
          </a:xfrm>
          <a:prstGeom prst="rect">
            <a:avLst/>
          </a:prstGeom>
        </p:spPr>
        <p:txBody>
          <a:bodyPr lIns="0" tIns="0" rIns="0" bIns="0" rtlCol="0" anchor="t">
            <a:spAutoFit/>
          </a:bodyPr>
          <a:lstStyle/>
          <a:p>
            <a:pPr>
              <a:lnSpc>
                <a:spcPts val="5499"/>
              </a:lnSpc>
            </a:pPr>
            <a:r>
              <a:rPr lang="en" sz="5499" spc="-324">
                <a:solidFill>
                  <a:srgbClr val="00247D"/>
                </a:solidFill>
                <a:cs typeface="Bai Jamjuree Light Bold Italics"/>
              </a:rPr>
              <a:t>end of chapter questions</a:t>
            </a:r>
          </a:p>
        </p:txBody>
      </p:sp>
      <p:sp>
        <p:nvSpPr>
          <p:cNvPr id="8" name="TextBox 8"/>
          <p:cNvSpPr txBox="1"/>
          <p:nvPr/>
        </p:nvSpPr>
        <p:spPr>
          <a:xfrm>
            <a:off x="1175873" y="2768595"/>
            <a:ext cx="16083427" cy="3669663"/>
          </a:xfrm>
          <a:prstGeom prst="rect">
            <a:avLst/>
          </a:prstGeom>
        </p:spPr>
        <p:txBody>
          <a:bodyPr lIns="0" tIns="0" rIns="0" bIns="0" rtlCol="0" anchor="t">
            <a:spAutoFit/>
          </a:bodyPr>
          <a:lstStyle/>
          <a:p>
            <a:pPr>
              <a:lnSpc>
                <a:spcPts val="5920"/>
              </a:lnSpc>
            </a:pPr>
            <a:r>
              <a:rPr lang="en" sz="3700" spc="-218">
                <a:solidFill>
                  <a:srgbClr val="213559"/>
                </a:solidFill>
                <a:latin typeface="Bai Jamjuree Light Bold Italics"/>
              </a:rPr>
              <a:t>6. What is balance sheet equation?</a:t>
            </a:r>
          </a:p>
          <a:p>
            <a:pPr>
              <a:lnSpc>
                <a:spcPts val="5920"/>
              </a:lnSpc>
            </a:pPr>
            <a:r>
              <a:rPr lang="en" sz="3700" spc="-218">
                <a:solidFill>
                  <a:srgbClr val="213559"/>
                </a:solidFill>
                <a:latin typeface="Bai Jamjuree Light Bold Italics"/>
              </a:rPr>
              <a:t>7. Explain the meaning of the word profit and loss statement and how many important elements of the balance sheet are there?</a:t>
            </a:r>
          </a:p>
          <a:p>
            <a:pPr>
              <a:lnSpc>
                <a:spcPts val="5920"/>
              </a:lnSpc>
            </a:pPr>
            <a:r>
              <a:rPr lang="en" sz="3700" spc="-218">
                <a:solidFill>
                  <a:srgbClr val="213559"/>
                </a:solidFill>
                <a:latin typeface="Bai Jamjuree Light Bold Italics"/>
              </a:rPr>
              <a:t>8. Duties and Responsibilities of Finance Managers</a:t>
            </a:r>
          </a:p>
          <a:p>
            <a:pPr>
              <a:lnSpc>
                <a:spcPts val="5920"/>
              </a:lnSpc>
            </a:pPr>
            <a:r>
              <a:rPr lang="en" sz="3700" spc="-218">
                <a:solidFill>
                  <a:srgbClr val="213559"/>
                </a:solidFill>
                <a:latin typeface="Bai Jamjuree Light Bold Italics"/>
              </a:rPr>
              <a:t>9. Evaluation of financial management</a:t>
            </a:r>
          </a:p>
        </p:txBody>
      </p:sp>
    </p:spTree>
    <p:extLst>
      <p:ext uri="{BB962C8B-B14F-4D97-AF65-F5344CB8AC3E}">
        <p14:creationId xmlns:p14="http://schemas.microsoft.com/office/powerpoint/2010/main" val="1569857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AutoShape 3"/>
          <p:cNvSpPr/>
          <p:nvPr/>
        </p:nvSpPr>
        <p:spPr>
          <a:xfrm rot="2700000">
            <a:off x="-2646503" y="9043300"/>
            <a:ext cx="5293007" cy="2487400"/>
          </a:xfrm>
          <a:prstGeom prst="rect">
            <a:avLst/>
          </a:prstGeom>
          <a:solidFill>
            <a:srgbClr val="213559"/>
          </a:solidFill>
        </p:spPr>
      </p:sp>
      <p:grpSp>
        <p:nvGrpSpPr>
          <p:cNvPr id="4" name="Group 4"/>
          <p:cNvGrpSpPr/>
          <p:nvPr/>
        </p:nvGrpSpPr>
        <p:grpSpPr>
          <a:xfrm>
            <a:off x="-2512615" y="1681677"/>
            <a:ext cx="8253464" cy="1309890"/>
            <a:chOff x="0" y="0"/>
            <a:chExt cx="4161103" cy="660400"/>
          </a:xfrm>
        </p:grpSpPr>
        <p:sp>
          <p:nvSpPr>
            <p:cNvPr id="5" name="Freeform 5"/>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grpSp>
        <p:nvGrpSpPr>
          <p:cNvPr id="6" name="Group 6"/>
          <p:cNvGrpSpPr/>
          <p:nvPr/>
        </p:nvGrpSpPr>
        <p:grpSpPr>
          <a:xfrm>
            <a:off x="12547151" y="1681677"/>
            <a:ext cx="8253464" cy="1309890"/>
            <a:chOff x="0" y="0"/>
            <a:chExt cx="4161103" cy="660400"/>
          </a:xfrm>
        </p:grpSpPr>
        <p:sp>
          <p:nvSpPr>
            <p:cNvPr id="7" name="Freeform 7"/>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sp>
        <p:nvSpPr>
          <p:cNvPr id="8" name="AutoShape 8"/>
          <p:cNvSpPr/>
          <p:nvPr/>
        </p:nvSpPr>
        <p:spPr>
          <a:xfrm rot="-2700000">
            <a:off x="15641497" y="9043300"/>
            <a:ext cx="5293007" cy="2487400"/>
          </a:xfrm>
          <a:prstGeom prst="rect">
            <a:avLst/>
          </a:prstGeom>
          <a:solidFill>
            <a:srgbClr val="213559"/>
          </a:solidFill>
        </p:spPr>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052346" y="3765680"/>
            <a:ext cx="5869188" cy="6521320"/>
          </a:xfrm>
          <a:prstGeom prst="rect">
            <a:avLst/>
          </a:prstGeom>
        </p:spPr>
      </p:pic>
      <p:sp>
        <p:nvSpPr>
          <p:cNvPr id="10" name="TextBox 10"/>
          <p:cNvSpPr txBox="1"/>
          <p:nvPr/>
        </p:nvSpPr>
        <p:spPr>
          <a:xfrm>
            <a:off x="5536782" y="1712042"/>
            <a:ext cx="7214437" cy="1298575"/>
          </a:xfrm>
          <a:prstGeom prst="rect">
            <a:avLst/>
          </a:prstGeom>
        </p:spPr>
        <p:txBody>
          <a:bodyPr lIns="0" tIns="0" rIns="0" bIns="0" rtlCol="0" anchor="t">
            <a:spAutoFit/>
          </a:bodyPr>
          <a:lstStyle/>
          <a:p>
            <a:pPr algn="ctr">
              <a:lnSpc>
                <a:spcPts val="5000"/>
              </a:lnSpc>
            </a:pPr>
            <a:r>
              <a:rPr lang="en" sz="5000" spc="-295">
                <a:solidFill>
                  <a:srgbClr val="213559"/>
                </a:solidFill>
                <a:cs typeface="Bai Jamjuree Light Bold Italics"/>
              </a:rPr>
              <a:t>Definition of Stock Market</a:t>
            </a:r>
          </a:p>
        </p:txBody>
      </p:sp>
      <p:sp>
        <p:nvSpPr>
          <p:cNvPr id="11" name="TextBox 11"/>
          <p:cNvSpPr txBox="1"/>
          <p:nvPr/>
        </p:nvSpPr>
        <p:spPr>
          <a:xfrm>
            <a:off x="764289" y="4253261"/>
            <a:ext cx="10407963" cy="3282950"/>
          </a:xfrm>
          <a:prstGeom prst="rect">
            <a:avLst/>
          </a:prstGeom>
        </p:spPr>
        <p:txBody>
          <a:bodyPr lIns="0" tIns="0" rIns="0" bIns="0" rtlCol="0" anchor="t">
            <a:spAutoFit/>
          </a:bodyPr>
          <a:lstStyle/>
          <a:p>
            <a:pPr algn="ctr">
              <a:lnSpc>
                <a:spcPts val="5200"/>
              </a:lnSpc>
            </a:pPr>
            <a:r>
              <a:rPr lang="en" sz="4000">
                <a:solidFill>
                  <a:srgbClr val="213559"/>
                </a:solidFill>
                <a:cs typeface="Bai Jamjuree Light Bold Italics"/>
              </a:rPr>
              <a:t>The stock market is a type of capital market.</a:t>
            </a:r>
          </a:p>
          <a:p>
            <a:pPr algn="ctr">
              <a:lnSpc>
                <a:spcPts val="5200"/>
              </a:lnSpc>
            </a:pPr>
            <a:r>
              <a:rPr lang="en" sz="4000">
                <a:solidFill>
                  <a:srgbClr val="213559"/>
                </a:solidFill>
                <a:cs typeface="Bai Jamjuree Light Bold Italics"/>
              </a:rPr>
              <a:t>It is a source of mobilizing long-term savings for more than 1 year.</a:t>
            </a:r>
          </a:p>
          <a:p>
            <a:pPr algn="ctr">
              <a:lnSpc>
                <a:spcPts val="5200"/>
              </a:lnSpc>
            </a:pPr>
            <a:r>
              <a:rPr lang="en" sz="4000">
                <a:solidFill>
                  <a:srgbClr val="213559"/>
                </a:solidFill>
                <a:cs typeface="Bai Jamjuree Light Bold Italics"/>
              </a:rPr>
              <a:t>Is a trading source for allocation</a:t>
            </a:r>
          </a:p>
          <a:p>
            <a:pPr algn="ctr">
              <a:lnSpc>
                <a:spcPts val="5200"/>
              </a:lnSpc>
            </a:pPr>
            <a:r>
              <a:rPr lang="en" sz="4000">
                <a:solidFill>
                  <a:srgbClr val="213559"/>
                </a:solidFill>
                <a:cs typeface="Bai Jamjuree Light Bold Italics"/>
              </a:rPr>
              <a:t>To those who need long-term funds to be used for various purposes.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AutoShape 3"/>
          <p:cNvSpPr/>
          <p:nvPr/>
        </p:nvSpPr>
        <p:spPr>
          <a:xfrm rot="2700000">
            <a:off x="-2646503" y="9043300"/>
            <a:ext cx="5293007" cy="2487400"/>
          </a:xfrm>
          <a:prstGeom prst="rect">
            <a:avLst/>
          </a:prstGeom>
          <a:solidFill>
            <a:srgbClr val="213559"/>
          </a:solidFill>
        </p:spPr>
      </p:sp>
      <p:grpSp>
        <p:nvGrpSpPr>
          <p:cNvPr id="4" name="Group 4"/>
          <p:cNvGrpSpPr/>
          <p:nvPr/>
        </p:nvGrpSpPr>
        <p:grpSpPr>
          <a:xfrm>
            <a:off x="-2512615" y="1681677"/>
            <a:ext cx="8253464" cy="1309890"/>
            <a:chOff x="0" y="0"/>
            <a:chExt cx="4161103" cy="660400"/>
          </a:xfrm>
        </p:grpSpPr>
        <p:sp>
          <p:nvSpPr>
            <p:cNvPr id="5" name="Freeform 5"/>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grpSp>
        <p:nvGrpSpPr>
          <p:cNvPr id="6" name="Group 6"/>
          <p:cNvGrpSpPr/>
          <p:nvPr/>
        </p:nvGrpSpPr>
        <p:grpSpPr>
          <a:xfrm>
            <a:off x="12547151" y="1681677"/>
            <a:ext cx="8253464" cy="1309890"/>
            <a:chOff x="0" y="0"/>
            <a:chExt cx="4161103" cy="660400"/>
          </a:xfrm>
        </p:grpSpPr>
        <p:sp>
          <p:nvSpPr>
            <p:cNvPr id="7" name="Freeform 7"/>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sp>
        <p:nvSpPr>
          <p:cNvPr id="8" name="AutoShape 8"/>
          <p:cNvSpPr/>
          <p:nvPr/>
        </p:nvSpPr>
        <p:spPr>
          <a:xfrm rot="-2700000">
            <a:off x="15641497" y="9043300"/>
            <a:ext cx="5293007" cy="2487400"/>
          </a:xfrm>
          <a:prstGeom prst="rect">
            <a:avLst/>
          </a:prstGeom>
          <a:solidFill>
            <a:srgbClr val="213559"/>
          </a:solidFill>
        </p:spPr>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052346" y="3765680"/>
            <a:ext cx="5869188" cy="652132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51107" y="7536211"/>
            <a:ext cx="1494806" cy="996537"/>
          </a:xfrm>
          <a:prstGeom prst="rect">
            <a:avLst/>
          </a:prstGeom>
        </p:spPr>
      </p:pic>
      <p:sp>
        <p:nvSpPr>
          <p:cNvPr id="11" name="TextBox 11"/>
          <p:cNvSpPr txBox="1"/>
          <p:nvPr/>
        </p:nvSpPr>
        <p:spPr>
          <a:xfrm>
            <a:off x="5229623" y="1415872"/>
            <a:ext cx="7828754" cy="1927225"/>
          </a:xfrm>
          <a:prstGeom prst="rect">
            <a:avLst/>
          </a:prstGeom>
        </p:spPr>
        <p:txBody>
          <a:bodyPr lIns="0" tIns="0" rIns="0" bIns="0" rtlCol="0" anchor="t">
            <a:spAutoFit/>
          </a:bodyPr>
          <a:lstStyle/>
          <a:p>
            <a:pPr algn="ctr">
              <a:lnSpc>
                <a:spcPts val="5000"/>
              </a:lnSpc>
            </a:pPr>
            <a:r>
              <a:rPr lang="en" sz="5000" spc="-295">
                <a:solidFill>
                  <a:srgbClr val="213559"/>
                </a:solidFill>
                <a:cs typeface="Bai Jamjuree Light Bold Italics"/>
              </a:rPr>
              <a:t>the meaning of</a:t>
            </a:r>
          </a:p>
          <a:p>
            <a:pPr algn="ctr">
              <a:lnSpc>
                <a:spcPts val="5000"/>
              </a:lnSpc>
            </a:pPr>
            <a:r>
              <a:rPr lang="en" sz="5000" spc="-295">
                <a:solidFill>
                  <a:srgbClr val="213559"/>
                </a:solidFill>
                <a:cs typeface="Bai Jamjuree Light Bold Italics"/>
              </a:rPr>
              <a:t>stock market</a:t>
            </a:r>
          </a:p>
          <a:p>
            <a:pPr algn="ctr">
              <a:lnSpc>
                <a:spcPts val="5000"/>
              </a:lnSpc>
            </a:pPr>
            <a:r>
              <a:rPr lang="en" sz="5000" spc="-295">
                <a:solidFill>
                  <a:srgbClr val="213559"/>
                </a:solidFill>
                <a:cs typeface="Bai Jamjuree Light Bold Italics"/>
              </a:rPr>
              <a:t>of Thailand</a:t>
            </a:r>
          </a:p>
        </p:txBody>
      </p:sp>
      <p:sp>
        <p:nvSpPr>
          <p:cNvPr id="12" name="TextBox 12"/>
          <p:cNvSpPr txBox="1"/>
          <p:nvPr/>
        </p:nvSpPr>
        <p:spPr>
          <a:xfrm>
            <a:off x="764289" y="4253261"/>
            <a:ext cx="10407963" cy="3282950"/>
          </a:xfrm>
          <a:prstGeom prst="rect">
            <a:avLst/>
          </a:prstGeom>
        </p:spPr>
        <p:txBody>
          <a:bodyPr lIns="0" tIns="0" rIns="0" bIns="0" rtlCol="0" anchor="t">
            <a:spAutoFit/>
          </a:bodyPr>
          <a:lstStyle/>
          <a:p>
            <a:pPr algn="ctr">
              <a:lnSpc>
                <a:spcPts val="5200"/>
              </a:lnSpc>
            </a:pPr>
            <a:r>
              <a:rPr lang="en" sz="4000">
                <a:solidFill>
                  <a:srgbClr val="213559"/>
                </a:solidFill>
                <a:cs typeface="Bai Jamjuree Light Bold Italics"/>
              </a:rPr>
              <a:t>The Stock Exchange of Thailand acts as a trading center for listed securities.</a:t>
            </a:r>
          </a:p>
          <a:p>
            <a:pPr algn="ctr">
              <a:lnSpc>
                <a:spcPts val="5200"/>
              </a:lnSpc>
            </a:pPr>
            <a:r>
              <a:rPr lang="en" sz="4000">
                <a:solidFill>
                  <a:srgbClr val="213559"/>
                </a:solidFill>
                <a:cs typeface="Bai Jamjuree Light Bold Italics"/>
              </a:rPr>
              <a:t>and develop various systems necessary to facilitate securities trading conduct any business related to securities trading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781595" y="3401648"/>
            <a:ext cx="25783492" cy="9586163"/>
          </a:xfrm>
          <a:prstGeom prst="rect">
            <a:avLst/>
          </a:prstGeom>
          <a:solidFill>
            <a:srgbClr val="545454">
              <a:alpha val="4706"/>
            </a:srgbClr>
          </a:solidFill>
        </p:spPr>
      </p:sp>
      <p:sp>
        <p:nvSpPr>
          <p:cNvPr id="3" name="AutoShape 3"/>
          <p:cNvSpPr/>
          <p:nvPr/>
        </p:nvSpPr>
        <p:spPr>
          <a:xfrm rot="2700000">
            <a:off x="-2646503" y="9043300"/>
            <a:ext cx="5293007" cy="2487400"/>
          </a:xfrm>
          <a:prstGeom prst="rect">
            <a:avLst/>
          </a:prstGeom>
          <a:solidFill>
            <a:srgbClr val="213559"/>
          </a:solidFill>
        </p:spPr>
      </p:sp>
      <p:sp>
        <p:nvSpPr>
          <p:cNvPr id="4" name="AutoShape 4"/>
          <p:cNvSpPr/>
          <p:nvPr/>
        </p:nvSpPr>
        <p:spPr>
          <a:xfrm rot="2700000">
            <a:off x="15641497" y="-1243700"/>
            <a:ext cx="5293007" cy="2487400"/>
          </a:xfrm>
          <a:prstGeom prst="rect">
            <a:avLst/>
          </a:prstGeom>
          <a:solidFill>
            <a:srgbClr val="213559"/>
          </a:solidFill>
        </p:spPr>
      </p:sp>
      <p:grpSp>
        <p:nvGrpSpPr>
          <p:cNvPr id="5" name="Group 5"/>
          <p:cNvGrpSpPr/>
          <p:nvPr/>
        </p:nvGrpSpPr>
        <p:grpSpPr>
          <a:xfrm>
            <a:off x="-2512615" y="1681677"/>
            <a:ext cx="8253464" cy="1309890"/>
            <a:chOff x="0" y="0"/>
            <a:chExt cx="4161103" cy="660400"/>
          </a:xfrm>
        </p:grpSpPr>
        <p:sp>
          <p:nvSpPr>
            <p:cNvPr id="6" name="Freeform 6"/>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grpSp>
        <p:nvGrpSpPr>
          <p:cNvPr id="7" name="Group 7"/>
          <p:cNvGrpSpPr/>
          <p:nvPr/>
        </p:nvGrpSpPr>
        <p:grpSpPr>
          <a:xfrm>
            <a:off x="12547151" y="1681677"/>
            <a:ext cx="8253464" cy="1309890"/>
            <a:chOff x="0" y="0"/>
            <a:chExt cx="4161103" cy="660400"/>
          </a:xfrm>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sp>
        <p:nvSpPr>
          <p:cNvPr id="9" name="TextBox 9"/>
          <p:cNvSpPr txBox="1"/>
          <p:nvPr/>
        </p:nvSpPr>
        <p:spPr>
          <a:xfrm>
            <a:off x="5229623" y="2044522"/>
            <a:ext cx="7828754" cy="669925"/>
          </a:xfrm>
          <a:prstGeom prst="rect">
            <a:avLst/>
          </a:prstGeom>
        </p:spPr>
        <p:txBody>
          <a:bodyPr lIns="0" tIns="0" rIns="0" bIns="0" rtlCol="0" anchor="t">
            <a:spAutoFit/>
          </a:bodyPr>
          <a:lstStyle/>
          <a:p>
            <a:pPr algn="ctr">
              <a:lnSpc>
                <a:spcPts val="5000"/>
              </a:lnSpc>
            </a:pPr>
            <a:r>
              <a:rPr lang="en" sz="5000" spc="-295">
                <a:solidFill>
                  <a:srgbClr val="213559"/>
                </a:solidFill>
                <a:cs typeface="Bai Jamjuree Light Bold Italics"/>
              </a:rPr>
              <a:t>operation</a:t>
            </a:r>
          </a:p>
        </p:txBody>
      </p:sp>
      <p:sp>
        <p:nvSpPr>
          <p:cNvPr id="10" name="TextBox 10"/>
          <p:cNvSpPr txBox="1"/>
          <p:nvPr/>
        </p:nvSpPr>
        <p:spPr>
          <a:xfrm>
            <a:off x="4270401" y="3728714"/>
            <a:ext cx="9747199" cy="494031"/>
          </a:xfrm>
          <a:prstGeom prst="rect">
            <a:avLst/>
          </a:prstGeom>
        </p:spPr>
        <p:txBody>
          <a:bodyPr lIns="0" tIns="0" rIns="0" bIns="0" rtlCol="0" anchor="t">
            <a:spAutoFit/>
          </a:bodyPr>
          <a:lstStyle/>
          <a:p>
            <a:pPr algn="ctr">
              <a:lnSpc>
                <a:spcPts val="3700"/>
              </a:lnSpc>
            </a:pPr>
            <a:r>
              <a:rPr lang="en" sz="3700" spc="-218">
                <a:solidFill>
                  <a:srgbClr val="213559"/>
                </a:solidFill>
                <a:cs typeface="Bai Jamjuree Light Bold Italics"/>
              </a:rPr>
              <a:t>The Stock Exchange of Thailand operates as follows:</a:t>
            </a:r>
          </a:p>
        </p:txBody>
      </p:sp>
      <p:grpSp>
        <p:nvGrpSpPr>
          <p:cNvPr id="11" name="Group 11"/>
          <p:cNvGrpSpPr/>
          <p:nvPr/>
        </p:nvGrpSpPr>
        <p:grpSpPr>
          <a:xfrm>
            <a:off x="1082240" y="4973155"/>
            <a:ext cx="4626722" cy="4276508"/>
            <a:chOff x="0" y="66675"/>
            <a:chExt cx="6168963" cy="5702012"/>
          </a:xfrm>
        </p:grpSpPr>
        <p:grpSp>
          <p:nvGrpSpPr>
            <p:cNvPr id="12" name="Group 12"/>
            <p:cNvGrpSpPr/>
            <p:nvPr/>
          </p:nvGrpSpPr>
          <p:grpSpPr>
            <a:xfrm>
              <a:off x="0" y="1274235"/>
              <a:ext cx="6168963" cy="4494452"/>
              <a:chOff x="0" y="0"/>
              <a:chExt cx="1687841" cy="1229691"/>
            </a:xfrm>
          </p:grpSpPr>
          <p:sp>
            <p:nvSpPr>
              <p:cNvPr id="13" name="Freeform 13"/>
              <p:cNvSpPr/>
              <p:nvPr/>
            </p:nvSpPr>
            <p:spPr>
              <a:xfrm>
                <a:off x="0" y="0"/>
                <a:ext cx="1687841" cy="1229691"/>
              </a:xfrm>
              <a:custGeom>
                <a:avLst/>
                <a:gdLst/>
                <a:ahLst/>
                <a:cxnLst/>
                <a:rect l="l" t="t" r="r" b="b"/>
                <a:pathLst>
                  <a:path w="1687841" h="1229691">
                    <a:moveTo>
                      <a:pt x="1563381" y="1229691"/>
                    </a:moveTo>
                    <a:lnTo>
                      <a:pt x="124460" y="1229691"/>
                    </a:lnTo>
                    <a:cubicBezTo>
                      <a:pt x="55880" y="1229691"/>
                      <a:pt x="0" y="1173811"/>
                      <a:pt x="0" y="1105231"/>
                    </a:cubicBezTo>
                    <a:lnTo>
                      <a:pt x="0" y="124460"/>
                    </a:lnTo>
                    <a:cubicBezTo>
                      <a:pt x="0" y="55880"/>
                      <a:pt x="55880" y="0"/>
                      <a:pt x="124460" y="0"/>
                    </a:cubicBezTo>
                    <a:lnTo>
                      <a:pt x="1563381" y="0"/>
                    </a:lnTo>
                    <a:cubicBezTo>
                      <a:pt x="1631961" y="0"/>
                      <a:pt x="1687841" y="55880"/>
                      <a:pt x="1687841" y="124460"/>
                    </a:cubicBezTo>
                    <a:lnTo>
                      <a:pt x="1687841" y="1105231"/>
                    </a:lnTo>
                    <a:cubicBezTo>
                      <a:pt x="1687841" y="1173811"/>
                      <a:pt x="1631961" y="1229691"/>
                      <a:pt x="1563381" y="1229691"/>
                    </a:cubicBezTo>
                    <a:close/>
                  </a:path>
                </a:pathLst>
              </a:custGeom>
              <a:solidFill>
                <a:srgbClr val="263F6B"/>
              </a:solidFill>
            </p:spPr>
          </p:sp>
        </p:grpSp>
        <p:sp>
          <p:nvSpPr>
            <p:cNvPr id="14" name="TextBox 14"/>
            <p:cNvSpPr txBox="1"/>
            <p:nvPr/>
          </p:nvSpPr>
          <p:spPr>
            <a:xfrm>
              <a:off x="642792" y="66675"/>
              <a:ext cx="4883380" cy="680933"/>
            </a:xfrm>
            <a:prstGeom prst="rect">
              <a:avLst/>
            </a:prstGeom>
          </p:spPr>
          <p:txBody>
            <a:bodyPr lIns="0" tIns="0" rIns="0" bIns="0" rtlCol="0" anchor="t">
              <a:spAutoFit/>
            </a:bodyPr>
            <a:lstStyle/>
            <a:p>
              <a:pPr algn="ctr">
                <a:lnSpc>
                  <a:spcPts val="3700"/>
                </a:lnSpc>
              </a:pPr>
              <a:r>
                <a:rPr lang="en" sz="3700" spc="-218" dirty="0">
                  <a:solidFill>
                    <a:srgbClr val="213559"/>
                  </a:solidFill>
                  <a:latin typeface="Bai Jamjuree Light Bold Italics"/>
                </a:rPr>
                <a:t>1. </a:t>
              </a:r>
              <a:r>
                <a:rPr lang="en" sz="3700" spc="-218" dirty="0" err="1">
                  <a:solidFill>
                    <a:srgbClr val="213559"/>
                  </a:solidFill>
                  <a:latin typeface="Bai Jamjuree Light Bold Italics"/>
                </a:rPr>
                <a:t>Listing of securities</a:t>
              </a:r>
              <a:endParaRPr lang="en-US" sz="3700" spc="-218" dirty="0">
                <a:solidFill>
                  <a:srgbClr val="213559"/>
                </a:solidFill>
                <a:latin typeface="Bai Jamjuree Light Bold Italics"/>
              </a:endParaRPr>
            </a:p>
          </p:txBody>
        </p:sp>
        <p:sp>
          <p:nvSpPr>
            <p:cNvPr id="15" name="TextBox 15"/>
            <p:cNvSpPr txBox="1"/>
            <p:nvPr/>
          </p:nvSpPr>
          <p:spPr>
            <a:xfrm>
              <a:off x="533252" y="1767003"/>
              <a:ext cx="4883380" cy="2997199"/>
            </a:xfrm>
            <a:prstGeom prst="rect">
              <a:avLst/>
            </a:prstGeom>
          </p:spPr>
          <p:txBody>
            <a:bodyPr lIns="0" tIns="0" rIns="0" bIns="0" rtlCol="0" anchor="t">
              <a:spAutoFit/>
            </a:bodyPr>
            <a:lstStyle/>
            <a:p>
              <a:pPr algn="ctr">
                <a:lnSpc>
                  <a:spcPts val="4440"/>
                </a:lnSpc>
              </a:pPr>
              <a:r>
                <a:rPr lang="en" sz="3700" spc="-218" dirty="0">
                  <a:solidFill>
                    <a:srgbClr val="F4F4F4"/>
                  </a:solidFill>
                  <a:cs typeface="Bai Jamjuree Light Italics"/>
                </a:rPr>
                <a:t>Receive listed securities and supervise information disclosure of listed companies</a:t>
              </a:r>
            </a:p>
          </p:txBody>
        </p:sp>
      </p:grpSp>
      <p:grpSp>
        <p:nvGrpSpPr>
          <p:cNvPr id="16" name="Group 16"/>
          <p:cNvGrpSpPr/>
          <p:nvPr/>
        </p:nvGrpSpPr>
        <p:grpSpPr>
          <a:xfrm>
            <a:off x="6830639" y="5878825"/>
            <a:ext cx="4626722" cy="3370839"/>
            <a:chOff x="0" y="0"/>
            <a:chExt cx="1687841" cy="1229691"/>
          </a:xfrm>
        </p:grpSpPr>
        <p:sp>
          <p:nvSpPr>
            <p:cNvPr id="17" name="Freeform 17"/>
            <p:cNvSpPr/>
            <p:nvPr/>
          </p:nvSpPr>
          <p:spPr>
            <a:xfrm>
              <a:off x="0" y="0"/>
              <a:ext cx="1687841" cy="1229691"/>
            </a:xfrm>
            <a:custGeom>
              <a:avLst/>
              <a:gdLst/>
              <a:ahLst/>
              <a:cxnLst/>
              <a:rect l="l" t="t" r="r" b="b"/>
              <a:pathLst>
                <a:path w="1687841" h="1229691">
                  <a:moveTo>
                    <a:pt x="1563381" y="1229691"/>
                  </a:moveTo>
                  <a:lnTo>
                    <a:pt x="124460" y="1229691"/>
                  </a:lnTo>
                  <a:cubicBezTo>
                    <a:pt x="55880" y="1229691"/>
                    <a:pt x="0" y="1173811"/>
                    <a:pt x="0" y="1105231"/>
                  </a:cubicBezTo>
                  <a:lnTo>
                    <a:pt x="0" y="124460"/>
                  </a:lnTo>
                  <a:cubicBezTo>
                    <a:pt x="0" y="55880"/>
                    <a:pt x="55880" y="0"/>
                    <a:pt x="124460" y="0"/>
                  </a:cubicBezTo>
                  <a:lnTo>
                    <a:pt x="1563381" y="0"/>
                  </a:lnTo>
                  <a:cubicBezTo>
                    <a:pt x="1631961" y="0"/>
                    <a:pt x="1687841" y="55880"/>
                    <a:pt x="1687841" y="124460"/>
                  </a:cubicBezTo>
                  <a:lnTo>
                    <a:pt x="1687841" y="1105231"/>
                  </a:lnTo>
                  <a:cubicBezTo>
                    <a:pt x="1687841" y="1173811"/>
                    <a:pt x="1631961" y="1229691"/>
                    <a:pt x="1563381" y="1229691"/>
                  </a:cubicBezTo>
                  <a:close/>
                </a:path>
              </a:pathLst>
            </a:custGeom>
            <a:solidFill>
              <a:srgbClr val="263F6B"/>
            </a:solidFill>
          </p:spPr>
        </p:sp>
      </p:grpSp>
      <p:sp>
        <p:nvSpPr>
          <p:cNvPr id="18" name="TextBox 18"/>
          <p:cNvSpPr txBox="1"/>
          <p:nvPr/>
        </p:nvSpPr>
        <p:spPr>
          <a:xfrm>
            <a:off x="6911145" y="4956170"/>
            <a:ext cx="4465710" cy="494031"/>
          </a:xfrm>
          <a:prstGeom prst="rect">
            <a:avLst/>
          </a:prstGeom>
        </p:spPr>
        <p:txBody>
          <a:bodyPr lIns="0" tIns="0" rIns="0" bIns="0" rtlCol="0" anchor="t">
            <a:spAutoFit/>
          </a:bodyPr>
          <a:lstStyle/>
          <a:p>
            <a:pPr algn="ctr">
              <a:lnSpc>
                <a:spcPts val="3700"/>
              </a:lnSpc>
            </a:pPr>
            <a:r>
              <a:rPr lang="en" sz="3700" spc="-218">
                <a:solidFill>
                  <a:srgbClr val="213559"/>
                </a:solidFill>
                <a:latin typeface="Bai Jamjuree Light Bold Italics"/>
              </a:rPr>
              <a:t>2. Securities Trading</a:t>
            </a:r>
          </a:p>
        </p:txBody>
      </p:sp>
      <p:sp>
        <p:nvSpPr>
          <p:cNvPr id="19" name="TextBox 19"/>
          <p:cNvSpPr txBox="1"/>
          <p:nvPr/>
        </p:nvSpPr>
        <p:spPr>
          <a:xfrm>
            <a:off x="7312733" y="6721283"/>
            <a:ext cx="3662535" cy="1685925"/>
          </a:xfrm>
          <a:prstGeom prst="rect">
            <a:avLst/>
          </a:prstGeom>
        </p:spPr>
        <p:txBody>
          <a:bodyPr lIns="0" tIns="0" rIns="0" bIns="0" rtlCol="0" anchor="t">
            <a:spAutoFit/>
          </a:bodyPr>
          <a:lstStyle/>
          <a:p>
            <a:pPr algn="ctr">
              <a:lnSpc>
                <a:spcPts val="4440"/>
              </a:lnSpc>
            </a:pPr>
            <a:r>
              <a:rPr lang="en" sz="3700" spc="-218">
                <a:solidFill>
                  <a:srgbClr val="F4F4F4"/>
                </a:solidFill>
                <a:cs typeface="Bai Jamjuree Light Italics"/>
              </a:rPr>
              <a:t>Securities Trading and Securities Trading Supervision</a:t>
            </a:r>
          </a:p>
        </p:txBody>
      </p:sp>
      <p:grpSp>
        <p:nvGrpSpPr>
          <p:cNvPr id="20" name="Group 20"/>
          <p:cNvGrpSpPr/>
          <p:nvPr/>
        </p:nvGrpSpPr>
        <p:grpSpPr>
          <a:xfrm>
            <a:off x="12632578" y="4923149"/>
            <a:ext cx="4626722" cy="4326515"/>
            <a:chOff x="0" y="0"/>
            <a:chExt cx="6168963" cy="5768687"/>
          </a:xfrm>
        </p:grpSpPr>
        <p:grpSp>
          <p:nvGrpSpPr>
            <p:cNvPr id="21" name="Group 21"/>
            <p:cNvGrpSpPr/>
            <p:nvPr/>
          </p:nvGrpSpPr>
          <p:grpSpPr>
            <a:xfrm>
              <a:off x="0" y="1274235"/>
              <a:ext cx="6168963" cy="4494452"/>
              <a:chOff x="0" y="0"/>
              <a:chExt cx="1687841" cy="1229691"/>
            </a:xfrm>
          </p:grpSpPr>
          <p:sp>
            <p:nvSpPr>
              <p:cNvPr id="22" name="Freeform 22"/>
              <p:cNvSpPr/>
              <p:nvPr/>
            </p:nvSpPr>
            <p:spPr>
              <a:xfrm>
                <a:off x="0" y="0"/>
                <a:ext cx="1687841" cy="1229691"/>
              </a:xfrm>
              <a:custGeom>
                <a:avLst/>
                <a:gdLst/>
                <a:ahLst/>
                <a:cxnLst/>
                <a:rect l="l" t="t" r="r" b="b"/>
                <a:pathLst>
                  <a:path w="1687841" h="1229691">
                    <a:moveTo>
                      <a:pt x="1563381" y="1229691"/>
                    </a:moveTo>
                    <a:lnTo>
                      <a:pt x="124460" y="1229691"/>
                    </a:lnTo>
                    <a:cubicBezTo>
                      <a:pt x="55880" y="1229691"/>
                      <a:pt x="0" y="1173811"/>
                      <a:pt x="0" y="1105231"/>
                    </a:cubicBezTo>
                    <a:lnTo>
                      <a:pt x="0" y="124460"/>
                    </a:lnTo>
                    <a:cubicBezTo>
                      <a:pt x="0" y="55880"/>
                      <a:pt x="55880" y="0"/>
                      <a:pt x="124460" y="0"/>
                    </a:cubicBezTo>
                    <a:lnTo>
                      <a:pt x="1563381" y="0"/>
                    </a:lnTo>
                    <a:cubicBezTo>
                      <a:pt x="1631961" y="0"/>
                      <a:pt x="1687841" y="55880"/>
                      <a:pt x="1687841" y="124460"/>
                    </a:cubicBezTo>
                    <a:lnTo>
                      <a:pt x="1687841" y="1105231"/>
                    </a:lnTo>
                    <a:cubicBezTo>
                      <a:pt x="1687841" y="1173811"/>
                      <a:pt x="1631961" y="1229691"/>
                      <a:pt x="1563381" y="1229691"/>
                    </a:cubicBezTo>
                    <a:close/>
                  </a:path>
                </a:pathLst>
              </a:custGeom>
              <a:solidFill>
                <a:srgbClr val="263F6B"/>
              </a:solidFill>
            </p:spPr>
          </p:sp>
        </p:grpSp>
        <p:sp>
          <p:nvSpPr>
            <p:cNvPr id="23" name="TextBox 23"/>
            <p:cNvSpPr txBox="1"/>
            <p:nvPr/>
          </p:nvSpPr>
          <p:spPr>
            <a:xfrm>
              <a:off x="642792" y="66675"/>
              <a:ext cx="4883380" cy="680933"/>
            </a:xfrm>
            <a:prstGeom prst="rect">
              <a:avLst/>
            </a:prstGeom>
          </p:spPr>
          <p:txBody>
            <a:bodyPr lIns="0" tIns="0" rIns="0" bIns="0" rtlCol="0" anchor="t">
              <a:spAutoFit/>
            </a:bodyPr>
            <a:lstStyle/>
            <a:p>
              <a:pPr algn="ctr">
                <a:lnSpc>
                  <a:spcPts val="3700"/>
                </a:lnSpc>
              </a:pPr>
              <a:r>
                <a:rPr lang="en" sz="3700" spc="-218" dirty="0">
                  <a:solidFill>
                    <a:srgbClr val="213559"/>
                  </a:solidFill>
                  <a:latin typeface="Bai Jamjuree Light Bold Italics"/>
                </a:rPr>
                <a:t>3. </a:t>
              </a:r>
              <a:r>
                <a:rPr lang="en" sz="3700" spc="-218" dirty="0" err="1">
                  <a:solidFill>
                    <a:srgbClr val="213559"/>
                  </a:solidFill>
                  <a:latin typeface="Bai Jamjuree Light Bold Italics"/>
                </a:rPr>
                <a:t>Supervision _ _</a:t>
              </a:r>
              <a:endParaRPr lang="en-US" sz="3700" spc="-218" dirty="0">
                <a:solidFill>
                  <a:srgbClr val="213559"/>
                </a:solidFill>
                <a:latin typeface="Bai Jamjuree Light Bold Italics"/>
              </a:endParaRPr>
            </a:p>
          </p:txBody>
        </p:sp>
        <p:sp>
          <p:nvSpPr>
            <p:cNvPr id="24" name="TextBox 24"/>
            <p:cNvSpPr txBox="1"/>
            <p:nvPr/>
          </p:nvSpPr>
          <p:spPr>
            <a:xfrm>
              <a:off x="533252" y="2032386"/>
              <a:ext cx="4883380" cy="2911475"/>
            </a:xfrm>
            <a:prstGeom prst="rect">
              <a:avLst/>
            </a:prstGeom>
          </p:spPr>
          <p:txBody>
            <a:bodyPr lIns="0" tIns="0" rIns="0" bIns="0" rtlCol="0" anchor="t">
              <a:spAutoFit/>
            </a:bodyPr>
            <a:lstStyle/>
            <a:p>
              <a:pPr algn="ctr">
                <a:lnSpc>
                  <a:spcPts val="3480"/>
                </a:lnSpc>
              </a:pPr>
              <a:r>
                <a:rPr lang="en" sz="2900" spc="-171">
                  <a:solidFill>
                    <a:srgbClr val="F4F4F4"/>
                  </a:solidFill>
                  <a:cs typeface="Bai Jamjuree Light Italics"/>
                </a:rPr>
                <a:t>Supervision of member companies related to securities trading as well as disseminating information and promoting knowledge to investors.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000000">
              <a:alpha val="6667"/>
            </a:srgbClr>
          </a:solidFill>
        </p:spPr>
      </p:sp>
      <p:grpSp>
        <p:nvGrpSpPr>
          <p:cNvPr id="3" name="Group 3"/>
          <p:cNvGrpSpPr/>
          <p:nvPr/>
        </p:nvGrpSpPr>
        <p:grpSpPr>
          <a:xfrm>
            <a:off x="380164" y="722027"/>
            <a:ext cx="5328799" cy="3986694"/>
            <a:chOff x="0" y="0"/>
            <a:chExt cx="1943960" cy="1454357"/>
          </a:xfrm>
        </p:grpSpPr>
        <p:sp>
          <p:nvSpPr>
            <p:cNvPr id="4" name="Freeform 4"/>
            <p:cNvSpPr/>
            <p:nvPr/>
          </p:nvSpPr>
          <p:spPr>
            <a:xfrm>
              <a:off x="0" y="0"/>
              <a:ext cx="1943960" cy="1454357"/>
            </a:xfrm>
            <a:custGeom>
              <a:avLst/>
              <a:gdLst/>
              <a:ahLst/>
              <a:cxnLst/>
              <a:rect l="l" t="t" r="r" b="b"/>
              <a:pathLst>
                <a:path w="1943960" h="1454357">
                  <a:moveTo>
                    <a:pt x="1819500" y="1454357"/>
                  </a:moveTo>
                  <a:lnTo>
                    <a:pt x="124460" y="1454357"/>
                  </a:lnTo>
                  <a:cubicBezTo>
                    <a:pt x="55880" y="1454357"/>
                    <a:pt x="0" y="1398477"/>
                    <a:pt x="0" y="1329897"/>
                  </a:cubicBezTo>
                  <a:lnTo>
                    <a:pt x="0" y="124460"/>
                  </a:lnTo>
                  <a:cubicBezTo>
                    <a:pt x="0" y="55880"/>
                    <a:pt x="55880" y="0"/>
                    <a:pt x="124460" y="0"/>
                  </a:cubicBezTo>
                  <a:lnTo>
                    <a:pt x="1819500" y="0"/>
                  </a:lnTo>
                  <a:cubicBezTo>
                    <a:pt x="1888080" y="0"/>
                    <a:pt x="1943960" y="55880"/>
                    <a:pt x="1943960" y="124460"/>
                  </a:cubicBezTo>
                  <a:lnTo>
                    <a:pt x="1943960" y="1329897"/>
                  </a:lnTo>
                  <a:cubicBezTo>
                    <a:pt x="1943960" y="1398477"/>
                    <a:pt x="1888080" y="1454357"/>
                    <a:pt x="1819500" y="1454357"/>
                  </a:cubicBezTo>
                  <a:close/>
                </a:path>
              </a:pathLst>
            </a:custGeom>
            <a:solidFill>
              <a:srgbClr val="FFFFF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55422" y="1654922"/>
            <a:ext cx="6977156" cy="69771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07239">
            <a:off x="10339641" y="7796868"/>
            <a:ext cx="1675183" cy="83131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07239" flipH="1" flipV="1">
            <a:off x="6064753" y="2118368"/>
            <a:ext cx="1675183" cy="831310"/>
          </a:xfrm>
          <a:prstGeom prst="rect">
            <a:avLst/>
          </a:prstGeom>
        </p:spPr>
      </p:pic>
      <p:sp>
        <p:nvSpPr>
          <p:cNvPr id="8" name="TextBox 8"/>
          <p:cNvSpPr txBox="1"/>
          <p:nvPr/>
        </p:nvSpPr>
        <p:spPr>
          <a:xfrm>
            <a:off x="5536782" y="4448175"/>
            <a:ext cx="7214437" cy="1509003"/>
          </a:xfrm>
          <a:prstGeom prst="rect">
            <a:avLst/>
          </a:prstGeom>
        </p:spPr>
        <p:txBody>
          <a:bodyPr lIns="0" tIns="0" rIns="0" bIns="0" rtlCol="0" anchor="t">
            <a:spAutoFit/>
          </a:bodyPr>
          <a:lstStyle/>
          <a:p>
            <a:pPr algn="ctr">
              <a:lnSpc>
                <a:spcPts val="6000"/>
              </a:lnSpc>
            </a:pPr>
            <a:r>
              <a:rPr lang="en" sz="4800" spc="-295" dirty="0">
                <a:solidFill>
                  <a:srgbClr val="FFFFFF"/>
                </a:solidFill>
                <a:cs typeface="Bai Jamjuree Light Bold Italics"/>
              </a:rPr>
              <a:t>The source of funds is the Stock Exchange of Thailand.</a:t>
            </a:r>
          </a:p>
        </p:txBody>
      </p:sp>
      <p:grpSp>
        <p:nvGrpSpPr>
          <p:cNvPr id="9" name="Group 9"/>
          <p:cNvGrpSpPr/>
          <p:nvPr/>
        </p:nvGrpSpPr>
        <p:grpSpPr>
          <a:xfrm>
            <a:off x="12632578" y="5619207"/>
            <a:ext cx="5328799" cy="3945766"/>
            <a:chOff x="0" y="0"/>
            <a:chExt cx="1943960" cy="1439426"/>
          </a:xfrm>
        </p:grpSpPr>
        <p:sp>
          <p:nvSpPr>
            <p:cNvPr id="10" name="Freeform 10"/>
            <p:cNvSpPr/>
            <p:nvPr/>
          </p:nvSpPr>
          <p:spPr>
            <a:xfrm>
              <a:off x="0" y="0"/>
              <a:ext cx="1943960" cy="1439426"/>
            </a:xfrm>
            <a:custGeom>
              <a:avLst/>
              <a:gdLst/>
              <a:ahLst/>
              <a:cxnLst/>
              <a:rect l="l" t="t" r="r" b="b"/>
              <a:pathLst>
                <a:path w="1943960" h="1439426">
                  <a:moveTo>
                    <a:pt x="1819500" y="1439426"/>
                  </a:moveTo>
                  <a:lnTo>
                    <a:pt x="124460" y="1439426"/>
                  </a:lnTo>
                  <a:cubicBezTo>
                    <a:pt x="55880" y="1439426"/>
                    <a:pt x="0" y="1383546"/>
                    <a:pt x="0" y="1314966"/>
                  </a:cubicBezTo>
                  <a:lnTo>
                    <a:pt x="0" y="124460"/>
                  </a:lnTo>
                  <a:cubicBezTo>
                    <a:pt x="0" y="55880"/>
                    <a:pt x="55880" y="0"/>
                    <a:pt x="124460" y="0"/>
                  </a:cubicBezTo>
                  <a:lnTo>
                    <a:pt x="1819500" y="0"/>
                  </a:lnTo>
                  <a:cubicBezTo>
                    <a:pt x="1888080" y="0"/>
                    <a:pt x="1943960" y="55880"/>
                    <a:pt x="1943960" y="124460"/>
                  </a:cubicBezTo>
                  <a:lnTo>
                    <a:pt x="1943960" y="1314966"/>
                  </a:lnTo>
                  <a:cubicBezTo>
                    <a:pt x="1943960" y="1383546"/>
                    <a:pt x="1888080" y="1439426"/>
                    <a:pt x="1819500" y="1439426"/>
                  </a:cubicBezTo>
                  <a:close/>
                </a:path>
              </a:pathLst>
            </a:custGeom>
            <a:solidFill>
              <a:srgbClr val="FFFFFF"/>
            </a:solidFill>
          </p:spPr>
        </p:sp>
      </p:grpSp>
      <p:pic>
        <p:nvPicPr>
          <p:cNvPr id="11"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008393" y="372125"/>
            <a:ext cx="4952983" cy="4005725"/>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641177" y="5619207"/>
            <a:ext cx="4841534" cy="4235815"/>
          </a:xfrm>
          <a:prstGeom prst="rect">
            <a:avLst/>
          </a:prstGeom>
        </p:spPr>
      </p:pic>
      <p:sp>
        <p:nvSpPr>
          <p:cNvPr id="13" name="TextBox 13"/>
          <p:cNvSpPr txBox="1"/>
          <p:nvPr/>
        </p:nvSpPr>
        <p:spPr>
          <a:xfrm>
            <a:off x="587106" y="4929822"/>
            <a:ext cx="4949675" cy="494031"/>
          </a:xfrm>
          <a:prstGeom prst="rect">
            <a:avLst/>
          </a:prstGeom>
        </p:spPr>
        <p:txBody>
          <a:bodyPr lIns="0" tIns="0" rIns="0" bIns="0" rtlCol="0" anchor="t">
            <a:spAutoFit/>
          </a:bodyPr>
          <a:lstStyle/>
          <a:p>
            <a:pPr algn="ctr">
              <a:lnSpc>
                <a:spcPts val="3700"/>
              </a:lnSpc>
            </a:pPr>
            <a:r>
              <a:rPr lang="en" sz="3700" spc="-218">
                <a:solidFill>
                  <a:srgbClr val="FFFFFF"/>
                </a:solidFill>
                <a:cs typeface="Bai Jamjuree Light Bold Italics"/>
              </a:rPr>
              <a:t>internal funding source</a:t>
            </a:r>
          </a:p>
        </p:txBody>
      </p:sp>
      <p:sp>
        <p:nvSpPr>
          <p:cNvPr id="14" name="TextBox 14"/>
          <p:cNvSpPr txBox="1"/>
          <p:nvPr/>
        </p:nvSpPr>
        <p:spPr>
          <a:xfrm>
            <a:off x="12632578" y="4929822"/>
            <a:ext cx="4949675" cy="494031"/>
          </a:xfrm>
          <a:prstGeom prst="rect">
            <a:avLst/>
          </a:prstGeom>
        </p:spPr>
        <p:txBody>
          <a:bodyPr lIns="0" tIns="0" rIns="0" bIns="0" rtlCol="0" anchor="t">
            <a:spAutoFit/>
          </a:bodyPr>
          <a:lstStyle/>
          <a:p>
            <a:pPr algn="ctr">
              <a:lnSpc>
                <a:spcPts val="3700"/>
              </a:lnSpc>
            </a:pPr>
            <a:r>
              <a:rPr lang="en" sz="3700" spc="-218">
                <a:solidFill>
                  <a:srgbClr val="FFFFFF"/>
                </a:solidFill>
                <a:cs typeface="Bai Jamjuree Light Bold Italics"/>
              </a:rPr>
              <a:t>external funding sources</a:t>
            </a:r>
          </a:p>
        </p:txBody>
      </p:sp>
      <p:sp>
        <p:nvSpPr>
          <p:cNvPr id="15" name="TextBox 15"/>
          <p:cNvSpPr txBox="1"/>
          <p:nvPr/>
        </p:nvSpPr>
        <p:spPr>
          <a:xfrm>
            <a:off x="569725" y="762651"/>
            <a:ext cx="4949675" cy="3724274"/>
          </a:xfrm>
          <a:prstGeom prst="rect">
            <a:avLst/>
          </a:prstGeom>
        </p:spPr>
        <p:txBody>
          <a:bodyPr lIns="0" tIns="0" rIns="0" bIns="0" rtlCol="0" anchor="t">
            <a:spAutoFit/>
          </a:bodyPr>
          <a:lstStyle/>
          <a:p>
            <a:pPr algn="ctr">
              <a:lnSpc>
                <a:spcPts val="4200"/>
              </a:lnSpc>
            </a:pPr>
            <a:r>
              <a:rPr lang="en" sz="2800" spc="-177" dirty="0">
                <a:solidFill>
                  <a:srgbClr val="213559"/>
                </a:solidFill>
                <a:cs typeface="Bai Jamjuree Light Bold Italics"/>
              </a:rPr>
              <a:t>Is an internal funding source (INTERNAL SOURCES) if viewed in terms of a single owner or partnership Including the capital that the owner brings down in terms of a limited company, namely The proceeds from the sale of company shares to relatives in the family.</a:t>
            </a:r>
          </a:p>
        </p:txBody>
      </p:sp>
      <p:sp>
        <p:nvSpPr>
          <p:cNvPr id="16" name="TextBox 16"/>
          <p:cNvSpPr txBox="1"/>
          <p:nvPr/>
        </p:nvSpPr>
        <p:spPr>
          <a:xfrm>
            <a:off x="12822140" y="5696616"/>
            <a:ext cx="4949675" cy="3724274"/>
          </a:xfrm>
          <a:prstGeom prst="rect">
            <a:avLst/>
          </a:prstGeom>
        </p:spPr>
        <p:txBody>
          <a:bodyPr lIns="0" tIns="0" rIns="0" bIns="0" rtlCol="0" anchor="t">
            <a:spAutoFit/>
          </a:bodyPr>
          <a:lstStyle/>
          <a:p>
            <a:pPr algn="ctr">
              <a:lnSpc>
                <a:spcPts val="4200"/>
              </a:lnSpc>
            </a:pPr>
            <a:r>
              <a:rPr lang="en" sz="3000" spc="-177" dirty="0">
                <a:solidFill>
                  <a:srgbClr val="213559"/>
                </a:solidFill>
                <a:cs typeface="Bai Jamjuree Light Bold Italics"/>
              </a:rPr>
              <a:t>It is an external source of funds (EXTERNAL SOURCES), including borrowing money from outsiders in various forms such as borrowing from banks. issuance of bonds Issuance of capital increase shares or debentures use of creditors' credit purchases on credit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329881" y="446521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6242" y="8956802"/>
            <a:ext cx="1783058" cy="2950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7" name="AutoShape 7"/>
          <p:cNvSpPr/>
          <p:nvPr/>
        </p:nvSpPr>
        <p:spPr>
          <a:xfrm>
            <a:off x="1028700" y="8302951"/>
            <a:ext cx="16230600" cy="169519"/>
          </a:xfrm>
          <a:prstGeom prst="rect">
            <a:avLst/>
          </a:prstGeom>
          <a:solidFill>
            <a:srgbClr val="FFFFFF"/>
          </a:solidFill>
        </p:spPr>
      </p:sp>
      <p:sp>
        <p:nvSpPr>
          <p:cNvPr id="8" name="AutoShape 8"/>
          <p:cNvSpPr/>
          <p:nvPr/>
        </p:nvSpPr>
        <p:spPr>
          <a:xfrm>
            <a:off x="1028700" y="1814529"/>
            <a:ext cx="16230600" cy="169519"/>
          </a:xfrm>
          <a:prstGeom prst="rect">
            <a:avLst/>
          </a:prstGeom>
          <a:solidFill>
            <a:srgbClr val="FFFFFF"/>
          </a:solidFill>
        </p:spPr>
      </p:sp>
      <p:grpSp>
        <p:nvGrpSpPr>
          <p:cNvPr id="9" name="Group 9"/>
          <p:cNvGrpSpPr/>
          <p:nvPr/>
        </p:nvGrpSpPr>
        <p:grpSpPr>
          <a:xfrm>
            <a:off x="7223429" y="3951488"/>
            <a:ext cx="950617" cy="804351"/>
            <a:chOff x="0" y="0"/>
            <a:chExt cx="1267489" cy="1072468"/>
          </a:xfrm>
        </p:grpSpPr>
        <p:grpSp>
          <p:nvGrpSpPr>
            <p:cNvPr id="10" name="Group 10"/>
            <p:cNvGrpSpPr/>
            <p:nvPr/>
          </p:nvGrpSpPr>
          <p:grpSpPr>
            <a:xfrm>
              <a:off x="0" y="0"/>
              <a:ext cx="1267489" cy="1072468"/>
              <a:chOff x="0" y="0"/>
              <a:chExt cx="250368" cy="211846"/>
            </a:xfrm>
          </p:grpSpPr>
          <p:sp>
            <p:nvSpPr>
              <p:cNvPr id="11" name="Freeform 11"/>
              <p:cNvSpPr/>
              <p:nvPr/>
            </p:nvSpPr>
            <p:spPr>
              <a:xfrm>
                <a:off x="0" y="0"/>
                <a:ext cx="250368" cy="211846"/>
              </a:xfrm>
              <a:custGeom>
                <a:avLst/>
                <a:gdLst/>
                <a:ahLst/>
                <a:cxnLst/>
                <a:rect l="l" t="t" r="r" b="b"/>
                <a:pathLst>
                  <a:path w="250368" h="211846">
                    <a:moveTo>
                      <a:pt x="0" y="0"/>
                    </a:moveTo>
                    <a:lnTo>
                      <a:pt x="250368" y="0"/>
                    </a:lnTo>
                    <a:lnTo>
                      <a:pt x="250368" y="211846"/>
                    </a:lnTo>
                    <a:lnTo>
                      <a:pt x="0" y="211846"/>
                    </a:lnTo>
                    <a:close/>
                  </a:path>
                </a:pathLst>
              </a:custGeom>
              <a:solidFill>
                <a:srgbClr val="FFFFFF"/>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3250"/>
                  </a:lnSpc>
                </a:pPr>
                <a:endParaRPr/>
              </a:p>
            </p:txBody>
          </p:sp>
        </p:grpSp>
        <p:sp>
          <p:nvSpPr>
            <p:cNvPr id="13" name="TextBox 13"/>
            <p:cNvSpPr txBox="1"/>
            <p:nvPr/>
          </p:nvSpPr>
          <p:spPr>
            <a:xfrm>
              <a:off x="151159" y="118192"/>
              <a:ext cx="965172" cy="921808"/>
            </a:xfrm>
            <a:prstGeom prst="rect">
              <a:avLst/>
            </a:prstGeom>
          </p:spPr>
          <p:txBody>
            <a:bodyPr lIns="0" tIns="0" rIns="0" bIns="0" rtlCol="0" anchor="t">
              <a:spAutoFit/>
            </a:bodyPr>
            <a:lstStyle/>
            <a:p>
              <a:pPr algn="ctr">
                <a:lnSpc>
                  <a:spcPts val="5000"/>
                </a:lnSpc>
              </a:pPr>
              <a:r>
                <a:rPr lang="en" sz="5000" spc="-295">
                  <a:solidFill>
                    <a:srgbClr val="213559"/>
                  </a:solidFill>
                  <a:latin typeface="Bai Jamjuree Light Bold Italics"/>
                </a:rPr>
                <a:t>1</a:t>
              </a:r>
            </a:p>
          </p:txBody>
        </p:sp>
      </p:grpSp>
      <p:grpSp>
        <p:nvGrpSpPr>
          <p:cNvPr id="14" name="Group 14"/>
          <p:cNvGrpSpPr/>
          <p:nvPr/>
        </p:nvGrpSpPr>
        <p:grpSpPr>
          <a:xfrm>
            <a:off x="7223429" y="6740525"/>
            <a:ext cx="950617" cy="804351"/>
            <a:chOff x="0" y="0"/>
            <a:chExt cx="1267489" cy="1072468"/>
          </a:xfrm>
        </p:grpSpPr>
        <p:grpSp>
          <p:nvGrpSpPr>
            <p:cNvPr id="15" name="Group 15"/>
            <p:cNvGrpSpPr/>
            <p:nvPr/>
          </p:nvGrpSpPr>
          <p:grpSpPr>
            <a:xfrm>
              <a:off x="0" y="0"/>
              <a:ext cx="1267489" cy="1072468"/>
              <a:chOff x="0" y="0"/>
              <a:chExt cx="250368" cy="211846"/>
            </a:xfrm>
          </p:grpSpPr>
          <p:sp>
            <p:nvSpPr>
              <p:cNvPr id="16" name="Freeform 16"/>
              <p:cNvSpPr/>
              <p:nvPr/>
            </p:nvSpPr>
            <p:spPr>
              <a:xfrm>
                <a:off x="0" y="0"/>
                <a:ext cx="250368" cy="211846"/>
              </a:xfrm>
              <a:custGeom>
                <a:avLst/>
                <a:gdLst/>
                <a:ahLst/>
                <a:cxnLst/>
                <a:rect l="l" t="t" r="r" b="b"/>
                <a:pathLst>
                  <a:path w="250368" h="211846">
                    <a:moveTo>
                      <a:pt x="0" y="0"/>
                    </a:moveTo>
                    <a:lnTo>
                      <a:pt x="250368" y="0"/>
                    </a:lnTo>
                    <a:lnTo>
                      <a:pt x="250368" y="211846"/>
                    </a:lnTo>
                    <a:lnTo>
                      <a:pt x="0" y="211846"/>
                    </a:lnTo>
                    <a:close/>
                  </a:path>
                </a:pathLst>
              </a:custGeom>
              <a:solidFill>
                <a:srgbClr val="FFFFFF"/>
              </a:solidFill>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3250"/>
                  </a:lnSpc>
                </a:pPr>
                <a:endParaRPr/>
              </a:p>
            </p:txBody>
          </p:sp>
        </p:grpSp>
        <p:sp>
          <p:nvSpPr>
            <p:cNvPr id="18" name="TextBox 18"/>
            <p:cNvSpPr txBox="1"/>
            <p:nvPr/>
          </p:nvSpPr>
          <p:spPr>
            <a:xfrm>
              <a:off x="151159" y="118192"/>
              <a:ext cx="965172" cy="921808"/>
            </a:xfrm>
            <a:prstGeom prst="rect">
              <a:avLst/>
            </a:prstGeom>
          </p:spPr>
          <p:txBody>
            <a:bodyPr lIns="0" tIns="0" rIns="0" bIns="0" rtlCol="0" anchor="t">
              <a:spAutoFit/>
            </a:bodyPr>
            <a:lstStyle/>
            <a:p>
              <a:pPr algn="ctr">
                <a:lnSpc>
                  <a:spcPts val="5000"/>
                </a:lnSpc>
              </a:pPr>
              <a:r>
                <a:rPr lang="en" sz="5000" spc="-295">
                  <a:solidFill>
                    <a:srgbClr val="213559"/>
                  </a:solidFill>
                  <a:latin typeface="Bai Jamjuree Light Bold Italics"/>
                </a:rPr>
                <a:t>3</a:t>
              </a:r>
            </a:p>
          </p:txBody>
        </p:sp>
      </p:grpSp>
      <p:grpSp>
        <p:nvGrpSpPr>
          <p:cNvPr id="19" name="Group 19"/>
          <p:cNvGrpSpPr/>
          <p:nvPr/>
        </p:nvGrpSpPr>
        <p:grpSpPr>
          <a:xfrm>
            <a:off x="7223429" y="5345624"/>
            <a:ext cx="950617" cy="804351"/>
            <a:chOff x="0" y="0"/>
            <a:chExt cx="1267489" cy="1072468"/>
          </a:xfrm>
        </p:grpSpPr>
        <p:grpSp>
          <p:nvGrpSpPr>
            <p:cNvPr id="20" name="Group 20"/>
            <p:cNvGrpSpPr/>
            <p:nvPr/>
          </p:nvGrpSpPr>
          <p:grpSpPr>
            <a:xfrm>
              <a:off x="0" y="0"/>
              <a:ext cx="1267489" cy="1072468"/>
              <a:chOff x="0" y="0"/>
              <a:chExt cx="250368" cy="211846"/>
            </a:xfrm>
          </p:grpSpPr>
          <p:sp>
            <p:nvSpPr>
              <p:cNvPr id="21" name="Freeform 21"/>
              <p:cNvSpPr/>
              <p:nvPr/>
            </p:nvSpPr>
            <p:spPr>
              <a:xfrm>
                <a:off x="0" y="0"/>
                <a:ext cx="250368" cy="211846"/>
              </a:xfrm>
              <a:custGeom>
                <a:avLst/>
                <a:gdLst/>
                <a:ahLst/>
                <a:cxnLst/>
                <a:rect l="l" t="t" r="r" b="b"/>
                <a:pathLst>
                  <a:path w="250368" h="211846">
                    <a:moveTo>
                      <a:pt x="0" y="0"/>
                    </a:moveTo>
                    <a:lnTo>
                      <a:pt x="250368" y="0"/>
                    </a:lnTo>
                    <a:lnTo>
                      <a:pt x="250368" y="211846"/>
                    </a:lnTo>
                    <a:lnTo>
                      <a:pt x="0" y="211846"/>
                    </a:lnTo>
                    <a:close/>
                  </a:path>
                </a:pathLst>
              </a:custGeom>
              <a:solidFill>
                <a:srgbClr val="FFFFFF"/>
              </a:solidFill>
            </p:spPr>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3250"/>
                  </a:lnSpc>
                </a:pPr>
                <a:endParaRPr/>
              </a:p>
            </p:txBody>
          </p:sp>
        </p:grpSp>
        <p:sp>
          <p:nvSpPr>
            <p:cNvPr id="23" name="TextBox 23"/>
            <p:cNvSpPr txBox="1"/>
            <p:nvPr/>
          </p:nvSpPr>
          <p:spPr>
            <a:xfrm>
              <a:off x="151159" y="118192"/>
              <a:ext cx="965172" cy="921808"/>
            </a:xfrm>
            <a:prstGeom prst="rect">
              <a:avLst/>
            </a:prstGeom>
          </p:spPr>
          <p:txBody>
            <a:bodyPr lIns="0" tIns="0" rIns="0" bIns="0" rtlCol="0" anchor="t">
              <a:spAutoFit/>
            </a:bodyPr>
            <a:lstStyle/>
            <a:p>
              <a:pPr algn="ctr">
                <a:lnSpc>
                  <a:spcPts val="5000"/>
                </a:lnSpc>
              </a:pPr>
              <a:r>
                <a:rPr lang="en" sz="5000" spc="-295">
                  <a:solidFill>
                    <a:srgbClr val="213559"/>
                  </a:solidFill>
                  <a:latin typeface="Bai Jamjuree Light Bold"/>
                </a:rPr>
                <a:t>2</a:t>
              </a:r>
            </a:p>
          </p:txBody>
        </p:sp>
      </p:grpSp>
      <p:pic>
        <p:nvPicPr>
          <p:cNvPr id="24"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566905" y="5194626"/>
            <a:ext cx="3938743" cy="3108325"/>
          </a:xfrm>
          <a:prstGeom prst="rect">
            <a:avLst/>
          </a:prstGeom>
        </p:spPr>
      </p:pic>
      <p:sp>
        <p:nvSpPr>
          <p:cNvPr id="25" name="TextBox 25"/>
          <p:cNvSpPr txBox="1"/>
          <p:nvPr/>
        </p:nvSpPr>
        <p:spPr>
          <a:xfrm>
            <a:off x="1028700" y="2584124"/>
            <a:ext cx="5166713" cy="2120900"/>
          </a:xfrm>
          <a:prstGeom prst="rect">
            <a:avLst/>
          </a:prstGeom>
        </p:spPr>
        <p:txBody>
          <a:bodyPr lIns="0" tIns="0" rIns="0" bIns="0" rtlCol="0" anchor="t">
            <a:spAutoFit/>
          </a:bodyPr>
          <a:lstStyle/>
          <a:p>
            <a:pPr algn="ctr">
              <a:lnSpc>
                <a:spcPts val="5499"/>
              </a:lnSpc>
            </a:pPr>
            <a:r>
              <a:rPr lang="en" sz="5499" spc="-324">
                <a:solidFill>
                  <a:srgbClr val="FFFFFF"/>
                </a:solidFill>
                <a:cs typeface="Bai Jamjuree Light Bold Italics"/>
              </a:rPr>
              <a:t>Components of the Stock Exchange of Thailand</a:t>
            </a:r>
          </a:p>
        </p:txBody>
      </p:sp>
      <p:sp>
        <p:nvSpPr>
          <p:cNvPr id="26" name="TextBox 26"/>
          <p:cNvSpPr txBox="1"/>
          <p:nvPr/>
        </p:nvSpPr>
        <p:spPr>
          <a:xfrm>
            <a:off x="8174046" y="2604076"/>
            <a:ext cx="7828754" cy="669925"/>
          </a:xfrm>
          <a:prstGeom prst="rect">
            <a:avLst/>
          </a:prstGeom>
        </p:spPr>
        <p:txBody>
          <a:bodyPr lIns="0" tIns="0" rIns="0" bIns="0" rtlCol="0" anchor="t">
            <a:spAutoFit/>
          </a:bodyPr>
          <a:lstStyle/>
          <a:p>
            <a:pPr algn="ctr">
              <a:lnSpc>
                <a:spcPts val="5000"/>
              </a:lnSpc>
            </a:pPr>
            <a:r>
              <a:rPr lang="en" sz="5000" spc="-295">
                <a:solidFill>
                  <a:srgbClr val="FFFFFF"/>
                </a:solidFill>
                <a:cs typeface="Bai Jamjuree Light Bold Italics"/>
              </a:rPr>
              <a:t>Policy makers</a:t>
            </a:r>
          </a:p>
        </p:txBody>
      </p:sp>
      <p:sp>
        <p:nvSpPr>
          <p:cNvPr id="27" name="TextBox 27"/>
          <p:cNvSpPr txBox="1"/>
          <p:nvPr/>
        </p:nvSpPr>
        <p:spPr>
          <a:xfrm>
            <a:off x="8407945" y="4139986"/>
            <a:ext cx="3153920" cy="494031"/>
          </a:xfrm>
          <a:prstGeom prst="rect">
            <a:avLst/>
          </a:prstGeom>
        </p:spPr>
        <p:txBody>
          <a:bodyPr lIns="0" tIns="0" rIns="0" bIns="0" rtlCol="0" anchor="t">
            <a:spAutoFit/>
          </a:bodyPr>
          <a:lstStyle/>
          <a:p>
            <a:pPr>
              <a:lnSpc>
                <a:spcPts val="3700"/>
              </a:lnSpc>
            </a:pPr>
            <a:r>
              <a:rPr lang="en" sz="3700" spc="-218">
                <a:solidFill>
                  <a:srgbClr val="FFFFFF"/>
                </a:solidFill>
                <a:cs typeface="Bai Jamjuree Light Bold Italics"/>
              </a:rPr>
              <a:t>stock market</a:t>
            </a:r>
          </a:p>
        </p:txBody>
      </p:sp>
      <p:sp>
        <p:nvSpPr>
          <p:cNvPr id="28" name="TextBox 28"/>
          <p:cNvSpPr txBox="1"/>
          <p:nvPr/>
        </p:nvSpPr>
        <p:spPr>
          <a:xfrm>
            <a:off x="8407945" y="5500792"/>
            <a:ext cx="8357196" cy="494031"/>
          </a:xfrm>
          <a:prstGeom prst="rect">
            <a:avLst/>
          </a:prstGeom>
        </p:spPr>
        <p:txBody>
          <a:bodyPr lIns="0" tIns="0" rIns="0" bIns="0" rtlCol="0" anchor="t">
            <a:spAutoFit/>
          </a:bodyPr>
          <a:lstStyle/>
          <a:p>
            <a:pPr>
              <a:lnSpc>
                <a:spcPts val="3700"/>
              </a:lnSpc>
            </a:pPr>
            <a:r>
              <a:rPr lang="en" sz="3700" spc="-218">
                <a:solidFill>
                  <a:srgbClr val="FFFFFF"/>
                </a:solidFill>
                <a:cs typeface="Bai Jamjuree Light Bold Italics"/>
              </a:rPr>
              <a:t>Board of Governors of the Stock Exchange of Thailand</a:t>
            </a:r>
          </a:p>
        </p:txBody>
      </p:sp>
      <p:sp>
        <p:nvSpPr>
          <p:cNvPr id="29" name="TextBox 29"/>
          <p:cNvSpPr txBox="1"/>
          <p:nvPr/>
        </p:nvSpPr>
        <p:spPr>
          <a:xfrm>
            <a:off x="8407945" y="6929023"/>
            <a:ext cx="3153920" cy="494031"/>
          </a:xfrm>
          <a:prstGeom prst="rect">
            <a:avLst/>
          </a:prstGeom>
        </p:spPr>
        <p:txBody>
          <a:bodyPr lIns="0" tIns="0" rIns="0" bIns="0" rtlCol="0" anchor="t">
            <a:spAutoFit/>
          </a:bodyPr>
          <a:lstStyle/>
          <a:p>
            <a:pPr>
              <a:lnSpc>
                <a:spcPts val="3700"/>
              </a:lnSpc>
            </a:pPr>
            <a:r>
              <a:rPr lang="en" sz="3700" spc="-218">
                <a:solidFill>
                  <a:srgbClr val="FFFFFF"/>
                </a:solidFill>
                <a:cs typeface="Bai Jamjuree Light Bold Italics"/>
              </a:rPr>
              <a:t>member company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66631" y="4311229"/>
            <a:ext cx="25783492" cy="9586163"/>
          </a:xfrm>
          <a:prstGeom prst="rect">
            <a:avLst/>
          </a:prstGeom>
          <a:solidFill>
            <a:srgbClr val="000000">
              <a:alpha val="6667"/>
            </a:srgb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028700"/>
            <a:ext cx="1783058" cy="29501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76242" y="9578419"/>
            <a:ext cx="1783058" cy="2950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494137" y="698454"/>
            <a:ext cx="2556816" cy="257554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9461" y="9578419"/>
            <a:ext cx="2556816" cy="2575547"/>
          </a:xfrm>
          <a:prstGeom prst="rect">
            <a:avLst/>
          </a:prstGeom>
        </p:spPr>
      </p:pic>
      <p:sp>
        <p:nvSpPr>
          <p:cNvPr id="7" name="AutoShape 7"/>
          <p:cNvSpPr/>
          <p:nvPr/>
        </p:nvSpPr>
        <p:spPr>
          <a:xfrm>
            <a:off x="1028700" y="8781953"/>
            <a:ext cx="16230600" cy="169519"/>
          </a:xfrm>
          <a:prstGeom prst="rect">
            <a:avLst/>
          </a:prstGeom>
          <a:solidFill>
            <a:srgbClr val="FFFFFF"/>
          </a:solidFill>
        </p:spPr>
      </p:sp>
      <p:sp>
        <p:nvSpPr>
          <p:cNvPr id="8" name="AutoShape 8"/>
          <p:cNvSpPr/>
          <p:nvPr/>
        </p:nvSpPr>
        <p:spPr>
          <a:xfrm>
            <a:off x="1028700" y="1814529"/>
            <a:ext cx="16230600" cy="169519"/>
          </a:xfrm>
          <a:prstGeom prst="rect">
            <a:avLst/>
          </a:prstGeom>
          <a:solidFill>
            <a:srgbClr val="FFFFFF"/>
          </a:solidFill>
        </p:spPr>
      </p:sp>
      <p:grpSp>
        <p:nvGrpSpPr>
          <p:cNvPr id="9" name="Group 9"/>
          <p:cNvGrpSpPr/>
          <p:nvPr/>
        </p:nvGrpSpPr>
        <p:grpSpPr>
          <a:xfrm>
            <a:off x="1367058" y="2479349"/>
            <a:ext cx="950617" cy="804351"/>
            <a:chOff x="0" y="0"/>
            <a:chExt cx="1267489" cy="1072468"/>
          </a:xfrm>
        </p:grpSpPr>
        <p:grpSp>
          <p:nvGrpSpPr>
            <p:cNvPr id="10" name="Group 10"/>
            <p:cNvGrpSpPr/>
            <p:nvPr/>
          </p:nvGrpSpPr>
          <p:grpSpPr>
            <a:xfrm>
              <a:off x="0" y="0"/>
              <a:ext cx="1267489" cy="1072468"/>
              <a:chOff x="0" y="0"/>
              <a:chExt cx="250368" cy="211846"/>
            </a:xfrm>
          </p:grpSpPr>
          <p:sp>
            <p:nvSpPr>
              <p:cNvPr id="11" name="Freeform 11"/>
              <p:cNvSpPr/>
              <p:nvPr/>
            </p:nvSpPr>
            <p:spPr>
              <a:xfrm>
                <a:off x="0" y="0"/>
                <a:ext cx="250368" cy="211846"/>
              </a:xfrm>
              <a:custGeom>
                <a:avLst/>
                <a:gdLst/>
                <a:ahLst/>
                <a:cxnLst/>
                <a:rect l="l" t="t" r="r" b="b"/>
                <a:pathLst>
                  <a:path w="250368" h="211846">
                    <a:moveTo>
                      <a:pt x="0" y="0"/>
                    </a:moveTo>
                    <a:lnTo>
                      <a:pt x="250368" y="0"/>
                    </a:lnTo>
                    <a:lnTo>
                      <a:pt x="250368" y="211846"/>
                    </a:lnTo>
                    <a:lnTo>
                      <a:pt x="0" y="211846"/>
                    </a:lnTo>
                    <a:close/>
                  </a:path>
                </a:pathLst>
              </a:custGeom>
              <a:solidFill>
                <a:srgbClr val="FFFFFF"/>
              </a:solidFill>
            </p:spPr>
          </p:sp>
          <p:sp>
            <p:nvSpPr>
              <p:cNvPr id="12" name="TextBox 12"/>
              <p:cNvSpPr txBox="1"/>
              <p:nvPr/>
            </p:nvSpPr>
            <p:spPr>
              <a:xfrm>
                <a:off x="0" y="-19050"/>
                <a:ext cx="812800" cy="831850"/>
              </a:xfrm>
              <a:prstGeom prst="rect">
                <a:avLst/>
              </a:prstGeom>
            </p:spPr>
            <p:txBody>
              <a:bodyPr lIns="50800" tIns="50800" rIns="50800" bIns="50800" rtlCol="0" anchor="ctr"/>
              <a:lstStyle/>
              <a:p>
                <a:pPr algn="ctr">
                  <a:lnSpc>
                    <a:spcPts val="3250"/>
                  </a:lnSpc>
                </a:pPr>
                <a:endParaRPr/>
              </a:p>
            </p:txBody>
          </p:sp>
        </p:grpSp>
        <p:sp>
          <p:nvSpPr>
            <p:cNvPr id="13" name="TextBox 13"/>
            <p:cNvSpPr txBox="1"/>
            <p:nvPr/>
          </p:nvSpPr>
          <p:spPr>
            <a:xfrm>
              <a:off x="151159" y="118192"/>
              <a:ext cx="965172" cy="921808"/>
            </a:xfrm>
            <a:prstGeom prst="rect">
              <a:avLst/>
            </a:prstGeom>
          </p:spPr>
          <p:txBody>
            <a:bodyPr lIns="0" tIns="0" rIns="0" bIns="0" rtlCol="0" anchor="t">
              <a:spAutoFit/>
            </a:bodyPr>
            <a:lstStyle/>
            <a:p>
              <a:pPr algn="ctr">
                <a:lnSpc>
                  <a:spcPts val="5000"/>
                </a:lnSpc>
              </a:pPr>
              <a:r>
                <a:rPr lang="en" sz="5000" spc="-295">
                  <a:solidFill>
                    <a:srgbClr val="213559"/>
                  </a:solidFill>
                  <a:latin typeface="Bai Jamjuree Light Bold Italics"/>
                </a:rPr>
                <a:t>1</a:t>
              </a:r>
            </a:p>
          </p:txBody>
        </p:sp>
      </p:grpSp>
      <p:grpSp>
        <p:nvGrpSpPr>
          <p:cNvPr id="14" name="Group 14"/>
          <p:cNvGrpSpPr/>
          <p:nvPr/>
        </p:nvGrpSpPr>
        <p:grpSpPr>
          <a:xfrm>
            <a:off x="1367058" y="6633977"/>
            <a:ext cx="950617" cy="804351"/>
            <a:chOff x="0" y="0"/>
            <a:chExt cx="1267489" cy="1072468"/>
          </a:xfrm>
        </p:grpSpPr>
        <p:grpSp>
          <p:nvGrpSpPr>
            <p:cNvPr id="15" name="Group 15"/>
            <p:cNvGrpSpPr/>
            <p:nvPr/>
          </p:nvGrpSpPr>
          <p:grpSpPr>
            <a:xfrm>
              <a:off x="0" y="0"/>
              <a:ext cx="1267489" cy="1072468"/>
              <a:chOff x="0" y="0"/>
              <a:chExt cx="250368" cy="211846"/>
            </a:xfrm>
          </p:grpSpPr>
          <p:sp>
            <p:nvSpPr>
              <p:cNvPr id="16" name="Freeform 16"/>
              <p:cNvSpPr/>
              <p:nvPr/>
            </p:nvSpPr>
            <p:spPr>
              <a:xfrm>
                <a:off x="0" y="0"/>
                <a:ext cx="250368" cy="211846"/>
              </a:xfrm>
              <a:custGeom>
                <a:avLst/>
                <a:gdLst/>
                <a:ahLst/>
                <a:cxnLst/>
                <a:rect l="l" t="t" r="r" b="b"/>
                <a:pathLst>
                  <a:path w="250368" h="211846">
                    <a:moveTo>
                      <a:pt x="0" y="0"/>
                    </a:moveTo>
                    <a:lnTo>
                      <a:pt x="250368" y="0"/>
                    </a:lnTo>
                    <a:lnTo>
                      <a:pt x="250368" y="211846"/>
                    </a:lnTo>
                    <a:lnTo>
                      <a:pt x="0" y="211846"/>
                    </a:lnTo>
                    <a:close/>
                  </a:path>
                </a:pathLst>
              </a:custGeom>
              <a:solidFill>
                <a:srgbClr val="FFFFFF"/>
              </a:solidFill>
            </p:spPr>
          </p:sp>
          <p:sp>
            <p:nvSpPr>
              <p:cNvPr id="17" name="TextBox 17"/>
              <p:cNvSpPr txBox="1"/>
              <p:nvPr/>
            </p:nvSpPr>
            <p:spPr>
              <a:xfrm>
                <a:off x="0" y="-19050"/>
                <a:ext cx="812800" cy="831850"/>
              </a:xfrm>
              <a:prstGeom prst="rect">
                <a:avLst/>
              </a:prstGeom>
            </p:spPr>
            <p:txBody>
              <a:bodyPr lIns="50800" tIns="50800" rIns="50800" bIns="50800" rtlCol="0" anchor="ctr"/>
              <a:lstStyle/>
              <a:p>
                <a:pPr algn="ctr">
                  <a:lnSpc>
                    <a:spcPts val="3250"/>
                  </a:lnSpc>
                </a:pPr>
                <a:endParaRPr/>
              </a:p>
            </p:txBody>
          </p:sp>
        </p:grpSp>
        <p:sp>
          <p:nvSpPr>
            <p:cNvPr id="18" name="TextBox 18"/>
            <p:cNvSpPr txBox="1"/>
            <p:nvPr/>
          </p:nvSpPr>
          <p:spPr>
            <a:xfrm>
              <a:off x="151159" y="118192"/>
              <a:ext cx="965172" cy="921808"/>
            </a:xfrm>
            <a:prstGeom prst="rect">
              <a:avLst/>
            </a:prstGeom>
          </p:spPr>
          <p:txBody>
            <a:bodyPr lIns="0" tIns="0" rIns="0" bIns="0" rtlCol="0" anchor="t">
              <a:spAutoFit/>
            </a:bodyPr>
            <a:lstStyle/>
            <a:p>
              <a:pPr algn="ctr">
                <a:lnSpc>
                  <a:spcPts val="5000"/>
                </a:lnSpc>
              </a:pPr>
              <a:r>
                <a:rPr lang="en" sz="5000" spc="-295">
                  <a:solidFill>
                    <a:srgbClr val="213559"/>
                  </a:solidFill>
                  <a:latin typeface="Bai Jamjuree Light Bold Italics"/>
                </a:rPr>
                <a:t>3</a:t>
              </a:r>
            </a:p>
          </p:txBody>
        </p:sp>
      </p:grpSp>
      <p:grpSp>
        <p:nvGrpSpPr>
          <p:cNvPr id="19" name="Group 19"/>
          <p:cNvGrpSpPr/>
          <p:nvPr/>
        </p:nvGrpSpPr>
        <p:grpSpPr>
          <a:xfrm>
            <a:off x="1367058" y="4365529"/>
            <a:ext cx="950617" cy="804351"/>
            <a:chOff x="0" y="0"/>
            <a:chExt cx="1267489" cy="1072468"/>
          </a:xfrm>
        </p:grpSpPr>
        <p:grpSp>
          <p:nvGrpSpPr>
            <p:cNvPr id="20" name="Group 20"/>
            <p:cNvGrpSpPr/>
            <p:nvPr/>
          </p:nvGrpSpPr>
          <p:grpSpPr>
            <a:xfrm>
              <a:off x="0" y="0"/>
              <a:ext cx="1267489" cy="1072468"/>
              <a:chOff x="0" y="0"/>
              <a:chExt cx="250368" cy="211846"/>
            </a:xfrm>
          </p:grpSpPr>
          <p:sp>
            <p:nvSpPr>
              <p:cNvPr id="21" name="Freeform 21"/>
              <p:cNvSpPr/>
              <p:nvPr/>
            </p:nvSpPr>
            <p:spPr>
              <a:xfrm>
                <a:off x="0" y="0"/>
                <a:ext cx="250368" cy="211846"/>
              </a:xfrm>
              <a:custGeom>
                <a:avLst/>
                <a:gdLst/>
                <a:ahLst/>
                <a:cxnLst/>
                <a:rect l="l" t="t" r="r" b="b"/>
                <a:pathLst>
                  <a:path w="250368" h="211846">
                    <a:moveTo>
                      <a:pt x="0" y="0"/>
                    </a:moveTo>
                    <a:lnTo>
                      <a:pt x="250368" y="0"/>
                    </a:lnTo>
                    <a:lnTo>
                      <a:pt x="250368" y="211846"/>
                    </a:lnTo>
                    <a:lnTo>
                      <a:pt x="0" y="211846"/>
                    </a:lnTo>
                    <a:close/>
                  </a:path>
                </a:pathLst>
              </a:custGeom>
              <a:solidFill>
                <a:srgbClr val="FFFFFF"/>
              </a:solidFill>
            </p:spPr>
          </p:sp>
          <p:sp>
            <p:nvSpPr>
              <p:cNvPr id="22" name="TextBox 22"/>
              <p:cNvSpPr txBox="1"/>
              <p:nvPr/>
            </p:nvSpPr>
            <p:spPr>
              <a:xfrm>
                <a:off x="0" y="-19050"/>
                <a:ext cx="812800" cy="831850"/>
              </a:xfrm>
              <a:prstGeom prst="rect">
                <a:avLst/>
              </a:prstGeom>
            </p:spPr>
            <p:txBody>
              <a:bodyPr lIns="50800" tIns="50800" rIns="50800" bIns="50800" rtlCol="0" anchor="ctr"/>
              <a:lstStyle/>
              <a:p>
                <a:pPr algn="ctr">
                  <a:lnSpc>
                    <a:spcPts val="3250"/>
                  </a:lnSpc>
                </a:pPr>
                <a:endParaRPr/>
              </a:p>
            </p:txBody>
          </p:sp>
        </p:grpSp>
        <p:sp>
          <p:nvSpPr>
            <p:cNvPr id="23" name="TextBox 23"/>
            <p:cNvSpPr txBox="1"/>
            <p:nvPr/>
          </p:nvSpPr>
          <p:spPr>
            <a:xfrm>
              <a:off x="151159" y="118192"/>
              <a:ext cx="965172" cy="921808"/>
            </a:xfrm>
            <a:prstGeom prst="rect">
              <a:avLst/>
            </a:prstGeom>
          </p:spPr>
          <p:txBody>
            <a:bodyPr lIns="0" tIns="0" rIns="0" bIns="0" rtlCol="0" anchor="t">
              <a:spAutoFit/>
            </a:bodyPr>
            <a:lstStyle/>
            <a:p>
              <a:pPr algn="ctr">
                <a:lnSpc>
                  <a:spcPts val="5000"/>
                </a:lnSpc>
              </a:pPr>
              <a:r>
                <a:rPr lang="en" sz="5000" spc="-295">
                  <a:solidFill>
                    <a:srgbClr val="213559"/>
                  </a:solidFill>
                  <a:latin typeface="Bai Jamjuree Light Bold"/>
                </a:rPr>
                <a:t>2</a:t>
              </a:r>
            </a:p>
          </p:txBody>
        </p:sp>
      </p:grpSp>
      <p:sp>
        <p:nvSpPr>
          <p:cNvPr id="24" name="TextBox 24"/>
          <p:cNvSpPr txBox="1"/>
          <p:nvPr/>
        </p:nvSpPr>
        <p:spPr>
          <a:xfrm>
            <a:off x="5229623" y="736600"/>
            <a:ext cx="7828754" cy="669925"/>
          </a:xfrm>
          <a:prstGeom prst="rect">
            <a:avLst/>
          </a:prstGeom>
        </p:spPr>
        <p:txBody>
          <a:bodyPr lIns="0" tIns="0" rIns="0" bIns="0" rtlCol="0" anchor="t">
            <a:spAutoFit/>
          </a:bodyPr>
          <a:lstStyle/>
          <a:p>
            <a:pPr algn="ctr">
              <a:lnSpc>
                <a:spcPts val="5000"/>
              </a:lnSpc>
            </a:pPr>
            <a:r>
              <a:rPr lang="en" sz="5000" spc="-295">
                <a:solidFill>
                  <a:srgbClr val="FFFFFF"/>
                </a:solidFill>
                <a:cs typeface="Bai Jamjuree Light Bold Italics"/>
              </a:rPr>
              <a:t>Policy makers</a:t>
            </a:r>
          </a:p>
        </p:txBody>
      </p:sp>
      <p:sp>
        <p:nvSpPr>
          <p:cNvPr id="25" name="TextBox 25"/>
          <p:cNvSpPr txBox="1"/>
          <p:nvPr/>
        </p:nvSpPr>
        <p:spPr>
          <a:xfrm>
            <a:off x="2551575" y="2667846"/>
            <a:ext cx="3153920" cy="494031"/>
          </a:xfrm>
          <a:prstGeom prst="rect">
            <a:avLst/>
          </a:prstGeom>
        </p:spPr>
        <p:txBody>
          <a:bodyPr lIns="0" tIns="0" rIns="0" bIns="0" rtlCol="0" anchor="t">
            <a:spAutoFit/>
          </a:bodyPr>
          <a:lstStyle/>
          <a:p>
            <a:pPr>
              <a:lnSpc>
                <a:spcPts val="3700"/>
              </a:lnSpc>
            </a:pPr>
            <a:r>
              <a:rPr lang="en" sz="3700" spc="-218">
                <a:solidFill>
                  <a:srgbClr val="FFFFFF"/>
                </a:solidFill>
                <a:cs typeface="Bai Jamjuree Light Bold Italics"/>
              </a:rPr>
              <a:t>stock market</a:t>
            </a:r>
          </a:p>
        </p:txBody>
      </p:sp>
      <p:sp>
        <p:nvSpPr>
          <p:cNvPr id="26" name="TextBox 26"/>
          <p:cNvSpPr txBox="1"/>
          <p:nvPr/>
        </p:nvSpPr>
        <p:spPr>
          <a:xfrm>
            <a:off x="2551575" y="4520696"/>
            <a:ext cx="8357196" cy="494031"/>
          </a:xfrm>
          <a:prstGeom prst="rect">
            <a:avLst/>
          </a:prstGeom>
        </p:spPr>
        <p:txBody>
          <a:bodyPr lIns="0" tIns="0" rIns="0" bIns="0" rtlCol="0" anchor="t">
            <a:spAutoFit/>
          </a:bodyPr>
          <a:lstStyle/>
          <a:p>
            <a:pPr>
              <a:lnSpc>
                <a:spcPts val="3700"/>
              </a:lnSpc>
            </a:pPr>
            <a:r>
              <a:rPr lang="en" sz="3700" spc="-218">
                <a:solidFill>
                  <a:srgbClr val="FFFFFF"/>
                </a:solidFill>
                <a:cs typeface="Bai Jamjuree Light Bold Italics"/>
              </a:rPr>
              <a:t>Board of Governors of the Stock Exchange of Thailand</a:t>
            </a:r>
          </a:p>
        </p:txBody>
      </p:sp>
      <p:sp>
        <p:nvSpPr>
          <p:cNvPr id="27" name="TextBox 27"/>
          <p:cNvSpPr txBox="1"/>
          <p:nvPr/>
        </p:nvSpPr>
        <p:spPr>
          <a:xfrm>
            <a:off x="2551575" y="6822475"/>
            <a:ext cx="3153920" cy="494031"/>
          </a:xfrm>
          <a:prstGeom prst="rect">
            <a:avLst/>
          </a:prstGeom>
        </p:spPr>
        <p:txBody>
          <a:bodyPr lIns="0" tIns="0" rIns="0" bIns="0" rtlCol="0" anchor="t">
            <a:spAutoFit/>
          </a:bodyPr>
          <a:lstStyle/>
          <a:p>
            <a:pPr>
              <a:lnSpc>
                <a:spcPts val="3700"/>
              </a:lnSpc>
            </a:pPr>
            <a:r>
              <a:rPr lang="en" sz="3700" spc="-218">
                <a:solidFill>
                  <a:srgbClr val="FFFFFF"/>
                </a:solidFill>
                <a:cs typeface="Bai Jamjuree Light Bold Italics"/>
              </a:rPr>
              <a:t>member company</a:t>
            </a:r>
          </a:p>
        </p:txBody>
      </p:sp>
      <p:sp>
        <p:nvSpPr>
          <p:cNvPr id="28" name="TextBox 28"/>
          <p:cNvSpPr txBox="1"/>
          <p:nvPr/>
        </p:nvSpPr>
        <p:spPr>
          <a:xfrm>
            <a:off x="3109732" y="3274175"/>
            <a:ext cx="13966147" cy="923925"/>
          </a:xfrm>
          <a:prstGeom prst="rect">
            <a:avLst/>
          </a:prstGeom>
        </p:spPr>
        <p:txBody>
          <a:bodyPr lIns="0" tIns="0" rIns="0" bIns="0" rtlCol="0" anchor="t">
            <a:spAutoFit/>
          </a:bodyPr>
          <a:lstStyle/>
          <a:p>
            <a:pPr>
              <a:lnSpc>
                <a:spcPts val="3600"/>
              </a:lnSpc>
            </a:pPr>
            <a:r>
              <a:rPr lang="en" sz="3000" spc="-177">
                <a:solidFill>
                  <a:srgbClr val="FFFFFF"/>
                </a:solidFill>
                <a:cs typeface="Bai Jamjuree Light Italics"/>
              </a:rPr>
              <a:t>There is a board of directors of the Stock Exchange of Thailand. Set policies and control the operations of the Stock Exchange within the scope of the law.</a:t>
            </a:r>
          </a:p>
        </p:txBody>
      </p:sp>
      <p:sp>
        <p:nvSpPr>
          <p:cNvPr id="29" name="TextBox 29"/>
          <p:cNvSpPr txBox="1"/>
          <p:nvPr/>
        </p:nvSpPr>
        <p:spPr>
          <a:xfrm>
            <a:off x="3228543" y="5397634"/>
            <a:ext cx="13966147" cy="1381125"/>
          </a:xfrm>
          <a:prstGeom prst="rect">
            <a:avLst/>
          </a:prstGeom>
        </p:spPr>
        <p:txBody>
          <a:bodyPr lIns="0" tIns="0" rIns="0" bIns="0" rtlCol="0" anchor="t">
            <a:spAutoFit/>
          </a:bodyPr>
          <a:lstStyle/>
          <a:p>
            <a:pPr>
              <a:lnSpc>
                <a:spcPts val="3600"/>
              </a:lnSpc>
            </a:pPr>
            <a:r>
              <a:rPr lang="en" sz="3000" spc="-177" dirty="0">
                <a:solidFill>
                  <a:srgbClr val="FFFFFF"/>
                </a:solidFill>
                <a:cs typeface="Bai Jamjuree Light Italics"/>
              </a:rPr>
              <a:t>It consists of 5 directors appointed by the SEC, 5 directors elected by member companies, and 1 manager of the SET appointed by the board of directors of the SET as ex officio director.</a:t>
            </a:r>
          </a:p>
        </p:txBody>
      </p:sp>
      <p:sp>
        <p:nvSpPr>
          <p:cNvPr id="30" name="TextBox 30"/>
          <p:cNvSpPr txBox="1"/>
          <p:nvPr/>
        </p:nvSpPr>
        <p:spPr>
          <a:xfrm>
            <a:off x="3109732" y="7411622"/>
            <a:ext cx="13966147" cy="960756"/>
          </a:xfrm>
          <a:prstGeom prst="rect">
            <a:avLst/>
          </a:prstGeom>
        </p:spPr>
        <p:txBody>
          <a:bodyPr lIns="0" tIns="0" rIns="0" bIns="0" rtlCol="0" anchor="t">
            <a:spAutoFit/>
          </a:bodyPr>
          <a:lstStyle/>
          <a:p>
            <a:pPr>
              <a:lnSpc>
                <a:spcPts val="3700"/>
              </a:lnSpc>
            </a:pPr>
            <a:r>
              <a:rPr lang="en" sz="3700" spc="-218" dirty="0">
                <a:solidFill>
                  <a:srgbClr val="FFFFFF"/>
                </a:solidFill>
                <a:cs typeface="Bai Jamjuree Light Italics"/>
              </a:rPr>
              <a:t>as a policy planner on the determination of various regulations Through five representatives elected to join the Board of Governors of the Stock Exchange of Thailand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1973</Words>
  <Application>Microsoft Office PowerPoint</Application>
  <PresentationFormat>Custom</PresentationFormat>
  <Paragraphs>148</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Bai Jamjuree Light Bold Italics</vt:lpstr>
      <vt:lpstr>Bai Jamjuree Light Italics</vt:lpstr>
      <vt:lpstr>Calibri</vt:lpstr>
      <vt:lpstr>Bai Jamjuree Light Bold</vt:lpstr>
      <vt:lpstr>Montserrat Extra-Bold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chaper 3 อ.เอื้อย</dc:title>
  <dc:creator>HP</dc:creator>
  <cp:lastModifiedBy>HP</cp:lastModifiedBy>
  <cp:revision>5</cp:revision>
  <dcterms:created xsi:type="dcterms:W3CDTF">2006-08-16T00:00:00Z</dcterms:created>
  <dcterms:modified xsi:type="dcterms:W3CDTF">2023-03-08T13:55:59Z</dcterms:modified>
  <dc:identifier>DAFNxmd1lkc</dc:identifier>
</cp:coreProperties>
</file>