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1" r:id="rId1"/>
  </p:sldMasterIdLst>
  <p:notesMasterIdLst>
    <p:notesMasterId r:id="rId26"/>
  </p:notesMasterIdLst>
  <p:handoutMasterIdLst>
    <p:handoutMasterId r:id="rId27"/>
  </p:handoutMasterIdLst>
  <p:sldIdLst>
    <p:sldId id="295" r:id="rId2"/>
    <p:sldId id="297" r:id="rId3"/>
    <p:sldId id="322" r:id="rId4"/>
    <p:sldId id="300" r:id="rId5"/>
    <p:sldId id="298" r:id="rId6"/>
    <p:sldId id="299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7" r:id="rId17"/>
    <p:sldId id="310" r:id="rId18"/>
    <p:sldId id="311" r:id="rId19"/>
    <p:sldId id="323" r:id="rId20"/>
    <p:sldId id="312" r:id="rId21"/>
    <p:sldId id="313" r:id="rId22"/>
    <p:sldId id="318" r:id="rId23"/>
    <p:sldId id="319" r:id="rId24"/>
    <p:sldId id="31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ngsana New" pitchFamily="18" charset="-3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ngsana New" pitchFamily="18" charset="-3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ngsana New" pitchFamily="18" charset="-3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ngsana New" pitchFamily="18" charset="-3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ngsana New" pitchFamily="18" charset="-34"/>
        <a:ea typeface="+mn-ea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latin typeface="Angsana New" pitchFamily="18" charset="-34"/>
        <a:ea typeface="+mn-ea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latin typeface="Angsana New" pitchFamily="18" charset="-34"/>
        <a:ea typeface="+mn-ea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latin typeface="Angsana New" pitchFamily="18" charset="-34"/>
        <a:ea typeface="+mn-ea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latin typeface="Angsana New" pitchFamily="18" charset="-3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FFFF"/>
    <a:srgbClr val="996633"/>
    <a:srgbClr val="FFCC99"/>
    <a:srgbClr val="FF99CC"/>
    <a:srgbClr val="CCCCFF"/>
    <a:srgbClr val="FF99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>
      <p:cViewPr>
        <p:scale>
          <a:sx n="100" d="100"/>
          <a:sy n="100" d="100"/>
        </p:scale>
        <p:origin x="1960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Rectangle 1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876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Marketing Principles</a:t>
            </a:r>
            <a:endParaRPr lang="th-TH" dirty="0"/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4953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@</a:t>
            </a:r>
            <a:r>
              <a:rPr lang="en-US" dirty="0" err="1"/>
              <a:t>Ajarnauay</a:t>
            </a:r>
            <a:endParaRPr lang="th-TH" dirty="0"/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1200" y="8686800"/>
            <a:ext cx="1066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16B192A-3F38-43E4-A526-410A92D70B51}" type="slidenum">
              <a:rPr lang="th-TH"/>
              <a:pPr>
                <a:defRPr/>
              </a:pPr>
              <a:t>‹#›</a:t>
            </a:fld>
            <a:endParaRPr lang="th-TH"/>
          </a:p>
          <a:p>
            <a:pPr>
              <a:defRPr/>
            </a:pPr>
            <a:fld id="{2CB601FD-43F1-40D3-909B-9B50367E4B91}" type="datetime5">
              <a:rPr lang="th-TH"/>
              <a:pPr>
                <a:defRPr/>
              </a:pPr>
              <a:t>กรกฎาคม 63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fld id="{556BCAF8-78A7-41E1-976F-5E218A4DD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ngsana New" pitchFamily="18" charset="-34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ngsana New" pitchFamily="18" charset="-34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ngsana New" pitchFamily="18" charset="-34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ngsana New" pitchFamily="18" charset="-34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ngsana New" pitchFamily="18" charset="-34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7980-E6DF-43E9-B712-E96A5AA2D69E}" type="datetimeFigureOut">
              <a:rPr lang="th-TH" smtClean="0"/>
              <a:pPr>
                <a:defRPr/>
              </a:pPr>
              <a:t>28/07/63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E211-70A8-45A8-978A-B5C9E8B61B0A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5827-5DE4-4D7A-9F7A-1EEBC5674FC1}" type="datetimeFigureOut">
              <a:rPr lang="th-TH" smtClean="0"/>
              <a:pPr>
                <a:defRPr/>
              </a:pPr>
              <a:t>28/07/63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787-2465-4B55-B151-069665EB7405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9128-1238-4CCC-856B-5E88E5D9EAAF}" type="datetimeFigureOut">
              <a:rPr lang="th-TH" smtClean="0"/>
              <a:pPr>
                <a:defRPr/>
              </a:pPr>
              <a:t>28/07/63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CAA9B-44A6-4055-9D86-7575F95D5370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2A25F-DD4C-4FF2-A8F4-554B56F779F6}" type="datetimeFigureOut">
              <a:rPr lang="th-TH" smtClean="0"/>
              <a:pPr>
                <a:defRPr/>
              </a:pPr>
              <a:t>28/07/63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C2BCD-46E6-404C-B32E-6ED7937669A9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F449-0201-45CB-82C8-1B5C9AF63EA3}" type="datetimeFigureOut">
              <a:rPr lang="th-TH" smtClean="0"/>
              <a:pPr>
                <a:defRPr/>
              </a:pPr>
              <a:t>28/07/63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1D43-BA87-4380-BC43-FD27B90DF30B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5B8AF-A4E8-4B59-8AFC-043036684231}" type="datetimeFigureOut">
              <a:rPr lang="th-TH" smtClean="0"/>
              <a:pPr>
                <a:defRPr/>
              </a:pPr>
              <a:t>28/07/63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15BC-4DD3-43F6-980B-5B496F2450A1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5313-7A77-4273-9B86-BC0AE0AE3F7B}" type="datetimeFigureOut">
              <a:rPr lang="th-TH" smtClean="0"/>
              <a:pPr>
                <a:defRPr/>
              </a:pPr>
              <a:t>28/07/63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A7B3-41F8-49EA-A5DE-41734751EC79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E770F-0D4C-47F1-8EFF-108CEE62FB9E}" type="datetimeFigureOut">
              <a:rPr lang="th-TH" smtClean="0"/>
              <a:pPr>
                <a:defRPr/>
              </a:pPr>
              <a:t>28/07/63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AC9E-FAF3-43C6-A401-74C749BB9A29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8C6A2-610D-4F48-8DD4-CCD2C5B6DFB4}" type="datetimeFigureOut">
              <a:rPr lang="th-TH" smtClean="0"/>
              <a:pPr>
                <a:defRPr/>
              </a:pPr>
              <a:t>28/07/63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19230-2E20-4B1E-A1A0-0F17F9408BB5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63FAB-AC72-4A3B-85DF-E51E2244E3A4}" type="datetimeFigureOut">
              <a:rPr lang="th-TH" smtClean="0"/>
              <a:pPr>
                <a:defRPr/>
              </a:pPr>
              <a:t>28/07/63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D6F2-770E-465C-BF99-2BC4C91A6C2A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C4E-99C4-4E15-8D63-C27B237D0CA8}" type="datetimeFigureOut">
              <a:rPr lang="th-TH" smtClean="0"/>
              <a:pPr>
                <a:defRPr/>
              </a:pPr>
              <a:t>28/07/63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A9CF2-309C-4D5C-9A94-98B3AFA84225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8195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77B8C0-CD1B-45FB-B22F-0E8196D11DA5}" type="datetimeFigureOut">
              <a:rPr lang="th-TH" smtClean="0"/>
              <a:pPr>
                <a:defRPr/>
              </a:pPr>
              <a:t>28/07/63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E65ED9-1C51-4CCA-945A-C1EBA4085608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9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8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6"/>
          <p:cNvSpPr>
            <a:spLocks noChangeShapeType="1"/>
          </p:cNvSpPr>
          <p:nvPr/>
        </p:nvSpPr>
        <p:spPr bwMode="auto">
          <a:xfrm flipV="1">
            <a:off x="744538" y="32766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8142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2251075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สิ่งแวดล้อมทางการตลาด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858000" cy="2971800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1.  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สิ่งแวดล้อมภายใน</a:t>
            </a:r>
          </a:p>
          <a:p>
            <a:pPr algn="l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</a:t>
            </a:r>
            <a:r>
              <a:rPr lang="en-US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ปัจจัยทางการตลาด</a:t>
            </a:r>
          </a:p>
          <a:p>
            <a:pPr lvl="1" fontAlgn="auto">
              <a:lnSpc>
                <a:spcPct val="70000"/>
              </a:lnSpc>
              <a:spcAft>
                <a:spcPts val="0"/>
              </a:spcAft>
              <a:buFont typeface="Verdana"/>
              <a:buNone/>
              <a:defRPr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en-US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สิ่งแวดล้อมภายในอื่น ๆ</a:t>
            </a:r>
            <a:endParaRPr lang="en-US" sz="3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1" fontAlgn="auto">
              <a:lnSpc>
                <a:spcPct val="70000"/>
              </a:lnSpc>
              <a:spcAft>
                <a:spcPts val="0"/>
              </a:spcAft>
              <a:buFont typeface="Verdana"/>
              <a:buNone/>
              <a:defRPr/>
            </a:pPr>
            <a:r>
              <a:rPr lang="en-US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  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สิ่งแวดล้อมภายนอก</a:t>
            </a:r>
          </a:p>
          <a:p>
            <a:pPr lvl="1" fontAlgn="auto">
              <a:lnSpc>
                <a:spcPct val="70000"/>
              </a:lnSpc>
              <a:spcAft>
                <a:spcPts val="0"/>
              </a:spcAft>
              <a:buFont typeface="Verdana"/>
              <a:buNone/>
              <a:defRPr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สิ่งแวดล้อมจุลภาค</a:t>
            </a:r>
          </a:p>
          <a:p>
            <a:pPr lvl="1" fontAlgn="auto">
              <a:lnSpc>
                <a:spcPct val="70000"/>
              </a:lnSpc>
              <a:spcAft>
                <a:spcPts val="0"/>
              </a:spcAft>
              <a:buFont typeface="Verdana"/>
              <a:buNone/>
              <a:defRPr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สิ่งแวดล้อมมหภาค</a:t>
            </a:r>
          </a:p>
        </p:txBody>
      </p:sp>
      <p:sp>
        <p:nvSpPr>
          <p:cNvPr id="48144" name="WordArt 16"/>
          <p:cNvSpPr>
            <a:spLocks noChangeArrowheads="1" noChangeShapeType="1" noTextEdit="1"/>
          </p:cNvSpPr>
          <p:nvPr/>
        </p:nvSpPr>
        <p:spPr bwMode="auto">
          <a:xfrm>
            <a:off x="7467600" y="914400"/>
            <a:ext cx="838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kern="10">
                <a:ln w="12700" cap="sq">
                  <a:solidFill>
                    <a:srgbClr val="3333CC"/>
                  </a:solidFill>
                  <a:round/>
                  <a:headEnd type="none" w="sm" len="sm"/>
                  <a:tailEnd type="none" w="sm" len="sm"/>
                </a:ln>
                <a:solidFill>
                  <a:srgbClr val="66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cs"/>
                <a:ea typeface="+mn-cs"/>
              </a:rPr>
              <a:t>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2" grpId="0" autoUpdateAnimBg="0"/>
      <p:bldP spid="48143" grpId="0" autoUpdateAnimBg="0"/>
      <p:bldP spid="481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b="1" dirty="0" err="1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</a:t>
            </a:r>
            <a:r>
              <a:rPr lang="th-TH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-4 คู่แข่งขัน 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(Competitors)</a:t>
            </a:r>
            <a:endParaRPr lang="th-TH" b="1" dirty="0">
              <a:solidFill>
                <a:schemeClr val="tx2">
                  <a:satMod val="13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2193925" y="1906588"/>
            <a:ext cx="6045245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1. คู่แข่งขันทางตรง (</a:t>
            </a:r>
            <a:r>
              <a:rPr kumimoji="0"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Direct Competitors)</a:t>
            </a:r>
          </a:p>
          <a:p>
            <a:r>
              <a:rPr kumimoji="0"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แข่งขันระหว่างตรายี่ห้อของผลิตภัณฑ์ชนิดเดียวกัน</a:t>
            </a:r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2193925" y="3360738"/>
            <a:ext cx="5176417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th-TH" sz="3200" dirty="0"/>
              <a:t>2. คู่แข่งขันทางอ้อม</a:t>
            </a:r>
            <a:r>
              <a:rPr kumimoji="0" lang="en-US" sz="3200" dirty="0"/>
              <a:t> (Indirect Competitors)</a:t>
            </a:r>
          </a:p>
          <a:p>
            <a:r>
              <a:rPr kumimoji="0" lang="th-TH" sz="3200" dirty="0"/>
              <a:t>    แข่งขันระหว่างผลิตภัณฑ์ที่ใช้ทดแทนกันได้</a:t>
            </a:r>
          </a:p>
        </p:txBody>
      </p:sp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2193925" y="4876800"/>
            <a:ext cx="5458546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th-TH" sz="3200" dirty="0"/>
              <a:t>3. คู่แข่งขันในวงกว้าง (</a:t>
            </a:r>
            <a:r>
              <a:rPr kumimoji="0" lang="en-US" sz="3200" dirty="0"/>
              <a:t>Generic Competitors)</a:t>
            </a:r>
            <a:br>
              <a:rPr kumimoji="0" lang="en-US" sz="3200" dirty="0">
                <a:solidFill>
                  <a:srgbClr val="99FFCC"/>
                </a:solidFill>
              </a:rPr>
            </a:br>
            <a:r>
              <a:rPr kumimoji="0" lang="en-US" sz="3200" dirty="0">
                <a:solidFill>
                  <a:srgbClr val="99FFCC"/>
                </a:solidFill>
              </a:rPr>
              <a:t>    </a:t>
            </a:r>
            <a:r>
              <a:rPr kumimoji="0" lang="th-TH" sz="3200" dirty="0"/>
              <a:t>แข่งขันในด้านอำนาจซื้อของผู้บริโภคที่มีจำกัด</a:t>
            </a:r>
          </a:p>
        </p:txBody>
      </p:sp>
      <p:graphicFrame>
        <p:nvGraphicFramePr>
          <p:cNvPr id="4098" name="Object 15"/>
          <p:cNvGraphicFramePr>
            <a:graphicFrameLocks noChangeAspect="1"/>
          </p:cNvGraphicFramePr>
          <p:nvPr/>
        </p:nvGraphicFramePr>
        <p:xfrm>
          <a:off x="493713" y="1882775"/>
          <a:ext cx="14192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Clip" r:id="rId4" imgW="3974400" imgH="3468960" progId="">
                  <p:embed/>
                </p:oleObj>
              </mc:Choice>
              <mc:Fallback>
                <p:oleObj name="Clip" r:id="rId4" imgW="3974400" imgH="346896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1882775"/>
                        <a:ext cx="1419225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6" name="Group 20"/>
          <p:cNvGrpSpPr>
            <a:grpSpLocks/>
          </p:cNvGrpSpPr>
          <p:nvPr/>
        </p:nvGrpSpPr>
        <p:grpSpPr bwMode="auto">
          <a:xfrm>
            <a:off x="450850" y="3340100"/>
            <a:ext cx="1504950" cy="1231900"/>
            <a:chOff x="240" y="2208"/>
            <a:chExt cx="816" cy="666"/>
          </a:xfrm>
        </p:grpSpPr>
        <p:graphicFrame>
          <p:nvGraphicFramePr>
            <p:cNvPr id="4100" name="Object 16"/>
            <p:cNvGraphicFramePr>
              <a:graphicFrameLocks noChangeAspect="1"/>
            </p:cNvGraphicFramePr>
            <p:nvPr/>
          </p:nvGraphicFramePr>
          <p:xfrm>
            <a:off x="576" y="2400"/>
            <a:ext cx="480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3" name="Clip" r:id="rId6" imgW="3502080" imgH="3453840" progId="">
                    <p:embed/>
                  </p:oleObj>
                </mc:Choice>
                <mc:Fallback>
                  <p:oleObj name="Clip" r:id="rId6" imgW="3502080" imgH="3453840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400"/>
                          <a:ext cx="480" cy="4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17"/>
            <p:cNvGraphicFramePr>
              <a:graphicFrameLocks noChangeAspect="1"/>
            </p:cNvGraphicFramePr>
            <p:nvPr/>
          </p:nvGraphicFramePr>
          <p:xfrm flipH="1">
            <a:off x="240" y="2208"/>
            <a:ext cx="717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4" name="Clip" r:id="rId8" imgW="4579200" imgH="3118680" progId="">
                    <p:embed/>
                  </p:oleObj>
                </mc:Choice>
                <mc:Fallback>
                  <p:oleObj name="Clip" r:id="rId8" imgW="4579200" imgH="3118680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240" y="2208"/>
                          <a:ext cx="717" cy="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99" name="Object 18"/>
          <p:cNvGraphicFramePr>
            <a:graphicFrameLocks noChangeAspect="1"/>
          </p:cNvGraphicFramePr>
          <p:nvPr/>
        </p:nvGraphicFramePr>
        <p:xfrm>
          <a:off x="441325" y="4945063"/>
          <a:ext cx="1524000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Clip" r:id="rId10" imgW="4596120" imgH="2605680" progId="">
                  <p:embed/>
                </p:oleObj>
              </mc:Choice>
              <mc:Fallback>
                <p:oleObj name="Clip" r:id="rId10" imgW="4596120" imgH="2605680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4945063"/>
                        <a:ext cx="1524000" cy="105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3" grpId="0" autoUpdateAnimBg="0"/>
      <p:bldP spid="187404" grpId="0" autoUpdateAnimBg="0"/>
      <p:bldP spid="18740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6052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A-5</a:t>
            </a:r>
            <a:r>
              <a:rPr lang="th-TH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กลุ่มสาธารณะ 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(Publics)</a:t>
            </a:r>
            <a:endParaRPr lang="th-TH" b="1" dirty="0">
              <a:solidFill>
                <a:schemeClr val="tx2">
                  <a:satMod val="13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88423" name="Rectangle 7"/>
          <p:cNvSpPr>
            <a:spLocks noGrp="1" noChangeArrowheads="1"/>
          </p:cNvSpPr>
          <p:nvPr>
            <p:ph idx="1"/>
          </p:nvPr>
        </p:nvSpPr>
        <p:spPr>
          <a:xfrm>
            <a:off x="1435100" y="1447800"/>
            <a:ext cx="6953250" cy="4800600"/>
          </a:xfrm>
        </p:spPr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สถาบันการเงิน (Financial </a:t>
            </a:r>
            <a:r>
              <a:rPr lang="th-TH" dirty="0" err="1">
                <a:latin typeface="CordiaUPC" panose="020B0304020202020204" pitchFamily="34" charset="-34"/>
                <a:cs typeface="CordiaUPC" panose="020B0304020202020204" pitchFamily="34" charset="-34"/>
              </a:rPr>
              <a:t>Publics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สื่อมวลชน (Media </a:t>
            </a:r>
            <a:r>
              <a:rPr lang="th-TH" dirty="0" err="1">
                <a:latin typeface="CordiaUPC" panose="020B0304020202020204" pitchFamily="34" charset="-34"/>
                <a:cs typeface="CordiaUPC" panose="020B0304020202020204" pitchFamily="34" charset="-34"/>
              </a:rPr>
              <a:t>Publics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หน่วยงานรัฐบาล (</a:t>
            </a:r>
            <a:r>
              <a:rPr lang="th-TH" dirty="0" err="1">
                <a:latin typeface="CordiaUPC" panose="020B0304020202020204" pitchFamily="34" charset="-34"/>
                <a:cs typeface="CordiaUPC" panose="020B0304020202020204" pitchFamily="34" charset="-34"/>
              </a:rPr>
              <a:t>Government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dirty="0" err="1">
                <a:latin typeface="CordiaUPC" panose="020B0304020202020204" pitchFamily="34" charset="-34"/>
                <a:cs typeface="CordiaUPC" panose="020B0304020202020204" pitchFamily="34" charset="-34"/>
              </a:rPr>
              <a:t>Publics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ปฏิกิริยาของประชาชน (</a:t>
            </a:r>
            <a:r>
              <a:rPr lang="th-TH" dirty="0" err="1">
                <a:latin typeface="CordiaUPC" panose="020B0304020202020204" pitchFamily="34" charset="-34"/>
                <a:cs typeface="CordiaUPC" panose="020B0304020202020204" pitchFamily="34" charset="-34"/>
              </a:rPr>
              <a:t>Citizen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dirty="0" err="1">
                <a:latin typeface="CordiaUPC" panose="020B0304020202020204" pitchFamily="34" charset="-34"/>
                <a:cs typeface="CordiaUPC" panose="020B0304020202020204" pitchFamily="34" charset="-34"/>
              </a:rPr>
              <a:t>Action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dirty="0" err="1">
                <a:latin typeface="CordiaUPC" panose="020B0304020202020204" pitchFamily="34" charset="-34"/>
                <a:cs typeface="CordiaUPC" panose="020B0304020202020204" pitchFamily="34" charset="-34"/>
              </a:rPr>
              <a:t>Publics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กลุ่มชนในท้องที่ (</a:t>
            </a:r>
            <a:r>
              <a:rPr lang="th-TH" dirty="0" err="1">
                <a:latin typeface="CordiaUPC" panose="020B0304020202020204" pitchFamily="34" charset="-34"/>
                <a:cs typeface="CordiaUPC" panose="020B0304020202020204" pitchFamily="34" charset="-34"/>
              </a:rPr>
              <a:t>Local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dirty="0" err="1">
                <a:latin typeface="CordiaUPC" panose="020B0304020202020204" pitchFamily="34" charset="-34"/>
                <a:cs typeface="CordiaUPC" panose="020B0304020202020204" pitchFamily="34" charset="-34"/>
              </a:rPr>
              <a:t>Publics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กลุ่มสาธารณะทั่วไป (General </a:t>
            </a:r>
            <a:r>
              <a:rPr lang="th-TH" dirty="0" err="1">
                <a:latin typeface="CordiaUPC" panose="020B0304020202020204" pitchFamily="34" charset="-34"/>
                <a:cs typeface="CordiaUPC" panose="020B0304020202020204" pitchFamily="34" charset="-34"/>
              </a:rPr>
              <a:t>Publics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8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8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88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88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88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62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29060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B. </a:t>
            </a:r>
            <a:r>
              <a:rPr lang="th-TH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สิ่งแวดล้อมมหภาค 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(Macroenvironment)</a:t>
            </a:r>
            <a:endParaRPr lang="th-TH" b="1" dirty="0">
              <a:solidFill>
                <a:schemeClr val="tx2">
                  <a:satMod val="13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89463" name="Rectangle 2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h-TH" dirty="0"/>
              <a:t>สิ่งแวดล้อมวงกว้างในส่วนรวมของประเทศหรือระหว่างประเทศ ซึ่งมีผลกระทบต่อการดำเนินงานของบริษัท</a:t>
            </a:r>
          </a:p>
          <a:p>
            <a:pPr>
              <a:lnSpc>
                <a:spcPct val="90000"/>
              </a:lnSpc>
            </a:pPr>
            <a:r>
              <a:rPr lang="th-TH" dirty="0"/>
              <a:t>บริษัทไม่สามารถควบคุม และไม่สามารถเจรจาต่อรองกับ</a:t>
            </a:r>
            <a:br>
              <a:rPr lang="th-TH" dirty="0"/>
            </a:br>
            <a:r>
              <a:rPr lang="th-TH" dirty="0"/>
              <a:t>สิ่งแวดล้อมระดับมหภาคได้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0200" y="4953000"/>
            <a:ext cx="6096000" cy="838200"/>
            <a:chOff x="1008" y="2928"/>
            <a:chExt cx="3840" cy="816"/>
          </a:xfrm>
        </p:grpSpPr>
        <p:sp>
          <p:nvSpPr>
            <p:cNvPr id="22539" name="Rectangle 5"/>
            <p:cNvSpPr>
              <a:spLocks noChangeArrowheads="1"/>
            </p:cNvSpPr>
            <p:nvPr/>
          </p:nvSpPr>
          <p:spPr bwMode="auto">
            <a:xfrm>
              <a:off x="1008" y="2928"/>
              <a:ext cx="3840" cy="81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2540" name="Group 6"/>
            <p:cNvGrpSpPr>
              <a:grpSpLocks/>
            </p:cNvGrpSpPr>
            <p:nvPr/>
          </p:nvGrpSpPr>
          <p:grpSpPr bwMode="auto">
            <a:xfrm>
              <a:off x="1104" y="3024"/>
              <a:ext cx="3648" cy="624"/>
              <a:chOff x="144" y="2640"/>
              <a:chExt cx="5472" cy="1296"/>
            </a:xfrm>
          </p:grpSpPr>
          <p:sp>
            <p:nvSpPr>
              <p:cNvPr id="22541" name="Rectangle 7"/>
              <p:cNvSpPr>
                <a:spLocks noChangeArrowheads="1"/>
              </p:cNvSpPr>
              <p:nvPr/>
            </p:nvSpPr>
            <p:spPr bwMode="auto">
              <a:xfrm>
                <a:off x="144" y="3024"/>
                <a:ext cx="1200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 sz="1200" b="1">
                  <a:latin typeface="Arial" pitchFamily="34" charset="0"/>
                </a:endParaRPr>
              </a:p>
            </p:txBody>
          </p:sp>
          <p:sp>
            <p:nvSpPr>
              <p:cNvPr id="22542" name="Rectangle 8"/>
              <p:cNvSpPr>
                <a:spLocks noChangeArrowheads="1"/>
              </p:cNvSpPr>
              <p:nvPr/>
            </p:nvSpPr>
            <p:spPr bwMode="auto">
              <a:xfrm>
                <a:off x="1568" y="3024"/>
                <a:ext cx="1200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 sz="1200" b="1">
                  <a:latin typeface="Arial" pitchFamily="34" charset="0"/>
                </a:endParaRPr>
              </a:p>
            </p:txBody>
          </p:sp>
          <p:sp>
            <p:nvSpPr>
              <p:cNvPr id="22543" name="Rectangle 9"/>
              <p:cNvSpPr>
                <a:spLocks noChangeArrowheads="1"/>
              </p:cNvSpPr>
              <p:nvPr/>
            </p:nvSpPr>
            <p:spPr bwMode="auto">
              <a:xfrm>
                <a:off x="2992" y="3024"/>
                <a:ext cx="1200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 sz="1200" b="1">
                  <a:latin typeface="Arial" pitchFamily="34" charset="0"/>
                </a:endParaRPr>
              </a:p>
            </p:txBody>
          </p:sp>
          <p:sp>
            <p:nvSpPr>
              <p:cNvPr id="22544" name="Rectangle 10"/>
              <p:cNvSpPr>
                <a:spLocks noChangeArrowheads="1"/>
              </p:cNvSpPr>
              <p:nvPr/>
            </p:nvSpPr>
            <p:spPr bwMode="auto">
              <a:xfrm>
                <a:off x="4416" y="3024"/>
                <a:ext cx="1200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 sz="1200" b="1">
                  <a:latin typeface="Arial" pitchFamily="34" charset="0"/>
                </a:endParaRPr>
              </a:p>
            </p:txBody>
          </p:sp>
          <p:sp>
            <p:nvSpPr>
              <p:cNvPr id="22545" name="Rectangle 11"/>
              <p:cNvSpPr>
                <a:spLocks noChangeArrowheads="1"/>
              </p:cNvSpPr>
              <p:nvPr/>
            </p:nvSpPr>
            <p:spPr bwMode="auto">
              <a:xfrm>
                <a:off x="155" y="2640"/>
                <a:ext cx="5461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 sz="1200" b="1">
                  <a:latin typeface="Arial" pitchFamily="34" charset="0"/>
                </a:endParaRPr>
              </a:p>
            </p:txBody>
          </p:sp>
          <p:sp>
            <p:nvSpPr>
              <p:cNvPr id="22546" name="Rectangle 12"/>
              <p:cNvSpPr>
                <a:spLocks noChangeArrowheads="1"/>
              </p:cNvSpPr>
              <p:nvPr/>
            </p:nvSpPr>
            <p:spPr bwMode="auto">
              <a:xfrm>
                <a:off x="155" y="3696"/>
                <a:ext cx="5461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h-TH" sz="1200" b="1">
                  <a:latin typeface="Arial" pitchFamily="34" charset="0"/>
                </a:endParaRPr>
              </a:p>
            </p:txBody>
          </p:sp>
          <p:sp>
            <p:nvSpPr>
              <p:cNvPr id="22547" name="Line 13"/>
              <p:cNvSpPr>
                <a:spLocks noChangeShapeType="1"/>
              </p:cNvSpPr>
              <p:nvPr/>
            </p:nvSpPr>
            <p:spPr bwMode="auto">
              <a:xfrm>
                <a:off x="1344" y="328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2548" name="Line 14"/>
              <p:cNvSpPr>
                <a:spLocks noChangeShapeType="1"/>
              </p:cNvSpPr>
              <p:nvPr/>
            </p:nvSpPr>
            <p:spPr bwMode="auto">
              <a:xfrm>
                <a:off x="2762" y="328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2549" name="Line 15"/>
              <p:cNvSpPr>
                <a:spLocks noChangeShapeType="1"/>
              </p:cNvSpPr>
              <p:nvPr/>
            </p:nvSpPr>
            <p:spPr bwMode="auto">
              <a:xfrm>
                <a:off x="4176" y="328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189456" name="Rectangle 16"/>
          <p:cNvSpPr>
            <a:spLocks noChangeArrowheads="1"/>
          </p:cNvSpPr>
          <p:nvPr/>
        </p:nvSpPr>
        <p:spPr bwMode="auto">
          <a:xfrm>
            <a:off x="1684338" y="4343400"/>
            <a:ext cx="1905000" cy="4572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2800" b="1"/>
              <a:t>ทรัพยากร</a:t>
            </a:r>
          </a:p>
        </p:txBody>
      </p:sp>
      <p:sp>
        <p:nvSpPr>
          <p:cNvPr id="189457" name="Rectangle 17"/>
          <p:cNvSpPr>
            <a:spLocks noChangeArrowheads="1"/>
          </p:cNvSpPr>
          <p:nvPr/>
        </p:nvSpPr>
        <p:spPr bwMode="auto">
          <a:xfrm>
            <a:off x="3779838" y="4343400"/>
            <a:ext cx="1905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2800" b="1"/>
              <a:t>เศรษฐกิจ</a:t>
            </a:r>
          </a:p>
        </p:txBody>
      </p:sp>
      <p:sp>
        <p:nvSpPr>
          <p:cNvPr id="189458" name="Rectangle 18"/>
          <p:cNvSpPr>
            <a:spLocks noChangeArrowheads="1"/>
          </p:cNvSpPr>
          <p:nvPr/>
        </p:nvSpPr>
        <p:spPr bwMode="auto">
          <a:xfrm>
            <a:off x="5791200" y="4343400"/>
            <a:ext cx="190500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2800" b="1"/>
              <a:t>การเมือง</a:t>
            </a:r>
          </a:p>
        </p:txBody>
      </p:sp>
      <p:sp>
        <p:nvSpPr>
          <p:cNvPr id="189459" name="Rectangle 19"/>
          <p:cNvSpPr>
            <a:spLocks noChangeArrowheads="1"/>
          </p:cNvSpPr>
          <p:nvPr/>
        </p:nvSpPr>
        <p:spPr bwMode="auto">
          <a:xfrm>
            <a:off x="1600200" y="5943600"/>
            <a:ext cx="1905000" cy="457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2800" b="1"/>
              <a:t>เทคโนโลยี</a:t>
            </a:r>
          </a:p>
        </p:txBody>
      </p:sp>
      <p:sp>
        <p:nvSpPr>
          <p:cNvPr id="189460" name="Rectangle 20"/>
          <p:cNvSpPr>
            <a:spLocks noChangeArrowheads="1"/>
          </p:cNvSpPr>
          <p:nvPr/>
        </p:nvSpPr>
        <p:spPr bwMode="auto">
          <a:xfrm>
            <a:off x="3695700" y="5943600"/>
            <a:ext cx="1905000" cy="457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2800" b="1"/>
              <a:t>ประชากรศาสตร์</a:t>
            </a:r>
          </a:p>
        </p:txBody>
      </p:sp>
      <p:sp>
        <p:nvSpPr>
          <p:cNvPr id="189461" name="Rectangle 21"/>
          <p:cNvSpPr>
            <a:spLocks noChangeArrowheads="1"/>
          </p:cNvSpPr>
          <p:nvPr/>
        </p:nvSpPr>
        <p:spPr bwMode="auto">
          <a:xfrm>
            <a:off x="5791200" y="5943600"/>
            <a:ext cx="1905000" cy="45720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2800" b="1"/>
              <a:t>วัฒนธรรม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63" grpId="0" build="p" autoUpdateAnimBg="0"/>
      <p:bldP spid="189456" grpId="0" animBg="1" autoUpdateAnimBg="0"/>
      <p:bldP spid="189457" grpId="0" animBg="1" autoUpdateAnimBg="0"/>
      <p:bldP spid="189458" grpId="0" animBg="1" autoUpdateAnimBg="0"/>
      <p:bldP spid="189459" grpId="0" animBg="1" autoUpdateAnimBg="0"/>
      <p:bldP spid="189460" grpId="0" animBg="1" autoUpdateAnimBg="0"/>
      <p:bldP spid="18946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wrap="square"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th-TH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B</a:t>
            </a: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-1 ด้านประชากรศาสตร์ 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(Demographic Environment)</a:t>
            </a:r>
            <a:endParaRPr lang="th-TH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3" name="Picture 2" descr="A picture containing person, boy, young, little&#10;&#10;Description automatically generated">
            <a:extLst>
              <a:ext uri="{FF2B5EF4-FFF2-40B4-BE49-F238E27FC236}">
                <a16:creationId xmlns:a16="http://schemas.microsoft.com/office/drawing/2014/main" id="{64A57750-F347-2948-9F3A-4F0DA630FF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1" r="11120" b="-1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23555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th-TH" dirty="0"/>
              <a:t>จำนวนประชากร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800" dirty="0"/>
              <a:t>-  </a:t>
            </a:r>
            <a:r>
              <a:rPr lang="th-TH" sz="2800" dirty="0"/>
              <a:t>อัตราการเกิด/การตาย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800" dirty="0"/>
              <a:t>-  </a:t>
            </a:r>
            <a:r>
              <a:rPr lang="th-TH" sz="2800" dirty="0"/>
              <a:t>การย้ายถิ่นที่อยู่</a:t>
            </a:r>
          </a:p>
          <a:p>
            <a:pPr>
              <a:lnSpc>
                <a:spcPct val="90000"/>
              </a:lnSpc>
            </a:pPr>
            <a:r>
              <a:rPr lang="th-TH" dirty="0"/>
              <a:t>โครงสร้างอายุประชากร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th-TH" sz="2800" dirty="0"/>
              <a:t>เด็กเล็ก </a:t>
            </a:r>
            <a:endParaRPr lang="en-US" sz="28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th-TH" sz="2800" dirty="0"/>
              <a:t>วัยรุ่นตอนต้น </a:t>
            </a:r>
            <a:endParaRPr lang="en-US" sz="28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th-TH" sz="2800" dirty="0"/>
              <a:t>วัยรุ่นตอนปลาย </a:t>
            </a:r>
            <a:endParaRPr lang="en-US" sz="28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th-TH" sz="2800" dirty="0"/>
              <a:t>วัยกลางคนตอนต้น </a:t>
            </a:r>
            <a:endParaRPr lang="en-US" sz="28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th-TH" sz="2800" dirty="0"/>
              <a:t>วัยกลางคนตอนปลาย</a:t>
            </a:r>
            <a:endParaRPr lang="en-US" sz="28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th-TH" sz="2800" dirty="0"/>
              <a:t>ผู้เกษียณอายุ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648"/>
            <a:ext cx="9144000" cy="1143000"/>
          </a:xfrm>
        </p:spPr>
        <p:txBody>
          <a:bodyPr wrap="square" anchor="ctr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th-TH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B</a:t>
            </a: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-1 ด้านประชากรศาสตร์ 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(Demographic Environment)</a:t>
            </a:r>
            <a:endParaRPr lang="th-TH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12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26738" y="1412776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th-TH" dirty="0"/>
              <a:t>การเปลี่ยนแปลงลักษณะครอบครัว</a:t>
            </a:r>
          </a:p>
          <a:p>
            <a:pPr lvl="1">
              <a:buFontTx/>
              <a:buChar char="-"/>
            </a:pPr>
            <a:r>
              <a:rPr lang="th-TH" sz="2800" dirty="0"/>
              <a:t>ครอบครัวขนาดเล็ก (มีบุตรน้อย)</a:t>
            </a:r>
            <a:endParaRPr lang="en-US" sz="2800" dirty="0"/>
          </a:p>
          <a:p>
            <a:pPr lvl="1">
              <a:buFontTx/>
              <a:buChar char="-"/>
            </a:pPr>
            <a:r>
              <a:rPr lang="th-TH" sz="2800" dirty="0"/>
              <a:t>ผู้หญิงทำงานนอกบ้าน</a:t>
            </a:r>
            <a:endParaRPr lang="en-US" sz="2800" dirty="0"/>
          </a:p>
          <a:p>
            <a:pPr lvl="1">
              <a:buFontTx/>
              <a:buChar char="-"/>
            </a:pPr>
            <a:r>
              <a:rPr lang="th-TH" sz="2800" dirty="0"/>
              <a:t>การอยู่อาศัยที่ไม่ใช่รูปแบบครอบครัว</a:t>
            </a:r>
          </a:p>
          <a:p>
            <a:r>
              <a:rPr lang="th-TH" dirty="0"/>
              <a:t>การเปลี่ยนแปลงทางภูมิศาสตร์ของประชากร (เข้าในเมือง-ออกนอกเมือง)</a:t>
            </a:r>
          </a:p>
          <a:p>
            <a:r>
              <a:rPr lang="th-TH" dirty="0"/>
              <a:t>ระดับการศึกษาสูงขึ้น</a:t>
            </a:r>
          </a:p>
        </p:txBody>
      </p:sp>
      <p:pic>
        <p:nvPicPr>
          <p:cNvPr id="3" name="Picture 2" descr="Two people sitting on a bed&#10;&#10;Description automatically generated">
            <a:extLst>
              <a:ext uri="{FF2B5EF4-FFF2-40B4-BE49-F238E27FC236}">
                <a16:creationId xmlns:a16="http://schemas.microsoft.com/office/drawing/2014/main" id="{75B4A502-192A-7341-A894-4CE3334B4C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5" r="17362" b="-1"/>
          <a:stretch/>
        </p:blipFill>
        <p:spPr>
          <a:xfrm>
            <a:off x="4678662" y="1412776"/>
            <a:ext cx="4038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6052"/>
            <a:ext cx="9144000" cy="1143000"/>
          </a:xfrm>
        </p:spPr>
        <p:txBody>
          <a:bodyPr wrap="square"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B-2 </a:t>
            </a: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ด้านเศรษฐกิจ 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(Economic Environment)</a:t>
            </a:r>
            <a:endParaRPr lang="th-TH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12136" y="1645593"/>
            <a:ext cx="4040188" cy="3951288"/>
          </a:xfrm>
        </p:spPr>
        <p:txBody>
          <a:bodyPr wrap="square" anchor="t">
            <a:noAutofit/>
          </a:bodyPr>
          <a:lstStyle/>
          <a:p>
            <a:r>
              <a:rPr lang="th-TH" sz="2800" dirty="0"/>
              <a:t>รายได้ของผู้บริโภค (อำนาจซื้อ)</a:t>
            </a:r>
          </a:p>
          <a:p>
            <a:pPr lvl="1">
              <a:buFontTx/>
              <a:buChar char="-"/>
            </a:pPr>
            <a:r>
              <a:rPr lang="th-TH" sz="2800" dirty="0"/>
              <a:t>รายได้ปัจจุบัน</a:t>
            </a:r>
            <a:endParaRPr lang="en-US" sz="2800" dirty="0"/>
          </a:p>
          <a:p>
            <a:pPr lvl="1">
              <a:buFontTx/>
              <a:buChar char="-"/>
            </a:pPr>
            <a:r>
              <a:rPr lang="th-TH" sz="2800" dirty="0"/>
              <a:t>สภาวะทางเศรษฐกิจ (เงินเฟ้อ/เงินฝืด)</a:t>
            </a:r>
            <a:endParaRPr lang="en-US" sz="2800" dirty="0"/>
          </a:p>
          <a:p>
            <a:pPr lvl="1">
              <a:buFontTx/>
              <a:buChar char="-"/>
            </a:pPr>
            <a:r>
              <a:rPr lang="th-TH" sz="2800" dirty="0"/>
              <a:t>ราคาสินค้า</a:t>
            </a:r>
            <a:endParaRPr lang="en-US" sz="2800" dirty="0"/>
          </a:p>
          <a:p>
            <a:pPr lvl="1">
              <a:buFontTx/>
              <a:buChar char="-"/>
            </a:pPr>
            <a:r>
              <a:rPr lang="th-TH" sz="2800" dirty="0"/>
              <a:t>การออม</a:t>
            </a:r>
            <a:endParaRPr lang="en-US" sz="2800" dirty="0"/>
          </a:p>
          <a:p>
            <a:pPr lvl="1">
              <a:buFontTx/>
              <a:buChar char="-"/>
            </a:pPr>
            <a:r>
              <a:rPr lang="th-TH" sz="2800" dirty="0"/>
              <a:t>การได้รับสินเชื่อ</a:t>
            </a:r>
            <a:endParaRPr lang="en-US" sz="2800" dirty="0"/>
          </a:p>
          <a:p>
            <a:pPr lvl="1">
              <a:buFontTx/>
              <a:buChar char="-"/>
            </a:pPr>
            <a:r>
              <a:rPr lang="th-TH" sz="2800" dirty="0"/>
              <a:t>อัตราดอกเบี้ย, อัตราแลกเปลี่ยนเงินตราระหว่างประเทศ ฯลฯ</a:t>
            </a:r>
          </a:p>
        </p:txBody>
      </p:sp>
      <p:pic>
        <p:nvPicPr>
          <p:cNvPr id="3" name="Picture 2" descr="A picture containing table, indoor, cup, sitting&#10;&#10;Description automatically generated">
            <a:extLst>
              <a:ext uri="{FF2B5EF4-FFF2-40B4-BE49-F238E27FC236}">
                <a16:creationId xmlns:a16="http://schemas.microsoft.com/office/drawing/2014/main" id="{2EC9C98A-89DE-2C40-A24F-1A1B437A60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r="28320" b="3"/>
          <a:stretch/>
        </p:blipFill>
        <p:spPr>
          <a:xfrm>
            <a:off x="4495801" y="1645593"/>
            <a:ext cx="4305727" cy="4209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A5FF-43A7-C24B-A46C-541DCD927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48CFD-7F21-E246-A3A6-015168FFC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30F94-4F31-974F-BF14-0C7E50E19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TH"/>
          </a:p>
        </p:txBody>
      </p:sp>
      <p:pic>
        <p:nvPicPr>
          <p:cNvPr id="7" name="Picture 6" descr="A picture containing computer, table&#10;&#10;Description automatically generated">
            <a:extLst>
              <a:ext uri="{FF2B5EF4-FFF2-40B4-BE49-F238E27FC236}">
                <a16:creationId xmlns:a16="http://schemas.microsoft.com/office/drawing/2014/main" id="{632CAA5D-A4C3-D84D-B1A4-D2167E658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194" cy="4032448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E7C524E4-54A8-5A42-A5DB-DBCA7BC5D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04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b="1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B-2 </a:t>
            </a:r>
            <a:r>
              <a:rPr kumimoji="0" lang="th-TH" b="1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ด้านเศรษฐกิจ </a:t>
            </a:r>
            <a:r>
              <a:rPr kumimoji="0" lang="en-US" sz="3600" b="1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(Economic Environment)</a:t>
            </a:r>
            <a:endParaRPr kumimoji="0" lang="th-TH" b="1" dirty="0">
              <a:solidFill>
                <a:schemeClr val="tx2">
                  <a:satMod val="13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5CA922-D9A6-444B-AF6D-890257CE7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4293096"/>
            <a:ext cx="82203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รูปแบบการใช้จ่ายของผู้บริโภค</a:t>
            </a:r>
          </a:p>
          <a:p>
            <a:pPr lvl="1"/>
            <a:r>
              <a:rPr kumimoji="0"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-  </a:t>
            </a:r>
            <a:r>
              <a:rPr kumimoji="0"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แตกต่างกันตามสภาพเศรษฐกิจโดยรวม</a:t>
            </a:r>
            <a:r>
              <a:rPr kumimoji="0"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kumimoji="0"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รายได้ของผู้บริโภค และประเภทสินค้า</a:t>
            </a:r>
          </a:p>
        </p:txBody>
      </p:sp>
    </p:spTree>
    <p:extLst>
      <p:ext uri="{BB962C8B-B14F-4D97-AF65-F5344CB8AC3E}">
        <p14:creationId xmlns:p14="http://schemas.microsoft.com/office/powerpoint/2010/main" val="3274326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2" name="Rectangle 6"/>
          <p:cNvSpPr>
            <a:spLocks noGrp="1" noChangeArrowheads="1"/>
          </p:cNvSpPr>
          <p:nvPr>
            <p:ph type="title"/>
          </p:nvPr>
        </p:nvSpPr>
        <p:spPr>
          <a:xfrm>
            <a:off x="-2828" y="0"/>
            <a:ext cx="9144000" cy="1143000"/>
          </a:xfrm>
        </p:spPr>
        <p:txBody>
          <a:bodyPr wrap="square" anchor="ctr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B-3 </a:t>
            </a: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ด้านทรัพยากรธรรมชาติ 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(Natural Environment)</a:t>
            </a:r>
            <a:endParaRPr lang="th-TH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3" name="Picture 2" descr="A view of a city at night&#10;&#10;Description automatically generated">
            <a:extLst>
              <a:ext uri="{FF2B5EF4-FFF2-40B4-BE49-F238E27FC236}">
                <a16:creationId xmlns:a16="http://schemas.microsoft.com/office/drawing/2014/main" id="{80FF420F-BE7D-5941-97F0-D86E1D3FCF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1" r="31257" b="-1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6149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492972" cy="4525963"/>
          </a:xfrm>
        </p:spPr>
        <p:txBody>
          <a:bodyPr wrap="square" anchor="t">
            <a:normAutofit/>
          </a:bodyPr>
          <a:lstStyle/>
          <a:p>
            <a:r>
              <a:rPr lang="th-TH" dirty="0"/>
              <a:t>การขาดแคลนวัตถุดิบ</a:t>
            </a:r>
          </a:p>
          <a:p>
            <a:pPr marL="457200" lvl="1" indent="0">
              <a:buNone/>
            </a:pPr>
            <a:r>
              <a:rPr lang="en-US" sz="2800" dirty="0"/>
              <a:t>-  </a:t>
            </a:r>
            <a:r>
              <a:rPr lang="th-TH" sz="2800" dirty="0"/>
              <a:t>ผลิตภัณฑ์ทดแทน</a:t>
            </a:r>
          </a:p>
          <a:p>
            <a:r>
              <a:rPr lang="th-TH" dirty="0"/>
              <a:t>การเพิ่มขึ้นของต้นทุนพลังงาน</a:t>
            </a:r>
          </a:p>
          <a:p>
            <a:pPr marL="457200" lvl="1" indent="0">
              <a:buNone/>
            </a:pPr>
            <a:r>
              <a:rPr lang="en-US" sz="2800" dirty="0"/>
              <a:t>-  </a:t>
            </a:r>
            <a:r>
              <a:rPr lang="th-TH" sz="2800" dirty="0"/>
              <a:t>ผลิตภัณฑ์ประหยัดพลังงาน</a:t>
            </a:r>
          </a:p>
          <a:p>
            <a:r>
              <a:rPr lang="th-TH" dirty="0"/>
              <a:t>การเพิ่มขึ้นของสิ่งแวดล้อมเป็นพิษ</a:t>
            </a:r>
          </a:p>
          <a:p>
            <a:pPr marL="457200" lvl="1" indent="0">
              <a:buNone/>
            </a:pPr>
            <a:r>
              <a:rPr lang="en-US" sz="2800" dirty="0"/>
              <a:t>-  </a:t>
            </a:r>
            <a:r>
              <a:rPr lang="th-TH" sz="2800" dirty="0"/>
              <a:t>ผลิตภัณฑ์ที่เป็นมิตรกับสิ่งแวดล้อม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648"/>
            <a:ext cx="9144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B-4 </a:t>
            </a:r>
            <a:r>
              <a:rPr lang="en-US" b="1" dirty="0" err="1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ด้าน</a:t>
            </a:r>
            <a:r>
              <a:rPr lang="th-TH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เทคโนโลยี 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(Technological Environment)</a:t>
            </a:r>
            <a:endParaRPr lang="th-TH" b="1" dirty="0">
              <a:solidFill>
                <a:schemeClr val="tx2">
                  <a:satMod val="13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94566" name="Rectangle 6"/>
          <p:cNvSpPr>
            <a:spLocks noGrp="1" noChangeArrowheads="1"/>
          </p:cNvSpPr>
          <p:nvPr>
            <p:ph idx="1"/>
          </p:nvPr>
        </p:nvSpPr>
        <p:spPr>
          <a:xfrm>
            <a:off x="755576" y="16287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ผลกระทบต่อแบบแผนและพฤติกรรมการบริโภค</a:t>
            </a:r>
          </a:p>
          <a:p>
            <a:pPr>
              <a:lnSpc>
                <a:spcPct val="90000"/>
              </a:lnSpc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การพัฒนาผลิตภัณฑ์ใหม่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- 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สร้างโอกาสทางการตลาด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- 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สร้างความได้เปรียบในการแข่งขัน</a:t>
            </a:r>
          </a:p>
          <a:p>
            <a:pPr>
              <a:lnSpc>
                <a:spcPct val="90000"/>
              </a:lnSpc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การพัฒนาเครื่องมือในการดำเนินกิจกรรมทางการตลาด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- 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เทคโนโลยีมีการเปลี่ยนแปลงและถูกแทนที่อย่างรวดเร็ว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- 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ใช้งบประมาณวิจัยและพัฒนาสินค้าใหม่จำนวนมาก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9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9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194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194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194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using a computer sitting on top of a table&#10;&#10;Description automatically generated">
            <a:extLst>
              <a:ext uri="{FF2B5EF4-FFF2-40B4-BE49-F238E27FC236}">
                <a16:creationId xmlns:a16="http://schemas.microsoft.com/office/drawing/2014/main" id="{E3B5D71D-8401-3741-ABDA-4DA9EFAB0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r="3319"/>
          <a:stretch/>
        </p:blipFill>
        <p:spPr>
          <a:xfrm>
            <a:off x="20" y="10"/>
            <a:ext cx="9143980" cy="6857990"/>
          </a:xfrm>
          <a:noFill/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5F3906BF-8A55-A940-BE47-CF2E18642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เทคโนโลยี มีความสำคัญต่อชีวิตเราอย่างไร 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?</a:t>
            </a:r>
            <a:endParaRPr lang="th-TH" b="1" dirty="0">
              <a:solidFill>
                <a:schemeClr val="tx2">
                  <a:satMod val="13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948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tx2">
                    <a:satMod val="130000"/>
                  </a:schemeClr>
                </a:solidFill>
              </a:rPr>
              <a:t>สิ่งแวดล้อมทางการตลาด 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</a:rPr>
              <a:t>(Marketing Environment)</a:t>
            </a:r>
            <a:endParaRPr lang="th-TH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022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ประกอบด้วย  แรงผลักต่าง ๆ ที่มีผลกระทบต่อความสามารถในการจัดการด้านการตลาดของกิจการ</a:t>
            </a:r>
          </a:p>
          <a:p>
            <a:r>
              <a:rPr lang="th-TH" dirty="0"/>
              <a:t>อาจก่อให้เกิดโอกาสทางการตลาดและอุปสรรคทางการตลาด</a:t>
            </a:r>
          </a:p>
          <a:p>
            <a:r>
              <a:rPr lang="th-TH" dirty="0"/>
              <a:t>นักการตลาดมีหน้าที่ ติดตามแนวโน้ม และค้นหาโอกาสทางการตลาดอย่างสม่ำเสมอ เพื่อนำไปวางแผนและปรับปรุงกลยุทธ์ด้านการตลาด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0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0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B-5 </a:t>
            </a:r>
            <a:r>
              <a:rPr lang="th-TH" sz="4400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ด้านการเมือง 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(Political Environment)</a:t>
            </a:r>
            <a:endParaRPr lang="th-TH" sz="4400" b="1" dirty="0">
              <a:solidFill>
                <a:schemeClr val="tx2">
                  <a:satMod val="13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889620" y="1628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การเพิ่มของกฎหมายที่เกี่ยวข้องกับธุรกิจ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- 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กฎหมายป้องกันการผูกขาดทางธุรกิจ (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USA)</a:t>
            </a: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- 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กฎหมายคุ้มครองผู้บริโภค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- 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กฎหมายคุ้มครองผลประโยชน์ของส่วนรวม</a:t>
            </a:r>
          </a:p>
          <a:p>
            <a:pPr>
              <a:lnSpc>
                <a:spcPct val="90000"/>
              </a:lnSpc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การเพิ่มขึ้นของกลุ่มสาธารณะที่สนใจในสิ่งต่าง ๆ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- 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การผลักดันให้ธุรกิจปรับปรุงส่วนประสมการตลาดให้สอดคล้องกับความต้องการและความรู้สึกของผู้บริโภค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68000">
              <a:srgbClr val="CDD9F0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B-6 </a:t>
            </a:r>
            <a:r>
              <a:rPr lang="th-TH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ด้านวัฒนธรรม 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(Cultural Environment)</a:t>
            </a:r>
            <a:endParaRPr lang="th-TH" b="1" dirty="0">
              <a:solidFill>
                <a:schemeClr val="tx2">
                  <a:satMod val="13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8198" name="Rectangle 8"/>
          <p:cNvSpPr>
            <a:spLocks noGrp="1" noChangeArrowheads="1"/>
          </p:cNvSpPr>
          <p:nvPr>
            <p:ph idx="1"/>
          </p:nvPr>
        </p:nvSpPr>
        <p:spPr>
          <a:xfrm>
            <a:off x="1435100" y="1447800"/>
            <a:ext cx="7169348" cy="4800600"/>
          </a:xfrm>
        </p:spPr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ค่านิยมในวัฒนธรรม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 (Cultural Values)</a:t>
            </a: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57200" lvl="1" indent="0">
              <a:buNone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- 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ค่านิยมหลัก</a:t>
            </a:r>
          </a:p>
          <a:p>
            <a:pPr marL="457200" lvl="1" indent="0">
              <a:buNone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- 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ค่านิยมรอง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วัฒนธรรมย่อย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 (Subculture) 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เช่น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กลุ่มเชื้อชาติ กลุ่มศาสนา ฯลฯ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มีผลต่อความเชื่อความชอบ ทัศนคติ และพฤติกรรม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B2C3B69-0176-46A4-A67A-BC003AD8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5085184"/>
            <a:ext cx="5486400" cy="566738"/>
          </a:xfrm>
        </p:spPr>
        <p:txBody>
          <a:bodyPr wrap="square" anchor="b">
            <a:noAutofit/>
          </a:bodyPr>
          <a:lstStyle/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PEST Analysis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: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216632-558C-0D46-9189-252DE7AAB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40" y="404664"/>
            <a:ext cx="5994520" cy="469071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EBE6B-9298-2249-834B-838F1064B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651922"/>
            <a:ext cx="5776972" cy="1024372"/>
          </a:xfrm>
        </p:spPr>
        <p:txBody>
          <a:bodyPr wrap="square" anchor="t">
            <a:normAutofit/>
          </a:bodyPr>
          <a:lstStyle/>
          <a:p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เป็นเครื่องมือที่ใช้วิเคราะห์สภาพแวดล้อมภายนอก เพื่อวิเคราะห์ภาพรวมในอนาคตของธุรกิจ</a:t>
            </a:r>
            <a:endParaRPr lang="en-US" sz="2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6600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2832D6-E680-C44A-8C1E-9E2E11F24A46}"/>
              </a:ext>
            </a:extLst>
          </p:cNvPr>
          <p:cNvSpPr/>
          <p:nvPr/>
        </p:nvSpPr>
        <p:spPr>
          <a:xfrm>
            <a:off x="4572000" y="0"/>
            <a:ext cx="4572000" cy="3405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C8B988-3B5A-9D45-A43C-9850B3B1ACE4}"/>
              </a:ext>
            </a:extLst>
          </p:cNvPr>
          <p:cNvSpPr/>
          <p:nvPr/>
        </p:nvSpPr>
        <p:spPr>
          <a:xfrm>
            <a:off x="23316" y="3405932"/>
            <a:ext cx="4572000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EF74A-4FB1-2A49-AC45-A20E28685700}"/>
              </a:ext>
            </a:extLst>
          </p:cNvPr>
          <p:cNvSpPr/>
          <p:nvPr/>
        </p:nvSpPr>
        <p:spPr>
          <a:xfrm>
            <a:off x="292649" y="266611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CordiaUPC" panose="020B0304020202020204" pitchFamily="34" charset="-34"/>
                <a:cs typeface="CordiaUPC" panose="020B0304020202020204" pitchFamily="34" charset="-34"/>
              </a:rPr>
              <a:t>Political : </a:t>
            </a:r>
            <a:r>
              <a:rPr lang="th-TH" sz="1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การเมือง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สถานะความมั่นคงของรัฐบาล และรูปแบบของรัฐบาล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เสรีภาพของสื่อสารตามหลักนิติธรรมและระบบการดำเนินการของราชการในแต่ละท้องถิ่น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แนวโน้มของกฎระเบียบ ข้อบังคับที่จะออกมาใหม่ และกฎระเบียบข้อบังคับที่ใช้อยู่ในปัจจุบัน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ลักษณะของสังคมและกฎหมายการจ้างงานของท้องถิ่น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นโยบายภาษีและการค้า และการควบคุมอัตราค่าไฟฟ้า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การออกกฎหมายคุ้มครองผู้บริโภคและสิ่งแวดล้อม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การเปลี่ยนแปลงในสภาพแวดล้อมทางการเมือง</a:t>
            </a:r>
          </a:p>
          <a:p>
            <a:endParaRPr lang="en-US" sz="1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5D432A-291C-4849-A971-5D12540A3948}"/>
              </a:ext>
            </a:extLst>
          </p:cNvPr>
          <p:cNvSpPr/>
          <p:nvPr/>
        </p:nvSpPr>
        <p:spPr>
          <a:xfrm>
            <a:off x="3779912" y="2692564"/>
            <a:ext cx="1584176" cy="1519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dirty="0">
                <a:solidFill>
                  <a:schemeClr val="tx1"/>
                </a:solidFill>
              </a:rPr>
              <a:t>PEST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225B39-4716-F941-BB3C-A9CE2DBD6266}"/>
              </a:ext>
            </a:extLst>
          </p:cNvPr>
          <p:cNvSpPr/>
          <p:nvPr/>
        </p:nvSpPr>
        <p:spPr>
          <a:xfrm>
            <a:off x="4862364" y="266611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CordiaUPC" panose="020B0304020202020204" pitchFamily="34" charset="-34"/>
                <a:cs typeface="CordiaUPC" panose="020B0304020202020204" pitchFamily="34" charset="-34"/>
              </a:rPr>
              <a:t>Economic: </a:t>
            </a:r>
            <a:r>
              <a:rPr lang="th-TH" sz="1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เศรษฐกิจ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วัฎจั</a:t>
            </a: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กรธุรกิจ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สถานการณ์ปัจจุบันและการคาดการณ์การขยายตัวทางเศรษฐกิจของอัตราเงินเฟ้อและอัตราดอกเบี้ย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การว่างงานและอุปทานของแรงงาน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ต้นทุนค่าแรงงานทั้งแรงงานขั้นต่ำ และค่าแรงพนักงานระดับฝีมือแรงงาน)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ระดับรายได้และการกระจายระดับชั้นของรายได้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ผลกระทบของการค้าแบบ</a:t>
            </a:r>
            <a:r>
              <a:rPr lang="th-TH" sz="18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โลกาภิวัฒน์</a:t>
            </a:r>
            <a:endParaRPr lang="th-TH" sz="1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แนวโน้มผลกระทบของการเปลี่ยนแปลงทางเทคโนโลยีหรือ.   </a:t>
            </a:r>
          </a:p>
          <a:p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</a:t>
            </a:r>
            <a:r>
              <a:rPr lang="th-TH" sz="18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อื่นๆ</a:t>
            </a: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 ที่มีผลต่อเศรษฐกิจ</a:t>
            </a:r>
          </a:p>
          <a:p>
            <a:endParaRPr lang="en-US" sz="1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D79081-DC01-B940-B5B6-AEDCF0C5B2EA}"/>
              </a:ext>
            </a:extLst>
          </p:cNvPr>
          <p:cNvSpPr/>
          <p:nvPr/>
        </p:nvSpPr>
        <p:spPr>
          <a:xfrm>
            <a:off x="286856" y="3682931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CordiaUPC" panose="020B0304020202020204" pitchFamily="34" charset="-34"/>
                <a:cs typeface="CordiaUPC" panose="020B0304020202020204" pitchFamily="34" charset="-34"/>
              </a:rPr>
              <a:t>Social-Culture : </a:t>
            </a:r>
            <a:r>
              <a:rPr lang="th-TH" sz="1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สังคมและวัฒนธรรม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/>
              <a:t>อัตราการเติบโตของจำนวนประชากรและอายุเฉลี่ย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/>
              <a:t>สุขภาพของประชากร และการเคลื่อนย้ายถิ่นฐานของประชากร  สังคมวิถีชีวิตของสังคมเมือง และสังคมชนบท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/>
              <a:t>ระดับการศึกษาเฉลี่ย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/>
              <a:t>ประชากรที่</a:t>
            </a:r>
            <a:r>
              <a:rPr lang="th-TH" sz="1800" dirty="0" err="1"/>
              <a:t>่</a:t>
            </a:r>
            <a:r>
              <a:rPr lang="th-TH" sz="1800" dirty="0"/>
              <a:t>ใช้แรงงานในตลาดแรงงาน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/>
              <a:t>ทัศนคติในการทำงาน การรักความอิสระ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/>
              <a:t>รูปแบบของประเพณีวัฒนธรรม วิถีชีวิตท้องถิ่น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/>
              <a:t>การเปลี่ยนแปลงทางสังคมและวัฒนธรรมที่กำลังเกิดขึ้นในท้องถิ่น</a:t>
            </a:r>
            <a:r>
              <a:rPr lang="th-TH" sz="1800" dirty="0" err="1"/>
              <a:t>นั้นๆ</a:t>
            </a:r>
            <a:endParaRPr lang="th-TH" sz="1800" dirty="0"/>
          </a:p>
          <a:p>
            <a:endParaRPr lang="en-US" sz="1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D98290-9BDE-C141-8425-A4B200EE129B}"/>
              </a:ext>
            </a:extLst>
          </p:cNvPr>
          <p:cNvSpPr/>
          <p:nvPr/>
        </p:nvSpPr>
        <p:spPr>
          <a:xfrm>
            <a:off x="5045377" y="3682930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   Technological : </a:t>
            </a:r>
            <a:r>
              <a:rPr lang="th-TH" sz="1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เทคโนโลยี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ผลกระทบของเทคโนโลยีใหม่ๆ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ผลกระทบของระบบอินเตอร์เน็ต และระบบการติดต่อสื่อสารแบบมีสายและแบบไร้สาย และระยะทางที่ไกลจากสำนักงานใหญ่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กิจกรรมการวิจัยและพัฒนา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ผลกระทบของการถ่ายทอดด้านเทคโนโลยี</a:t>
            </a:r>
            <a:endParaRPr lang="en-US" sz="1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การเปลี่ยนผ่านของเทคโนโลยี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การยอมรับเทคโนโลยี</a:t>
            </a:r>
          </a:p>
          <a:p>
            <a:endParaRPr lang="en-US" sz="1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9324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คำสั่ง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ให้นักศึกษาอธิบายสิ่งแวดล้อมภายใน  และสิ่งแวดล้อมภายนอก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ให้นักศึกษาอธิบายสิ่งแวดล้อมจุลภาค และสิ่งแวดล้อมมหภาค  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ให้นักศึกษายกตัวอย่าง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 1 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ธุรกิจที่ต้องการศึกษา  และให้วิเคราะห์ 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PEST Analysis 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ของธุรกิจนั้น เช่น </a:t>
            </a:r>
            <a:r>
              <a:rPr lang="th-TH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ธุรกิจธนาคาร 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เลือกวิเคราะห์</a:t>
            </a:r>
            <a:r>
              <a:rPr lang="th-TH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ธนาคารกรุงศรีอยุธยา จำกัด (มหาชน)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ให้นักศึกษายกตัวอย่าง 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1 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ธุรกิจ แล้ววิเคราะห์สถานการณ์ปัจจุบัน และยกตัวอย่างในการปรับตัว </a:t>
            </a:r>
            <a:r>
              <a:rPr lang="th-TH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การทำ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ธุรกิจในสถานการณ์โควิด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-19 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เช่น </a:t>
            </a:r>
            <a:r>
              <a:rPr lang="th-TH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ธุรกิจอาหาร เลือกเพนกวินชา</a:t>
            </a:r>
            <a:r>
              <a:rPr lang="th-TH" u="sng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บู</a:t>
            </a:r>
            <a:r>
              <a:rPr lang="th-TH" u="sng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endParaRPr lang="th-TH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om filled with furniture and vase of flowers on a kitchen counter&#10;&#10;Description automatically generated">
            <a:extLst>
              <a:ext uri="{FF2B5EF4-FFF2-40B4-BE49-F238E27FC236}">
                <a16:creationId xmlns:a16="http://schemas.microsoft.com/office/drawing/2014/main" id="{01893E36-7E03-D24A-A27E-731CF1A38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23615" b="-1"/>
          <a:stretch/>
        </p:blipFill>
        <p:spPr>
          <a:xfrm>
            <a:off x="-1079" y="0"/>
            <a:ext cx="9145080" cy="6858000"/>
          </a:xfrm>
          <a:noFill/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96A64131-F201-F34D-9193-3A176715B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ถ้า..จะลงทุนเปิดร้านกาแฟ ต้องพิจารณาจากอะไรบ้าง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?</a:t>
            </a:r>
            <a:endParaRPr lang="th-TH" b="1" dirty="0">
              <a:solidFill>
                <a:schemeClr val="tx2">
                  <a:satMod val="13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360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6">
              <a:srgbClr val="B6CAE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11" name="Rectangle 15"/>
          <p:cNvSpPr>
            <a:spLocks noChangeArrowheads="1"/>
          </p:cNvSpPr>
          <p:nvPr/>
        </p:nvSpPr>
        <p:spPr bwMode="auto">
          <a:xfrm>
            <a:off x="533400" y="3581400"/>
            <a:ext cx="8229600" cy="2743200"/>
          </a:xfrm>
          <a:prstGeom prst="rect">
            <a:avLst/>
          </a:prstGeom>
          <a:solidFill>
            <a:schemeClr val="bg1"/>
          </a:solidFill>
          <a:ln w="57150" cap="sq" cmpd="thickThin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kumimoji="0" lang="th-TH" b="1" dirty="0"/>
              <a:t>สิ่งแวดล้อมภายในอื่น ๆ (ไม่ใช่ส่วนประสมการตลาด)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1</a:t>
            </a: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. สิ่งแวดล้อมภายใน</a:t>
            </a:r>
          </a:p>
        </p:txBody>
      </p:sp>
      <p:sp>
        <p:nvSpPr>
          <p:cNvPr id="183300" name="Oval 4"/>
          <p:cNvSpPr>
            <a:spLocks noChangeArrowheads="1"/>
          </p:cNvSpPr>
          <p:nvPr/>
        </p:nvSpPr>
        <p:spPr bwMode="auto">
          <a:xfrm>
            <a:off x="3667125" y="5105400"/>
            <a:ext cx="1981200" cy="990600"/>
          </a:xfrm>
          <a:prstGeom prst="ellipse">
            <a:avLst/>
          </a:prstGeom>
          <a:solidFill>
            <a:srgbClr val="FFCC99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sz="2800" b="1"/>
              <a:t>ภาพลักษณ์</a:t>
            </a:r>
          </a:p>
        </p:txBody>
      </p:sp>
      <p:sp>
        <p:nvSpPr>
          <p:cNvPr id="183301" name="Oval 5"/>
          <p:cNvSpPr>
            <a:spLocks noChangeArrowheads="1"/>
          </p:cNvSpPr>
          <p:nvPr/>
        </p:nvSpPr>
        <p:spPr bwMode="auto">
          <a:xfrm>
            <a:off x="5630863" y="5105400"/>
            <a:ext cx="1981200" cy="990600"/>
          </a:xfrm>
          <a:prstGeom prst="ellipse">
            <a:avLst/>
          </a:prstGeom>
          <a:solidFill>
            <a:srgbClr val="CCCCFF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sz="2800" b="1"/>
              <a:t>ระบบสารสนเทศ</a:t>
            </a:r>
            <a:br>
              <a:rPr lang="th-TH" sz="2800" b="1"/>
            </a:br>
            <a:r>
              <a:rPr lang="th-TH" sz="2800" b="1"/>
              <a:t>เพื่อการจัดการ</a:t>
            </a:r>
          </a:p>
        </p:txBody>
      </p:sp>
      <p:sp>
        <p:nvSpPr>
          <p:cNvPr id="183303" name="Oval 7"/>
          <p:cNvSpPr>
            <a:spLocks noChangeArrowheads="1"/>
          </p:cNvSpPr>
          <p:nvPr/>
        </p:nvSpPr>
        <p:spPr bwMode="auto">
          <a:xfrm>
            <a:off x="1685925" y="5105400"/>
            <a:ext cx="1981200" cy="990600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sz="2800" b="1"/>
              <a:t>การวิจัยและพัฒนา</a:t>
            </a:r>
          </a:p>
        </p:txBody>
      </p:sp>
      <p:sp>
        <p:nvSpPr>
          <p:cNvPr id="183302" name="Oval 6"/>
          <p:cNvSpPr>
            <a:spLocks noChangeArrowheads="1"/>
          </p:cNvSpPr>
          <p:nvPr/>
        </p:nvSpPr>
        <p:spPr bwMode="auto">
          <a:xfrm>
            <a:off x="6629400" y="4267200"/>
            <a:ext cx="1981200" cy="9906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sz="2800" b="1"/>
              <a:t>ที่ตั้ง</a:t>
            </a:r>
          </a:p>
        </p:txBody>
      </p:sp>
      <p:sp>
        <p:nvSpPr>
          <p:cNvPr id="183304" name="Oval 8"/>
          <p:cNvSpPr>
            <a:spLocks noChangeArrowheads="1"/>
          </p:cNvSpPr>
          <p:nvPr/>
        </p:nvSpPr>
        <p:spPr bwMode="auto">
          <a:xfrm>
            <a:off x="685800" y="4267200"/>
            <a:ext cx="1981200" cy="990600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sz="3200" b="1"/>
              <a:t>การผลิต</a:t>
            </a:r>
          </a:p>
        </p:txBody>
      </p:sp>
      <p:sp>
        <p:nvSpPr>
          <p:cNvPr id="183305" name="Oval 9"/>
          <p:cNvSpPr>
            <a:spLocks noChangeArrowheads="1"/>
          </p:cNvSpPr>
          <p:nvPr/>
        </p:nvSpPr>
        <p:spPr bwMode="auto">
          <a:xfrm>
            <a:off x="4648200" y="4267200"/>
            <a:ext cx="1981200" cy="990600"/>
          </a:xfrm>
          <a:prstGeom prst="ellipse">
            <a:avLst/>
          </a:prstGeom>
          <a:solidFill>
            <a:srgbClr val="99FF99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sz="2800" b="1"/>
              <a:t>ทรัพยากรมนุษย์</a:t>
            </a:r>
          </a:p>
        </p:txBody>
      </p:sp>
      <p:sp>
        <p:nvSpPr>
          <p:cNvPr id="183308" name="Oval 12"/>
          <p:cNvSpPr>
            <a:spLocks noChangeArrowheads="1"/>
          </p:cNvSpPr>
          <p:nvPr/>
        </p:nvSpPr>
        <p:spPr bwMode="auto">
          <a:xfrm>
            <a:off x="2667000" y="4267200"/>
            <a:ext cx="1981200" cy="990600"/>
          </a:xfrm>
          <a:prstGeom prst="ellipse">
            <a:avLst/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sz="2800" b="1" dirty="0"/>
              <a:t>การเงิน</a:t>
            </a:r>
          </a:p>
        </p:txBody>
      </p:sp>
      <p:sp>
        <p:nvSpPr>
          <p:cNvPr id="183312" name="Rectangle 16"/>
          <p:cNvSpPr>
            <a:spLocks noChangeArrowheads="1"/>
          </p:cNvSpPr>
          <p:nvPr/>
        </p:nvSpPr>
        <p:spPr bwMode="auto">
          <a:xfrm>
            <a:off x="542925" y="1600200"/>
            <a:ext cx="8229600" cy="1905000"/>
          </a:xfrm>
          <a:prstGeom prst="rect">
            <a:avLst/>
          </a:prstGeom>
          <a:solidFill>
            <a:schemeClr val="accent1"/>
          </a:solidFill>
          <a:ln w="57150" cap="sq" cmpd="thickThin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kumimoji="0" lang="th-TH" b="1"/>
              <a:t>ปัจจัยทางการตลาด (ส่วนประสมการตลาด)</a:t>
            </a:r>
          </a:p>
        </p:txBody>
      </p:sp>
      <p:sp>
        <p:nvSpPr>
          <p:cNvPr id="183313" name="Oval 17"/>
          <p:cNvSpPr>
            <a:spLocks noChangeArrowheads="1"/>
          </p:cNvSpPr>
          <p:nvPr/>
        </p:nvSpPr>
        <p:spPr bwMode="auto">
          <a:xfrm>
            <a:off x="6629400" y="2438400"/>
            <a:ext cx="1981200" cy="9906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sz="2800" b="1">
                <a:solidFill>
                  <a:schemeClr val="hlink"/>
                </a:solidFill>
              </a:rPr>
              <a:t>การส่งเสริม</a:t>
            </a:r>
          </a:p>
          <a:p>
            <a:pPr algn="ctr">
              <a:lnSpc>
                <a:spcPct val="80000"/>
              </a:lnSpc>
            </a:pPr>
            <a:r>
              <a:rPr lang="en-US" sz="2800" b="1">
                <a:solidFill>
                  <a:schemeClr val="hlink"/>
                </a:solidFill>
              </a:rPr>
              <a:t>Promotion</a:t>
            </a:r>
            <a:endParaRPr lang="th-TH" sz="2800" b="1">
              <a:solidFill>
                <a:schemeClr val="hlink"/>
              </a:solidFill>
            </a:endParaRPr>
          </a:p>
        </p:txBody>
      </p:sp>
      <p:sp>
        <p:nvSpPr>
          <p:cNvPr id="183314" name="Oval 18"/>
          <p:cNvSpPr>
            <a:spLocks noChangeArrowheads="1"/>
          </p:cNvSpPr>
          <p:nvPr/>
        </p:nvSpPr>
        <p:spPr bwMode="auto">
          <a:xfrm>
            <a:off x="685800" y="2438400"/>
            <a:ext cx="1981200" cy="9906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sz="2800" b="1">
                <a:solidFill>
                  <a:schemeClr val="hlink"/>
                </a:solidFill>
              </a:rPr>
              <a:t>ผลิตภัณฑ์</a:t>
            </a:r>
          </a:p>
          <a:p>
            <a:pPr algn="ctr">
              <a:lnSpc>
                <a:spcPct val="80000"/>
              </a:lnSpc>
            </a:pPr>
            <a:r>
              <a:rPr lang="en-US" sz="2800" b="1">
                <a:solidFill>
                  <a:schemeClr val="hlink"/>
                </a:solidFill>
              </a:rPr>
              <a:t>Product</a:t>
            </a:r>
            <a:endParaRPr lang="th-TH" sz="2800" b="1">
              <a:solidFill>
                <a:schemeClr val="hlink"/>
              </a:solidFill>
            </a:endParaRPr>
          </a:p>
        </p:txBody>
      </p:sp>
      <p:sp>
        <p:nvSpPr>
          <p:cNvPr id="183315" name="Oval 19"/>
          <p:cNvSpPr>
            <a:spLocks noChangeArrowheads="1"/>
          </p:cNvSpPr>
          <p:nvPr/>
        </p:nvSpPr>
        <p:spPr bwMode="auto">
          <a:xfrm>
            <a:off x="4648200" y="2438400"/>
            <a:ext cx="1981200" cy="9906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sz="2800" b="1">
                <a:solidFill>
                  <a:schemeClr val="hlink"/>
                </a:solidFill>
              </a:rPr>
              <a:t>การจัดจำหน่าย</a:t>
            </a:r>
          </a:p>
          <a:p>
            <a:pPr algn="ctr">
              <a:lnSpc>
                <a:spcPct val="80000"/>
              </a:lnSpc>
            </a:pPr>
            <a:r>
              <a:rPr lang="en-US" sz="2800" b="1">
                <a:solidFill>
                  <a:schemeClr val="hlink"/>
                </a:solidFill>
              </a:rPr>
              <a:t>Place</a:t>
            </a:r>
            <a:endParaRPr lang="th-TH" sz="2800" b="1">
              <a:solidFill>
                <a:schemeClr val="hlink"/>
              </a:solidFill>
            </a:endParaRPr>
          </a:p>
        </p:txBody>
      </p:sp>
      <p:sp>
        <p:nvSpPr>
          <p:cNvPr id="183316" name="Oval 20"/>
          <p:cNvSpPr>
            <a:spLocks noChangeArrowheads="1"/>
          </p:cNvSpPr>
          <p:nvPr/>
        </p:nvSpPr>
        <p:spPr bwMode="auto">
          <a:xfrm>
            <a:off x="2667000" y="2438400"/>
            <a:ext cx="1981200" cy="9906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sz="2800" b="1">
                <a:solidFill>
                  <a:schemeClr val="hlink"/>
                </a:solidFill>
              </a:rPr>
              <a:t>ราคา</a:t>
            </a:r>
          </a:p>
          <a:p>
            <a:pPr algn="ctr">
              <a:lnSpc>
                <a:spcPct val="80000"/>
              </a:lnSpc>
            </a:pPr>
            <a:r>
              <a:rPr lang="en-US" sz="2800" b="1">
                <a:solidFill>
                  <a:schemeClr val="hlink"/>
                </a:solidFill>
              </a:rPr>
              <a:t>Price</a:t>
            </a:r>
            <a:endParaRPr lang="th-TH" sz="2800" b="1">
              <a:solidFill>
                <a:schemeClr val="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6E4F9-4B53-2A45-94B7-63C8006013DD}"/>
              </a:ext>
            </a:extLst>
          </p:cNvPr>
          <p:cNvSpPr txBox="1"/>
          <p:nvPr/>
        </p:nvSpPr>
        <p:spPr>
          <a:xfrm>
            <a:off x="8989621" y="427511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T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1" grpId="0" animBg="1" autoUpdateAnimBg="0"/>
      <p:bldP spid="183300" grpId="0" animBg="1" autoUpdateAnimBg="0"/>
      <p:bldP spid="183301" grpId="0" animBg="1" autoUpdateAnimBg="0"/>
      <p:bldP spid="183303" grpId="0" animBg="1" autoUpdateAnimBg="0"/>
      <p:bldP spid="183302" grpId="0" animBg="1" autoUpdateAnimBg="0"/>
      <p:bldP spid="183304" grpId="0" animBg="1" autoUpdateAnimBg="0"/>
      <p:bldP spid="183305" grpId="0" animBg="1" autoUpdateAnimBg="0"/>
      <p:bldP spid="183308" grpId="0" animBg="1" autoUpdateAnimBg="0"/>
      <p:bldP spid="183312" grpId="0" animBg="1" autoUpdateAnimBg="0"/>
      <p:bldP spid="183313" grpId="0" animBg="1" autoUpdateAnimBg="0"/>
      <p:bldP spid="183314" grpId="0" animBg="1" autoUpdateAnimBg="0"/>
      <p:bldP spid="183315" grpId="0" animBg="1" autoUpdateAnimBg="0"/>
      <p:bldP spid="18331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6">
              <a:srgbClr val="B6CAE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. สิ่งแวดล้อมภายนอก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125" y="1196975"/>
            <a:ext cx="8915400" cy="5356225"/>
            <a:chOff x="70" y="1248"/>
            <a:chExt cx="5616" cy="2880"/>
          </a:xfrm>
        </p:grpSpPr>
        <p:sp>
          <p:nvSpPr>
            <p:cNvPr id="19478" name="Rectangle 3"/>
            <p:cNvSpPr>
              <a:spLocks noChangeArrowheads="1"/>
            </p:cNvSpPr>
            <p:nvPr/>
          </p:nvSpPr>
          <p:spPr bwMode="auto">
            <a:xfrm>
              <a:off x="70" y="1248"/>
              <a:ext cx="5616" cy="28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dirty="0"/>
            </a:p>
          </p:txBody>
        </p:sp>
        <p:sp>
          <p:nvSpPr>
            <p:cNvPr id="19479" name="Text Box 4"/>
            <p:cNvSpPr txBox="1">
              <a:spLocks noChangeArrowheads="1"/>
            </p:cNvSpPr>
            <p:nvPr/>
          </p:nvSpPr>
          <p:spPr bwMode="auto">
            <a:xfrm>
              <a:off x="144" y="1326"/>
              <a:ext cx="141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th-TH" sz="3200" b="1" i="1"/>
                <a:t>สิ่งแวดล้อมมหภาค</a:t>
              </a:r>
            </a:p>
          </p:txBody>
        </p:sp>
      </p:grp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385763" y="2263775"/>
            <a:ext cx="2590800" cy="73183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3200" b="1"/>
              <a:t>ทรัพยากร</a:t>
            </a: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3348038" y="2263775"/>
            <a:ext cx="2590800" cy="73183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3200" b="1"/>
              <a:t>เศรษฐกิจ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6248400" y="2263775"/>
            <a:ext cx="2590800" cy="73183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3200" b="1"/>
              <a:t>การเมือง</a:t>
            </a: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322263" y="5659438"/>
            <a:ext cx="2590800" cy="731837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3200" b="1"/>
              <a:t>เทคโนโลยี</a:t>
            </a:r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3284538" y="5659438"/>
            <a:ext cx="2590800" cy="731837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3200" b="1"/>
              <a:t>ประชากรศาสตร์</a:t>
            </a:r>
            <a:endParaRPr lang="th-TH" sz="3200" b="1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6248400" y="5659438"/>
            <a:ext cx="2590800" cy="731837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3200" b="1"/>
              <a:t>วัฒนธรรม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01625" y="3140075"/>
            <a:ext cx="8534400" cy="2355850"/>
            <a:chOff x="190" y="2112"/>
            <a:chExt cx="5376" cy="1392"/>
          </a:xfrm>
        </p:grpSpPr>
        <p:sp>
          <p:nvSpPr>
            <p:cNvPr id="19476" name="Rectangle 13"/>
            <p:cNvSpPr>
              <a:spLocks noChangeArrowheads="1"/>
            </p:cNvSpPr>
            <p:nvPr/>
          </p:nvSpPr>
          <p:spPr bwMode="auto">
            <a:xfrm>
              <a:off x="190" y="2112"/>
              <a:ext cx="5376" cy="13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70000"/>
                </a:lnSpc>
              </a:pPr>
              <a:endParaRPr lang="th-TH" sz="3200"/>
            </a:p>
          </p:txBody>
        </p:sp>
        <p:sp>
          <p:nvSpPr>
            <p:cNvPr id="19477" name="Text Box 14"/>
            <p:cNvSpPr txBox="1">
              <a:spLocks noChangeArrowheads="1"/>
            </p:cNvSpPr>
            <p:nvPr/>
          </p:nvSpPr>
          <p:spPr bwMode="auto">
            <a:xfrm>
              <a:off x="192" y="2142"/>
              <a:ext cx="138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th-TH" sz="3200" b="1" i="1"/>
                <a:t>สิ่งแวดล้อมจุลภาค</a:t>
              </a:r>
            </a:p>
          </p:txBody>
        </p:sp>
      </p:grpSp>
      <p:sp>
        <p:nvSpPr>
          <p:cNvPr id="181263" name="Rectangle 15"/>
          <p:cNvSpPr>
            <a:spLocks noChangeArrowheads="1"/>
          </p:cNvSpPr>
          <p:nvPr/>
        </p:nvSpPr>
        <p:spPr bwMode="auto">
          <a:xfrm>
            <a:off x="377825" y="4105275"/>
            <a:ext cx="1838325" cy="7508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3200" b="1"/>
              <a:t>ผู้ขายวัตถุดิบ</a:t>
            </a:r>
          </a:p>
        </p:txBody>
      </p:sp>
      <p:sp>
        <p:nvSpPr>
          <p:cNvPr id="181264" name="Rectangle 16"/>
          <p:cNvSpPr>
            <a:spLocks noChangeArrowheads="1"/>
          </p:cNvSpPr>
          <p:nvPr/>
        </p:nvSpPr>
        <p:spPr bwMode="auto">
          <a:xfrm>
            <a:off x="2559050" y="4105275"/>
            <a:ext cx="1838325" cy="750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3200" b="1"/>
              <a:t>บริษัท</a:t>
            </a:r>
          </a:p>
          <a:p>
            <a:pPr algn="ctr">
              <a:lnSpc>
                <a:spcPct val="80000"/>
              </a:lnSpc>
            </a:pPr>
            <a:r>
              <a:rPr lang="th-TH" sz="2400" b="1"/>
              <a:t>(ภายใน)</a:t>
            </a:r>
            <a:endParaRPr lang="th-TH" sz="3200" b="1"/>
          </a:p>
        </p:txBody>
      </p:sp>
      <p:sp>
        <p:nvSpPr>
          <p:cNvPr id="181265" name="Rectangle 17"/>
          <p:cNvSpPr>
            <a:spLocks noChangeArrowheads="1"/>
          </p:cNvSpPr>
          <p:nvPr/>
        </p:nvSpPr>
        <p:spPr bwMode="auto">
          <a:xfrm>
            <a:off x="4740275" y="4105275"/>
            <a:ext cx="1838325" cy="7508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3200" b="1"/>
              <a:t>ตัวกลาง</a:t>
            </a:r>
            <a:br>
              <a:rPr lang="th-TH" sz="3200" b="1"/>
            </a:br>
            <a:r>
              <a:rPr lang="th-TH" sz="3200" b="1"/>
              <a:t>ทางการตลาด</a:t>
            </a:r>
          </a:p>
        </p:txBody>
      </p:sp>
      <p:sp>
        <p:nvSpPr>
          <p:cNvPr id="181266" name="Rectangle 18"/>
          <p:cNvSpPr>
            <a:spLocks noChangeArrowheads="1"/>
          </p:cNvSpPr>
          <p:nvPr/>
        </p:nvSpPr>
        <p:spPr bwMode="auto">
          <a:xfrm>
            <a:off x="6921500" y="4105275"/>
            <a:ext cx="1838325" cy="7508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3200" b="1"/>
              <a:t>ลูกค้า</a:t>
            </a:r>
          </a:p>
        </p:txBody>
      </p:sp>
      <p:sp>
        <p:nvSpPr>
          <p:cNvPr id="181267" name="Rectangle 19"/>
          <p:cNvSpPr>
            <a:spLocks noChangeArrowheads="1"/>
          </p:cNvSpPr>
          <p:nvPr/>
        </p:nvSpPr>
        <p:spPr bwMode="auto">
          <a:xfrm>
            <a:off x="458788" y="3627438"/>
            <a:ext cx="8364537" cy="34131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3200" b="1"/>
              <a:t>คู่แข่งขัน</a:t>
            </a:r>
            <a:endParaRPr lang="th-TH" sz="3200" b="1"/>
          </a:p>
        </p:txBody>
      </p:sp>
      <p:sp>
        <p:nvSpPr>
          <p:cNvPr id="181268" name="Rectangle 20"/>
          <p:cNvSpPr>
            <a:spLocks noChangeArrowheads="1"/>
          </p:cNvSpPr>
          <p:nvPr/>
        </p:nvSpPr>
        <p:spPr bwMode="auto">
          <a:xfrm>
            <a:off x="395288" y="4992688"/>
            <a:ext cx="8364537" cy="34131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3200" b="1"/>
              <a:t>กลุ่มสาธารณะ</a:t>
            </a:r>
          </a:p>
        </p:txBody>
      </p:sp>
      <p:sp>
        <p:nvSpPr>
          <p:cNvPr id="181269" name="Line 21"/>
          <p:cNvSpPr>
            <a:spLocks noChangeShapeType="1"/>
          </p:cNvSpPr>
          <p:nvPr/>
        </p:nvSpPr>
        <p:spPr bwMode="auto">
          <a:xfrm>
            <a:off x="2216150" y="4479925"/>
            <a:ext cx="366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1270" name="Line 22"/>
          <p:cNvSpPr>
            <a:spLocks noChangeShapeType="1"/>
          </p:cNvSpPr>
          <p:nvPr/>
        </p:nvSpPr>
        <p:spPr bwMode="auto">
          <a:xfrm>
            <a:off x="4387850" y="4479925"/>
            <a:ext cx="368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1271" name="Line 23"/>
          <p:cNvSpPr>
            <a:spLocks noChangeShapeType="1"/>
          </p:cNvSpPr>
          <p:nvPr/>
        </p:nvSpPr>
        <p:spPr bwMode="auto">
          <a:xfrm>
            <a:off x="6554788" y="4479925"/>
            <a:ext cx="3667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4" grpId="0" animBg="1" autoUpdateAnimBg="0"/>
      <p:bldP spid="181255" grpId="0" animBg="1" autoUpdateAnimBg="0"/>
      <p:bldP spid="181256" grpId="0" animBg="1" autoUpdateAnimBg="0"/>
      <p:bldP spid="181257" grpId="0" animBg="1" autoUpdateAnimBg="0"/>
      <p:bldP spid="181258" grpId="0" animBg="1" autoUpdateAnimBg="0"/>
      <p:bldP spid="181259" grpId="0" animBg="1" autoUpdateAnimBg="0"/>
      <p:bldP spid="181263" grpId="0" animBg="1" autoUpdateAnimBg="0"/>
      <p:bldP spid="181264" grpId="0" animBg="1" autoUpdateAnimBg="0"/>
      <p:bldP spid="181265" grpId="0" animBg="1" autoUpdateAnimBg="0"/>
      <p:bldP spid="181266" grpId="0" animBg="1" autoUpdateAnimBg="0"/>
      <p:bldP spid="181267" grpId="0" animBg="1" autoUpdateAnimBg="0"/>
      <p:bldP spid="181268" grpId="0" animBg="1" autoUpdateAnimBg="0"/>
      <p:bldP spid="181269" grpId="0" animBg="1"/>
      <p:bldP spid="181270" grpId="0" animBg="1"/>
      <p:bldP spid="181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28600" y="5029200"/>
            <a:ext cx="1905000" cy="8382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3200" b="1"/>
              <a:t>ผู้ขายวัตถุดิบ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2489200" y="5029200"/>
            <a:ext cx="19050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3200" b="1"/>
              <a:t>บริษัท</a:t>
            </a:r>
          </a:p>
          <a:p>
            <a:pPr algn="ctr">
              <a:lnSpc>
                <a:spcPct val="90000"/>
              </a:lnSpc>
            </a:pPr>
            <a:r>
              <a:rPr lang="th-TH" sz="2400" b="1"/>
              <a:t>(ภายใน)</a:t>
            </a:r>
            <a:endParaRPr lang="th-TH" sz="3200" b="1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4749800" y="5029200"/>
            <a:ext cx="1905000" cy="8382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3200" b="1"/>
              <a:t>ตัวกลาง</a:t>
            </a:r>
            <a:br>
              <a:rPr lang="th-TH" sz="3200" b="1"/>
            </a:br>
            <a:r>
              <a:rPr lang="th-TH" sz="3200" b="1"/>
              <a:t>ทางการตลาด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7010400" y="5029200"/>
            <a:ext cx="1905000" cy="83820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3200" b="1"/>
              <a:t>ลูกค้า</a:t>
            </a: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246063" y="4572000"/>
            <a:ext cx="8669337" cy="381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3200" b="1"/>
              <a:t>คู่แข่งขัน</a:t>
            </a: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246063" y="5943600"/>
            <a:ext cx="8669337" cy="381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3200" b="1"/>
              <a:t>กลุ่มสาธารณะ</a:t>
            </a:r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>
            <a:off x="2133600" y="5448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0489" name="Line 11"/>
          <p:cNvSpPr>
            <a:spLocks noChangeShapeType="1"/>
          </p:cNvSpPr>
          <p:nvPr/>
        </p:nvSpPr>
        <p:spPr bwMode="auto">
          <a:xfrm>
            <a:off x="4384675" y="5448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>
            <a:off x="6629400" y="5448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A. </a:t>
            </a:r>
            <a:r>
              <a:rPr lang="th-TH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สิ่งแวดล้อมจุลภาค </a:t>
            </a:r>
            <a:r>
              <a:rPr lang="en-US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(Microenvironment)</a:t>
            </a:r>
            <a:endParaRPr lang="th-TH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82286" name="Rectangle 14"/>
          <p:cNvSpPr>
            <a:spLocks noGrp="1" noChangeArrowheads="1"/>
          </p:cNvSpPr>
          <p:nvPr>
            <p:ph idx="1"/>
          </p:nvPr>
        </p:nvSpPr>
        <p:spPr>
          <a:xfrm>
            <a:off x="827088" y="1447800"/>
            <a:ext cx="8107362" cy="4800600"/>
          </a:xfrm>
        </p:spPr>
        <p:txBody>
          <a:bodyPr/>
          <a:lstStyle/>
          <a:p>
            <a:r>
              <a:rPr lang="th-TH" dirty="0"/>
              <a:t>สิ่งแวดล้อมที่มีอิทธิพลอย่างใกล้ชิดต่อความสามารถในการให้บริการ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th-TH" dirty="0"/>
              <a:t>ลูกค้าและระบบงานการตลาดของบริษัท</a:t>
            </a:r>
          </a:p>
          <a:p>
            <a:r>
              <a:rPr lang="th-TH" dirty="0"/>
              <a:t>บริษัทสามารถไม่สามารถควบคุมสิ่งแวดล้อมจุลภาคได้ แต่สามารถ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th-TH" dirty="0"/>
              <a:t>เจรจาต่อรองได้ในระดับหนึ่ง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2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82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82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375400" y="3429000"/>
          <a:ext cx="23876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lip" r:id="rId4" imgW="1029960" imgH="1117080" progId="">
                  <p:embed/>
                </p:oleObj>
              </mc:Choice>
              <mc:Fallback>
                <p:oleObj name="Clip" r:id="rId4" imgW="1029960" imgH="11170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3429000"/>
                        <a:ext cx="23876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dirty="0" err="1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</a:t>
            </a:r>
            <a:r>
              <a:rPr lang="th-TH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-1 ผู้ขายวัตถุดิบและปัจจัยการผลิต 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(Suppliers)</a:t>
            </a:r>
            <a:endParaRPr lang="th-TH" b="1" dirty="0">
              <a:solidFill>
                <a:schemeClr val="tx2">
                  <a:satMod val="13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84326" name="Rectangle 6"/>
          <p:cNvSpPr>
            <a:spLocks noGrp="1" noChangeArrowheads="1"/>
          </p:cNvSpPr>
          <p:nvPr>
            <p:ph idx="1"/>
          </p:nvPr>
        </p:nvSpPr>
        <p:spPr>
          <a:xfrm>
            <a:off x="918840" y="1493837"/>
            <a:ext cx="8229600" cy="4525963"/>
          </a:xfrm>
        </p:spPr>
        <p:txBody>
          <a:bodyPr/>
          <a:lstStyle/>
          <a:p>
            <a:r>
              <a:rPr lang="th-TH" dirty="0"/>
              <a:t>มีอิทธิพลต่อความสามารถในการผลิตสินค้า การให้บริการ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th-TH" dirty="0"/>
              <a:t>และ</a:t>
            </a:r>
            <a:r>
              <a:rPr lang="th-TH" dirty="0" err="1"/>
              <a:t>การทำ</a:t>
            </a:r>
            <a:r>
              <a:rPr lang="th-TH" dirty="0"/>
              <a:t>กำไรของบริษัท</a:t>
            </a:r>
          </a:p>
          <a:p>
            <a:r>
              <a:rPr lang="th-TH" dirty="0"/>
              <a:t>อาจต้องมี</a:t>
            </a:r>
            <a:r>
              <a:rPr lang="th-TH" dirty="0" err="1"/>
              <a:t>การทำ</a:t>
            </a:r>
            <a:r>
              <a:rPr lang="th-TH" dirty="0"/>
              <a:t>สัญญาซื้อขายเพื่อประกันความแน่นอนเกี่ยวกับ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th-TH" dirty="0"/>
              <a:t> คุณภาพของวัตถุดิบ ราคา เงื่อนไขการซื้อขาย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th-TH" dirty="0"/>
              <a:t>และการส่งมอบวัตถุดิบให้ทันตามกำหนดเวลา</a:t>
            </a:r>
          </a:p>
          <a:p>
            <a:pPr marL="0" indent="0">
              <a:buNone/>
            </a:pPr>
            <a:r>
              <a:rPr lang="th-TH" dirty="0"/>
              <a:t>     ที่ต้องการ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4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4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84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84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84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5"/>
          <p:cNvSpPr>
            <a:spLocks noGrp="1" noChangeArrowheads="1"/>
          </p:cNvSpPr>
          <p:nvPr>
            <p:ph type="title"/>
          </p:nvPr>
        </p:nvSpPr>
        <p:spPr>
          <a:xfrm>
            <a:off x="-8756" y="0"/>
            <a:ext cx="9144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A-2</a:t>
            </a:r>
            <a:r>
              <a:rPr lang="th-TH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ตัวกลางทางการตลาด 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(Marketing Intermediaries)</a:t>
            </a:r>
            <a:endParaRPr lang="th-TH" b="1" dirty="0">
              <a:solidFill>
                <a:schemeClr val="tx2">
                  <a:satMod val="13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85350" name="Rectangle 6"/>
          <p:cNvSpPr>
            <a:spLocks noGrp="1" noChangeArrowheads="1"/>
          </p:cNvSpPr>
          <p:nvPr>
            <p:ph idx="1"/>
          </p:nvPr>
        </p:nvSpPr>
        <p:spPr>
          <a:xfrm>
            <a:off x="1115616" y="1340768"/>
            <a:ext cx="7354714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คนกลาง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 (Middlemen)</a:t>
            </a:r>
          </a:p>
          <a:p>
            <a:pPr>
              <a:lnSpc>
                <a:spcPct val="80000"/>
              </a:lnSpc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ธุรกิจกระจายสินค้า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 (Physical Distribution Firms)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ธุรกิจคลังสินค้า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(Warehousing Firms)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ธุรกิจขนส่งสินค้า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(Transportation Firms)</a:t>
            </a:r>
          </a:p>
          <a:p>
            <a:pPr>
              <a:lnSpc>
                <a:spcPct val="80000"/>
              </a:lnSpc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ธุรกิจอำนวยความสะดวกทางการตลาด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b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(Marketing Services Agencies)</a:t>
            </a:r>
          </a:p>
          <a:p>
            <a:pPr>
              <a:lnSpc>
                <a:spcPct val="80000"/>
              </a:lnSpc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ธุรกิจการเงิน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b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(Financial Intermediaries)</a:t>
            </a: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5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5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5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-3760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b="1" dirty="0" err="1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</a:t>
            </a:r>
            <a:r>
              <a:rPr lang="th-TH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-3 ลูกค้า 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(Customers)</a:t>
            </a:r>
            <a:endParaRPr lang="th-TH" b="1" dirty="0">
              <a:solidFill>
                <a:schemeClr val="tx2">
                  <a:satMod val="13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315913" y="1828800"/>
          <a:ext cx="1350962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Clip" r:id="rId4" imgW="2385360" imgH="2371680" progId="">
                  <p:embed/>
                </p:oleObj>
              </mc:Choice>
              <mc:Fallback>
                <p:oleObj name="Clip" r:id="rId4" imgW="2385360" imgH="237168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1828800"/>
                        <a:ext cx="1350962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1"/>
          <p:cNvGraphicFramePr>
            <a:graphicFrameLocks noChangeAspect="1"/>
          </p:cNvGraphicFramePr>
          <p:nvPr/>
        </p:nvGraphicFramePr>
        <p:xfrm>
          <a:off x="333375" y="3487738"/>
          <a:ext cx="1316038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Clip" r:id="rId6" imgW="2328120" imgH="2327040" progId="">
                  <p:embed/>
                </p:oleObj>
              </mc:Choice>
              <mc:Fallback>
                <p:oleObj name="Clip" r:id="rId6" imgW="2328120" imgH="232704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3487738"/>
                        <a:ext cx="1316038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2"/>
          <p:cNvGraphicFramePr>
            <a:graphicFrameLocks noChangeAspect="1"/>
          </p:cNvGraphicFramePr>
          <p:nvPr/>
        </p:nvGraphicFramePr>
        <p:xfrm>
          <a:off x="228600" y="5260975"/>
          <a:ext cx="15240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Clip" r:id="rId8" imgW="2026800" imgH="1171080" progId="">
                  <p:embed/>
                </p:oleObj>
              </mc:Choice>
              <mc:Fallback>
                <p:oleObj name="Clip" r:id="rId8" imgW="2026800" imgH="117108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260975"/>
                        <a:ext cx="15240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1905000" y="1900237"/>
            <a:ext cx="4588115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1. ตลาดผู้บริโภค </a:t>
            </a:r>
            <a:r>
              <a:rPr kumimoji="0"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(Consumer Markets)</a:t>
            </a:r>
          </a:p>
          <a:p>
            <a:r>
              <a:rPr kumimoji="0"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kumimoji="0"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ซื้อใช้บริโภคส่วนตัว และในครัวเรือน</a:t>
            </a:r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1905000" y="3299619"/>
            <a:ext cx="6359433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2. ตลาดองค์การ </a:t>
            </a:r>
            <a:r>
              <a:rPr kumimoji="0"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(Organizational Markets)</a:t>
            </a:r>
          </a:p>
          <a:p>
            <a:r>
              <a:rPr kumimoji="0"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ได้แก่ ผู้ผลิต ผู้ขายต่อ รัฐบาล และสถาบัน</a:t>
            </a:r>
          </a:p>
          <a:p>
            <a:r>
              <a:rPr kumimoji="0"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ซื้อเพื่อการดำเนินงาน ผลิตต่อ ขายต่อ นำไปให้บริการ</a:t>
            </a:r>
          </a:p>
        </p:txBody>
      </p:sp>
      <p:sp>
        <p:nvSpPr>
          <p:cNvPr id="186383" name="Text Box 15"/>
          <p:cNvSpPr txBox="1">
            <a:spLocks noChangeArrowheads="1"/>
          </p:cNvSpPr>
          <p:nvPr/>
        </p:nvSpPr>
        <p:spPr bwMode="auto">
          <a:xfrm>
            <a:off x="1905000" y="5105400"/>
            <a:ext cx="5229317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th-TH" sz="3200" dirty="0"/>
              <a:t>3. </a:t>
            </a:r>
            <a:r>
              <a:rPr kumimoji="0"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ตลาดต่างประเทศ </a:t>
            </a:r>
            <a:r>
              <a:rPr kumimoji="0"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(International Markets)</a:t>
            </a:r>
            <a:br>
              <a:rPr kumimoji="0" lang="en-US" sz="3200" dirty="0">
                <a:solidFill>
                  <a:srgbClr val="99FF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kumimoji="0"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kumimoji="0"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มีทั้งที่เป็นผู้บริโภค</a:t>
            </a:r>
            <a:r>
              <a:rPr kumimoji="0"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kumimoji="0"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และองค์การ</a:t>
            </a:r>
            <a:endParaRPr kumimoji="0"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1" grpId="0" autoUpdateAnimBg="0"/>
      <p:bldP spid="186382" grpId="0" autoUpdateAnimBg="0"/>
      <p:bldP spid="186383" grpId="0" autoUpdateAnimBg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1298</Words>
  <Application>Microsoft Macintosh PowerPoint</Application>
  <PresentationFormat>On-screen Show (4:3)</PresentationFormat>
  <Paragraphs>199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Angsana New</vt:lpstr>
      <vt:lpstr>Arial</vt:lpstr>
      <vt:lpstr>Calibri</vt:lpstr>
      <vt:lpstr>Cordia New</vt:lpstr>
      <vt:lpstr>CordiaUPC</vt:lpstr>
      <vt:lpstr>Times New Roman</vt:lpstr>
      <vt:lpstr>Verdana</vt:lpstr>
      <vt:lpstr>ชุดรูปแบบของ Office</vt:lpstr>
      <vt:lpstr>Clip</vt:lpstr>
      <vt:lpstr>สิ่งแวดล้อมทางการตลาด</vt:lpstr>
      <vt:lpstr>สิ่งแวดล้อมทางการตลาด (Marketing Environment)</vt:lpstr>
      <vt:lpstr>ถ้า..จะลงทุนเปิดร้านกาแฟ ต้องพิจารณาจากอะไรบ้าง ?</vt:lpstr>
      <vt:lpstr>1. สิ่งแวดล้อมภายใน</vt:lpstr>
      <vt:lpstr>2. สิ่งแวดล้อมภายนอก</vt:lpstr>
      <vt:lpstr>A. สิ่งแวดล้อมจุลภาค (Microenvironment)</vt:lpstr>
      <vt:lpstr>A-1 ผู้ขายวัตถุดิบและปัจจัยการผลิต (Suppliers)</vt:lpstr>
      <vt:lpstr>A-2 ตัวกลางทางการตลาด (Marketing Intermediaries)</vt:lpstr>
      <vt:lpstr>A-3 ลูกค้า (Customers)</vt:lpstr>
      <vt:lpstr>A-4 คู่แข่งขัน (Competitors)</vt:lpstr>
      <vt:lpstr>A-5 กลุ่มสาธารณะ (Publics)</vt:lpstr>
      <vt:lpstr>B. สิ่งแวดล้อมมหภาค (Macroenvironment)</vt:lpstr>
      <vt:lpstr>B-1 ด้านประชากรศาสตร์ (Demographic Environment)</vt:lpstr>
      <vt:lpstr>B-1 ด้านประชากรศาสตร์ (Demographic Environment)</vt:lpstr>
      <vt:lpstr>B-2 ด้านเศรษฐกิจ (Economic Environment)</vt:lpstr>
      <vt:lpstr>PowerPoint Presentation</vt:lpstr>
      <vt:lpstr>B-3 ด้านทรัพยากรธรรมชาติ (Natural Environment)</vt:lpstr>
      <vt:lpstr>B-4 ด้านเทคโนโลยี (Technological Environment)</vt:lpstr>
      <vt:lpstr>เทคโนโลยี มีความสำคัญต่อชีวิตเราอย่างไร ?</vt:lpstr>
      <vt:lpstr>B-5 ด้านการเมือง (Political Environment)</vt:lpstr>
      <vt:lpstr>B-6 ด้านวัฒนธรรม (Cultural Environment)</vt:lpstr>
      <vt:lpstr>PEST Analysis :</vt:lpstr>
      <vt:lpstr>PowerPoint Presentation</vt:lpstr>
      <vt:lpstr>คำสั่ง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สิ่งแวดล้อมทางการตลาด</dc:title>
  <dc:creator>Narumon c.</dc:creator>
  <cp:lastModifiedBy>Narumon c.</cp:lastModifiedBy>
  <cp:revision>3</cp:revision>
  <dcterms:created xsi:type="dcterms:W3CDTF">2020-07-28T10:13:42Z</dcterms:created>
  <dcterms:modified xsi:type="dcterms:W3CDTF">2020-07-28T10:26:51Z</dcterms:modified>
</cp:coreProperties>
</file>