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Override7.xml" ContentType="application/vnd.openxmlformats-officedocument.themeOverr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Override9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theme/themeOverride8.xml" ContentType="application/vnd.openxmlformats-officedocument.themeOverride+xml"/>
  <Override PartName="/ppt/theme/themeOverride11.xml" ContentType="application/vnd.openxmlformats-officedocument.themeOverr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Override4.xml" ContentType="application/vnd.openxmlformats-officedocument.themeOverride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  <p:sldMasterId id="2147483674" r:id="rId2"/>
  </p:sldMasterIdLst>
  <p:notesMasterIdLst>
    <p:notesMasterId r:id="rId20"/>
  </p:notesMasterIdLst>
  <p:handoutMasterIdLst>
    <p:handoutMasterId r:id="rId21"/>
  </p:handoutMasterIdLst>
  <p:sldIdLst>
    <p:sldId id="295" r:id="rId3"/>
    <p:sldId id="297" r:id="rId4"/>
    <p:sldId id="296" r:id="rId5"/>
    <p:sldId id="298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11" r:id="rId14"/>
    <p:sldId id="307" r:id="rId15"/>
    <p:sldId id="308" r:id="rId16"/>
    <p:sldId id="309" r:id="rId17"/>
    <p:sldId id="312" r:id="rId18"/>
    <p:sldId id="310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6pPr>
    <a:lvl7pPr marL="27432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7pPr>
    <a:lvl8pPr marL="32004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8pPr>
    <a:lvl9pPr marL="3657600" algn="l" defTabSz="914400" rtl="0" eaLnBrk="1" latinLnBrk="0" hangingPunct="1">
      <a:defRPr kumimoji="1" sz="3200" b="1" kern="1200">
        <a:solidFill>
          <a:schemeClr val="tx1"/>
        </a:solidFill>
        <a:latin typeface="Angsana New" pitchFamily="18" charset="-34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996633"/>
    <a:srgbClr val="99CCFF"/>
    <a:srgbClr val="FFCCFF"/>
    <a:srgbClr val="CCCCFF"/>
    <a:srgbClr val="336600"/>
    <a:srgbClr val="FF99FF"/>
    <a:srgbClr val="99FFCC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68" y="-8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64" name="Rectangle 1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876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1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Marketing </a:t>
            </a:r>
            <a:r>
              <a:rPr lang="en-US" dirty="0"/>
              <a:t>Principles</a:t>
            </a:r>
            <a:endParaRPr lang="th-TH" dirty="0"/>
          </a:p>
          <a:p>
            <a:pPr>
              <a:defRPr/>
            </a:pPr>
            <a:r>
              <a:rPr lang="en-US" dirty="0"/>
              <a:t>3. Marketing Management Process</a:t>
            </a:r>
            <a:endParaRPr lang="th-TH" dirty="0"/>
          </a:p>
        </p:txBody>
      </p:sp>
      <p:sp>
        <p:nvSpPr>
          <p:cNvPr id="23565" name="Rectangle 13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4953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@</a:t>
            </a:r>
            <a:r>
              <a:rPr lang="en-US" dirty="0" err="1" smtClean="0"/>
              <a:t>Ajarnauay</a:t>
            </a:r>
            <a:endParaRPr lang="th-TH" dirty="0"/>
          </a:p>
        </p:txBody>
      </p:sp>
      <p:sp>
        <p:nvSpPr>
          <p:cNvPr id="23566" name="Rectangle 14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1200" y="8686800"/>
            <a:ext cx="1066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413760-A99F-4999-B87A-439D242B7F00}" type="slidenum">
              <a:rPr lang="th-TH"/>
              <a:pPr>
                <a:defRPr/>
              </a:pPr>
              <a:t>‹#›</a:t>
            </a:fld>
            <a:endParaRPr lang="th-TH"/>
          </a:p>
          <a:p>
            <a:pPr>
              <a:defRPr/>
            </a:pPr>
            <a:fld id="{931279BF-F9AA-4007-8542-C7C2E98EEAA7}" type="datetime5">
              <a:rPr lang="th-TH"/>
              <a:pPr>
                <a:defRPr/>
              </a:pPr>
              <a:t>กันยายน 58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 b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 b="0" smtClean="0"/>
            </a:lvl1pPr>
          </a:lstStyle>
          <a:p>
            <a:pPr>
              <a:defRPr/>
            </a:pPr>
            <a:fld id="{2F6E5D3F-64AF-45C3-91A2-511822304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ngsana New" pitchFamily="18" charset="-34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5183E-F66C-4692-A3B4-A297DA342084}" type="datetimeFigureOut">
              <a:rPr lang="th-TH"/>
              <a:pPr>
                <a:defRPr/>
              </a:pPr>
              <a:t>13/09/58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B2592-557A-49E8-B19F-93386B5F720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DA3A5-D667-4C79-B71F-2719825D497B}" type="datetimeFigureOut">
              <a:rPr lang="th-TH"/>
              <a:pPr>
                <a:defRPr/>
              </a:pPr>
              <a:t>13/09/58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64EF1-3F03-406A-8146-5CF0EFCD54A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23C32-754D-4AAB-9D75-15F1CE0278AB}" type="datetimeFigureOut">
              <a:rPr lang="th-TH"/>
              <a:pPr>
                <a:defRPr/>
              </a:pPr>
              <a:t>13/09/58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4FB79-BD9A-4395-8F1E-4B507C0142A1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5183E-F66C-4692-A3B4-A297DA342084}" type="datetimeFigureOut">
              <a:rPr lang="th-TH" smtClean="0"/>
              <a:pPr>
                <a:defRPr/>
              </a:pPr>
              <a:t>13/09/58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B2592-557A-49E8-B19F-93386B5F720C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86E0-CAA6-47C9-881C-7D36B75ED923}" type="datetimeFigureOut">
              <a:rPr lang="th-TH" smtClean="0"/>
              <a:pPr>
                <a:defRPr/>
              </a:pPr>
              <a:t>13/09/58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A39E3-CE8D-450C-A525-E6DA6192BA7B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14A8-60F3-4455-AD11-86238C4F8CF3}" type="datetimeFigureOut">
              <a:rPr lang="th-TH" smtClean="0"/>
              <a:pPr>
                <a:defRPr/>
              </a:pPr>
              <a:t>13/09/58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45FF9-832C-45DB-94B5-81206EF23D45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58400-F981-48F7-9861-4D2D435AC639}" type="datetimeFigureOut">
              <a:rPr lang="th-TH" smtClean="0"/>
              <a:pPr>
                <a:defRPr/>
              </a:pPr>
              <a:t>13/09/58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2CFBA-614A-48BE-992B-D9CD8F86A0F6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94395-F741-4D56-8F3D-558C70DDD982}" type="datetimeFigureOut">
              <a:rPr lang="th-TH" smtClean="0"/>
              <a:pPr>
                <a:defRPr/>
              </a:pPr>
              <a:t>13/09/58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19C6B-10A1-4AEA-B601-0F2D2A7AEA20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96904-3925-482B-A643-956EA0A1FB3F}" type="datetimeFigureOut">
              <a:rPr lang="th-TH" smtClean="0"/>
              <a:pPr>
                <a:defRPr/>
              </a:pPr>
              <a:t>13/09/58</a:t>
            </a:fld>
            <a:endParaRPr lang="th-TH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67AA5-172F-4EDA-B32B-2774C0568484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C6BDE-0B31-424B-AFCA-224D77EC1B1C}" type="datetimeFigureOut">
              <a:rPr lang="th-TH" smtClean="0"/>
              <a:pPr>
                <a:defRPr/>
              </a:pPr>
              <a:t>13/09/58</a:t>
            </a:fld>
            <a:endParaRPr lang="th-TH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EBB1B-0DCC-4B58-AD55-14BF7EB56517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4B3E9-EBEA-4E63-8922-3815E09CC4C3}" type="datetimeFigureOut">
              <a:rPr lang="th-TH" smtClean="0"/>
              <a:pPr>
                <a:defRPr/>
              </a:pPr>
              <a:t>13/09/58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53460-E431-4CE9-A27F-33530DDCCF23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86E0-CAA6-47C9-881C-7D36B75ED923}" type="datetimeFigureOut">
              <a:rPr lang="th-TH"/>
              <a:pPr>
                <a:defRPr/>
              </a:pPr>
              <a:t>13/09/58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A39E3-CE8D-450C-A525-E6DA6192BA7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1C96D-706C-479E-A3FE-472C9B8AAFDB}" type="datetimeFigureOut">
              <a:rPr lang="th-TH" smtClean="0"/>
              <a:pPr>
                <a:defRPr/>
              </a:pPr>
              <a:t>13/09/58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1A689-9DF8-4672-95D4-1501AB0C3BFC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DA3A5-D667-4C79-B71F-2719825D497B}" type="datetimeFigureOut">
              <a:rPr lang="th-TH" smtClean="0"/>
              <a:pPr>
                <a:defRPr/>
              </a:pPr>
              <a:t>13/09/58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264EF1-3F03-406A-8146-5CF0EFCD54AC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23C32-754D-4AAB-9D75-15F1CE0278AB}" type="datetimeFigureOut">
              <a:rPr lang="th-TH" smtClean="0"/>
              <a:pPr>
                <a:defRPr/>
              </a:pPr>
              <a:t>13/09/58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4FB79-BD9A-4395-8F1E-4B507C0142A1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114A8-60F3-4455-AD11-86238C4F8CF3}" type="datetimeFigureOut">
              <a:rPr lang="th-TH"/>
              <a:pPr>
                <a:defRPr/>
              </a:pPr>
              <a:t>13/09/58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45FF9-832C-45DB-94B5-81206EF23D4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58400-F981-48F7-9861-4D2D435AC639}" type="datetimeFigureOut">
              <a:rPr lang="th-TH"/>
              <a:pPr>
                <a:defRPr/>
              </a:pPr>
              <a:t>13/09/58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2CFBA-614A-48BE-992B-D9CD8F86A0F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94395-F741-4D56-8F3D-558C70DDD982}" type="datetimeFigureOut">
              <a:rPr lang="th-TH"/>
              <a:pPr>
                <a:defRPr/>
              </a:pPr>
              <a:t>13/09/58</a:t>
            </a:fld>
            <a:endParaRPr lang="th-TH"/>
          </a:p>
        </p:txBody>
      </p:sp>
      <p:sp>
        <p:nvSpPr>
          <p:cNvPr id="8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719C6B-10A1-4AEA-B601-0F2D2A7AEA20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A96904-3925-482B-A643-956EA0A1FB3F}" type="datetimeFigureOut">
              <a:rPr lang="th-TH"/>
              <a:pPr>
                <a:defRPr/>
              </a:pPr>
              <a:t>13/09/58</a:t>
            </a:fld>
            <a:endParaRPr lang="th-TH"/>
          </a:p>
        </p:txBody>
      </p:sp>
      <p:sp>
        <p:nvSpPr>
          <p:cNvPr id="4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67AA5-172F-4EDA-B32B-2774C0568484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C6BDE-0B31-424B-AFCA-224D77EC1B1C}" type="datetimeFigureOut">
              <a:rPr lang="th-TH"/>
              <a:pPr>
                <a:defRPr/>
              </a:pPr>
              <a:t>13/09/58</a:t>
            </a:fld>
            <a:endParaRPr lang="th-TH"/>
          </a:p>
        </p:txBody>
      </p:sp>
      <p:sp>
        <p:nvSpPr>
          <p:cNvPr id="3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EBB1B-0DCC-4B58-AD55-14BF7EB5651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4B3E9-EBEA-4E63-8922-3815E09CC4C3}" type="datetimeFigureOut">
              <a:rPr lang="th-TH"/>
              <a:pPr>
                <a:defRPr/>
              </a:pPr>
              <a:t>13/09/58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53460-E431-4CE9-A27F-33530DDCCF2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 smtClean="0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1C96D-706C-479E-A3FE-472C9B8AAFDB}" type="datetimeFigureOut">
              <a:rPr lang="th-TH"/>
              <a:pPr>
                <a:defRPr/>
              </a:pPr>
              <a:t>13/09/58</a:t>
            </a:fld>
            <a:endParaRPr lang="th-TH"/>
          </a:p>
        </p:txBody>
      </p:sp>
      <p:sp>
        <p:nvSpPr>
          <p:cNvPr id="6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1A689-9DF8-4672-95D4-1501AB0C3BF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6147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509DB0-2ED6-4624-AFD0-F6AAE5CDFD8C}" type="datetimeFigureOut">
              <a:rPr lang="th-TH"/>
              <a:pPr>
                <a:defRPr/>
              </a:pPr>
              <a:t>13/09/58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96288B9-91F5-4953-A6ED-EC7E55441B42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ยึด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คลิกเพื่อแก้ไขลักษณะชื่อเรื่องต้นแบบ</a:t>
            </a:r>
          </a:p>
        </p:txBody>
      </p:sp>
      <p:sp>
        <p:nvSpPr>
          <p:cNvPr id="8195" name="ตัวยึด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6509DB0-2ED6-4624-AFD0-F6AAE5CDFD8C}" type="datetimeFigureOut">
              <a:rPr lang="th-TH" smtClean="0"/>
              <a:pPr>
                <a:defRPr/>
              </a:pPr>
              <a:t>13/09/58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96288B9-91F5-4953-A6ED-EC7E55441B42}" type="slidenum">
              <a:rPr lang="th-TH" smtClean="0"/>
              <a:pPr>
                <a:defRPr/>
              </a:pPr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0.x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mlDrawing" Target="../drawings/vmlDrawing4.vml"/><Relationship Id="rId1" Type="http://schemas.openxmlformats.org/officeDocument/2006/relationships/themeOverride" Target="../theme/themeOverride12.xml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mlDrawing" Target="../drawings/vmlDrawing5.vml"/><Relationship Id="rId1" Type="http://schemas.openxmlformats.org/officeDocument/2006/relationships/themeOverride" Target="../theme/themeOverride14.xml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mlDrawing" Target="../drawings/vmlDrawing1.vml"/><Relationship Id="rId1" Type="http://schemas.openxmlformats.org/officeDocument/2006/relationships/themeOverride" Target="../theme/themeOverride5.x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7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6.xml"/><Relationship Id="rId6" Type="http://schemas.openxmlformats.org/officeDocument/2006/relationships/image" Target="../media/image4.wmf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vmlDrawing" Target="../drawings/vmlDrawing3.vml"/><Relationship Id="rId1" Type="http://schemas.openxmlformats.org/officeDocument/2006/relationships/themeOverride" Target="../theme/themeOverride9.x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6"/>
          <p:cNvSpPr>
            <a:spLocks noChangeShapeType="1"/>
          </p:cNvSpPr>
          <p:nvPr/>
        </p:nvSpPr>
        <p:spPr bwMode="auto">
          <a:xfrm flipV="1">
            <a:off x="744538" y="3276600"/>
            <a:ext cx="83820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48142" name="Rectangle 14"/>
          <p:cNvSpPr>
            <a:spLocks noGrp="1" noChangeArrowheads="1"/>
          </p:cNvSpPr>
          <p:nvPr>
            <p:ph type="ctrTitle"/>
          </p:nvPr>
        </p:nvSpPr>
        <p:spPr>
          <a:xfrm>
            <a:off x="685800" y="2251075"/>
            <a:ext cx="7772400" cy="1143000"/>
          </a:xfrm>
        </p:spPr>
        <p:txBody>
          <a:bodyPr/>
          <a:lstStyle/>
          <a:p>
            <a:r>
              <a:rPr lang="th-TH" smtClean="0"/>
              <a:t>กระบวนการวางแผนกลยุทธ์ทางการตลาด</a:t>
            </a:r>
          </a:p>
        </p:txBody>
      </p:sp>
      <p:sp>
        <p:nvSpPr>
          <p:cNvPr id="48143" name="Rectangle 15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429000"/>
            <a:ext cx="6858000" cy="2971800"/>
          </a:xfrm>
        </p:spPr>
        <p:txBody>
          <a:bodyPr/>
          <a:lstStyle/>
          <a:p>
            <a:pPr algn="l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b="1" smtClean="0">
                <a:solidFill>
                  <a:schemeClr val="tx1"/>
                </a:solidFill>
              </a:rPr>
              <a:t> การวิเคราะห์โอกาสทางการตลาด</a:t>
            </a:r>
          </a:p>
          <a:p>
            <a:pPr algn="l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b="1" smtClean="0">
                <a:solidFill>
                  <a:schemeClr val="tx1"/>
                </a:solidFill>
              </a:rPr>
              <a:t> การพัฒนากลยุทธ์ทางการตลาด</a:t>
            </a:r>
          </a:p>
          <a:p>
            <a:pPr algn="l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b="1" smtClean="0">
                <a:solidFill>
                  <a:schemeClr val="tx1"/>
                </a:solidFill>
              </a:rPr>
              <a:t> การวางแผนโปรแกรมทางการตลาด</a:t>
            </a:r>
          </a:p>
          <a:p>
            <a:pPr algn="l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b="1" smtClean="0">
                <a:solidFill>
                  <a:schemeClr val="tx1"/>
                </a:solidFill>
              </a:rPr>
              <a:t> การจัดการความพยายามทางการตลาด</a:t>
            </a:r>
          </a:p>
        </p:txBody>
      </p:sp>
      <p:sp>
        <p:nvSpPr>
          <p:cNvPr id="48144" name="WordArt 16"/>
          <p:cNvSpPr>
            <a:spLocks noChangeArrowheads="1" noChangeShapeType="1" noTextEdit="1"/>
          </p:cNvSpPr>
          <p:nvPr/>
        </p:nvSpPr>
        <p:spPr bwMode="auto">
          <a:xfrm>
            <a:off x="7467600" y="914400"/>
            <a:ext cx="838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>
                <a:ln w="12700" cap="sq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66FF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+mn-cs"/>
                <a:ea typeface="+mn-cs"/>
              </a:rPr>
              <a:t>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42" grpId="0" autoUpdateAnimBg="0"/>
      <p:bldP spid="48143" grpId="0" autoUpdateAnimBg="0"/>
      <p:bldP spid="4814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2"/>
          <p:cNvGrpSpPr>
            <a:grpSpLocks/>
          </p:cNvGrpSpPr>
          <p:nvPr/>
        </p:nvGrpSpPr>
        <p:grpSpPr bwMode="auto">
          <a:xfrm>
            <a:off x="5181600" y="3594100"/>
            <a:ext cx="3556000" cy="1955800"/>
            <a:chOff x="3264" y="2264"/>
            <a:chExt cx="2240" cy="1232"/>
          </a:xfrm>
        </p:grpSpPr>
        <p:sp>
          <p:nvSpPr>
            <p:cNvPr id="13325" name="Rectangle 3"/>
            <p:cNvSpPr>
              <a:spLocks noChangeArrowheads="1"/>
            </p:cNvSpPr>
            <p:nvPr/>
          </p:nvSpPr>
          <p:spPr bwMode="auto">
            <a:xfrm>
              <a:off x="3264" y="2264"/>
              <a:ext cx="2240" cy="1232"/>
            </a:xfrm>
            <a:prstGeom prst="rect">
              <a:avLst/>
            </a:prstGeom>
            <a:solidFill>
              <a:srgbClr val="66FFFF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h-TH" sz="4000" b="0"/>
            </a:p>
          </p:txBody>
        </p:sp>
        <p:pic>
          <p:nvPicPr>
            <p:cNvPr id="13326" name="Picture 4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544" y="2352"/>
              <a:ext cx="546" cy="7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13327" name="Picture 5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64" y="2592"/>
              <a:ext cx="720" cy="8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13328" name="Rectangle 6"/>
            <p:cNvSpPr>
              <a:spLocks noChangeArrowheads="1"/>
            </p:cNvSpPr>
            <p:nvPr/>
          </p:nvSpPr>
          <p:spPr bwMode="auto">
            <a:xfrm>
              <a:off x="4168" y="2304"/>
              <a:ext cx="624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Dog</a:t>
              </a:r>
            </a:p>
          </p:txBody>
        </p:sp>
        <p:sp>
          <p:nvSpPr>
            <p:cNvPr id="13329" name="Oval 7"/>
            <p:cNvSpPr>
              <a:spLocks noChangeArrowheads="1"/>
            </p:cNvSpPr>
            <p:nvPr/>
          </p:nvSpPr>
          <p:spPr bwMode="auto">
            <a:xfrm>
              <a:off x="5036" y="2644"/>
              <a:ext cx="328" cy="328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8</a:t>
              </a:r>
            </a:p>
          </p:txBody>
        </p:sp>
        <p:sp>
          <p:nvSpPr>
            <p:cNvPr id="13330" name="Oval 8"/>
            <p:cNvSpPr>
              <a:spLocks noChangeArrowheads="1"/>
            </p:cNvSpPr>
            <p:nvPr/>
          </p:nvSpPr>
          <p:spPr bwMode="auto">
            <a:xfrm>
              <a:off x="3788" y="3124"/>
              <a:ext cx="328" cy="328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7</a:t>
              </a:r>
            </a:p>
          </p:txBody>
        </p:sp>
      </p:grpSp>
      <p:sp>
        <p:nvSpPr>
          <p:cNvPr id="1331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BCG Growth-Share Matrix</a:t>
            </a:r>
          </a:p>
        </p:txBody>
      </p:sp>
      <p:grpSp>
        <p:nvGrpSpPr>
          <p:cNvPr id="13316" name="Group 10"/>
          <p:cNvGrpSpPr>
            <a:grpSpLocks/>
          </p:cNvGrpSpPr>
          <p:nvPr/>
        </p:nvGrpSpPr>
        <p:grpSpPr bwMode="auto">
          <a:xfrm>
            <a:off x="304800" y="1676400"/>
            <a:ext cx="1282700" cy="3962400"/>
            <a:chOff x="192" y="1056"/>
            <a:chExt cx="808" cy="2496"/>
          </a:xfrm>
        </p:grpSpPr>
        <p:sp>
          <p:nvSpPr>
            <p:cNvPr id="215051" name="Rectangle 11"/>
            <p:cNvSpPr>
              <a:spLocks noChangeArrowheads="1"/>
            </p:cNvSpPr>
            <p:nvPr/>
          </p:nvSpPr>
          <p:spPr bwMode="auto">
            <a:xfrm>
              <a:off x="568" y="1056"/>
              <a:ext cx="432" cy="2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20%-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18%-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16%-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14%-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12%-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10%-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8%-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6%-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4%-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2%-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  0</a:t>
              </a:r>
            </a:p>
          </p:txBody>
        </p:sp>
        <p:sp>
          <p:nvSpPr>
            <p:cNvPr id="13324" name="Rectangle 12"/>
            <p:cNvSpPr>
              <a:spLocks noChangeArrowheads="1"/>
            </p:cNvSpPr>
            <p:nvPr/>
          </p:nvSpPr>
          <p:spPr bwMode="auto">
            <a:xfrm rot="-5400000">
              <a:off x="-816" y="2112"/>
              <a:ext cx="2344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Market Growth Rate</a:t>
              </a:r>
            </a:p>
          </p:txBody>
        </p:sp>
      </p:grpSp>
      <p:grpSp>
        <p:nvGrpSpPr>
          <p:cNvPr id="13317" name="Group 13"/>
          <p:cNvGrpSpPr>
            <a:grpSpLocks/>
          </p:cNvGrpSpPr>
          <p:nvPr/>
        </p:nvGrpSpPr>
        <p:grpSpPr bwMode="auto">
          <a:xfrm>
            <a:off x="1447800" y="5638800"/>
            <a:ext cx="7531100" cy="825500"/>
            <a:chOff x="912" y="3552"/>
            <a:chExt cx="4744" cy="520"/>
          </a:xfrm>
        </p:grpSpPr>
        <p:sp>
          <p:nvSpPr>
            <p:cNvPr id="215054" name="Rectangle 14"/>
            <p:cNvSpPr>
              <a:spLocks noChangeArrowheads="1"/>
            </p:cNvSpPr>
            <p:nvPr/>
          </p:nvSpPr>
          <p:spPr bwMode="auto">
            <a:xfrm>
              <a:off x="912" y="3552"/>
              <a:ext cx="24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10x        4x     2x  1.5x     1x</a:t>
              </a:r>
            </a:p>
          </p:txBody>
        </p:sp>
        <p:sp>
          <p:nvSpPr>
            <p:cNvPr id="13321" name="Rectangle 15"/>
            <p:cNvSpPr>
              <a:spLocks noChangeArrowheads="1"/>
            </p:cNvSpPr>
            <p:nvPr/>
          </p:nvSpPr>
          <p:spPr bwMode="auto">
            <a:xfrm>
              <a:off x="1872" y="3840"/>
              <a:ext cx="27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Relative Market Share</a:t>
              </a:r>
            </a:p>
          </p:txBody>
        </p:sp>
        <p:sp>
          <p:nvSpPr>
            <p:cNvPr id="215056" name="Rectangle 16"/>
            <p:cNvSpPr>
              <a:spLocks noChangeArrowheads="1"/>
            </p:cNvSpPr>
            <p:nvPr/>
          </p:nvSpPr>
          <p:spPr bwMode="auto">
            <a:xfrm>
              <a:off x="3688" y="3552"/>
              <a:ext cx="196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.5x  .4x  .3x  .2x  .1x</a:t>
              </a:r>
            </a:p>
          </p:txBody>
        </p:sp>
      </p:grpSp>
      <p:sp>
        <p:nvSpPr>
          <p:cNvPr id="13318" name="Text Box 17"/>
          <p:cNvSpPr txBox="1">
            <a:spLocks noChangeArrowheads="1"/>
          </p:cNvSpPr>
          <p:nvPr/>
        </p:nvSpPr>
        <p:spPr bwMode="auto">
          <a:xfrm>
            <a:off x="5289550" y="1752600"/>
            <a:ext cx="3124200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/>
              <a:t>ผลิตภัณฑ์ที่</a:t>
            </a:r>
          </a:p>
          <a:p>
            <a:pPr algn="ctr">
              <a:lnSpc>
                <a:spcPct val="80000"/>
              </a:lnSpc>
            </a:pPr>
            <a:r>
              <a:rPr lang="th-TH"/>
              <a:t>ทำกำไรน้อยหรือขาดทุน</a:t>
            </a:r>
          </a:p>
          <a:p>
            <a:pPr algn="ctr">
              <a:lnSpc>
                <a:spcPct val="80000"/>
              </a:lnSpc>
            </a:pPr>
            <a:r>
              <a:rPr lang="th-TH"/>
              <a:t>ตลาดไม่ขยายตัว</a:t>
            </a:r>
            <a:br>
              <a:rPr lang="th-TH"/>
            </a:br>
            <a:r>
              <a:rPr lang="th-TH"/>
              <a:t>มีคู่แข่งมาก</a:t>
            </a:r>
          </a:p>
        </p:txBody>
      </p:sp>
      <p:sp>
        <p:nvSpPr>
          <p:cNvPr id="13319" name="Text Box 18"/>
          <p:cNvSpPr txBox="1">
            <a:spLocks noChangeArrowheads="1"/>
          </p:cNvSpPr>
          <p:nvPr/>
        </p:nvSpPr>
        <p:spPr bwMode="auto">
          <a:xfrm>
            <a:off x="2216150" y="2232025"/>
            <a:ext cx="2751138" cy="276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th-TH" u="sng"/>
              <a:t>กลยุทธ์ทางการตลาด</a:t>
            </a:r>
          </a:p>
          <a:p>
            <a:pPr>
              <a:lnSpc>
                <a:spcPct val="90000"/>
              </a:lnSpc>
            </a:pPr>
            <a:r>
              <a:rPr lang="th-TH" u="sng"/>
              <a:t>สำหรับ</a:t>
            </a:r>
            <a:r>
              <a:rPr lang="en-US" u="sng"/>
              <a:t> Dog</a:t>
            </a:r>
            <a:endParaRPr lang="th-TH"/>
          </a:p>
          <a:p>
            <a:pPr>
              <a:lnSpc>
                <a:spcPct val="90000"/>
              </a:lnSpc>
              <a:buFontTx/>
              <a:buChar char="•"/>
            </a:pPr>
            <a:r>
              <a:rPr lang="th-TH"/>
              <a:t> ลดความพยายาม</a:t>
            </a:r>
            <a:br>
              <a:rPr lang="th-TH"/>
            </a:br>
            <a:r>
              <a:rPr lang="th-TH"/>
              <a:t>  ทางการตลาด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th-TH"/>
              <a:t> เลิกทำ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th-TH"/>
              <a:t> ปรับปรุงผลิตภัณฑ์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8" name="Rectangle 4"/>
          <p:cNvSpPr>
            <a:spLocks noChangeArrowheads="1"/>
          </p:cNvSpPr>
          <p:nvPr/>
        </p:nvSpPr>
        <p:spPr bwMode="auto">
          <a:xfrm>
            <a:off x="2124075" y="3505200"/>
            <a:ext cx="3124200" cy="1295400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th-TH" sz="3600"/>
              <a:t>การเจาะตลาด</a:t>
            </a:r>
          </a:p>
          <a:p>
            <a:pPr algn="ctr">
              <a:lnSpc>
                <a:spcPct val="80000"/>
              </a:lnSpc>
            </a:pPr>
            <a:r>
              <a:rPr lang="en-US" sz="3600"/>
              <a:t>(Market Penetration)</a:t>
            </a:r>
            <a:endParaRPr lang="th-TH" sz="3600"/>
          </a:p>
        </p:txBody>
      </p:sp>
      <p:sp>
        <p:nvSpPr>
          <p:cNvPr id="216069" name="Rectangle 5"/>
          <p:cNvSpPr>
            <a:spLocks noChangeArrowheads="1"/>
          </p:cNvSpPr>
          <p:nvPr/>
        </p:nvSpPr>
        <p:spPr bwMode="auto">
          <a:xfrm>
            <a:off x="2124075" y="4876800"/>
            <a:ext cx="3124200" cy="1295400"/>
          </a:xfrm>
          <a:prstGeom prst="rect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th-TH" sz="3600"/>
              <a:t>การพัฒนาตลาด</a:t>
            </a:r>
          </a:p>
          <a:p>
            <a:pPr algn="ctr">
              <a:lnSpc>
                <a:spcPct val="80000"/>
              </a:lnSpc>
            </a:pPr>
            <a:r>
              <a:rPr lang="en-US" sz="3600"/>
              <a:t>(Market Development)</a:t>
            </a:r>
            <a:endParaRPr lang="th-TH" sz="3600"/>
          </a:p>
        </p:txBody>
      </p:sp>
      <p:sp>
        <p:nvSpPr>
          <p:cNvPr id="216070" name="Rectangle 6"/>
          <p:cNvSpPr>
            <a:spLocks noChangeArrowheads="1"/>
          </p:cNvSpPr>
          <p:nvPr/>
        </p:nvSpPr>
        <p:spPr bwMode="auto">
          <a:xfrm>
            <a:off x="5324475" y="3505200"/>
            <a:ext cx="3124200" cy="12954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th-TH" sz="3600"/>
              <a:t>การพัฒนาผลิตภัณฑ์</a:t>
            </a:r>
          </a:p>
          <a:p>
            <a:pPr algn="ctr">
              <a:lnSpc>
                <a:spcPct val="80000"/>
              </a:lnSpc>
            </a:pPr>
            <a:r>
              <a:rPr lang="en-US" sz="3600"/>
              <a:t>(Product Development)</a:t>
            </a:r>
            <a:endParaRPr lang="th-TH" sz="3600"/>
          </a:p>
        </p:txBody>
      </p:sp>
      <p:sp>
        <p:nvSpPr>
          <p:cNvPr id="216071" name="Rectangle 7"/>
          <p:cNvSpPr>
            <a:spLocks noChangeArrowheads="1"/>
          </p:cNvSpPr>
          <p:nvPr/>
        </p:nvSpPr>
        <p:spPr bwMode="auto">
          <a:xfrm>
            <a:off x="5257800" y="4876800"/>
            <a:ext cx="3124200" cy="1295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th-TH" sz="3600"/>
              <a:t>การขยายตัวด้านอื่น</a:t>
            </a:r>
          </a:p>
          <a:p>
            <a:pPr algn="ctr">
              <a:lnSpc>
                <a:spcPct val="80000"/>
              </a:lnSpc>
            </a:pPr>
            <a:r>
              <a:rPr lang="en-US" sz="3600"/>
              <a:t>(Diversification)</a:t>
            </a:r>
            <a:endParaRPr lang="th-TH" sz="3600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98513" y="2897188"/>
            <a:ext cx="7007225" cy="3103562"/>
            <a:chOff x="503" y="1825"/>
            <a:chExt cx="4414" cy="1955"/>
          </a:xfrm>
        </p:grpSpPr>
        <p:sp>
          <p:nvSpPr>
            <p:cNvPr id="14345" name="Text Box 9"/>
            <p:cNvSpPr txBox="1">
              <a:spLocks noChangeArrowheads="1"/>
            </p:cNvSpPr>
            <p:nvPr/>
          </p:nvSpPr>
          <p:spPr bwMode="auto">
            <a:xfrm>
              <a:off x="503" y="2304"/>
              <a:ext cx="745" cy="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th-TH" sz="3600"/>
                <a:t>ตลาดใน</a:t>
              </a:r>
            </a:p>
            <a:p>
              <a:pPr algn="ctr">
                <a:lnSpc>
                  <a:spcPct val="80000"/>
                </a:lnSpc>
              </a:pPr>
              <a:r>
                <a:rPr lang="th-TH" sz="3600"/>
                <a:t>ปัจจุบัน</a:t>
              </a:r>
            </a:p>
          </p:txBody>
        </p:sp>
        <p:sp>
          <p:nvSpPr>
            <p:cNvPr id="14346" name="Text Box 10"/>
            <p:cNvSpPr txBox="1">
              <a:spLocks noChangeArrowheads="1"/>
            </p:cNvSpPr>
            <p:nvPr/>
          </p:nvSpPr>
          <p:spPr bwMode="auto">
            <a:xfrm>
              <a:off x="612" y="3168"/>
              <a:ext cx="546" cy="6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th-TH" sz="3600"/>
                <a:t>ตลาด</a:t>
              </a:r>
            </a:p>
            <a:p>
              <a:pPr algn="ctr">
                <a:lnSpc>
                  <a:spcPct val="80000"/>
                </a:lnSpc>
              </a:pPr>
              <a:r>
                <a:rPr lang="th-TH" sz="3600"/>
                <a:t>ใหม่</a:t>
              </a:r>
            </a:p>
          </p:txBody>
        </p:sp>
        <p:sp>
          <p:nvSpPr>
            <p:cNvPr id="14347" name="Text Box 11"/>
            <p:cNvSpPr txBox="1">
              <a:spLocks noChangeArrowheads="1"/>
            </p:cNvSpPr>
            <p:nvPr/>
          </p:nvSpPr>
          <p:spPr bwMode="auto">
            <a:xfrm>
              <a:off x="1419" y="1825"/>
              <a:ext cx="1701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th-TH" sz="3600"/>
                <a:t>ผลิตภัณฑ์ในปัจจุบัน</a:t>
              </a:r>
            </a:p>
          </p:txBody>
        </p:sp>
        <p:sp>
          <p:nvSpPr>
            <p:cNvPr id="14348" name="Text Box 12"/>
            <p:cNvSpPr txBox="1">
              <a:spLocks noChangeArrowheads="1"/>
            </p:cNvSpPr>
            <p:nvPr/>
          </p:nvSpPr>
          <p:spPr bwMode="auto">
            <a:xfrm>
              <a:off x="3695" y="1825"/>
              <a:ext cx="1222" cy="3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lnSpc>
                  <a:spcPct val="80000"/>
                </a:lnSpc>
              </a:pPr>
              <a:r>
                <a:rPr lang="th-TH" sz="3600"/>
                <a:t>ผลิตภัณฑ์ใหม่</a:t>
              </a:r>
            </a:p>
          </p:txBody>
        </p:sp>
      </p:grpSp>
      <p:sp>
        <p:nvSpPr>
          <p:cNvPr id="14343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2.2 การวางแผนการเติบโตของธุรกิจในอนาคต</a:t>
            </a:r>
          </a:p>
        </p:txBody>
      </p:sp>
      <p:sp>
        <p:nvSpPr>
          <p:cNvPr id="216078" name="Rectangle 1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เครื่องมือที่ใช้คือ Product/Market Expansion Grid</a:t>
            </a:r>
            <a:endParaRPr lang="th-TH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6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6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6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16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16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16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6068" grpId="0" animBg="1" autoUpdateAnimBg="0"/>
      <p:bldP spid="216069" grpId="0" animBg="1" autoUpdateAnimBg="0"/>
      <p:bldP spid="216070" grpId="0" animBg="1" autoUpdateAnimBg="0"/>
      <p:bldP spid="216071" grpId="0" animBg="1" autoUpdateAnimBg="0"/>
      <p:bldP spid="216078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Porter’s Generic Strategies</a:t>
            </a:r>
            <a:endParaRPr lang="th-TH" smtClean="0"/>
          </a:p>
        </p:txBody>
      </p:sp>
      <p:sp>
        <p:nvSpPr>
          <p:cNvPr id="1536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 smtClean="0"/>
          </a:p>
        </p:txBody>
      </p:sp>
      <p:pic>
        <p:nvPicPr>
          <p:cNvPr id="15364" name="Picture 15" descr="C:\Documents and Settings\Joke\Desktop\SSRU\การจัดการธุรกิจระหว่างประเทศ\2\Model\Marketing\porter_generic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1412875"/>
            <a:ext cx="8496300" cy="504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3. การวางแผนโปรแกรมทางการตลาด</a:t>
            </a:r>
          </a:p>
        </p:txBody>
      </p:sp>
      <p:sp>
        <p:nvSpPr>
          <p:cNvPr id="218117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sz="3600" smtClean="0"/>
              <a:t>เป็นการตัดสินใจเกี่ยวกับส่วนประสมการตลาด </a:t>
            </a:r>
            <a:r>
              <a:rPr lang="en-US" sz="3600" smtClean="0"/>
              <a:t>(4 P’s) </a:t>
            </a:r>
            <a:r>
              <a:rPr lang="th-TH" sz="3600" smtClean="0"/>
              <a:t>และงบประมาณทางการตลาด</a:t>
            </a:r>
          </a:p>
          <a:p>
            <a:r>
              <a:rPr lang="th-TH" sz="3600" smtClean="0"/>
              <a:t>จัดทำแผนการตลาด</a:t>
            </a:r>
            <a:r>
              <a:rPr lang="en-US" sz="3600" smtClean="0"/>
              <a:t> (Marketing Plan)</a:t>
            </a:r>
            <a:endParaRPr lang="th-TH" sz="3600" smtClean="0"/>
          </a:p>
        </p:txBody>
      </p:sp>
      <p:graphicFrame>
        <p:nvGraphicFramePr>
          <p:cNvPr id="4098" name="Object 6"/>
          <p:cNvGraphicFramePr>
            <a:graphicFrameLocks noChangeAspect="1"/>
          </p:cNvGraphicFramePr>
          <p:nvPr/>
        </p:nvGraphicFramePr>
        <p:xfrm>
          <a:off x="2438400" y="4117975"/>
          <a:ext cx="4267200" cy="2054225"/>
        </p:xfrm>
        <a:graphic>
          <a:graphicData uri="http://schemas.openxmlformats.org/presentationml/2006/ole">
            <p:oleObj spid="_x0000_s4098" name="Clip" r:id="rId4" imgW="1821240" imgH="876600" progId="MS_ClipArt_Gallery.5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81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81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เนื้อหาหลักในแผนการตลาด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idx="1"/>
          </p:nvPr>
        </p:nvSpPr>
        <p:spPr>
          <a:xfrm>
            <a:off x="285720" y="1658938"/>
            <a:ext cx="8686800" cy="4699020"/>
          </a:xfrm>
        </p:spPr>
        <p:txBody>
          <a:bodyPr rtlCol="0">
            <a:normAutofit/>
          </a:bodyPr>
          <a:lstStyle/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บทสรุปสำหรับผู้บริหาร (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Executive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Summary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)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สถานการณ์ทางการตลาดในปัจจุบัน (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Current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Marketing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Situation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)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การวิเคราะห์โอกาสและประเด็นสำคัญ (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Opportunities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and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Issue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Analysis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)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วัตถุประสงค์ทางการตลาด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(Marketing Objectives)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กลยุทธ์การตลาด (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Marketing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Strategy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)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แผนปฏิบัติการ (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Action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Programs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)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งบประมาณ (</a:t>
            </a:r>
            <a:r>
              <a:rPr lang="th-TH" dirty="0" err="1" smtClean="0">
                <a:latin typeface="AngsanaUPC" pitchFamily="18" charset="-34"/>
                <a:cs typeface="AngsanaUPC" pitchFamily="18" charset="-34"/>
              </a:rPr>
              <a:t>Budgets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) </a:t>
            </a:r>
            <a:br>
              <a:rPr lang="th-TH" dirty="0" smtClean="0">
                <a:latin typeface="AngsanaUPC" pitchFamily="18" charset="-34"/>
                <a:cs typeface="AngsanaUPC" pitchFamily="18" charset="-34"/>
              </a:rPr>
            </a:b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รวมถึงประมาณการงบกำไรขาดทุน และการพยากรณ์ยอดขาย</a:t>
            </a:r>
          </a:p>
          <a:p>
            <a:pPr marL="514350" indent="-514350" fontAlgn="auto">
              <a:lnSpc>
                <a:spcPct val="8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การควบคุม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(Controls)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และแผนสำรองในกรณีฉุกเฉิน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(Contingency Plan)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4. การจัดการความพยายามทางการตลาด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idx="1"/>
          </p:nvPr>
        </p:nvSpPr>
        <p:spPr>
          <a:xfrm>
            <a:off x="3657600" y="1981200"/>
            <a:ext cx="48006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th-TH" sz="3600" smtClean="0"/>
              <a:t>การจัดองค์กรทางการตลาด</a:t>
            </a:r>
          </a:p>
          <a:p>
            <a:pPr>
              <a:lnSpc>
                <a:spcPct val="90000"/>
              </a:lnSpc>
            </a:pPr>
            <a:r>
              <a:rPr lang="th-TH" sz="3600" smtClean="0"/>
              <a:t>การปฏิบัติการทางการตลาด</a:t>
            </a:r>
          </a:p>
          <a:p>
            <a:pPr>
              <a:lnSpc>
                <a:spcPct val="90000"/>
              </a:lnSpc>
            </a:pPr>
            <a:r>
              <a:rPr lang="th-TH" sz="3600" smtClean="0"/>
              <a:t>การควบคุมทางการตลาด</a:t>
            </a:r>
          </a:p>
          <a:p>
            <a:pPr lvl="1">
              <a:lnSpc>
                <a:spcPct val="80000"/>
              </a:lnSpc>
            </a:pPr>
            <a:r>
              <a:rPr lang="th-TH" sz="3600" smtClean="0"/>
              <a:t>การควบคุมแผนงานประจำปี</a:t>
            </a:r>
          </a:p>
          <a:p>
            <a:pPr lvl="1">
              <a:lnSpc>
                <a:spcPct val="80000"/>
              </a:lnSpc>
            </a:pPr>
            <a:r>
              <a:rPr lang="th-TH" sz="3600" smtClean="0"/>
              <a:t>การควบคุมผลกำไร</a:t>
            </a:r>
          </a:p>
          <a:p>
            <a:pPr lvl="1">
              <a:lnSpc>
                <a:spcPct val="80000"/>
              </a:lnSpc>
            </a:pPr>
            <a:r>
              <a:rPr lang="th-TH" sz="3600" smtClean="0"/>
              <a:t>การควบคุมประสิทธิภาพ</a:t>
            </a:r>
          </a:p>
          <a:p>
            <a:pPr lvl="1">
              <a:lnSpc>
                <a:spcPct val="80000"/>
              </a:lnSpc>
            </a:pPr>
            <a:r>
              <a:rPr lang="th-TH" sz="3600" smtClean="0"/>
              <a:t>การควบคุมเชิงกลยุทธ์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533400" y="2209800"/>
          <a:ext cx="3181350" cy="3419475"/>
        </p:xfrm>
        <a:graphic>
          <a:graphicData uri="http://schemas.openxmlformats.org/presentationml/2006/ole">
            <p:oleObj spid="_x0000_s5122" name="Clip" r:id="rId4" imgW="3180600" imgH="3418920" progId="MS_ClipArt_Gallery.5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3" grpId="0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คำสั่ง</a:t>
            </a:r>
          </a:p>
        </p:txBody>
      </p:sp>
      <p:sp>
        <p:nvSpPr>
          <p:cNvPr id="19459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/>
              <a:t>ความสำคัญของการวิเคราะห์สภาพแวดล้อมทางการตลาด </a:t>
            </a:r>
            <a:r>
              <a:rPr lang="en-US" dirty="0" smtClean="0"/>
              <a:t>– SWOT</a:t>
            </a:r>
          </a:p>
          <a:p>
            <a:r>
              <a:rPr lang="th-TH" dirty="0" smtClean="0"/>
              <a:t>จงอธิบาย </a:t>
            </a:r>
            <a:r>
              <a:rPr lang="en-US" dirty="0" smtClean="0"/>
              <a:t>The BCG Growth-Share Matrix</a:t>
            </a:r>
            <a:r>
              <a:rPr lang="th-TH" dirty="0" smtClean="0"/>
              <a:t> มาโดยละเอียด  พร้อมวาดภาพประกอบ</a:t>
            </a:r>
          </a:p>
          <a:p>
            <a:r>
              <a:rPr lang="th-TH" dirty="0" smtClean="0"/>
              <a:t>แผนการตลาด  ประกอบด้วยอะไรบ้าง  </a:t>
            </a:r>
            <a:endParaRPr lang="th-TH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 flipV="1">
            <a:off x="744538" y="3276600"/>
            <a:ext cx="8382000" cy="0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th-TH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51075"/>
            <a:ext cx="7772400" cy="1143000"/>
          </a:xfrm>
        </p:spPr>
        <p:txBody>
          <a:bodyPr/>
          <a:lstStyle/>
          <a:p>
            <a:r>
              <a:rPr lang="th-TH" smtClean="0"/>
              <a:t>กระบวนการวางแผนกลยุทธ์ทางการตลาด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429000"/>
            <a:ext cx="6858000" cy="2971800"/>
          </a:xfrm>
        </p:spPr>
        <p:txBody>
          <a:bodyPr/>
          <a:lstStyle/>
          <a:p>
            <a:pPr algn="l">
              <a:lnSpc>
                <a:spcPct val="90000"/>
              </a:lnSpc>
              <a:buFont typeface="Wingdings" pitchFamily="2" charset="2"/>
              <a:buChar char="l"/>
            </a:pPr>
            <a:r>
              <a:rPr lang="th-TH" b="1" smtClean="0">
                <a:solidFill>
                  <a:schemeClr val="tx1"/>
                </a:solidFill>
              </a:rPr>
              <a:t> </a:t>
            </a:r>
            <a:r>
              <a:rPr lang="th-TH" sz="3600" b="1" smtClean="0">
                <a:solidFill>
                  <a:schemeClr val="tx1"/>
                </a:solidFill>
              </a:rPr>
              <a:t>การวิเคราะห์โอกาสทางการตลาด</a:t>
            </a:r>
          </a:p>
          <a:p>
            <a:pPr algn="l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b="1" smtClean="0">
                <a:solidFill>
                  <a:schemeClr val="tx1"/>
                </a:solidFill>
              </a:rPr>
              <a:t> การพัฒนากลยุทธ์ทางการตลาด</a:t>
            </a:r>
          </a:p>
          <a:p>
            <a:pPr algn="l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b="1" smtClean="0">
                <a:solidFill>
                  <a:schemeClr val="tx1"/>
                </a:solidFill>
              </a:rPr>
              <a:t> การวางแผนโปรแกรมทางการตลาด</a:t>
            </a:r>
          </a:p>
          <a:p>
            <a:pPr algn="l">
              <a:lnSpc>
                <a:spcPct val="90000"/>
              </a:lnSpc>
              <a:buFont typeface="Wingdings" pitchFamily="2" charset="2"/>
              <a:buChar char="l"/>
            </a:pPr>
            <a:r>
              <a:rPr lang="th-TH" sz="3600" b="1" smtClean="0">
                <a:solidFill>
                  <a:schemeClr val="tx1"/>
                </a:solidFill>
              </a:rPr>
              <a:t> การจัดการความพยายามทางการตลาด</a:t>
            </a:r>
          </a:p>
        </p:txBody>
      </p:sp>
      <p:sp>
        <p:nvSpPr>
          <p:cNvPr id="17413" name="WordArt 5"/>
          <p:cNvSpPr>
            <a:spLocks noChangeArrowheads="1" noChangeShapeType="1" noTextEdit="1"/>
          </p:cNvSpPr>
          <p:nvPr/>
        </p:nvSpPr>
        <p:spPr bwMode="auto">
          <a:xfrm>
            <a:off x="7467600" y="914400"/>
            <a:ext cx="8382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th-TH" sz="3600" kern="10">
                <a:ln w="12700" cap="sq">
                  <a:solidFill>
                    <a:srgbClr val="3333CC"/>
                  </a:solidFill>
                  <a:round/>
                  <a:headEnd type="none" w="sm" len="sm"/>
                  <a:tailEnd type="none" w="sm" len="sm"/>
                </a:ln>
                <a:solidFill>
                  <a:srgbClr val="66FFFF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+mn-cs"/>
                <a:ea typeface="+mn-cs"/>
              </a:rPr>
              <a:t>3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2192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th-TH" smtClean="0"/>
              <a:t>กระบวนการจัดการทางการตลาด</a:t>
            </a:r>
            <a:br>
              <a:rPr lang="th-TH" smtClean="0"/>
            </a:br>
            <a:r>
              <a:rPr lang="th-TH" sz="3600" smtClean="0"/>
              <a:t>(Marketing Management Process)</a:t>
            </a:r>
            <a:endParaRPr lang="th-TH" smtClean="0"/>
          </a:p>
        </p:txBody>
      </p:sp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3235325" y="2286000"/>
            <a:ext cx="2667000" cy="1219200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kumimoji="0" lang="th-TH"/>
              <a:t>1. การวิเคราะห์</a:t>
            </a:r>
          </a:p>
          <a:p>
            <a:pPr algn="ctr"/>
            <a:r>
              <a:rPr kumimoji="0" lang="th-TH"/>
              <a:t>โอกาสทางการตลาด </a:t>
            </a:r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5943600" y="3657600"/>
            <a:ext cx="2667000" cy="1219200"/>
          </a:xfrm>
          <a:prstGeom prst="rect">
            <a:avLst/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kumimoji="0" lang="th-TH"/>
              <a:t>2. การพัฒนา</a:t>
            </a:r>
          </a:p>
          <a:p>
            <a:pPr algn="ctr"/>
            <a:r>
              <a:rPr kumimoji="0" lang="th-TH"/>
              <a:t>กลยุทธ์ทางการตลาด </a:t>
            </a:r>
          </a:p>
        </p:txBody>
      </p:sp>
      <p:sp>
        <p:nvSpPr>
          <p:cNvPr id="205829" name="Rectangle 5"/>
          <p:cNvSpPr>
            <a:spLocks noChangeArrowheads="1"/>
          </p:cNvSpPr>
          <p:nvPr/>
        </p:nvSpPr>
        <p:spPr bwMode="auto">
          <a:xfrm>
            <a:off x="3235325" y="5029200"/>
            <a:ext cx="2667000" cy="1219200"/>
          </a:xfrm>
          <a:prstGeom prst="rect">
            <a:avLst/>
          </a:prstGeom>
          <a:solidFill>
            <a:srgbClr val="FF99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kumimoji="0" lang="th-TH"/>
              <a:t>3. การวางแผน</a:t>
            </a:r>
          </a:p>
          <a:p>
            <a:pPr algn="ctr"/>
            <a:r>
              <a:rPr kumimoji="0" lang="th-TH"/>
              <a:t>โปรแกรมทางการตลาด </a:t>
            </a:r>
          </a:p>
        </p:txBody>
      </p:sp>
      <p:sp>
        <p:nvSpPr>
          <p:cNvPr id="205830" name="Rectangle 6"/>
          <p:cNvSpPr>
            <a:spLocks noChangeArrowheads="1"/>
          </p:cNvSpPr>
          <p:nvPr/>
        </p:nvSpPr>
        <p:spPr bwMode="auto">
          <a:xfrm>
            <a:off x="533400" y="3657600"/>
            <a:ext cx="2667000" cy="1219200"/>
          </a:xfrm>
          <a:prstGeom prst="rect">
            <a:avLst/>
          </a:prstGeom>
          <a:solidFill>
            <a:srgbClr val="99C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algn="ctr"/>
            <a:r>
              <a:rPr kumimoji="0" lang="th-TH"/>
              <a:t>4. การจัดการความ</a:t>
            </a:r>
          </a:p>
          <a:p>
            <a:pPr algn="ctr"/>
            <a:r>
              <a:rPr kumimoji="0" lang="th-TH"/>
              <a:t>พยายามทางการตลาด </a:t>
            </a:r>
          </a:p>
        </p:txBody>
      </p:sp>
      <p:cxnSp>
        <p:nvCxnSpPr>
          <p:cNvPr id="205831" name="AutoShape 7"/>
          <p:cNvCxnSpPr>
            <a:cxnSpLocks noChangeShapeType="1"/>
            <a:stCxn id="205827" idx="3"/>
            <a:endCxn id="205828" idx="0"/>
          </p:cNvCxnSpPr>
          <p:nvPr/>
        </p:nvCxnSpPr>
        <p:spPr bwMode="auto">
          <a:xfrm>
            <a:off x="5902325" y="2895600"/>
            <a:ext cx="1374775" cy="762000"/>
          </a:xfrm>
          <a:prstGeom prst="curvedConnector2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05832" name="AutoShape 8"/>
          <p:cNvCxnSpPr>
            <a:cxnSpLocks noChangeShapeType="1"/>
            <a:stCxn id="205828" idx="2"/>
            <a:endCxn id="205829" idx="3"/>
          </p:cNvCxnSpPr>
          <p:nvPr/>
        </p:nvCxnSpPr>
        <p:spPr bwMode="auto">
          <a:xfrm rot="5400000">
            <a:off x="6208713" y="4570412"/>
            <a:ext cx="762000" cy="1374775"/>
          </a:xfrm>
          <a:prstGeom prst="curvedConnector2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05833" name="AutoShape 9"/>
          <p:cNvCxnSpPr>
            <a:cxnSpLocks noChangeShapeType="1"/>
            <a:stCxn id="205829" idx="1"/>
            <a:endCxn id="205830" idx="2"/>
          </p:cNvCxnSpPr>
          <p:nvPr/>
        </p:nvCxnSpPr>
        <p:spPr bwMode="auto">
          <a:xfrm rot="10800000">
            <a:off x="1866900" y="4876800"/>
            <a:ext cx="1368425" cy="762000"/>
          </a:xfrm>
          <a:prstGeom prst="curvedConnector2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  <p:cxnSp>
        <p:nvCxnSpPr>
          <p:cNvPr id="205834" name="AutoShape 10"/>
          <p:cNvCxnSpPr>
            <a:cxnSpLocks noChangeShapeType="1"/>
            <a:stCxn id="205830" idx="0"/>
            <a:endCxn id="205827" idx="1"/>
          </p:cNvCxnSpPr>
          <p:nvPr/>
        </p:nvCxnSpPr>
        <p:spPr bwMode="auto">
          <a:xfrm rot="-5400000">
            <a:off x="2170113" y="2592387"/>
            <a:ext cx="762000" cy="1368425"/>
          </a:xfrm>
          <a:prstGeom prst="curvedConnector2">
            <a:avLst/>
          </a:prstGeom>
          <a:noFill/>
          <a:ln w="38100" cap="sq">
            <a:solidFill>
              <a:schemeClr val="tx1"/>
            </a:solidFill>
            <a:round/>
            <a:headEnd type="none" w="sm" len="sm"/>
            <a:tailEnd type="arrow" w="med" len="med"/>
          </a:ln>
        </p:spPr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05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5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205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05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05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5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7" grpId="0" animBg="1" autoUpdateAnimBg="0"/>
      <p:bldP spid="205828" grpId="0" animBg="1" autoUpdateAnimBg="0"/>
      <p:bldP spid="205829" grpId="0" animBg="1" autoUpdateAnimBg="0"/>
      <p:bldP spid="205830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1. การวิเคราะห์โอกาสทางการตลาด</a:t>
            </a:r>
          </a:p>
        </p:txBody>
      </p:sp>
      <p:sp>
        <p:nvSpPr>
          <p:cNvPr id="2048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762000"/>
          </a:xfrm>
        </p:spPr>
        <p:txBody>
          <a:bodyPr/>
          <a:lstStyle/>
          <a:p>
            <a:r>
              <a:rPr lang="th-TH" sz="3600" smtClean="0"/>
              <a:t>เครื่องมือที่ใช้คือ</a:t>
            </a:r>
            <a:r>
              <a:rPr lang="en-US" sz="3600" smtClean="0"/>
              <a:t> SWOT Analysis</a:t>
            </a:r>
            <a:endParaRPr lang="th-TH" sz="3600" smtClean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095375" y="2971800"/>
            <a:ext cx="1447800" cy="3352800"/>
            <a:chOff x="690" y="1872"/>
            <a:chExt cx="912" cy="2112"/>
          </a:xfrm>
        </p:grpSpPr>
        <p:sp>
          <p:nvSpPr>
            <p:cNvPr id="9223" name="AutoShape 4"/>
            <p:cNvSpPr>
              <a:spLocks noChangeArrowheads="1"/>
            </p:cNvSpPr>
            <p:nvPr/>
          </p:nvSpPr>
          <p:spPr bwMode="auto">
            <a:xfrm>
              <a:off x="690" y="1872"/>
              <a:ext cx="912" cy="1008"/>
            </a:xfrm>
            <a:prstGeom prst="homePlate">
              <a:avLst>
                <a:gd name="adj" fmla="val 25000"/>
              </a:avLst>
            </a:prstGeom>
            <a:solidFill>
              <a:srgbClr val="9900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kumimoji="0" lang="th-TH">
                  <a:latin typeface="Cordia New" pitchFamily="34" charset="-34"/>
                </a:rPr>
                <a:t>ปัจจัย</a:t>
              </a:r>
            </a:p>
            <a:p>
              <a:pPr algn="ctr"/>
              <a:r>
                <a:rPr kumimoji="0" lang="th-TH">
                  <a:latin typeface="Cordia New" pitchFamily="34" charset="-34"/>
                </a:rPr>
                <a:t>ภายใน</a:t>
              </a:r>
            </a:p>
          </p:txBody>
        </p:sp>
        <p:sp>
          <p:nvSpPr>
            <p:cNvPr id="9224" name="AutoShape 5"/>
            <p:cNvSpPr>
              <a:spLocks noChangeArrowheads="1"/>
            </p:cNvSpPr>
            <p:nvPr/>
          </p:nvSpPr>
          <p:spPr bwMode="auto">
            <a:xfrm>
              <a:off x="690" y="2976"/>
              <a:ext cx="912" cy="1008"/>
            </a:xfrm>
            <a:prstGeom prst="homePlate">
              <a:avLst>
                <a:gd name="adj" fmla="val 25000"/>
              </a:avLst>
            </a:prstGeom>
            <a:solidFill>
              <a:srgbClr val="336600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algn="ctr"/>
              <a:r>
                <a:rPr kumimoji="0" lang="th-TH">
                  <a:latin typeface="Cordia New" pitchFamily="34" charset="-34"/>
                </a:rPr>
                <a:t>ปัจจัย</a:t>
              </a:r>
            </a:p>
            <a:p>
              <a:pPr algn="ctr"/>
              <a:r>
                <a:rPr kumimoji="0" lang="th-TH">
                  <a:latin typeface="Cordia New" pitchFamily="34" charset="-34"/>
                </a:rPr>
                <a:t>ภายนอก</a:t>
              </a:r>
            </a:p>
          </p:txBody>
        </p:sp>
      </p:grpSp>
      <p:sp>
        <p:nvSpPr>
          <p:cNvPr id="204806" name="Text Box 6"/>
          <p:cNvSpPr txBox="1">
            <a:spLocks noChangeArrowheads="1"/>
          </p:cNvSpPr>
          <p:nvPr/>
        </p:nvSpPr>
        <p:spPr bwMode="auto">
          <a:xfrm>
            <a:off x="2924175" y="3152775"/>
            <a:ext cx="5489575" cy="1200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kumimoji="0" lang="th-TH" sz="3600"/>
              <a:t>ข้อดี		</a:t>
            </a:r>
            <a:r>
              <a:rPr kumimoji="0" lang="en-US" sz="3600"/>
              <a:t>=&gt; </a:t>
            </a:r>
            <a:r>
              <a:rPr kumimoji="0" lang="th-TH" sz="3600"/>
              <a:t>  จุดแข็ง (</a:t>
            </a:r>
            <a:r>
              <a:rPr kumimoji="0" lang="en-US" sz="3600"/>
              <a:t>Strengths)</a:t>
            </a:r>
          </a:p>
          <a:p>
            <a:r>
              <a:rPr kumimoji="0" lang="th-TH" sz="3600"/>
              <a:t>ข้อเสีย	</a:t>
            </a:r>
            <a:r>
              <a:rPr kumimoji="0" lang="en-US" sz="3600"/>
              <a:t>=&gt;   </a:t>
            </a:r>
            <a:r>
              <a:rPr kumimoji="0" lang="th-TH" sz="3600"/>
              <a:t>จุดอ่อน</a:t>
            </a:r>
            <a:r>
              <a:rPr kumimoji="0" lang="en-US" sz="3600"/>
              <a:t> (Weaknesses)</a:t>
            </a:r>
            <a:endParaRPr kumimoji="0" lang="th-TH" sz="3600"/>
          </a:p>
        </p:txBody>
      </p:sp>
      <p:sp>
        <p:nvSpPr>
          <p:cNvPr id="204807" name="Text Box 7"/>
          <p:cNvSpPr txBox="1">
            <a:spLocks noChangeArrowheads="1"/>
          </p:cNvSpPr>
          <p:nvPr/>
        </p:nvSpPr>
        <p:spPr bwMode="auto">
          <a:xfrm>
            <a:off x="2924175" y="4905375"/>
            <a:ext cx="5910263" cy="12001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kumimoji="0" lang="th-TH" sz="3600"/>
              <a:t>ข้อได้เปรียบ	</a:t>
            </a:r>
            <a:r>
              <a:rPr kumimoji="0" lang="en-US" sz="3600"/>
              <a:t>=&gt; </a:t>
            </a:r>
            <a:r>
              <a:rPr kumimoji="0" lang="th-TH" sz="3600"/>
              <a:t>  โอกาส (</a:t>
            </a:r>
            <a:r>
              <a:rPr kumimoji="0" lang="en-US" sz="3600"/>
              <a:t>Opportunities)</a:t>
            </a:r>
          </a:p>
          <a:p>
            <a:r>
              <a:rPr kumimoji="0" lang="th-TH" sz="3600"/>
              <a:t>ข้อเสียเปรียบ</a:t>
            </a:r>
            <a:r>
              <a:rPr kumimoji="0" lang="en-US" sz="3600"/>
              <a:t>=&gt;   อุปสรรค (Threats)</a:t>
            </a:r>
            <a:endParaRPr kumimoji="0" lang="th-TH" sz="36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3" grpId="0" build="p" autoUpdateAnimBg="0"/>
      <p:bldP spid="204806" grpId="0" autoUpdateAnimBg="0"/>
      <p:bldP spid="20480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2. การพัฒนากลยุทธ์ทางการตลาด</a:t>
            </a:r>
          </a:p>
        </p:txBody>
      </p:sp>
      <p:sp>
        <p:nvSpPr>
          <p:cNvPr id="2078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sz="3600" smtClean="0"/>
              <a:t>การวิเคราะห์แผนงานรวมของธุรกิจในปัจจุบัน</a:t>
            </a:r>
          </a:p>
          <a:p>
            <a:pPr lvl="1"/>
            <a:r>
              <a:rPr lang="th-TH" sz="3600" smtClean="0"/>
              <a:t>ให้ทราบสถานภาพของธุรกิจย่อยหรือผลิตภัณฑ์ที่มี</a:t>
            </a:r>
          </a:p>
          <a:p>
            <a:pPr lvl="1"/>
            <a:r>
              <a:rPr lang="th-TH" sz="3600" smtClean="0"/>
              <a:t>ช่วยในการจัดสรรทรัพยากรทางการเงินของกิจการ</a:t>
            </a:r>
          </a:p>
          <a:p>
            <a:r>
              <a:rPr lang="th-TH" sz="3600" smtClean="0"/>
              <a:t>การวางแผนการเจริญเติบโตของธุรกิจในอนาคต</a:t>
            </a:r>
          </a:p>
          <a:p>
            <a:pPr lvl="1"/>
            <a:r>
              <a:rPr lang="th-TH" sz="3600" smtClean="0"/>
              <a:t>กำหนดทิศทางการขยายธุรกิจเพื่อความเจริญรุ่งเรือง</a:t>
            </a:r>
            <a:br>
              <a:rPr lang="th-TH" sz="3600" smtClean="0"/>
            </a:br>
            <a:r>
              <a:rPr lang="th-TH" sz="3600" smtClean="0"/>
              <a:t>และเป็นการสร้างชื่อเสียง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7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07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07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07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07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8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2.1 การวิเคราะห์แผนงานรวมของธุรกิจในปัจจุบัน</a:t>
            </a:r>
          </a:p>
        </p:txBody>
      </p:sp>
      <p:sp>
        <p:nvSpPr>
          <p:cNvPr id="20992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h-TH" sz="3600" dirty="0" smtClean="0"/>
              <a:t>เครื่องมือที่นิยมใช้คือ </a:t>
            </a:r>
            <a:r>
              <a:rPr lang="en-US" sz="3600" dirty="0" smtClean="0"/>
              <a:t>BCG Growth-Share Matrix</a:t>
            </a:r>
          </a:p>
          <a:p>
            <a:r>
              <a:rPr lang="th-TH" sz="3600" dirty="0" smtClean="0"/>
              <a:t>วิเคราะห์โดยการเปรียบเทียบความสัมพันธ์ระหว่าง</a:t>
            </a:r>
          </a:p>
          <a:p>
            <a:pPr lvl="1">
              <a:lnSpc>
                <a:spcPct val="90000"/>
              </a:lnSpc>
            </a:pPr>
            <a:r>
              <a:rPr lang="en-US" sz="3600" dirty="0" err="1" smtClean="0"/>
              <a:t>อัตราการเจริญเติบโตของตลาด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(Market growth rate)</a:t>
            </a:r>
            <a:br>
              <a:rPr lang="en-US" sz="3600" dirty="0" smtClean="0"/>
            </a:br>
            <a:r>
              <a:rPr lang="th-TH" sz="3600" dirty="0" smtClean="0"/>
              <a:t>และ</a:t>
            </a:r>
            <a:endParaRPr lang="en-US" sz="3600" dirty="0" smtClean="0"/>
          </a:p>
          <a:p>
            <a:pPr lvl="1">
              <a:lnSpc>
                <a:spcPct val="90000"/>
              </a:lnSpc>
            </a:pPr>
            <a:r>
              <a:rPr lang="th-TH" sz="3600" dirty="0" smtClean="0"/>
              <a:t>ส่วนแบ่งตลาดเชิงเปรียบเทียบ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(Relative market share)</a:t>
            </a:r>
            <a:endParaRPr lang="th-TH" sz="3600" dirty="0" smtClean="0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6324600" y="3962400"/>
          <a:ext cx="2209800" cy="2200275"/>
        </p:xfrm>
        <a:graphic>
          <a:graphicData uri="http://schemas.openxmlformats.org/presentationml/2006/ole">
            <p:oleObj spid="_x0000_s1026" name="Clip" r:id="rId4" imgW="1720800" imgH="1712520" progId="MS_ClipArt_Gallery.5">
              <p:embed/>
            </p:oleObj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9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99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99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99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5" grpId="0" build="p" bldLvl="2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1" name="Group 2"/>
          <p:cNvGrpSpPr>
            <a:grpSpLocks/>
          </p:cNvGrpSpPr>
          <p:nvPr/>
        </p:nvGrpSpPr>
        <p:grpSpPr bwMode="auto">
          <a:xfrm>
            <a:off x="304800" y="1676400"/>
            <a:ext cx="1282700" cy="3962400"/>
            <a:chOff x="192" y="1056"/>
            <a:chExt cx="808" cy="2496"/>
          </a:xfrm>
        </p:grpSpPr>
        <p:sp>
          <p:nvSpPr>
            <p:cNvPr id="210947" name="Rectangle 3"/>
            <p:cNvSpPr>
              <a:spLocks noChangeArrowheads="1"/>
            </p:cNvSpPr>
            <p:nvPr/>
          </p:nvSpPr>
          <p:spPr bwMode="auto">
            <a:xfrm>
              <a:off x="568" y="1056"/>
              <a:ext cx="432" cy="2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20%-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18%-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16%-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14%-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12%-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10%-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8%-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6%-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4%-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2%-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  0</a:t>
              </a:r>
            </a:p>
          </p:txBody>
        </p:sp>
        <p:sp>
          <p:nvSpPr>
            <p:cNvPr id="2090" name="Rectangle 4"/>
            <p:cNvSpPr>
              <a:spLocks noChangeArrowheads="1"/>
            </p:cNvSpPr>
            <p:nvPr/>
          </p:nvSpPr>
          <p:spPr bwMode="auto">
            <a:xfrm rot="-5400000">
              <a:off x="-816" y="2112"/>
              <a:ext cx="2344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Market</a:t>
              </a:r>
              <a:r>
                <a:rPr lang="en-US" sz="2800" b="0">
                  <a:solidFill>
                    <a:srgbClr val="FAFD00"/>
                  </a:solidFill>
                  <a:latin typeface="Arial" pitchFamily="34" charset="0"/>
                </a:rPr>
                <a:t> </a:t>
              </a:r>
              <a:r>
                <a:rPr lang="en-US" sz="2800" b="0">
                  <a:latin typeface="Arial" pitchFamily="34" charset="0"/>
                </a:rPr>
                <a:t>Growth Rate</a:t>
              </a:r>
            </a:p>
          </p:txBody>
        </p:sp>
      </p:grpSp>
      <p:grpSp>
        <p:nvGrpSpPr>
          <p:cNvPr id="2052" name="Group 5"/>
          <p:cNvGrpSpPr>
            <a:grpSpLocks/>
          </p:cNvGrpSpPr>
          <p:nvPr/>
        </p:nvGrpSpPr>
        <p:grpSpPr bwMode="auto">
          <a:xfrm>
            <a:off x="5181600" y="1689100"/>
            <a:ext cx="3556000" cy="1879600"/>
            <a:chOff x="3264" y="1064"/>
            <a:chExt cx="2240" cy="1184"/>
          </a:xfrm>
        </p:grpSpPr>
        <p:sp>
          <p:nvSpPr>
            <p:cNvPr id="2080" name="Rectangle 6"/>
            <p:cNvSpPr>
              <a:spLocks noChangeArrowheads="1"/>
            </p:cNvSpPr>
            <p:nvPr/>
          </p:nvSpPr>
          <p:spPr bwMode="auto">
            <a:xfrm>
              <a:off x="3264" y="1064"/>
              <a:ext cx="2240" cy="1184"/>
            </a:xfrm>
            <a:prstGeom prst="rect">
              <a:avLst/>
            </a:prstGeom>
            <a:solidFill>
              <a:srgbClr val="CCCCFF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081" name="Oval 7"/>
            <p:cNvSpPr>
              <a:spLocks noChangeArrowheads="1"/>
            </p:cNvSpPr>
            <p:nvPr/>
          </p:nvSpPr>
          <p:spPr bwMode="auto">
            <a:xfrm>
              <a:off x="3404" y="1396"/>
              <a:ext cx="328" cy="328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3</a:t>
              </a:r>
            </a:p>
          </p:txBody>
        </p:sp>
        <p:sp>
          <p:nvSpPr>
            <p:cNvPr id="2082" name="Rectangle 8"/>
            <p:cNvSpPr>
              <a:spLocks noChangeArrowheads="1"/>
            </p:cNvSpPr>
            <p:nvPr/>
          </p:nvSpPr>
          <p:spPr bwMode="auto">
            <a:xfrm>
              <a:off x="3880" y="1344"/>
              <a:ext cx="384" cy="6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8800" b="0" dirty="0">
                  <a:latin typeface="Bookman Old Style" pitchFamily="18" charset="0"/>
                </a:rPr>
                <a:t>?</a:t>
              </a:r>
            </a:p>
          </p:txBody>
        </p:sp>
        <p:sp>
          <p:nvSpPr>
            <p:cNvPr id="2083" name="Rectangle 9"/>
            <p:cNvSpPr>
              <a:spLocks noChangeArrowheads="1"/>
            </p:cNvSpPr>
            <p:nvPr/>
          </p:nvSpPr>
          <p:spPr bwMode="auto">
            <a:xfrm>
              <a:off x="3544" y="1104"/>
              <a:ext cx="1776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Question mark</a:t>
              </a:r>
            </a:p>
          </p:txBody>
        </p:sp>
        <p:sp>
          <p:nvSpPr>
            <p:cNvPr id="2084" name="Rectangle 10"/>
            <p:cNvSpPr>
              <a:spLocks noChangeArrowheads="1"/>
            </p:cNvSpPr>
            <p:nvPr/>
          </p:nvSpPr>
          <p:spPr bwMode="auto">
            <a:xfrm rot="-2940000">
              <a:off x="3544" y="1776"/>
              <a:ext cx="384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6600" b="0">
                  <a:latin typeface="Arrus BT" charset="0"/>
                </a:rPr>
                <a:t>?</a:t>
              </a:r>
            </a:p>
          </p:txBody>
        </p:sp>
        <p:sp>
          <p:nvSpPr>
            <p:cNvPr id="2085" name="Rectangle 11"/>
            <p:cNvSpPr>
              <a:spLocks noChangeArrowheads="1"/>
            </p:cNvSpPr>
            <p:nvPr/>
          </p:nvSpPr>
          <p:spPr bwMode="auto">
            <a:xfrm rot="2460000">
              <a:off x="4936" y="1776"/>
              <a:ext cx="384" cy="3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6600" b="0">
                  <a:latin typeface="Bookman Old Style" pitchFamily="18" charset="0"/>
                </a:rPr>
                <a:t>?</a:t>
              </a:r>
            </a:p>
          </p:txBody>
        </p:sp>
        <p:sp>
          <p:nvSpPr>
            <p:cNvPr id="2086" name="Rectangle 12"/>
            <p:cNvSpPr>
              <a:spLocks noChangeArrowheads="1"/>
            </p:cNvSpPr>
            <p:nvPr/>
          </p:nvSpPr>
          <p:spPr bwMode="auto">
            <a:xfrm>
              <a:off x="4504" y="1296"/>
              <a:ext cx="384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6600" b="0">
                  <a:latin typeface="Arrus BT" charset="0"/>
                </a:rPr>
                <a:t>?</a:t>
              </a:r>
            </a:p>
          </p:txBody>
        </p:sp>
        <p:sp>
          <p:nvSpPr>
            <p:cNvPr id="2087" name="Oval 13"/>
            <p:cNvSpPr>
              <a:spLocks noChangeArrowheads="1"/>
            </p:cNvSpPr>
            <p:nvPr/>
          </p:nvSpPr>
          <p:spPr bwMode="auto">
            <a:xfrm>
              <a:off x="4364" y="1828"/>
              <a:ext cx="328" cy="328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2</a:t>
              </a:r>
            </a:p>
          </p:txBody>
        </p:sp>
        <p:sp>
          <p:nvSpPr>
            <p:cNvPr id="2088" name="Oval 14"/>
            <p:cNvSpPr>
              <a:spLocks noChangeArrowheads="1"/>
            </p:cNvSpPr>
            <p:nvPr/>
          </p:nvSpPr>
          <p:spPr bwMode="auto">
            <a:xfrm>
              <a:off x="5036" y="1348"/>
              <a:ext cx="328" cy="328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1</a:t>
              </a:r>
            </a:p>
          </p:txBody>
        </p:sp>
      </p:grpSp>
      <p:grpSp>
        <p:nvGrpSpPr>
          <p:cNvPr id="2053" name="Group 15"/>
          <p:cNvGrpSpPr>
            <a:grpSpLocks/>
          </p:cNvGrpSpPr>
          <p:nvPr/>
        </p:nvGrpSpPr>
        <p:grpSpPr bwMode="auto">
          <a:xfrm>
            <a:off x="1600200" y="3594100"/>
            <a:ext cx="3556000" cy="1955800"/>
            <a:chOff x="1008" y="2264"/>
            <a:chExt cx="2240" cy="1232"/>
          </a:xfrm>
        </p:grpSpPr>
        <p:sp>
          <p:nvSpPr>
            <p:cNvPr id="2077" name="Rectangle 16"/>
            <p:cNvSpPr>
              <a:spLocks noChangeArrowheads="1"/>
            </p:cNvSpPr>
            <p:nvPr/>
          </p:nvSpPr>
          <p:spPr bwMode="auto">
            <a:xfrm>
              <a:off x="1008" y="2264"/>
              <a:ext cx="2240" cy="1232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2078" name="Rectangle 17"/>
            <p:cNvSpPr>
              <a:spLocks noChangeArrowheads="1"/>
            </p:cNvSpPr>
            <p:nvPr/>
          </p:nvSpPr>
          <p:spPr bwMode="auto">
            <a:xfrm>
              <a:off x="1624" y="2352"/>
              <a:ext cx="1104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Cash cow</a:t>
              </a:r>
            </a:p>
          </p:txBody>
        </p:sp>
        <p:graphicFrame>
          <p:nvGraphicFramePr>
            <p:cNvPr id="2050" name="Object 18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816" y="2592"/>
            <a:ext cx="1152" cy="816"/>
          </p:xfrm>
          <a:graphic>
            <a:graphicData uri="http://schemas.openxmlformats.org/presentationml/2006/ole">
              <p:oleObj spid="_x0000_s2050" name="GALLERY" r:id="rId4" imgW="7162560" imgH="5267160" progId="GALLERYClipart">
                <p:embed/>
              </p:oleObj>
            </a:graphicData>
          </a:graphic>
        </p:graphicFrame>
        <p:sp>
          <p:nvSpPr>
            <p:cNvPr id="2079" name="Oval 19"/>
            <p:cNvSpPr>
              <a:spLocks noChangeArrowheads="1"/>
            </p:cNvSpPr>
            <p:nvPr/>
          </p:nvSpPr>
          <p:spPr bwMode="auto">
            <a:xfrm>
              <a:off x="1384" y="2928"/>
              <a:ext cx="432" cy="432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6</a:t>
              </a:r>
            </a:p>
          </p:txBody>
        </p:sp>
      </p:grpSp>
      <p:grpSp>
        <p:nvGrpSpPr>
          <p:cNvPr id="2054" name="Group 20"/>
          <p:cNvGrpSpPr>
            <a:grpSpLocks/>
          </p:cNvGrpSpPr>
          <p:nvPr/>
        </p:nvGrpSpPr>
        <p:grpSpPr bwMode="auto">
          <a:xfrm>
            <a:off x="5181600" y="3594100"/>
            <a:ext cx="3556000" cy="1955800"/>
            <a:chOff x="3264" y="2264"/>
            <a:chExt cx="2240" cy="1232"/>
          </a:xfrm>
        </p:grpSpPr>
        <p:sp>
          <p:nvSpPr>
            <p:cNvPr id="2071" name="Rectangle 21"/>
            <p:cNvSpPr>
              <a:spLocks noChangeArrowheads="1"/>
            </p:cNvSpPr>
            <p:nvPr/>
          </p:nvSpPr>
          <p:spPr bwMode="auto">
            <a:xfrm>
              <a:off x="3264" y="2264"/>
              <a:ext cx="2240" cy="1232"/>
            </a:xfrm>
            <a:prstGeom prst="rect">
              <a:avLst/>
            </a:prstGeom>
            <a:solidFill>
              <a:srgbClr val="66FFFF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th-TH" sz="4000" b="0"/>
            </a:p>
          </p:txBody>
        </p:sp>
        <p:pic>
          <p:nvPicPr>
            <p:cNvPr id="2072" name="Picture 22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544" y="2352"/>
              <a:ext cx="546" cy="72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pic>
          <p:nvPicPr>
            <p:cNvPr id="2073" name="Picture 23"/>
            <p:cNvPicPr>
              <a:picLocks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264" y="2592"/>
              <a:ext cx="720" cy="85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</p:pic>
        <p:sp>
          <p:nvSpPr>
            <p:cNvPr id="2074" name="Rectangle 24"/>
            <p:cNvSpPr>
              <a:spLocks noChangeArrowheads="1"/>
            </p:cNvSpPr>
            <p:nvPr/>
          </p:nvSpPr>
          <p:spPr bwMode="auto">
            <a:xfrm>
              <a:off x="4168" y="2304"/>
              <a:ext cx="624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Dog</a:t>
              </a:r>
            </a:p>
          </p:txBody>
        </p:sp>
        <p:sp>
          <p:nvSpPr>
            <p:cNvPr id="2075" name="Oval 25"/>
            <p:cNvSpPr>
              <a:spLocks noChangeArrowheads="1"/>
            </p:cNvSpPr>
            <p:nvPr/>
          </p:nvSpPr>
          <p:spPr bwMode="auto">
            <a:xfrm>
              <a:off x="5036" y="2644"/>
              <a:ext cx="328" cy="328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8</a:t>
              </a:r>
            </a:p>
          </p:txBody>
        </p:sp>
        <p:sp>
          <p:nvSpPr>
            <p:cNvPr id="2076" name="Oval 26"/>
            <p:cNvSpPr>
              <a:spLocks noChangeArrowheads="1"/>
            </p:cNvSpPr>
            <p:nvPr/>
          </p:nvSpPr>
          <p:spPr bwMode="auto">
            <a:xfrm>
              <a:off x="3788" y="3124"/>
              <a:ext cx="328" cy="328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7</a:t>
              </a:r>
            </a:p>
          </p:txBody>
        </p:sp>
      </p:grpSp>
      <p:grpSp>
        <p:nvGrpSpPr>
          <p:cNvPr id="2055" name="Group 27"/>
          <p:cNvGrpSpPr>
            <a:grpSpLocks/>
          </p:cNvGrpSpPr>
          <p:nvPr/>
        </p:nvGrpSpPr>
        <p:grpSpPr bwMode="auto">
          <a:xfrm>
            <a:off x="1447800" y="5638800"/>
            <a:ext cx="7531100" cy="825500"/>
            <a:chOff x="912" y="3552"/>
            <a:chExt cx="4744" cy="520"/>
          </a:xfrm>
        </p:grpSpPr>
        <p:sp>
          <p:nvSpPr>
            <p:cNvPr id="210972" name="Rectangle 28"/>
            <p:cNvSpPr>
              <a:spLocks noChangeArrowheads="1"/>
            </p:cNvSpPr>
            <p:nvPr/>
          </p:nvSpPr>
          <p:spPr bwMode="auto">
            <a:xfrm>
              <a:off x="912" y="3552"/>
              <a:ext cx="24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10x        4x     2x  1.5x     1x</a:t>
              </a:r>
            </a:p>
          </p:txBody>
        </p:sp>
        <p:sp>
          <p:nvSpPr>
            <p:cNvPr id="2069" name="Rectangle 29"/>
            <p:cNvSpPr>
              <a:spLocks noChangeArrowheads="1"/>
            </p:cNvSpPr>
            <p:nvPr/>
          </p:nvSpPr>
          <p:spPr bwMode="auto">
            <a:xfrm>
              <a:off x="1872" y="3840"/>
              <a:ext cx="27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Relative</a:t>
              </a:r>
              <a:r>
                <a:rPr lang="en-US" sz="2800" b="0">
                  <a:solidFill>
                    <a:srgbClr val="FAFD00"/>
                  </a:solidFill>
                  <a:latin typeface="Arial" pitchFamily="34" charset="0"/>
                </a:rPr>
                <a:t> </a:t>
              </a:r>
              <a:r>
                <a:rPr lang="en-US" sz="2800" b="0">
                  <a:latin typeface="Arial" pitchFamily="34" charset="0"/>
                </a:rPr>
                <a:t>Market Share</a:t>
              </a:r>
            </a:p>
          </p:txBody>
        </p:sp>
        <p:sp>
          <p:nvSpPr>
            <p:cNvPr id="210974" name="Rectangle 30"/>
            <p:cNvSpPr>
              <a:spLocks noChangeArrowheads="1"/>
            </p:cNvSpPr>
            <p:nvPr/>
          </p:nvSpPr>
          <p:spPr bwMode="auto">
            <a:xfrm>
              <a:off x="3688" y="3552"/>
              <a:ext cx="196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.5x  .4x  .3x  .2x  .1x</a:t>
              </a:r>
            </a:p>
          </p:txBody>
        </p:sp>
      </p:grpSp>
      <p:grpSp>
        <p:nvGrpSpPr>
          <p:cNvPr id="2056" name="Group 31"/>
          <p:cNvGrpSpPr>
            <a:grpSpLocks/>
          </p:cNvGrpSpPr>
          <p:nvPr/>
        </p:nvGrpSpPr>
        <p:grpSpPr bwMode="auto">
          <a:xfrm>
            <a:off x="1600200" y="1689100"/>
            <a:ext cx="3556000" cy="1970088"/>
            <a:chOff x="1008" y="1064"/>
            <a:chExt cx="2240" cy="1241"/>
          </a:xfrm>
        </p:grpSpPr>
        <p:sp>
          <p:nvSpPr>
            <p:cNvPr id="2058" name="Rectangle 32"/>
            <p:cNvSpPr>
              <a:spLocks noChangeArrowheads="1"/>
            </p:cNvSpPr>
            <p:nvPr/>
          </p:nvSpPr>
          <p:spPr bwMode="auto">
            <a:xfrm>
              <a:off x="1008" y="1064"/>
              <a:ext cx="2240" cy="1184"/>
            </a:xfrm>
            <a:prstGeom prst="rect">
              <a:avLst/>
            </a:prstGeom>
            <a:solidFill>
              <a:srgbClr val="00FF00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2059" name="Group 33"/>
            <p:cNvGrpSpPr>
              <a:grpSpLocks/>
            </p:cNvGrpSpPr>
            <p:nvPr/>
          </p:nvGrpSpPr>
          <p:grpSpPr bwMode="auto">
            <a:xfrm>
              <a:off x="1096" y="1104"/>
              <a:ext cx="925" cy="1043"/>
              <a:chOff x="1008" y="1344"/>
              <a:chExt cx="925" cy="1043"/>
            </a:xfrm>
          </p:grpSpPr>
          <p:sp>
            <p:nvSpPr>
              <p:cNvPr id="2066" name="Freeform 34"/>
              <p:cNvSpPr>
                <a:spLocks/>
              </p:cNvSpPr>
              <p:nvPr/>
            </p:nvSpPr>
            <p:spPr bwMode="auto">
              <a:xfrm>
                <a:off x="1008" y="1344"/>
                <a:ext cx="925" cy="1043"/>
              </a:xfrm>
              <a:custGeom>
                <a:avLst/>
                <a:gdLst>
                  <a:gd name="T0" fmla="*/ 497 w 925"/>
                  <a:gd name="T1" fmla="*/ 1042 h 1043"/>
                  <a:gd name="T2" fmla="*/ 355 w 925"/>
                  <a:gd name="T3" fmla="*/ 702 h 1043"/>
                  <a:gd name="T4" fmla="*/ 0 w 925"/>
                  <a:gd name="T5" fmla="*/ 786 h 1043"/>
                  <a:gd name="T6" fmla="*/ 263 w 925"/>
                  <a:gd name="T7" fmla="*/ 484 h 1043"/>
                  <a:gd name="T8" fmla="*/ 138 w 925"/>
                  <a:gd name="T9" fmla="*/ 142 h 1043"/>
                  <a:gd name="T10" fmla="*/ 437 w 925"/>
                  <a:gd name="T11" fmla="*/ 292 h 1043"/>
                  <a:gd name="T12" fmla="*/ 703 w 925"/>
                  <a:gd name="T13" fmla="*/ 0 h 1043"/>
                  <a:gd name="T14" fmla="*/ 629 w 925"/>
                  <a:gd name="T15" fmla="*/ 394 h 1043"/>
                  <a:gd name="T16" fmla="*/ 924 w 925"/>
                  <a:gd name="T17" fmla="*/ 552 h 1043"/>
                  <a:gd name="T18" fmla="*/ 583 w 925"/>
                  <a:gd name="T19" fmla="*/ 652 h 1043"/>
                  <a:gd name="T20" fmla="*/ 497 w 925"/>
                  <a:gd name="T21" fmla="*/ 1042 h 1043"/>
                  <a:gd name="T22" fmla="*/ 495 w 925"/>
                  <a:gd name="T23" fmla="*/ 1007 h 1043"/>
                  <a:gd name="T24" fmla="*/ 571 w 925"/>
                  <a:gd name="T25" fmla="*/ 639 h 1043"/>
                  <a:gd name="T26" fmla="*/ 894 w 925"/>
                  <a:gd name="T27" fmla="*/ 550 h 1043"/>
                  <a:gd name="T28" fmla="*/ 615 w 925"/>
                  <a:gd name="T29" fmla="*/ 401 h 1043"/>
                  <a:gd name="T30" fmla="*/ 685 w 925"/>
                  <a:gd name="T31" fmla="*/ 37 h 1043"/>
                  <a:gd name="T32" fmla="*/ 440 w 925"/>
                  <a:gd name="T33" fmla="*/ 308 h 1043"/>
                  <a:gd name="T34" fmla="*/ 158 w 925"/>
                  <a:gd name="T35" fmla="*/ 164 h 1043"/>
                  <a:gd name="T36" fmla="*/ 277 w 925"/>
                  <a:gd name="T37" fmla="*/ 486 h 1043"/>
                  <a:gd name="T38" fmla="*/ 33 w 925"/>
                  <a:gd name="T39" fmla="*/ 765 h 1043"/>
                  <a:gd name="T40" fmla="*/ 362 w 925"/>
                  <a:gd name="T41" fmla="*/ 688 h 1043"/>
                  <a:gd name="T42" fmla="*/ 495 w 925"/>
                  <a:gd name="T43" fmla="*/ 1007 h 1043"/>
                  <a:gd name="T44" fmla="*/ 497 w 925"/>
                  <a:gd name="T45" fmla="*/ 1042 h 104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925"/>
                  <a:gd name="T70" fmla="*/ 0 h 1043"/>
                  <a:gd name="T71" fmla="*/ 925 w 925"/>
                  <a:gd name="T72" fmla="*/ 1043 h 104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925" h="1043">
                    <a:moveTo>
                      <a:pt x="497" y="1042"/>
                    </a:moveTo>
                    <a:lnTo>
                      <a:pt x="355" y="702"/>
                    </a:lnTo>
                    <a:lnTo>
                      <a:pt x="0" y="786"/>
                    </a:lnTo>
                    <a:lnTo>
                      <a:pt x="263" y="484"/>
                    </a:lnTo>
                    <a:lnTo>
                      <a:pt x="138" y="142"/>
                    </a:lnTo>
                    <a:lnTo>
                      <a:pt x="437" y="292"/>
                    </a:lnTo>
                    <a:lnTo>
                      <a:pt x="703" y="0"/>
                    </a:lnTo>
                    <a:lnTo>
                      <a:pt x="629" y="394"/>
                    </a:lnTo>
                    <a:lnTo>
                      <a:pt x="924" y="552"/>
                    </a:lnTo>
                    <a:lnTo>
                      <a:pt x="583" y="652"/>
                    </a:lnTo>
                    <a:lnTo>
                      <a:pt x="497" y="1042"/>
                    </a:lnTo>
                    <a:lnTo>
                      <a:pt x="495" y="1007"/>
                    </a:lnTo>
                    <a:lnTo>
                      <a:pt x="571" y="639"/>
                    </a:lnTo>
                    <a:lnTo>
                      <a:pt x="894" y="550"/>
                    </a:lnTo>
                    <a:lnTo>
                      <a:pt x="615" y="401"/>
                    </a:lnTo>
                    <a:lnTo>
                      <a:pt x="685" y="37"/>
                    </a:lnTo>
                    <a:lnTo>
                      <a:pt x="440" y="308"/>
                    </a:lnTo>
                    <a:lnTo>
                      <a:pt x="158" y="164"/>
                    </a:lnTo>
                    <a:lnTo>
                      <a:pt x="277" y="486"/>
                    </a:lnTo>
                    <a:lnTo>
                      <a:pt x="33" y="765"/>
                    </a:lnTo>
                    <a:lnTo>
                      <a:pt x="362" y="688"/>
                    </a:lnTo>
                    <a:lnTo>
                      <a:pt x="495" y="1007"/>
                    </a:lnTo>
                    <a:lnTo>
                      <a:pt x="497" y="1042"/>
                    </a:lnTo>
                  </a:path>
                </a:pathLst>
              </a:custGeom>
              <a:solidFill>
                <a:srgbClr val="790015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2067" name="Freeform 35"/>
              <p:cNvSpPr>
                <a:spLocks/>
              </p:cNvSpPr>
              <p:nvPr/>
            </p:nvSpPr>
            <p:spPr bwMode="auto">
              <a:xfrm>
                <a:off x="1083" y="1425"/>
                <a:ext cx="777" cy="877"/>
              </a:xfrm>
              <a:custGeom>
                <a:avLst/>
                <a:gdLst>
                  <a:gd name="T0" fmla="*/ 222 w 777"/>
                  <a:gd name="T1" fmla="*/ 408 h 877"/>
                  <a:gd name="T2" fmla="*/ 109 w 777"/>
                  <a:gd name="T3" fmla="*/ 118 h 877"/>
                  <a:gd name="T4" fmla="*/ 364 w 777"/>
                  <a:gd name="T5" fmla="*/ 248 h 877"/>
                  <a:gd name="T6" fmla="*/ 588 w 777"/>
                  <a:gd name="T7" fmla="*/ 0 h 877"/>
                  <a:gd name="T8" fmla="*/ 523 w 777"/>
                  <a:gd name="T9" fmla="*/ 332 h 877"/>
                  <a:gd name="T10" fmla="*/ 776 w 777"/>
                  <a:gd name="T11" fmla="*/ 468 h 877"/>
                  <a:gd name="T12" fmla="*/ 481 w 777"/>
                  <a:gd name="T13" fmla="*/ 544 h 877"/>
                  <a:gd name="T14" fmla="*/ 413 w 777"/>
                  <a:gd name="T15" fmla="*/ 876 h 877"/>
                  <a:gd name="T16" fmla="*/ 296 w 777"/>
                  <a:gd name="T17" fmla="*/ 590 h 877"/>
                  <a:gd name="T18" fmla="*/ 0 w 777"/>
                  <a:gd name="T19" fmla="*/ 660 h 877"/>
                  <a:gd name="T20" fmla="*/ 222 w 777"/>
                  <a:gd name="T21" fmla="*/ 408 h 87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77"/>
                  <a:gd name="T34" fmla="*/ 0 h 877"/>
                  <a:gd name="T35" fmla="*/ 777 w 777"/>
                  <a:gd name="T36" fmla="*/ 877 h 87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77" h="877">
                    <a:moveTo>
                      <a:pt x="222" y="408"/>
                    </a:moveTo>
                    <a:lnTo>
                      <a:pt x="109" y="118"/>
                    </a:lnTo>
                    <a:lnTo>
                      <a:pt x="364" y="248"/>
                    </a:lnTo>
                    <a:lnTo>
                      <a:pt x="588" y="0"/>
                    </a:lnTo>
                    <a:lnTo>
                      <a:pt x="523" y="332"/>
                    </a:lnTo>
                    <a:lnTo>
                      <a:pt x="776" y="468"/>
                    </a:lnTo>
                    <a:lnTo>
                      <a:pt x="481" y="544"/>
                    </a:lnTo>
                    <a:lnTo>
                      <a:pt x="413" y="876"/>
                    </a:lnTo>
                    <a:lnTo>
                      <a:pt x="296" y="590"/>
                    </a:lnTo>
                    <a:lnTo>
                      <a:pt x="0" y="660"/>
                    </a:lnTo>
                    <a:lnTo>
                      <a:pt x="222" y="408"/>
                    </a:lnTo>
                  </a:path>
                </a:pathLst>
              </a:custGeom>
              <a:solidFill>
                <a:srgbClr val="790015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2060" name="Rectangle 36"/>
            <p:cNvSpPr>
              <a:spLocks noChangeArrowheads="1"/>
            </p:cNvSpPr>
            <p:nvPr/>
          </p:nvSpPr>
          <p:spPr bwMode="auto">
            <a:xfrm>
              <a:off x="1912" y="1104"/>
              <a:ext cx="624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Star</a:t>
              </a:r>
            </a:p>
          </p:txBody>
        </p:sp>
        <p:sp>
          <p:nvSpPr>
            <p:cNvPr id="2061" name="Oval 37"/>
            <p:cNvSpPr>
              <a:spLocks noChangeArrowheads="1"/>
            </p:cNvSpPr>
            <p:nvPr/>
          </p:nvSpPr>
          <p:spPr bwMode="auto">
            <a:xfrm>
              <a:off x="1916" y="1828"/>
              <a:ext cx="328" cy="328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5</a:t>
              </a:r>
            </a:p>
          </p:txBody>
        </p:sp>
        <p:sp>
          <p:nvSpPr>
            <p:cNvPr id="2062" name="Oval 38"/>
            <p:cNvSpPr>
              <a:spLocks noChangeArrowheads="1"/>
            </p:cNvSpPr>
            <p:nvPr/>
          </p:nvSpPr>
          <p:spPr bwMode="auto">
            <a:xfrm>
              <a:off x="2540" y="1204"/>
              <a:ext cx="328" cy="328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4</a:t>
              </a:r>
            </a:p>
          </p:txBody>
        </p:sp>
        <p:grpSp>
          <p:nvGrpSpPr>
            <p:cNvPr id="2063" name="Group 39"/>
            <p:cNvGrpSpPr>
              <a:grpSpLocks/>
            </p:cNvGrpSpPr>
            <p:nvPr/>
          </p:nvGrpSpPr>
          <p:grpSpPr bwMode="auto">
            <a:xfrm>
              <a:off x="2392" y="1566"/>
              <a:ext cx="675" cy="739"/>
              <a:chOff x="2304" y="1806"/>
              <a:chExt cx="675" cy="739"/>
            </a:xfrm>
          </p:grpSpPr>
          <p:sp>
            <p:nvSpPr>
              <p:cNvPr id="2064" name="Freeform 40"/>
              <p:cNvSpPr>
                <a:spLocks/>
              </p:cNvSpPr>
              <p:nvPr/>
            </p:nvSpPr>
            <p:spPr bwMode="auto">
              <a:xfrm>
                <a:off x="2304" y="1806"/>
                <a:ext cx="675" cy="739"/>
              </a:xfrm>
              <a:custGeom>
                <a:avLst/>
                <a:gdLst>
                  <a:gd name="T0" fmla="*/ 674 w 675"/>
                  <a:gd name="T1" fmla="*/ 544 h 739"/>
                  <a:gd name="T2" fmla="*/ 416 w 675"/>
                  <a:gd name="T3" fmla="*/ 492 h 739"/>
                  <a:gd name="T4" fmla="*/ 325 w 675"/>
                  <a:gd name="T5" fmla="*/ 738 h 739"/>
                  <a:gd name="T6" fmla="*/ 251 w 675"/>
                  <a:gd name="T7" fmla="*/ 459 h 739"/>
                  <a:gd name="T8" fmla="*/ 0 w 675"/>
                  <a:gd name="T9" fmla="*/ 396 h 739"/>
                  <a:gd name="T10" fmla="*/ 207 w 675"/>
                  <a:gd name="T11" fmla="*/ 277 h 739"/>
                  <a:gd name="T12" fmla="*/ 141 w 675"/>
                  <a:gd name="T13" fmla="*/ 0 h 739"/>
                  <a:gd name="T14" fmla="*/ 344 w 675"/>
                  <a:gd name="T15" fmla="*/ 204 h 739"/>
                  <a:gd name="T16" fmla="*/ 554 w 675"/>
                  <a:gd name="T17" fmla="*/ 90 h 739"/>
                  <a:gd name="T18" fmla="*/ 478 w 675"/>
                  <a:gd name="T19" fmla="*/ 335 h 739"/>
                  <a:gd name="T20" fmla="*/ 674 w 675"/>
                  <a:gd name="T21" fmla="*/ 544 h 739"/>
                  <a:gd name="T22" fmla="*/ 652 w 675"/>
                  <a:gd name="T23" fmla="*/ 531 h 739"/>
                  <a:gd name="T24" fmla="*/ 465 w 675"/>
                  <a:gd name="T25" fmla="*/ 337 h 739"/>
                  <a:gd name="T26" fmla="*/ 542 w 675"/>
                  <a:gd name="T27" fmla="*/ 108 h 739"/>
                  <a:gd name="T28" fmla="*/ 343 w 675"/>
                  <a:gd name="T29" fmla="*/ 214 h 739"/>
                  <a:gd name="T30" fmla="*/ 156 w 675"/>
                  <a:gd name="T31" fmla="*/ 25 h 739"/>
                  <a:gd name="T32" fmla="*/ 218 w 675"/>
                  <a:gd name="T33" fmla="*/ 282 h 739"/>
                  <a:gd name="T34" fmla="*/ 21 w 675"/>
                  <a:gd name="T35" fmla="*/ 392 h 739"/>
                  <a:gd name="T36" fmla="*/ 258 w 675"/>
                  <a:gd name="T37" fmla="*/ 451 h 739"/>
                  <a:gd name="T38" fmla="*/ 325 w 675"/>
                  <a:gd name="T39" fmla="*/ 710 h 739"/>
                  <a:gd name="T40" fmla="*/ 411 w 675"/>
                  <a:gd name="T41" fmla="*/ 482 h 739"/>
                  <a:gd name="T42" fmla="*/ 652 w 675"/>
                  <a:gd name="T43" fmla="*/ 531 h 739"/>
                  <a:gd name="T44" fmla="*/ 674 w 675"/>
                  <a:gd name="T45" fmla="*/ 544 h 73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675"/>
                  <a:gd name="T70" fmla="*/ 0 h 739"/>
                  <a:gd name="T71" fmla="*/ 675 w 675"/>
                  <a:gd name="T72" fmla="*/ 739 h 739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675" h="739">
                    <a:moveTo>
                      <a:pt x="674" y="544"/>
                    </a:moveTo>
                    <a:lnTo>
                      <a:pt x="416" y="492"/>
                    </a:lnTo>
                    <a:lnTo>
                      <a:pt x="325" y="738"/>
                    </a:lnTo>
                    <a:lnTo>
                      <a:pt x="251" y="459"/>
                    </a:lnTo>
                    <a:lnTo>
                      <a:pt x="0" y="396"/>
                    </a:lnTo>
                    <a:lnTo>
                      <a:pt x="207" y="277"/>
                    </a:lnTo>
                    <a:lnTo>
                      <a:pt x="141" y="0"/>
                    </a:lnTo>
                    <a:lnTo>
                      <a:pt x="344" y="204"/>
                    </a:lnTo>
                    <a:lnTo>
                      <a:pt x="554" y="90"/>
                    </a:lnTo>
                    <a:lnTo>
                      <a:pt x="478" y="335"/>
                    </a:lnTo>
                    <a:lnTo>
                      <a:pt x="674" y="544"/>
                    </a:lnTo>
                    <a:lnTo>
                      <a:pt x="652" y="531"/>
                    </a:lnTo>
                    <a:lnTo>
                      <a:pt x="465" y="337"/>
                    </a:lnTo>
                    <a:lnTo>
                      <a:pt x="542" y="108"/>
                    </a:lnTo>
                    <a:lnTo>
                      <a:pt x="343" y="214"/>
                    </a:lnTo>
                    <a:lnTo>
                      <a:pt x="156" y="25"/>
                    </a:lnTo>
                    <a:lnTo>
                      <a:pt x="218" y="282"/>
                    </a:lnTo>
                    <a:lnTo>
                      <a:pt x="21" y="392"/>
                    </a:lnTo>
                    <a:lnTo>
                      <a:pt x="258" y="451"/>
                    </a:lnTo>
                    <a:lnTo>
                      <a:pt x="325" y="710"/>
                    </a:lnTo>
                    <a:lnTo>
                      <a:pt x="411" y="482"/>
                    </a:lnTo>
                    <a:lnTo>
                      <a:pt x="652" y="531"/>
                    </a:lnTo>
                    <a:lnTo>
                      <a:pt x="674" y="544"/>
                    </a:lnTo>
                  </a:path>
                </a:pathLst>
              </a:custGeom>
              <a:solidFill>
                <a:srgbClr val="F09200"/>
              </a:solidFill>
              <a:ln w="12700" cap="rnd" cmpd="sng">
                <a:solidFill>
                  <a:srgbClr val="79001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2065" name="Freeform 41"/>
              <p:cNvSpPr>
                <a:spLocks/>
              </p:cNvSpPr>
              <p:nvPr/>
            </p:nvSpPr>
            <p:spPr bwMode="auto">
              <a:xfrm>
                <a:off x="2356" y="1862"/>
                <a:ext cx="569" cy="620"/>
              </a:xfrm>
              <a:custGeom>
                <a:avLst/>
                <a:gdLst>
                  <a:gd name="T0" fmla="*/ 216 w 569"/>
                  <a:gd name="T1" fmla="*/ 384 h 620"/>
                  <a:gd name="T2" fmla="*/ 0 w 569"/>
                  <a:gd name="T3" fmla="*/ 334 h 620"/>
                  <a:gd name="T4" fmla="*/ 178 w 569"/>
                  <a:gd name="T5" fmla="*/ 235 h 620"/>
                  <a:gd name="T6" fmla="*/ 120 w 569"/>
                  <a:gd name="T7" fmla="*/ 0 h 620"/>
                  <a:gd name="T8" fmla="*/ 290 w 569"/>
                  <a:gd name="T9" fmla="*/ 173 h 620"/>
                  <a:gd name="T10" fmla="*/ 472 w 569"/>
                  <a:gd name="T11" fmla="*/ 77 h 620"/>
                  <a:gd name="T12" fmla="*/ 399 w 569"/>
                  <a:gd name="T13" fmla="*/ 284 h 620"/>
                  <a:gd name="T14" fmla="*/ 568 w 569"/>
                  <a:gd name="T15" fmla="*/ 459 h 620"/>
                  <a:gd name="T16" fmla="*/ 352 w 569"/>
                  <a:gd name="T17" fmla="*/ 413 h 620"/>
                  <a:gd name="T18" fmla="*/ 276 w 569"/>
                  <a:gd name="T19" fmla="*/ 619 h 620"/>
                  <a:gd name="T20" fmla="*/ 216 w 569"/>
                  <a:gd name="T21" fmla="*/ 384 h 62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9"/>
                  <a:gd name="T34" fmla="*/ 0 h 620"/>
                  <a:gd name="T35" fmla="*/ 569 w 569"/>
                  <a:gd name="T36" fmla="*/ 620 h 62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9" h="620">
                    <a:moveTo>
                      <a:pt x="216" y="384"/>
                    </a:moveTo>
                    <a:lnTo>
                      <a:pt x="0" y="334"/>
                    </a:lnTo>
                    <a:lnTo>
                      <a:pt x="178" y="235"/>
                    </a:lnTo>
                    <a:lnTo>
                      <a:pt x="120" y="0"/>
                    </a:lnTo>
                    <a:lnTo>
                      <a:pt x="290" y="173"/>
                    </a:lnTo>
                    <a:lnTo>
                      <a:pt x="472" y="77"/>
                    </a:lnTo>
                    <a:lnTo>
                      <a:pt x="399" y="284"/>
                    </a:lnTo>
                    <a:lnTo>
                      <a:pt x="568" y="459"/>
                    </a:lnTo>
                    <a:lnTo>
                      <a:pt x="352" y="413"/>
                    </a:lnTo>
                    <a:lnTo>
                      <a:pt x="276" y="619"/>
                    </a:lnTo>
                    <a:lnTo>
                      <a:pt x="216" y="384"/>
                    </a:lnTo>
                  </a:path>
                </a:pathLst>
              </a:custGeom>
              <a:solidFill>
                <a:srgbClr val="F092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th-TH"/>
              </a:p>
            </p:txBody>
          </p:sp>
        </p:grpSp>
      </p:grpSp>
      <p:sp>
        <p:nvSpPr>
          <p:cNvPr id="2057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BCG Growth-Share Matrix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5181600" y="1689100"/>
            <a:ext cx="3556000" cy="1879600"/>
            <a:chOff x="3264" y="1064"/>
            <a:chExt cx="2240" cy="1184"/>
          </a:xfrm>
        </p:grpSpPr>
        <p:sp>
          <p:nvSpPr>
            <p:cNvPr id="11277" name="Rectangle 3"/>
            <p:cNvSpPr>
              <a:spLocks noChangeArrowheads="1"/>
            </p:cNvSpPr>
            <p:nvPr/>
          </p:nvSpPr>
          <p:spPr bwMode="auto">
            <a:xfrm>
              <a:off x="3264" y="1064"/>
              <a:ext cx="2240" cy="1184"/>
            </a:xfrm>
            <a:prstGeom prst="rect">
              <a:avLst/>
            </a:prstGeom>
            <a:solidFill>
              <a:srgbClr val="CCCCFF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11278" name="Oval 4"/>
            <p:cNvSpPr>
              <a:spLocks noChangeArrowheads="1"/>
            </p:cNvSpPr>
            <p:nvPr/>
          </p:nvSpPr>
          <p:spPr bwMode="auto">
            <a:xfrm>
              <a:off x="3404" y="1396"/>
              <a:ext cx="328" cy="328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3</a:t>
              </a:r>
            </a:p>
          </p:txBody>
        </p:sp>
        <p:sp>
          <p:nvSpPr>
            <p:cNvPr id="11279" name="Rectangle 5"/>
            <p:cNvSpPr>
              <a:spLocks noChangeArrowheads="1"/>
            </p:cNvSpPr>
            <p:nvPr/>
          </p:nvSpPr>
          <p:spPr bwMode="auto">
            <a:xfrm>
              <a:off x="3880" y="1344"/>
              <a:ext cx="384" cy="62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8800" b="0">
                  <a:latin typeface="Bookman Old Style" pitchFamily="18" charset="0"/>
                </a:rPr>
                <a:t>?</a:t>
              </a:r>
            </a:p>
          </p:txBody>
        </p:sp>
        <p:sp>
          <p:nvSpPr>
            <p:cNvPr id="11280" name="Rectangle 6"/>
            <p:cNvSpPr>
              <a:spLocks noChangeArrowheads="1"/>
            </p:cNvSpPr>
            <p:nvPr/>
          </p:nvSpPr>
          <p:spPr bwMode="auto">
            <a:xfrm>
              <a:off x="3544" y="1104"/>
              <a:ext cx="1776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Question mark</a:t>
              </a:r>
            </a:p>
          </p:txBody>
        </p:sp>
        <p:sp>
          <p:nvSpPr>
            <p:cNvPr id="11281" name="Rectangle 7"/>
            <p:cNvSpPr>
              <a:spLocks noChangeArrowheads="1"/>
            </p:cNvSpPr>
            <p:nvPr/>
          </p:nvSpPr>
          <p:spPr bwMode="auto">
            <a:xfrm rot="-2940000">
              <a:off x="3544" y="1776"/>
              <a:ext cx="384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6600" b="0">
                  <a:latin typeface="Arrus BT" charset="0"/>
                </a:rPr>
                <a:t>?</a:t>
              </a:r>
            </a:p>
          </p:txBody>
        </p:sp>
        <p:sp>
          <p:nvSpPr>
            <p:cNvPr id="11282" name="Rectangle 8"/>
            <p:cNvSpPr>
              <a:spLocks noChangeArrowheads="1"/>
            </p:cNvSpPr>
            <p:nvPr/>
          </p:nvSpPr>
          <p:spPr bwMode="auto">
            <a:xfrm rot="2460000">
              <a:off x="4936" y="1776"/>
              <a:ext cx="384" cy="38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6600" b="0">
                  <a:latin typeface="Bookman Old Style" pitchFamily="18" charset="0"/>
                </a:rPr>
                <a:t>?</a:t>
              </a:r>
            </a:p>
          </p:txBody>
        </p:sp>
        <p:sp>
          <p:nvSpPr>
            <p:cNvPr id="11283" name="Rectangle 9"/>
            <p:cNvSpPr>
              <a:spLocks noChangeArrowheads="1"/>
            </p:cNvSpPr>
            <p:nvPr/>
          </p:nvSpPr>
          <p:spPr bwMode="auto">
            <a:xfrm>
              <a:off x="4504" y="1296"/>
              <a:ext cx="384" cy="4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6600" b="0">
                  <a:latin typeface="Arrus BT" charset="0"/>
                </a:rPr>
                <a:t>?</a:t>
              </a:r>
            </a:p>
          </p:txBody>
        </p:sp>
        <p:sp>
          <p:nvSpPr>
            <p:cNvPr id="11284" name="Oval 10"/>
            <p:cNvSpPr>
              <a:spLocks noChangeArrowheads="1"/>
            </p:cNvSpPr>
            <p:nvPr/>
          </p:nvSpPr>
          <p:spPr bwMode="auto">
            <a:xfrm>
              <a:off x="4364" y="1828"/>
              <a:ext cx="328" cy="328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2</a:t>
              </a:r>
            </a:p>
          </p:txBody>
        </p:sp>
        <p:sp>
          <p:nvSpPr>
            <p:cNvPr id="11285" name="Oval 11"/>
            <p:cNvSpPr>
              <a:spLocks noChangeArrowheads="1"/>
            </p:cNvSpPr>
            <p:nvPr/>
          </p:nvSpPr>
          <p:spPr bwMode="auto">
            <a:xfrm>
              <a:off x="5036" y="1348"/>
              <a:ext cx="328" cy="328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1</a:t>
              </a:r>
            </a:p>
          </p:txBody>
        </p:sp>
      </p:grpSp>
      <p:sp>
        <p:nvSpPr>
          <p:cNvPr id="11267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BCG Growth-Share Matrix</a:t>
            </a:r>
          </a:p>
        </p:txBody>
      </p:sp>
      <p:grpSp>
        <p:nvGrpSpPr>
          <p:cNvPr id="11268" name="Group 13"/>
          <p:cNvGrpSpPr>
            <a:grpSpLocks/>
          </p:cNvGrpSpPr>
          <p:nvPr/>
        </p:nvGrpSpPr>
        <p:grpSpPr bwMode="auto">
          <a:xfrm>
            <a:off x="304800" y="1676400"/>
            <a:ext cx="1282700" cy="3962400"/>
            <a:chOff x="192" y="1056"/>
            <a:chExt cx="808" cy="2496"/>
          </a:xfrm>
        </p:grpSpPr>
        <p:sp>
          <p:nvSpPr>
            <p:cNvPr id="211982" name="Rectangle 14"/>
            <p:cNvSpPr>
              <a:spLocks noChangeArrowheads="1"/>
            </p:cNvSpPr>
            <p:nvPr/>
          </p:nvSpPr>
          <p:spPr bwMode="auto">
            <a:xfrm>
              <a:off x="568" y="1056"/>
              <a:ext cx="432" cy="2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defRPr/>
              </a:pPr>
              <a:r>
                <a:rPr lang="en-US" sz="2400" b="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20%-</a:t>
              </a:r>
            </a:p>
            <a:p>
              <a:pPr algn="ctr">
                <a:defRPr/>
              </a:pPr>
              <a:r>
                <a:rPr lang="en-US" sz="2400" b="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18%-</a:t>
              </a:r>
            </a:p>
            <a:p>
              <a:pPr algn="ctr">
                <a:defRPr/>
              </a:pPr>
              <a:r>
                <a:rPr lang="en-US" sz="2400" b="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16%-</a:t>
              </a:r>
            </a:p>
            <a:p>
              <a:pPr algn="ctr">
                <a:defRPr/>
              </a:pPr>
              <a:r>
                <a:rPr lang="en-US" sz="2400" b="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14%-</a:t>
              </a:r>
            </a:p>
            <a:p>
              <a:pPr algn="ctr">
                <a:defRPr/>
              </a:pPr>
              <a:r>
                <a:rPr lang="en-US" sz="2400" b="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12%-</a:t>
              </a:r>
            </a:p>
            <a:p>
              <a:pPr algn="ctr">
                <a:defRPr/>
              </a:pPr>
              <a:r>
                <a:rPr lang="en-US" sz="2400" b="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10%-</a:t>
              </a:r>
            </a:p>
            <a:p>
              <a:pPr algn="ctr">
                <a:defRPr/>
              </a:pPr>
              <a:r>
                <a:rPr lang="en-US" sz="2400" b="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8%-</a:t>
              </a:r>
            </a:p>
            <a:p>
              <a:pPr algn="ctr">
                <a:defRPr/>
              </a:pPr>
              <a:r>
                <a:rPr lang="en-US" sz="2400" b="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6%-</a:t>
              </a:r>
            </a:p>
            <a:p>
              <a:pPr algn="ctr">
                <a:defRPr/>
              </a:pPr>
              <a:r>
                <a:rPr lang="en-US" sz="2400" b="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4%-</a:t>
              </a:r>
            </a:p>
            <a:p>
              <a:pPr algn="ctr">
                <a:defRPr/>
              </a:pPr>
              <a:r>
                <a:rPr lang="en-US" sz="2400" b="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2%-</a:t>
              </a:r>
            </a:p>
            <a:p>
              <a:pPr algn="ctr">
                <a:defRPr/>
              </a:pPr>
              <a:r>
                <a:rPr lang="en-US" sz="2400" b="0" dirty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  0</a:t>
              </a:r>
            </a:p>
          </p:txBody>
        </p:sp>
        <p:sp>
          <p:nvSpPr>
            <p:cNvPr id="11276" name="Rectangle 15"/>
            <p:cNvSpPr>
              <a:spLocks noChangeArrowheads="1"/>
            </p:cNvSpPr>
            <p:nvPr/>
          </p:nvSpPr>
          <p:spPr bwMode="auto">
            <a:xfrm rot="-5400000">
              <a:off x="-816" y="2112"/>
              <a:ext cx="2344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Market Growth Rate</a:t>
              </a:r>
            </a:p>
          </p:txBody>
        </p:sp>
      </p:grpSp>
      <p:grpSp>
        <p:nvGrpSpPr>
          <p:cNvPr id="11269" name="Group 16"/>
          <p:cNvGrpSpPr>
            <a:grpSpLocks/>
          </p:cNvGrpSpPr>
          <p:nvPr/>
        </p:nvGrpSpPr>
        <p:grpSpPr bwMode="auto">
          <a:xfrm>
            <a:off x="1447800" y="5638800"/>
            <a:ext cx="7531100" cy="825500"/>
            <a:chOff x="912" y="3552"/>
            <a:chExt cx="4744" cy="520"/>
          </a:xfrm>
        </p:grpSpPr>
        <p:sp>
          <p:nvSpPr>
            <p:cNvPr id="211985" name="Rectangle 17"/>
            <p:cNvSpPr>
              <a:spLocks noChangeArrowheads="1"/>
            </p:cNvSpPr>
            <p:nvPr/>
          </p:nvSpPr>
          <p:spPr bwMode="auto">
            <a:xfrm>
              <a:off x="912" y="3552"/>
              <a:ext cx="24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10x        4x     2x  1.5x     1x</a:t>
              </a:r>
            </a:p>
          </p:txBody>
        </p:sp>
        <p:sp>
          <p:nvSpPr>
            <p:cNvPr id="11273" name="Rectangle 18"/>
            <p:cNvSpPr>
              <a:spLocks noChangeArrowheads="1"/>
            </p:cNvSpPr>
            <p:nvPr/>
          </p:nvSpPr>
          <p:spPr bwMode="auto">
            <a:xfrm>
              <a:off x="1872" y="3840"/>
              <a:ext cx="27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Relative Market Share</a:t>
              </a:r>
            </a:p>
          </p:txBody>
        </p:sp>
        <p:sp>
          <p:nvSpPr>
            <p:cNvPr id="211987" name="Rectangle 19"/>
            <p:cNvSpPr>
              <a:spLocks noChangeArrowheads="1"/>
            </p:cNvSpPr>
            <p:nvPr/>
          </p:nvSpPr>
          <p:spPr bwMode="auto">
            <a:xfrm>
              <a:off x="3688" y="3552"/>
              <a:ext cx="196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.5x  .4x  .3x  .2x  .1x</a:t>
              </a:r>
            </a:p>
          </p:txBody>
        </p:sp>
      </p:grpSp>
      <p:sp>
        <p:nvSpPr>
          <p:cNvPr id="11270" name="Text Box 20"/>
          <p:cNvSpPr txBox="1">
            <a:spLocks noChangeArrowheads="1"/>
          </p:cNvSpPr>
          <p:nvPr/>
        </p:nvSpPr>
        <p:spPr bwMode="auto">
          <a:xfrm>
            <a:off x="2586038" y="2114550"/>
            <a:ext cx="2025650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/>
              <a:t> ผลิตภัณฑ์ใหม่</a:t>
            </a:r>
          </a:p>
          <a:p>
            <a:pPr algn="ctr">
              <a:lnSpc>
                <a:spcPct val="80000"/>
              </a:lnSpc>
            </a:pPr>
            <a:r>
              <a:rPr lang="th-TH"/>
              <a:t>เพิ่งเข้าสู่ตลาด</a:t>
            </a:r>
          </a:p>
        </p:txBody>
      </p:sp>
      <p:sp>
        <p:nvSpPr>
          <p:cNvPr id="11271" name="Text Box 21"/>
          <p:cNvSpPr txBox="1">
            <a:spLocks noChangeArrowheads="1"/>
          </p:cNvSpPr>
          <p:nvPr/>
        </p:nvSpPr>
        <p:spPr bwMode="auto">
          <a:xfrm>
            <a:off x="2684463" y="3582988"/>
            <a:ext cx="5749925" cy="1878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th-TH" u="sng"/>
              <a:t>กลยุทธ์ทางการตลาดสำหรับ</a:t>
            </a:r>
            <a:r>
              <a:rPr lang="en-US" u="sng"/>
              <a:t> Question mark</a:t>
            </a:r>
            <a:endParaRPr lang="th-TH"/>
          </a:p>
          <a:p>
            <a:pPr>
              <a:lnSpc>
                <a:spcPct val="90000"/>
              </a:lnSpc>
              <a:buFontTx/>
              <a:buChar char="•"/>
            </a:pPr>
            <a:r>
              <a:rPr lang="th-TH"/>
              <a:t> ทุ่มเทความพยายามทางการตลาดด้านต่าง ๆ</a:t>
            </a:r>
            <a:br>
              <a:rPr lang="th-TH"/>
            </a:br>
            <a:r>
              <a:rPr lang="th-TH"/>
              <a:t>  เพื่อให้ได้ยอดขายสูงขึ้นอย่างต่อเนื่อง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th-TH"/>
              <a:t> เลิกทำ หากพบว่าไม่มีศักยภาพเพียงพอ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BCG Growth-Share Matrix</a:t>
            </a:r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1600200" y="1689100"/>
            <a:ext cx="3556000" cy="1970088"/>
            <a:chOff x="1008" y="1064"/>
            <a:chExt cx="2240" cy="1241"/>
          </a:xfrm>
        </p:grpSpPr>
        <p:sp>
          <p:nvSpPr>
            <p:cNvPr id="12301" name="Rectangle 4"/>
            <p:cNvSpPr>
              <a:spLocks noChangeArrowheads="1"/>
            </p:cNvSpPr>
            <p:nvPr/>
          </p:nvSpPr>
          <p:spPr bwMode="auto">
            <a:xfrm>
              <a:off x="1008" y="1064"/>
              <a:ext cx="2240" cy="1184"/>
            </a:xfrm>
            <a:prstGeom prst="rect">
              <a:avLst/>
            </a:prstGeom>
            <a:solidFill>
              <a:srgbClr val="00FF00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grpSp>
          <p:nvGrpSpPr>
            <p:cNvPr id="12302" name="Group 5"/>
            <p:cNvGrpSpPr>
              <a:grpSpLocks/>
            </p:cNvGrpSpPr>
            <p:nvPr/>
          </p:nvGrpSpPr>
          <p:grpSpPr bwMode="auto">
            <a:xfrm>
              <a:off x="1096" y="1104"/>
              <a:ext cx="925" cy="1043"/>
              <a:chOff x="1008" y="1344"/>
              <a:chExt cx="925" cy="1043"/>
            </a:xfrm>
          </p:grpSpPr>
          <p:sp>
            <p:nvSpPr>
              <p:cNvPr id="12309" name="Freeform 6"/>
              <p:cNvSpPr>
                <a:spLocks/>
              </p:cNvSpPr>
              <p:nvPr/>
            </p:nvSpPr>
            <p:spPr bwMode="auto">
              <a:xfrm>
                <a:off x="1008" y="1344"/>
                <a:ext cx="925" cy="1043"/>
              </a:xfrm>
              <a:custGeom>
                <a:avLst/>
                <a:gdLst>
                  <a:gd name="T0" fmla="*/ 497 w 925"/>
                  <a:gd name="T1" fmla="*/ 1042 h 1043"/>
                  <a:gd name="T2" fmla="*/ 355 w 925"/>
                  <a:gd name="T3" fmla="*/ 702 h 1043"/>
                  <a:gd name="T4" fmla="*/ 0 w 925"/>
                  <a:gd name="T5" fmla="*/ 786 h 1043"/>
                  <a:gd name="T6" fmla="*/ 263 w 925"/>
                  <a:gd name="T7" fmla="*/ 484 h 1043"/>
                  <a:gd name="T8" fmla="*/ 138 w 925"/>
                  <a:gd name="T9" fmla="*/ 142 h 1043"/>
                  <a:gd name="T10" fmla="*/ 437 w 925"/>
                  <a:gd name="T11" fmla="*/ 292 h 1043"/>
                  <a:gd name="T12" fmla="*/ 703 w 925"/>
                  <a:gd name="T13" fmla="*/ 0 h 1043"/>
                  <a:gd name="T14" fmla="*/ 629 w 925"/>
                  <a:gd name="T15" fmla="*/ 394 h 1043"/>
                  <a:gd name="T16" fmla="*/ 924 w 925"/>
                  <a:gd name="T17" fmla="*/ 552 h 1043"/>
                  <a:gd name="T18" fmla="*/ 583 w 925"/>
                  <a:gd name="T19" fmla="*/ 652 h 1043"/>
                  <a:gd name="T20" fmla="*/ 497 w 925"/>
                  <a:gd name="T21" fmla="*/ 1042 h 1043"/>
                  <a:gd name="T22" fmla="*/ 495 w 925"/>
                  <a:gd name="T23" fmla="*/ 1007 h 1043"/>
                  <a:gd name="T24" fmla="*/ 571 w 925"/>
                  <a:gd name="T25" fmla="*/ 639 h 1043"/>
                  <a:gd name="T26" fmla="*/ 894 w 925"/>
                  <a:gd name="T27" fmla="*/ 550 h 1043"/>
                  <a:gd name="T28" fmla="*/ 615 w 925"/>
                  <a:gd name="T29" fmla="*/ 401 h 1043"/>
                  <a:gd name="T30" fmla="*/ 685 w 925"/>
                  <a:gd name="T31" fmla="*/ 37 h 1043"/>
                  <a:gd name="T32" fmla="*/ 440 w 925"/>
                  <a:gd name="T33" fmla="*/ 308 h 1043"/>
                  <a:gd name="T34" fmla="*/ 158 w 925"/>
                  <a:gd name="T35" fmla="*/ 164 h 1043"/>
                  <a:gd name="T36" fmla="*/ 277 w 925"/>
                  <a:gd name="T37" fmla="*/ 486 h 1043"/>
                  <a:gd name="T38" fmla="*/ 33 w 925"/>
                  <a:gd name="T39" fmla="*/ 765 h 1043"/>
                  <a:gd name="T40" fmla="*/ 362 w 925"/>
                  <a:gd name="T41" fmla="*/ 688 h 1043"/>
                  <a:gd name="T42" fmla="*/ 495 w 925"/>
                  <a:gd name="T43" fmla="*/ 1007 h 1043"/>
                  <a:gd name="T44" fmla="*/ 497 w 925"/>
                  <a:gd name="T45" fmla="*/ 1042 h 1043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925"/>
                  <a:gd name="T70" fmla="*/ 0 h 1043"/>
                  <a:gd name="T71" fmla="*/ 925 w 925"/>
                  <a:gd name="T72" fmla="*/ 1043 h 1043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925" h="1043">
                    <a:moveTo>
                      <a:pt x="497" y="1042"/>
                    </a:moveTo>
                    <a:lnTo>
                      <a:pt x="355" y="702"/>
                    </a:lnTo>
                    <a:lnTo>
                      <a:pt x="0" y="786"/>
                    </a:lnTo>
                    <a:lnTo>
                      <a:pt x="263" y="484"/>
                    </a:lnTo>
                    <a:lnTo>
                      <a:pt x="138" y="142"/>
                    </a:lnTo>
                    <a:lnTo>
                      <a:pt x="437" y="292"/>
                    </a:lnTo>
                    <a:lnTo>
                      <a:pt x="703" y="0"/>
                    </a:lnTo>
                    <a:lnTo>
                      <a:pt x="629" y="394"/>
                    </a:lnTo>
                    <a:lnTo>
                      <a:pt x="924" y="552"/>
                    </a:lnTo>
                    <a:lnTo>
                      <a:pt x="583" y="652"/>
                    </a:lnTo>
                    <a:lnTo>
                      <a:pt x="497" y="1042"/>
                    </a:lnTo>
                    <a:lnTo>
                      <a:pt x="495" y="1007"/>
                    </a:lnTo>
                    <a:lnTo>
                      <a:pt x="571" y="639"/>
                    </a:lnTo>
                    <a:lnTo>
                      <a:pt x="894" y="550"/>
                    </a:lnTo>
                    <a:lnTo>
                      <a:pt x="615" y="401"/>
                    </a:lnTo>
                    <a:lnTo>
                      <a:pt x="685" y="37"/>
                    </a:lnTo>
                    <a:lnTo>
                      <a:pt x="440" y="308"/>
                    </a:lnTo>
                    <a:lnTo>
                      <a:pt x="158" y="164"/>
                    </a:lnTo>
                    <a:lnTo>
                      <a:pt x="277" y="486"/>
                    </a:lnTo>
                    <a:lnTo>
                      <a:pt x="33" y="765"/>
                    </a:lnTo>
                    <a:lnTo>
                      <a:pt x="362" y="688"/>
                    </a:lnTo>
                    <a:lnTo>
                      <a:pt x="495" y="1007"/>
                    </a:lnTo>
                    <a:lnTo>
                      <a:pt x="497" y="1042"/>
                    </a:lnTo>
                  </a:path>
                </a:pathLst>
              </a:custGeom>
              <a:solidFill>
                <a:srgbClr val="790015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310" name="Freeform 7"/>
              <p:cNvSpPr>
                <a:spLocks/>
              </p:cNvSpPr>
              <p:nvPr/>
            </p:nvSpPr>
            <p:spPr bwMode="auto">
              <a:xfrm>
                <a:off x="1083" y="1425"/>
                <a:ext cx="777" cy="877"/>
              </a:xfrm>
              <a:custGeom>
                <a:avLst/>
                <a:gdLst>
                  <a:gd name="T0" fmla="*/ 222 w 777"/>
                  <a:gd name="T1" fmla="*/ 408 h 877"/>
                  <a:gd name="T2" fmla="*/ 109 w 777"/>
                  <a:gd name="T3" fmla="*/ 118 h 877"/>
                  <a:gd name="T4" fmla="*/ 364 w 777"/>
                  <a:gd name="T5" fmla="*/ 248 h 877"/>
                  <a:gd name="T6" fmla="*/ 588 w 777"/>
                  <a:gd name="T7" fmla="*/ 0 h 877"/>
                  <a:gd name="T8" fmla="*/ 523 w 777"/>
                  <a:gd name="T9" fmla="*/ 332 h 877"/>
                  <a:gd name="T10" fmla="*/ 776 w 777"/>
                  <a:gd name="T11" fmla="*/ 468 h 877"/>
                  <a:gd name="T12" fmla="*/ 481 w 777"/>
                  <a:gd name="T13" fmla="*/ 544 h 877"/>
                  <a:gd name="T14" fmla="*/ 413 w 777"/>
                  <a:gd name="T15" fmla="*/ 876 h 877"/>
                  <a:gd name="T16" fmla="*/ 296 w 777"/>
                  <a:gd name="T17" fmla="*/ 590 h 877"/>
                  <a:gd name="T18" fmla="*/ 0 w 777"/>
                  <a:gd name="T19" fmla="*/ 660 h 877"/>
                  <a:gd name="T20" fmla="*/ 222 w 777"/>
                  <a:gd name="T21" fmla="*/ 408 h 877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777"/>
                  <a:gd name="T34" fmla="*/ 0 h 877"/>
                  <a:gd name="T35" fmla="*/ 777 w 777"/>
                  <a:gd name="T36" fmla="*/ 877 h 877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777" h="877">
                    <a:moveTo>
                      <a:pt x="222" y="408"/>
                    </a:moveTo>
                    <a:lnTo>
                      <a:pt x="109" y="118"/>
                    </a:lnTo>
                    <a:lnTo>
                      <a:pt x="364" y="248"/>
                    </a:lnTo>
                    <a:lnTo>
                      <a:pt x="588" y="0"/>
                    </a:lnTo>
                    <a:lnTo>
                      <a:pt x="523" y="332"/>
                    </a:lnTo>
                    <a:lnTo>
                      <a:pt x="776" y="468"/>
                    </a:lnTo>
                    <a:lnTo>
                      <a:pt x="481" y="544"/>
                    </a:lnTo>
                    <a:lnTo>
                      <a:pt x="413" y="876"/>
                    </a:lnTo>
                    <a:lnTo>
                      <a:pt x="296" y="590"/>
                    </a:lnTo>
                    <a:lnTo>
                      <a:pt x="0" y="660"/>
                    </a:lnTo>
                    <a:lnTo>
                      <a:pt x="222" y="408"/>
                    </a:lnTo>
                  </a:path>
                </a:pathLst>
              </a:custGeom>
              <a:solidFill>
                <a:srgbClr val="790015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th-TH"/>
              </a:p>
            </p:txBody>
          </p:sp>
        </p:grpSp>
        <p:sp>
          <p:nvSpPr>
            <p:cNvPr id="12303" name="Rectangle 8"/>
            <p:cNvSpPr>
              <a:spLocks noChangeArrowheads="1"/>
            </p:cNvSpPr>
            <p:nvPr/>
          </p:nvSpPr>
          <p:spPr bwMode="auto">
            <a:xfrm>
              <a:off x="1912" y="1104"/>
              <a:ext cx="624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Star</a:t>
              </a:r>
            </a:p>
          </p:txBody>
        </p:sp>
        <p:sp>
          <p:nvSpPr>
            <p:cNvPr id="12304" name="Oval 9"/>
            <p:cNvSpPr>
              <a:spLocks noChangeArrowheads="1"/>
            </p:cNvSpPr>
            <p:nvPr/>
          </p:nvSpPr>
          <p:spPr bwMode="auto">
            <a:xfrm>
              <a:off x="1916" y="1828"/>
              <a:ext cx="328" cy="328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5</a:t>
              </a:r>
            </a:p>
          </p:txBody>
        </p:sp>
        <p:sp>
          <p:nvSpPr>
            <p:cNvPr id="12305" name="Oval 10"/>
            <p:cNvSpPr>
              <a:spLocks noChangeArrowheads="1"/>
            </p:cNvSpPr>
            <p:nvPr/>
          </p:nvSpPr>
          <p:spPr bwMode="auto">
            <a:xfrm>
              <a:off x="2540" y="1204"/>
              <a:ext cx="328" cy="328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4</a:t>
              </a:r>
            </a:p>
          </p:txBody>
        </p:sp>
        <p:grpSp>
          <p:nvGrpSpPr>
            <p:cNvPr id="12306" name="Group 11"/>
            <p:cNvGrpSpPr>
              <a:grpSpLocks/>
            </p:cNvGrpSpPr>
            <p:nvPr/>
          </p:nvGrpSpPr>
          <p:grpSpPr bwMode="auto">
            <a:xfrm>
              <a:off x="2392" y="1566"/>
              <a:ext cx="675" cy="739"/>
              <a:chOff x="2304" y="1806"/>
              <a:chExt cx="675" cy="739"/>
            </a:xfrm>
          </p:grpSpPr>
          <p:sp>
            <p:nvSpPr>
              <p:cNvPr id="12307" name="Freeform 12"/>
              <p:cNvSpPr>
                <a:spLocks/>
              </p:cNvSpPr>
              <p:nvPr/>
            </p:nvSpPr>
            <p:spPr bwMode="auto">
              <a:xfrm>
                <a:off x="2304" y="1806"/>
                <a:ext cx="675" cy="739"/>
              </a:xfrm>
              <a:custGeom>
                <a:avLst/>
                <a:gdLst>
                  <a:gd name="T0" fmla="*/ 674 w 675"/>
                  <a:gd name="T1" fmla="*/ 544 h 739"/>
                  <a:gd name="T2" fmla="*/ 416 w 675"/>
                  <a:gd name="T3" fmla="*/ 492 h 739"/>
                  <a:gd name="T4" fmla="*/ 325 w 675"/>
                  <a:gd name="T5" fmla="*/ 738 h 739"/>
                  <a:gd name="T6" fmla="*/ 251 w 675"/>
                  <a:gd name="T7" fmla="*/ 459 h 739"/>
                  <a:gd name="T8" fmla="*/ 0 w 675"/>
                  <a:gd name="T9" fmla="*/ 396 h 739"/>
                  <a:gd name="T10" fmla="*/ 207 w 675"/>
                  <a:gd name="T11" fmla="*/ 277 h 739"/>
                  <a:gd name="T12" fmla="*/ 141 w 675"/>
                  <a:gd name="T13" fmla="*/ 0 h 739"/>
                  <a:gd name="T14" fmla="*/ 344 w 675"/>
                  <a:gd name="T15" fmla="*/ 204 h 739"/>
                  <a:gd name="T16" fmla="*/ 554 w 675"/>
                  <a:gd name="T17" fmla="*/ 90 h 739"/>
                  <a:gd name="T18" fmla="*/ 478 w 675"/>
                  <a:gd name="T19" fmla="*/ 335 h 739"/>
                  <a:gd name="T20" fmla="*/ 674 w 675"/>
                  <a:gd name="T21" fmla="*/ 544 h 739"/>
                  <a:gd name="T22" fmla="*/ 652 w 675"/>
                  <a:gd name="T23" fmla="*/ 531 h 739"/>
                  <a:gd name="T24" fmla="*/ 465 w 675"/>
                  <a:gd name="T25" fmla="*/ 337 h 739"/>
                  <a:gd name="T26" fmla="*/ 542 w 675"/>
                  <a:gd name="T27" fmla="*/ 108 h 739"/>
                  <a:gd name="T28" fmla="*/ 343 w 675"/>
                  <a:gd name="T29" fmla="*/ 214 h 739"/>
                  <a:gd name="T30" fmla="*/ 156 w 675"/>
                  <a:gd name="T31" fmla="*/ 25 h 739"/>
                  <a:gd name="T32" fmla="*/ 218 w 675"/>
                  <a:gd name="T33" fmla="*/ 282 h 739"/>
                  <a:gd name="T34" fmla="*/ 21 w 675"/>
                  <a:gd name="T35" fmla="*/ 392 h 739"/>
                  <a:gd name="T36" fmla="*/ 258 w 675"/>
                  <a:gd name="T37" fmla="*/ 451 h 739"/>
                  <a:gd name="T38" fmla="*/ 325 w 675"/>
                  <a:gd name="T39" fmla="*/ 710 h 739"/>
                  <a:gd name="T40" fmla="*/ 411 w 675"/>
                  <a:gd name="T41" fmla="*/ 482 h 739"/>
                  <a:gd name="T42" fmla="*/ 652 w 675"/>
                  <a:gd name="T43" fmla="*/ 531 h 739"/>
                  <a:gd name="T44" fmla="*/ 674 w 675"/>
                  <a:gd name="T45" fmla="*/ 544 h 739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w 675"/>
                  <a:gd name="T70" fmla="*/ 0 h 739"/>
                  <a:gd name="T71" fmla="*/ 675 w 675"/>
                  <a:gd name="T72" fmla="*/ 739 h 739"/>
                </a:gdLst>
                <a:ahLst/>
                <a:cxnLst>
                  <a:cxn ang="T46">
                    <a:pos x="T0" y="T1"/>
                  </a:cxn>
                  <a:cxn ang="T47">
                    <a:pos x="T2" y="T3"/>
                  </a:cxn>
                  <a:cxn ang="T48">
                    <a:pos x="T4" y="T5"/>
                  </a:cxn>
                  <a:cxn ang="T49">
                    <a:pos x="T6" y="T7"/>
                  </a:cxn>
                  <a:cxn ang="T50">
                    <a:pos x="T8" y="T9"/>
                  </a:cxn>
                  <a:cxn ang="T51">
                    <a:pos x="T10" y="T11"/>
                  </a:cxn>
                  <a:cxn ang="T52">
                    <a:pos x="T12" y="T13"/>
                  </a:cxn>
                  <a:cxn ang="T53">
                    <a:pos x="T14" y="T15"/>
                  </a:cxn>
                  <a:cxn ang="T54">
                    <a:pos x="T16" y="T17"/>
                  </a:cxn>
                  <a:cxn ang="T55">
                    <a:pos x="T18" y="T19"/>
                  </a:cxn>
                  <a:cxn ang="T56">
                    <a:pos x="T20" y="T21"/>
                  </a:cxn>
                  <a:cxn ang="T57">
                    <a:pos x="T22" y="T23"/>
                  </a:cxn>
                  <a:cxn ang="T58">
                    <a:pos x="T24" y="T25"/>
                  </a:cxn>
                  <a:cxn ang="T59">
                    <a:pos x="T26" y="T27"/>
                  </a:cxn>
                  <a:cxn ang="T60">
                    <a:pos x="T28" y="T29"/>
                  </a:cxn>
                  <a:cxn ang="T61">
                    <a:pos x="T30" y="T31"/>
                  </a:cxn>
                  <a:cxn ang="T62">
                    <a:pos x="T32" y="T33"/>
                  </a:cxn>
                  <a:cxn ang="T63">
                    <a:pos x="T34" y="T35"/>
                  </a:cxn>
                  <a:cxn ang="T64">
                    <a:pos x="T36" y="T37"/>
                  </a:cxn>
                  <a:cxn ang="T65">
                    <a:pos x="T38" y="T39"/>
                  </a:cxn>
                  <a:cxn ang="T66">
                    <a:pos x="T40" y="T41"/>
                  </a:cxn>
                  <a:cxn ang="T67">
                    <a:pos x="T42" y="T43"/>
                  </a:cxn>
                  <a:cxn ang="T68">
                    <a:pos x="T44" y="T45"/>
                  </a:cxn>
                </a:cxnLst>
                <a:rect l="T69" t="T70" r="T71" b="T72"/>
                <a:pathLst>
                  <a:path w="675" h="739">
                    <a:moveTo>
                      <a:pt x="674" y="544"/>
                    </a:moveTo>
                    <a:lnTo>
                      <a:pt x="416" y="492"/>
                    </a:lnTo>
                    <a:lnTo>
                      <a:pt x="325" y="738"/>
                    </a:lnTo>
                    <a:lnTo>
                      <a:pt x="251" y="459"/>
                    </a:lnTo>
                    <a:lnTo>
                      <a:pt x="0" y="396"/>
                    </a:lnTo>
                    <a:lnTo>
                      <a:pt x="207" y="277"/>
                    </a:lnTo>
                    <a:lnTo>
                      <a:pt x="141" y="0"/>
                    </a:lnTo>
                    <a:lnTo>
                      <a:pt x="344" y="204"/>
                    </a:lnTo>
                    <a:lnTo>
                      <a:pt x="554" y="90"/>
                    </a:lnTo>
                    <a:lnTo>
                      <a:pt x="478" y="335"/>
                    </a:lnTo>
                    <a:lnTo>
                      <a:pt x="674" y="544"/>
                    </a:lnTo>
                    <a:lnTo>
                      <a:pt x="652" y="531"/>
                    </a:lnTo>
                    <a:lnTo>
                      <a:pt x="465" y="337"/>
                    </a:lnTo>
                    <a:lnTo>
                      <a:pt x="542" y="108"/>
                    </a:lnTo>
                    <a:lnTo>
                      <a:pt x="343" y="214"/>
                    </a:lnTo>
                    <a:lnTo>
                      <a:pt x="156" y="25"/>
                    </a:lnTo>
                    <a:lnTo>
                      <a:pt x="218" y="282"/>
                    </a:lnTo>
                    <a:lnTo>
                      <a:pt x="21" y="392"/>
                    </a:lnTo>
                    <a:lnTo>
                      <a:pt x="258" y="451"/>
                    </a:lnTo>
                    <a:lnTo>
                      <a:pt x="325" y="710"/>
                    </a:lnTo>
                    <a:lnTo>
                      <a:pt x="411" y="482"/>
                    </a:lnTo>
                    <a:lnTo>
                      <a:pt x="652" y="531"/>
                    </a:lnTo>
                    <a:lnTo>
                      <a:pt x="674" y="544"/>
                    </a:lnTo>
                  </a:path>
                </a:pathLst>
              </a:custGeom>
              <a:solidFill>
                <a:srgbClr val="F09200"/>
              </a:solidFill>
              <a:ln w="12700" cap="rnd" cmpd="sng">
                <a:solidFill>
                  <a:srgbClr val="790015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th-TH"/>
              </a:p>
            </p:txBody>
          </p:sp>
          <p:sp>
            <p:nvSpPr>
              <p:cNvPr id="12308" name="Freeform 13"/>
              <p:cNvSpPr>
                <a:spLocks/>
              </p:cNvSpPr>
              <p:nvPr/>
            </p:nvSpPr>
            <p:spPr bwMode="auto">
              <a:xfrm>
                <a:off x="2356" y="1862"/>
                <a:ext cx="569" cy="620"/>
              </a:xfrm>
              <a:custGeom>
                <a:avLst/>
                <a:gdLst>
                  <a:gd name="T0" fmla="*/ 216 w 569"/>
                  <a:gd name="T1" fmla="*/ 384 h 620"/>
                  <a:gd name="T2" fmla="*/ 0 w 569"/>
                  <a:gd name="T3" fmla="*/ 334 h 620"/>
                  <a:gd name="T4" fmla="*/ 178 w 569"/>
                  <a:gd name="T5" fmla="*/ 235 h 620"/>
                  <a:gd name="T6" fmla="*/ 120 w 569"/>
                  <a:gd name="T7" fmla="*/ 0 h 620"/>
                  <a:gd name="T8" fmla="*/ 290 w 569"/>
                  <a:gd name="T9" fmla="*/ 173 h 620"/>
                  <a:gd name="T10" fmla="*/ 472 w 569"/>
                  <a:gd name="T11" fmla="*/ 77 h 620"/>
                  <a:gd name="T12" fmla="*/ 399 w 569"/>
                  <a:gd name="T13" fmla="*/ 284 h 620"/>
                  <a:gd name="T14" fmla="*/ 568 w 569"/>
                  <a:gd name="T15" fmla="*/ 459 h 620"/>
                  <a:gd name="T16" fmla="*/ 352 w 569"/>
                  <a:gd name="T17" fmla="*/ 413 h 620"/>
                  <a:gd name="T18" fmla="*/ 276 w 569"/>
                  <a:gd name="T19" fmla="*/ 619 h 620"/>
                  <a:gd name="T20" fmla="*/ 216 w 569"/>
                  <a:gd name="T21" fmla="*/ 384 h 62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69"/>
                  <a:gd name="T34" fmla="*/ 0 h 620"/>
                  <a:gd name="T35" fmla="*/ 569 w 569"/>
                  <a:gd name="T36" fmla="*/ 620 h 62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69" h="620">
                    <a:moveTo>
                      <a:pt x="216" y="384"/>
                    </a:moveTo>
                    <a:lnTo>
                      <a:pt x="0" y="334"/>
                    </a:lnTo>
                    <a:lnTo>
                      <a:pt x="178" y="235"/>
                    </a:lnTo>
                    <a:lnTo>
                      <a:pt x="120" y="0"/>
                    </a:lnTo>
                    <a:lnTo>
                      <a:pt x="290" y="173"/>
                    </a:lnTo>
                    <a:lnTo>
                      <a:pt x="472" y="77"/>
                    </a:lnTo>
                    <a:lnTo>
                      <a:pt x="399" y="284"/>
                    </a:lnTo>
                    <a:lnTo>
                      <a:pt x="568" y="459"/>
                    </a:lnTo>
                    <a:lnTo>
                      <a:pt x="352" y="413"/>
                    </a:lnTo>
                    <a:lnTo>
                      <a:pt x="276" y="619"/>
                    </a:lnTo>
                    <a:lnTo>
                      <a:pt x="216" y="384"/>
                    </a:lnTo>
                  </a:path>
                </a:pathLst>
              </a:custGeom>
              <a:solidFill>
                <a:srgbClr val="F09200"/>
              </a:solidFill>
              <a:ln w="12700" cap="rnd" cmpd="sng">
                <a:noFill/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th-TH"/>
              </a:p>
            </p:txBody>
          </p:sp>
        </p:grpSp>
      </p:grpSp>
      <p:grpSp>
        <p:nvGrpSpPr>
          <p:cNvPr id="12292" name="Group 14"/>
          <p:cNvGrpSpPr>
            <a:grpSpLocks/>
          </p:cNvGrpSpPr>
          <p:nvPr/>
        </p:nvGrpSpPr>
        <p:grpSpPr bwMode="auto">
          <a:xfrm>
            <a:off x="304800" y="1676400"/>
            <a:ext cx="1282700" cy="3962400"/>
            <a:chOff x="192" y="1056"/>
            <a:chExt cx="808" cy="2496"/>
          </a:xfrm>
        </p:grpSpPr>
        <p:sp>
          <p:nvSpPr>
            <p:cNvPr id="213007" name="Rectangle 15"/>
            <p:cNvSpPr>
              <a:spLocks noChangeArrowheads="1"/>
            </p:cNvSpPr>
            <p:nvPr/>
          </p:nvSpPr>
          <p:spPr bwMode="auto">
            <a:xfrm>
              <a:off x="568" y="1056"/>
              <a:ext cx="432" cy="2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20%-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18%-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16%-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14%-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12%-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10%-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8%-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6%-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4%-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2%-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  0</a:t>
              </a:r>
            </a:p>
          </p:txBody>
        </p:sp>
        <p:sp>
          <p:nvSpPr>
            <p:cNvPr id="12300" name="Rectangle 16"/>
            <p:cNvSpPr>
              <a:spLocks noChangeArrowheads="1"/>
            </p:cNvSpPr>
            <p:nvPr/>
          </p:nvSpPr>
          <p:spPr bwMode="auto">
            <a:xfrm rot="-5400000">
              <a:off x="-816" y="2112"/>
              <a:ext cx="2344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Market Growth Rate</a:t>
              </a:r>
            </a:p>
          </p:txBody>
        </p:sp>
      </p:grpSp>
      <p:grpSp>
        <p:nvGrpSpPr>
          <p:cNvPr id="12293" name="Group 17"/>
          <p:cNvGrpSpPr>
            <a:grpSpLocks/>
          </p:cNvGrpSpPr>
          <p:nvPr/>
        </p:nvGrpSpPr>
        <p:grpSpPr bwMode="auto">
          <a:xfrm>
            <a:off x="1447800" y="5638800"/>
            <a:ext cx="7531100" cy="825500"/>
            <a:chOff x="912" y="3552"/>
            <a:chExt cx="4744" cy="520"/>
          </a:xfrm>
        </p:grpSpPr>
        <p:sp>
          <p:nvSpPr>
            <p:cNvPr id="213010" name="Rectangle 18"/>
            <p:cNvSpPr>
              <a:spLocks noChangeArrowheads="1"/>
            </p:cNvSpPr>
            <p:nvPr/>
          </p:nvSpPr>
          <p:spPr bwMode="auto">
            <a:xfrm>
              <a:off x="912" y="3552"/>
              <a:ext cx="24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10x        4x     2x  1.5x     1x</a:t>
              </a:r>
            </a:p>
          </p:txBody>
        </p:sp>
        <p:sp>
          <p:nvSpPr>
            <p:cNvPr id="12297" name="Rectangle 19"/>
            <p:cNvSpPr>
              <a:spLocks noChangeArrowheads="1"/>
            </p:cNvSpPr>
            <p:nvPr/>
          </p:nvSpPr>
          <p:spPr bwMode="auto">
            <a:xfrm>
              <a:off x="1872" y="3840"/>
              <a:ext cx="27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Relative Market Share</a:t>
              </a:r>
            </a:p>
          </p:txBody>
        </p:sp>
        <p:sp>
          <p:nvSpPr>
            <p:cNvPr id="213012" name="Rectangle 20"/>
            <p:cNvSpPr>
              <a:spLocks noChangeArrowheads="1"/>
            </p:cNvSpPr>
            <p:nvPr/>
          </p:nvSpPr>
          <p:spPr bwMode="auto">
            <a:xfrm>
              <a:off x="3688" y="3552"/>
              <a:ext cx="196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.5x  .4x  .3x  .2x  .1x</a:t>
              </a:r>
            </a:p>
          </p:txBody>
        </p:sp>
      </p:grpSp>
      <p:sp>
        <p:nvSpPr>
          <p:cNvPr id="12294" name="Text Box 21"/>
          <p:cNvSpPr txBox="1">
            <a:spLocks noChangeArrowheads="1"/>
          </p:cNvSpPr>
          <p:nvPr/>
        </p:nvSpPr>
        <p:spPr bwMode="auto">
          <a:xfrm>
            <a:off x="5481638" y="1979613"/>
            <a:ext cx="3216275" cy="129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/>
              <a:t> ผลิตภัณฑ์ที่เป็นที่รู้จัก</a:t>
            </a:r>
            <a:br>
              <a:rPr lang="th-TH"/>
            </a:br>
            <a:r>
              <a:rPr lang="th-TH"/>
              <a:t>และมีอัตราความต้องการ</a:t>
            </a:r>
            <a:br>
              <a:rPr lang="th-TH"/>
            </a:br>
            <a:r>
              <a:rPr lang="th-TH"/>
              <a:t>เพิ่มขึ้นอย่างมาก</a:t>
            </a:r>
          </a:p>
        </p:txBody>
      </p:sp>
      <p:sp>
        <p:nvSpPr>
          <p:cNvPr id="12295" name="Text Box 22"/>
          <p:cNvSpPr txBox="1">
            <a:spLocks noChangeArrowheads="1"/>
          </p:cNvSpPr>
          <p:nvPr/>
        </p:nvSpPr>
        <p:spPr bwMode="auto">
          <a:xfrm>
            <a:off x="2684463" y="3848100"/>
            <a:ext cx="6076950" cy="143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th-TH" u="sng"/>
              <a:t>กลยุทธ์ทางการตลาดสำหรับ</a:t>
            </a:r>
            <a:r>
              <a:rPr lang="en-US" u="sng"/>
              <a:t> Star</a:t>
            </a:r>
            <a:endParaRPr lang="th-TH"/>
          </a:p>
          <a:p>
            <a:pPr>
              <a:lnSpc>
                <a:spcPct val="90000"/>
              </a:lnSpc>
              <a:buFontTx/>
              <a:buChar char="•"/>
            </a:pPr>
            <a:r>
              <a:rPr lang="th-TH"/>
              <a:t> ทุ่มเทความพยายามทางการตลาดอย่างต่อเนื่อง</a:t>
            </a:r>
            <a:br>
              <a:rPr lang="th-TH"/>
            </a:br>
            <a:r>
              <a:rPr lang="th-TH"/>
              <a:t>  เพื่อรักษาตลาด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BCG Growth-Share Matrix</a:t>
            </a:r>
          </a:p>
        </p:txBody>
      </p:sp>
      <p:grpSp>
        <p:nvGrpSpPr>
          <p:cNvPr id="3076" name="Group 3"/>
          <p:cNvGrpSpPr>
            <a:grpSpLocks/>
          </p:cNvGrpSpPr>
          <p:nvPr/>
        </p:nvGrpSpPr>
        <p:grpSpPr bwMode="auto">
          <a:xfrm>
            <a:off x="1600200" y="3594100"/>
            <a:ext cx="3556000" cy="1955800"/>
            <a:chOff x="1008" y="2264"/>
            <a:chExt cx="2240" cy="1232"/>
          </a:xfrm>
        </p:grpSpPr>
        <p:sp>
          <p:nvSpPr>
            <p:cNvPr id="3086" name="Rectangle 4"/>
            <p:cNvSpPr>
              <a:spLocks noChangeArrowheads="1"/>
            </p:cNvSpPr>
            <p:nvPr/>
          </p:nvSpPr>
          <p:spPr bwMode="auto">
            <a:xfrm>
              <a:off x="1008" y="2264"/>
              <a:ext cx="2240" cy="1232"/>
            </a:xfrm>
            <a:prstGeom prst="rect">
              <a:avLst/>
            </a:prstGeom>
            <a:solidFill>
              <a:srgbClr val="FAFD00"/>
            </a:solidFill>
            <a:ln w="254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th-TH"/>
            </a:p>
          </p:txBody>
        </p:sp>
        <p:sp>
          <p:nvSpPr>
            <p:cNvPr id="3087" name="Rectangle 5"/>
            <p:cNvSpPr>
              <a:spLocks noChangeArrowheads="1"/>
            </p:cNvSpPr>
            <p:nvPr/>
          </p:nvSpPr>
          <p:spPr bwMode="auto">
            <a:xfrm>
              <a:off x="1624" y="2352"/>
              <a:ext cx="1104" cy="24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Cash cow</a:t>
              </a:r>
            </a:p>
          </p:txBody>
        </p:sp>
        <p:graphicFrame>
          <p:nvGraphicFramePr>
            <p:cNvPr id="3074" name="Object 6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1816" y="2592"/>
            <a:ext cx="1152" cy="816"/>
          </p:xfrm>
          <a:graphic>
            <a:graphicData uri="http://schemas.openxmlformats.org/presentationml/2006/ole">
              <p:oleObj spid="_x0000_s3074" name="GALLERY" r:id="rId4" imgW="7162560" imgH="5267160" progId="GALLERYClipart">
                <p:embed/>
              </p:oleObj>
            </a:graphicData>
          </a:graphic>
        </p:graphicFrame>
        <p:sp>
          <p:nvSpPr>
            <p:cNvPr id="3088" name="Oval 7"/>
            <p:cNvSpPr>
              <a:spLocks noChangeArrowheads="1"/>
            </p:cNvSpPr>
            <p:nvPr/>
          </p:nvSpPr>
          <p:spPr bwMode="auto">
            <a:xfrm>
              <a:off x="1384" y="2928"/>
              <a:ext cx="432" cy="432"/>
            </a:xfrm>
            <a:prstGeom prst="ellipse">
              <a:avLst/>
            </a:prstGeom>
            <a:solidFill>
              <a:srgbClr val="FF01FF"/>
            </a:solidFill>
            <a:ln w="12700">
              <a:solidFill>
                <a:schemeClr val="bg2"/>
              </a:solidFill>
              <a:round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3600" b="0">
                  <a:latin typeface="Arial" pitchFamily="34" charset="0"/>
                </a:rPr>
                <a:t>6</a:t>
              </a:r>
            </a:p>
          </p:txBody>
        </p:sp>
      </p:grpSp>
      <p:grpSp>
        <p:nvGrpSpPr>
          <p:cNvPr id="3077" name="Group 8"/>
          <p:cNvGrpSpPr>
            <a:grpSpLocks/>
          </p:cNvGrpSpPr>
          <p:nvPr/>
        </p:nvGrpSpPr>
        <p:grpSpPr bwMode="auto">
          <a:xfrm>
            <a:off x="304800" y="1676400"/>
            <a:ext cx="1282700" cy="3962400"/>
            <a:chOff x="192" y="1056"/>
            <a:chExt cx="808" cy="2496"/>
          </a:xfrm>
        </p:grpSpPr>
        <p:sp>
          <p:nvSpPr>
            <p:cNvPr id="214025" name="Rectangle 9"/>
            <p:cNvSpPr>
              <a:spLocks noChangeArrowheads="1"/>
            </p:cNvSpPr>
            <p:nvPr/>
          </p:nvSpPr>
          <p:spPr bwMode="auto">
            <a:xfrm>
              <a:off x="568" y="1056"/>
              <a:ext cx="432" cy="249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20%-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18%-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16%-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14%-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12%-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10%-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8%-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6%-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4%-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2%-</a:t>
              </a:r>
            </a:p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    0</a:t>
              </a:r>
            </a:p>
          </p:txBody>
        </p:sp>
        <p:sp>
          <p:nvSpPr>
            <p:cNvPr id="3085" name="Rectangle 10"/>
            <p:cNvSpPr>
              <a:spLocks noChangeArrowheads="1"/>
            </p:cNvSpPr>
            <p:nvPr/>
          </p:nvSpPr>
          <p:spPr bwMode="auto">
            <a:xfrm rot="-5400000">
              <a:off x="-816" y="2112"/>
              <a:ext cx="2344" cy="32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Market Growth Rate</a:t>
              </a:r>
            </a:p>
          </p:txBody>
        </p:sp>
      </p:grpSp>
      <p:grpSp>
        <p:nvGrpSpPr>
          <p:cNvPr id="3078" name="Group 11"/>
          <p:cNvGrpSpPr>
            <a:grpSpLocks/>
          </p:cNvGrpSpPr>
          <p:nvPr/>
        </p:nvGrpSpPr>
        <p:grpSpPr bwMode="auto">
          <a:xfrm>
            <a:off x="1447800" y="5638800"/>
            <a:ext cx="7531100" cy="825500"/>
            <a:chOff x="912" y="3552"/>
            <a:chExt cx="4744" cy="520"/>
          </a:xfrm>
        </p:grpSpPr>
        <p:sp>
          <p:nvSpPr>
            <p:cNvPr id="214028" name="Rectangle 12"/>
            <p:cNvSpPr>
              <a:spLocks noChangeArrowheads="1"/>
            </p:cNvSpPr>
            <p:nvPr/>
          </p:nvSpPr>
          <p:spPr bwMode="auto">
            <a:xfrm>
              <a:off x="912" y="3552"/>
              <a:ext cx="248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10x        4x     2x  1.5x     1x</a:t>
              </a:r>
            </a:p>
          </p:txBody>
        </p:sp>
        <p:sp>
          <p:nvSpPr>
            <p:cNvPr id="3082" name="Rectangle 13"/>
            <p:cNvSpPr>
              <a:spLocks noChangeArrowheads="1"/>
            </p:cNvSpPr>
            <p:nvPr/>
          </p:nvSpPr>
          <p:spPr bwMode="auto">
            <a:xfrm>
              <a:off x="1872" y="3840"/>
              <a:ext cx="2776" cy="23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488" tIns="44450" rIns="90488" bIns="44450" anchor="ctr"/>
            <a:lstStyle/>
            <a:p>
              <a:pPr algn="ctr"/>
              <a:r>
                <a:rPr lang="en-US" sz="2800" b="0">
                  <a:latin typeface="Arial" pitchFamily="34" charset="0"/>
                </a:rPr>
                <a:t>Relative Market Share</a:t>
              </a:r>
            </a:p>
          </p:txBody>
        </p:sp>
        <p:sp>
          <p:nvSpPr>
            <p:cNvPr id="214030" name="Rectangle 14"/>
            <p:cNvSpPr>
              <a:spLocks noChangeArrowheads="1"/>
            </p:cNvSpPr>
            <p:nvPr/>
          </p:nvSpPr>
          <p:spPr bwMode="auto">
            <a:xfrm>
              <a:off x="3688" y="3552"/>
              <a:ext cx="1968" cy="192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 anchor="ctr"/>
            <a:lstStyle/>
            <a:p>
              <a:pPr algn="ctr">
                <a:defRPr/>
              </a:pPr>
              <a:r>
                <a:rPr lang="en-US" sz="2400" b="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pitchFamily="34" charset="0"/>
                </a:rPr>
                <a:t>.5x  .4x  .3x  .2x  .1x</a:t>
              </a:r>
            </a:p>
          </p:txBody>
        </p:sp>
      </p:grpSp>
      <p:sp>
        <p:nvSpPr>
          <p:cNvPr id="3079" name="Text Box 15"/>
          <p:cNvSpPr txBox="1">
            <a:spLocks noChangeArrowheads="1"/>
          </p:cNvSpPr>
          <p:nvPr/>
        </p:nvSpPr>
        <p:spPr bwMode="auto">
          <a:xfrm>
            <a:off x="2160588" y="1851025"/>
            <a:ext cx="2690812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th-TH"/>
              <a:t>ผลิตภัณฑ์ที่ยังเป็นที่</a:t>
            </a:r>
          </a:p>
          <a:p>
            <a:pPr algn="ctr">
              <a:lnSpc>
                <a:spcPct val="80000"/>
              </a:lnSpc>
            </a:pPr>
            <a:r>
              <a:rPr lang="th-TH"/>
              <a:t>ต้องการของผู้บริโภค</a:t>
            </a:r>
            <a:br>
              <a:rPr lang="th-TH"/>
            </a:br>
            <a:r>
              <a:rPr lang="th-TH"/>
              <a:t>แต่อัตราการเพิ่ม</a:t>
            </a:r>
          </a:p>
          <a:p>
            <a:pPr algn="ctr">
              <a:lnSpc>
                <a:spcPct val="80000"/>
              </a:lnSpc>
            </a:pPr>
            <a:r>
              <a:rPr lang="th-TH"/>
              <a:t>ของยอดขายต่ำ</a:t>
            </a:r>
          </a:p>
        </p:txBody>
      </p:sp>
      <p:sp>
        <p:nvSpPr>
          <p:cNvPr id="3080" name="Text Box 16"/>
          <p:cNvSpPr txBox="1">
            <a:spLocks noChangeArrowheads="1"/>
          </p:cNvSpPr>
          <p:nvPr/>
        </p:nvSpPr>
        <p:spPr bwMode="auto">
          <a:xfrm>
            <a:off x="5556250" y="2362200"/>
            <a:ext cx="3448050" cy="276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th-TH" u="sng"/>
              <a:t>กลยุทธ์ทางการตลาด</a:t>
            </a:r>
          </a:p>
          <a:p>
            <a:pPr>
              <a:lnSpc>
                <a:spcPct val="90000"/>
              </a:lnSpc>
            </a:pPr>
            <a:r>
              <a:rPr lang="th-TH" u="sng"/>
              <a:t>สำหรับ</a:t>
            </a:r>
            <a:r>
              <a:rPr lang="en-US" u="sng"/>
              <a:t> Cash cow</a:t>
            </a:r>
            <a:endParaRPr lang="th-TH"/>
          </a:p>
          <a:p>
            <a:pPr>
              <a:lnSpc>
                <a:spcPct val="90000"/>
              </a:lnSpc>
              <a:buFontTx/>
              <a:buChar char="•"/>
            </a:pPr>
            <a:r>
              <a:rPr lang="th-TH"/>
              <a:t> พยายามรักษายอดขาย</a:t>
            </a:r>
            <a:br>
              <a:rPr lang="th-TH"/>
            </a:br>
            <a:r>
              <a:rPr lang="th-TH"/>
              <a:t>  ไม่ให้ลดลง</a:t>
            </a:r>
          </a:p>
          <a:p>
            <a:pPr>
              <a:lnSpc>
                <a:spcPct val="90000"/>
              </a:lnSpc>
              <a:buFontTx/>
              <a:buChar char="•"/>
            </a:pPr>
            <a:r>
              <a:rPr lang="th-TH"/>
              <a:t> นำกำไรที่ได้ไปใช้เป็นทุน</a:t>
            </a:r>
            <a:br>
              <a:rPr lang="th-TH"/>
            </a:br>
            <a:r>
              <a:rPr lang="th-TH"/>
              <a:t>  สนับสนุนผลิตภัณฑ์อื่น ๆ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ชุดรูปแบบของ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2101</TotalTime>
  <Words>778</Words>
  <Application>Microsoft PowerPoint</Application>
  <PresentationFormat>นำเสนอทางหน้าจอ (4:3)</PresentationFormat>
  <Paragraphs>218</Paragraphs>
  <Slides>17</Slides>
  <Notes>0</Notes>
  <HiddenSlides>0</HiddenSlides>
  <MMClips>0</MMClips>
  <ScaleCrop>false</ScaleCrop>
  <HeadingPairs>
    <vt:vector size="8" baseType="variant">
      <vt:variant>
        <vt:lpstr>แบบอักษรที่ถูกใช้</vt:lpstr>
      </vt:variant>
      <vt:variant>
        <vt:i4>8</vt:i4>
      </vt:variant>
      <vt:variant>
        <vt:lpstr>ชุดรูปแบบ</vt:lpstr>
      </vt:variant>
      <vt:variant>
        <vt:i4>2</vt:i4>
      </vt:variant>
      <vt:variant>
        <vt:lpstr>เซิร์ฟเวอร์ OLE ฝังตัว</vt:lpstr>
      </vt:variant>
      <vt:variant>
        <vt:i4>2</vt:i4>
      </vt:variant>
      <vt:variant>
        <vt:lpstr>ชื่อเรื่องภาพนิ่ง</vt:lpstr>
      </vt:variant>
      <vt:variant>
        <vt:i4>17</vt:i4>
      </vt:variant>
    </vt:vector>
  </HeadingPairs>
  <TitlesOfParts>
    <vt:vector size="29" baseType="lpstr">
      <vt:lpstr>Angsana New</vt:lpstr>
      <vt:lpstr>Arial</vt:lpstr>
      <vt:lpstr>Calibri</vt:lpstr>
      <vt:lpstr>Cordia New</vt:lpstr>
      <vt:lpstr>Times New Roman</vt:lpstr>
      <vt:lpstr>Wingdings</vt:lpstr>
      <vt:lpstr>Bookman Old Style</vt:lpstr>
      <vt:lpstr>Arrus BT</vt:lpstr>
      <vt:lpstr>ชุดรูปแบบของ Office</vt:lpstr>
      <vt:lpstr>1_ชุดรูปแบบของ Office</vt:lpstr>
      <vt:lpstr>Microsoft Clip Gallery</vt:lpstr>
      <vt:lpstr>GALLERY</vt:lpstr>
      <vt:lpstr>กระบวนการวางแผนกลยุทธ์ทางการตลาด</vt:lpstr>
      <vt:lpstr>กระบวนการจัดการทางการตลาด (Marketing Management Process)</vt:lpstr>
      <vt:lpstr>1. การวิเคราะห์โอกาสทางการตลาด</vt:lpstr>
      <vt:lpstr>2. การพัฒนากลยุทธ์ทางการตลาด</vt:lpstr>
      <vt:lpstr>2.1 การวิเคราะห์แผนงานรวมของธุรกิจในปัจจุบัน</vt:lpstr>
      <vt:lpstr>The BCG Growth-Share Matrix</vt:lpstr>
      <vt:lpstr>The BCG Growth-Share Matrix</vt:lpstr>
      <vt:lpstr>The BCG Growth-Share Matrix</vt:lpstr>
      <vt:lpstr>The BCG Growth-Share Matrix</vt:lpstr>
      <vt:lpstr>The BCG Growth-Share Matrix</vt:lpstr>
      <vt:lpstr>2.2 การวางแผนการเติบโตของธุรกิจในอนาคต</vt:lpstr>
      <vt:lpstr>Porter’s Generic Strategies</vt:lpstr>
      <vt:lpstr>3. การวางแผนโปรแกรมทางการตลาด</vt:lpstr>
      <vt:lpstr>เนื้อหาหลักในแผนการตลาด</vt:lpstr>
      <vt:lpstr>4. การจัดการความพยายามทางการตลาด</vt:lpstr>
      <vt:lpstr>คำสั่ง</vt:lpstr>
      <vt:lpstr>กระบวนการวางแผนกลยุทธ์ทางการตลาด</vt:lpstr>
    </vt:vector>
  </TitlesOfParts>
  <Company>Ek Bunchua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705211</dc:title>
  <dc:subject>Marketing Principles</dc:subject>
  <dc:creator>Ek Bunchua</dc:creator>
  <cp:lastModifiedBy>Corporate Edition</cp:lastModifiedBy>
  <cp:revision>55</cp:revision>
  <cp:lastPrinted>1996-03-05T21:54:17Z</cp:lastPrinted>
  <dcterms:created xsi:type="dcterms:W3CDTF">1999-12-08T16:12:40Z</dcterms:created>
  <dcterms:modified xsi:type="dcterms:W3CDTF">2015-09-13T08:55:21Z</dcterms:modified>
</cp:coreProperties>
</file>