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8" r:id="rId2"/>
    <p:sldId id="260" r:id="rId3"/>
    <p:sldId id="261" r:id="rId4"/>
    <p:sldId id="262" r:id="rId5"/>
    <p:sldId id="263" r:id="rId6"/>
    <p:sldId id="270" r:id="rId7"/>
    <p:sldId id="264" r:id="rId8"/>
    <p:sldId id="265" r:id="rId9"/>
    <p:sldId id="271" r:id="rId10"/>
    <p:sldId id="273" r:id="rId11"/>
    <p:sldId id="274" r:id="rId12"/>
    <p:sldId id="275" r:id="rId13"/>
    <p:sldId id="276" r:id="rId14"/>
    <p:sldId id="278" r:id="rId15"/>
    <p:sldId id="279" r:id="rId16"/>
    <p:sldId id="280" r:id="rId17"/>
    <p:sldId id="281" r:id="rId18"/>
    <p:sldId id="282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5734" autoAdjust="0"/>
  </p:normalViewPr>
  <p:slideViewPr>
    <p:cSldViewPr snapToGrid="0">
      <p:cViewPr varScale="1">
        <p:scale>
          <a:sx n="63" d="100"/>
          <a:sy n="63" d="100"/>
        </p:scale>
        <p:origin x="216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6/14/21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Accounting and accountancy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5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Financial accounting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Management accounting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Auditing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Accounting information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Tax accounting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Forensic accounting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89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Professional bodies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Accounting firms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Standard-setters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45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Accounting and accountancy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32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Accounting degrees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Professional qualifications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1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5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8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1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7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7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4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9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4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308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8C565D-A991-4381-AC37-76A58A4A1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9960" y="1507414"/>
            <a:ext cx="7295507" cy="3703320"/>
          </a:xfrm>
        </p:spPr>
        <p:txBody>
          <a:bodyPr anchor="ctr">
            <a:normAutofit/>
          </a:bodyPr>
          <a:lstStyle/>
          <a:p>
            <a:r>
              <a:rPr lang="th-TH" sz="48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บทที่ </a:t>
            </a:r>
            <a:r>
              <a:rPr lang="en-US" sz="4800" b="1" dirty="0">
                <a:latin typeface="CordiaUPC" panose="020B0304020202020204" pitchFamily="34" charset="-34"/>
                <a:cs typeface="CordiaUPC" panose="020B0304020202020204" pitchFamily="34" charset="-34"/>
              </a:rPr>
              <a:t>4</a:t>
            </a:r>
            <a:br>
              <a:rPr lang="en-US" sz="4800" b="1" dirty="0">
                <a:latin typeface="CordiaUPC" panose="020B0304020202020204" pitchFamily="34" charset="-34"/>
                <a:cs typeface="CordiaUPC" panose="020B0304020202020204" pitchFamily="34" charset="-34"/>
              </a:rPr>
            </a:br>
            <a:r>
              <a:rPr lang="th-TH" sz="48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การวิเคราะห์การใช้สินทรัพย์และเงินทุนในการดำเนินงาน</a:t>
            </a:r>
            <a:endParaRPr lang="en-US" sz="48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44342" y="1507414"/>
            <a:ext cx="3330781" cy="3703320"/>
          </a:xfrm>
          <a:ln w="57150">
            <a:noFill/>
          </a:ln>
        </p:spPr>
        <p:txBody>
          <a:bodyPr anchor="ctr">
            <a:normAutofit/>
          </a:bodyPr>
          <a:lstStyle/>
          <a:p>
            <a:pPr algn="r"/>
            <a:endParaRPr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180431-F4DE-415D-BCBB-9316423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ABD997-5EF9-4E9B-AFBB-F6DFAAF3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2209064" y="3329711"/>
            <a:ext cx="3703320" cy="5872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9AB5EE6-A047-4B18-B998-D46DF3CC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picture containing building&#10;&#10;Description automatically generated">
            <a:extLst>
              <a:ext uri="{FF2B5EF4-FFF2-40B4-BE49-F238E27FC236}">
                <a16:creationId xmlns:a16="http://schemas.microsoft.com/office/drawing/2014/main" id="{44D3C246-D210-BF47-8F9E-44B110D91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42" y="2473764"/>
            <a:ext cx="3330781" cy="177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88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D0BB0-828F-654B-A174-B9AB62293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>
                <a:latin typeface="CordiaUPC" panose="020B0304020202020204" pitchFamily="34" charset="-34"/>
                <a:cs typeface="CordiaUPC" panose="020B0304020202020204" pitchFamily="34" charset="-34"/>
              </a:rPr>
              <a:t>เฉลย</a:t>
            </a:r>
            <a:endParaRPr lang="en-TH" sz="44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E1615-6C9C-4746-8646-0E4D5F7E1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05262"/>
            <a:ext cx="11029615" cy="3678303"/>
          </a:xfrm>
        </p:spPr>
        <p:txBody>
          <a:bodyPr>
            <a:normAutofit fontScale="25000" lnSpcReduction="20000"/>
          </a:bodyPr>
          <a:lstStyle/>
          <a:p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ต้นทุนคงที่ 	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=	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สินค้า (หน่วย) 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x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ต้นทุนคงที่</a:t>
            </a:r>
          </a:p>
          <a:p>
            <a:pPr marL="0" indent="0">
              <a:buNone/>
            </a:pP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				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=  	8,000 x 40</a:t>
            </a:r>
            <a:endParaRPr lang="en-TH" sz="128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		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		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=  	320,000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</a:t>
            </a:r>
            <a:endParaRPr lang="en-TH" sz="128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endParaRPr lang="en-TH" sz="128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ต้นทุนผันแปร  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	=	640,000 / 8,000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</a:t>
            </a:r>
            <a:endParaRPr lang="en-TH" sz="128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					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=	80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/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</a:t>
            </a:r>
            <a:endParaRPr lang="en-TH" sz="128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r>
              <a:rPr lang="en-US" sz="12800" b="1" dirty="0">
                <a:latin typeface="CordiaUPC" panose="020B0304020202020204" pitchFamily="34" charset="-34"/>
                <a:cs typeface="CordiaUPC" panose="020B0304020202020204" pitchFamily="34" charset="-34"/>
              </a:rPr>
              <a:t> </a:t>
            </a:r>
            <a:endParaRPr lang="en-TH" sz="128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endParaRPr lang="en-TH" dirty="0"/>
          </a:p>
        </p:txBody>
      </p:sp>
    </p:spTree>
    <p:extLst>
      <p:ext uri="{BB962C8B-B14F-4D97-AF65-F5344CB8AC3E}">
        <p14:creationId xmlns:p14="http://schemas.microsoft.com/office/powerpoint/2010/main" val="4086406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D0BB0-828F-654B-A174-B9AB62293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>
                <a:latin typeface="CordiaUPC" panose="020B0304020202020204" pitchFamily="34" charset="-34"/>
                <a:cs typeface="CordiaUPC" panose="020B0304020202020204" pitchFamily="34" charset="-34"/>
              </a:rPr>
              <a:t>เฉลย</a:t>
            </a:r>
            <a:endParaRPr lang="en-TH" sz="44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E1615-6C9C-4746-8646-0E4D5F7E1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58272"/>
            <a:ext cx="11029615" cy="36783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dirty="0">
                <a:latin typeface="CordiaUPC" panose="020B0304020202020204" pitchFamily="34" charset="-34"/>
                <a:cs typeface="CordiaUPC" panose="020B0304020202020204" pitchFamily="34" charset="-34"/>
              </a:rPr>
              <a:t> </a:t>
            </a:r>
            <a:endParaRPr lang="en-TH" sz="128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ต้นทุนคงที่		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= 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	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40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/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</a:t>
            </a:r>
            <a:endParaRPr lang="en-TH" sz="128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ต้นทุนผันแปร		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=	80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/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</a:t>
            </a:r>
            <a:endParaRPr lang="en-TH" sz="128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ราคาขาย			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=	200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/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</a:t>
            </a:r>
            <a:endParaRPr lang="en-TH" sz="128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กำไรขั้นต้น		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= 	200-80		=  120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/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	(120 x 8,000 = 960,000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บาท)</a:t>
            </a:r>
            <a:endParaRPr lang="en-TH" sz="128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คุ้มทุน			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=	X	=  </a:t>
            </a:r>
            <a:r>
              <a:rPr lang="en-US" sz="12800" u="sng" dirty="0">
                <a:latin typeface="CordiaUPC" panose="020B0304020202020204" pitchFamily="34" charset="-34"/>
                <a:cs typeface="CordiaUPC" panose="020B0304020202020204" pitchFamily="34" charset="-34"/>
              </a:rPr>
              <a:t>FC</a:t>
            </a:r>
            <a:endParaRPr lang="en-TH" sz="128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		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                        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            </a:t>
            </a:r>
            <a:r>
              <a:rPr lang="en-US" sz="8000" dirty="0">
                <a:latin typeface="CordiaUPC" panose="020B0304020202020204" pitchFamily="34" charset="-34"/>
                <a:cs typeface="CordiaUPC" panose="020B0304020202020204" pitchFamily="34" charset="-34"/>
              </a:rPr>
              <a:t>P -  V </a:t>
            </a:r>
            <a:endParaRPr lang="en-TH" sz="80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	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จากการขาย 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1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 ได้กำไรมา 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120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กิจการต้องขายสินค้ากี่หน่วยถึงจะได้พอดีมาจ่ายต้นทุนคงที่ (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Fixed Cost)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ที่มีอยู่ 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320,000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</a:t>
            </a:r>
            <a:r>
              <a:rPr lang="en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	=  320,000/120	= 2,667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  </a:t>
            </a:r>
            <a:endParaRPr lang="en-TH" sz="128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endParaRPr lang="en-TH" dirty="0"/>
          </a:p>
        </p:txBody>
      </p:sp>
    </p:spTree>
    <p:extLst>
      <p:ext uri="{BB962C8B-B14F-4D97-AF65-F5344CB8AC3E}">
        <p14:creationId xmlns:p14="http://schemas.microsoft.com/office/powerpoint/2010/main" val="2114446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09A04-7ADA-5349-9C95-E18379A8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latin typeface="CordiaUPC" panose="020B0304020202020204" pitchFamily="34" charset="-34"/>
                <a:cs typeface="CordiaUPC" panose="020B0304020202020204" pitchFamily="34" charset="-34"/>
              </a:rPr>
              <a:t>แบบทดสอบ</a:t>
            </a:r>
            <a:endParaRPr lang="en-TH" sz="44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C2910-17F1-0F43-AE3D-8732736CF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477541"/>
            <a:ext cx="11029615" cy="3678303"/>
          </a:xfrm>
        </p:spPr>
        <p:txBody>
          <a:bodyPr>
            <a:noAutofit/>
          </a:bodyPr>
          <a:lstStyle/>
          <a:p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ข้อที่ 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1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บริษัท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โกเมน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ขายสินค้าหน่วยละ 500 บาท มีต้นทน</a:t>
            </a:r>
            <a:r>
              <a:rPr lang="th-TH" sz="3000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ุ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คงที่เฉลย</a:t>
            </a:r>
            <a:r>
              <a:rPr lang="th-TH" sz="3000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ี่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ปีละ 1,200,000บาท ต้นทุนผันแปรหน่วยละ 400 บาท กิจการจะต้องขายสินค้ากี่หน่วย ถึงจะพอดีจ่าย ต้นทุนคงที่ (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Fixed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cost)</a:t>
            </a:r>
          </a:p>
          <a:p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ข้อที่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2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กิจการมีต้นทุนคงที่ 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1,000,000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 ต้องการให้ได้กำไร 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200,000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  จะต้องขายเพิ่ม  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1 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  จะได้กำไร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200 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 กิจการจะต้องขายกี่หน่วย  จึงจะได้ 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1,200,000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  </a:t>
            </a:r>
            <a:endParaRPr lang="en-TH" sz="30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ข้อที่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3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กิจการได้มีการปรับราคาขายเป็น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 600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(ราคาเดิม 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500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บาท) ต้นทุนผันแปร เท่ากับ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400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 การขายแต่ละหน่วยจะก่อให้เกิดกำไรส่วนเกินจากต้นทุนผันแปร  (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600-400 = 200)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 ดังนั้น กิจการจะต้องขายกี่หน่วย ถึงจะคุ้มทุนต้นทุนคงที่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 1,000,000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</a:t>
            </a:r>
            <a:endParaRPr lang="en-US" sz="30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  </a:t>
            </a:r>
            <a:endParaRPr lang="en-TH" sz="3000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6062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6F55A-0D94-074C-B305-84F4B3DC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latin typeface="CordiaUPC" panose="020B0304020202020204" pitchFamily="34" charset="-34"/>
                <a:cs typeface="CordiaUPC" panose="020B0304020202020204" pitchFamily="34" charset="-34"/>
              </a:rPr>
              <a:t>แบบทดสอบ</a:t>
            </a:r>
            <a:endParaRPr lang="en-TH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F08A7-3408-DB4B-9D40-9090958D7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3678303"/>
          </a:xfrm>
        </p:spPr>
        <p:txBody>
          <a:bodyPr/>
          <a:lstStyle/>
          <a:p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ข้อที่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4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จากข้อที่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3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 ต้นทุนคงที่คงเหลือ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500,000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 ภายใต้ราคาขายต่อหน่วยและต้นทุนผันแปรได้ต่อหน่วยเท่าเดิม  ดังนั้น  กิจการถ้าผลิตและขายน้อยลงจะต้องขายกี่หน่วย ถึงจะคุ้มทุนต้นทุนคงที่ </a:t>
            </a:r>
            <a:endParaRPr lang="en-TH" sz="30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ข้อที่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5.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กิจการมีสินค้ารายขายต่อหน่วย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500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ต้นทุนผันแปรลดลงจาก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500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เป็น 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250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 ดังนั้น กิจการจะต้องขายกี่หน่วย ถึงจะคุ้มทุนต้นทุนคงที่ </a:t>
            </a:r>
            <a:r>
              <a:rPr lang="en-US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 1,000,000 </a:t>
            </a:r>
            <a:r>
              <a:rPr lang="th-TH" sz="30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</a:t>
            </a:r>
            <a:endParaRPr lang="en-TH" sz="30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endParaRPr lang="en-TH" dirty="0"/>
          </a:p>
        </p:txBody>
      </p:sp>
    </p:spTree>
    <p:extLst>
      <p:ext uri="{BB962C8B-B14F-4D97-AF65-F5344CB8AC3E}">
        <p14:creationId xmlns:p14="http://schemas.microsoft.com/office/powerpoint/2010/main" val="567915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BAB2-9734-4847-A8FB-667250047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>
                <a:latin typeface="CordiaUPC" panose="020B0304020202020204" pitchFamily="34" charset="-34"/>
                <a:cs typeface="CordiaUPC" panose="020B0304020202020204" pitchFamily="34" charset="-34"/>
              </a:rPr>
              <a:t>เฉลย แบบทดสอบ ข้อที่ </a:t>
            </a:r>
            <a:r>
              <a:rPr lang="en-US" sz="4400" b="1" dirty="0">
                <a:latin typeface="CordiaUPC" panose="020B0304020202020204" pitchFamily="34" charset="-34"/>
                <a:cs typeface="CordiaUPC" panose="020B0304020202020204" pitchFamily="34" charset="-34"/>
              </a:rPr>
              <a:t>1</a:t>
            </a:r>
            <a:endParaRPr lang="en-TH" sz="44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91CE00C-E70E-8E41-96DF-CB72818AA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820984"/>
            <a:ext cx="11029615" cy="36783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h-TH" sz="128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ข้อที่  </a:t>
            </a:r>
            <a:r>
              <a:rPr lang="en-US" sz="12800" b="1" dirty="0">
                <a:latin typeface="CordiaUPC" panose="020B0304020202020204" pitchFamily="34" charset="-34"/>
                <a:cs typeface="CordiaUPC" panose="020B0304020202020204" pitchFamily="34" charset="-34"/>
              </a:rPr>
              <a:t>1 </a:t>
            </a:r>
            <a:r>
              <a:rPr lang="th-TH" sz="128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บริษัท</a:t>
            </a:r>
            <a:r>
              <a:rPr lang="en-US" sz="12800" b="1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th-TH" sz="12800" b="1" dirty="0">
                <a:latin typeface="CordiaUPC" panose="020B0304020202020204" pitchFamily="34" charset="-34"/>
                <a:cs typeface="CordiaUPC" panose="020B0304020202020204" pitchFamily="34" charset="-34"/>
              </a:rPr>
              <a:t>โกเมน</a:t>
            </a:r>
            <a:r>
              <a:rPr lang="en-US" sz="12800" b="1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th-TH" sz="128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ขายสินค้าหน่วยละ 500 บาท มีต้นทน</a:t>
            </a:r>
            <a:r>
              <a:rPr lang="th-TH" sz="128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ุ</a:t>
            </a:r>
            <a:r>
              <a:rPr lang="th-TH" sz="128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คงที่เฉลย</a:t>
            </a:r>
            <a:r>
              <a:rPr lang="th-TH" sz="12800" b="1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ี่</a:t>
            </a:r>
            <a:r>
              <a:rPr lang="th-TH" sz="128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ปีละ 1,200,000บาท ต้นทุนผันแปรหน่วยละ 400 บาท กิจการจะต้องขายสินค้ากี่หน่วย ถึงจะพอดีจ่าย ต้นทุนคงที่ (</a:t>
            </a:r>
            <a:r>
              <a:rPr lang="en-US" sz="12800" b="1" dirty="0">
                <a:latin typeface="CordiaUPC" panose="020B0304020202020204" pitchFamily="34" charset="-34"/>
                <a:cs typeface="CordiaUPC" panose="020B0304020202020204" pitchFamily="34" charset="-34"/>
              </a:rPr>
              <a:t>Fixed</a:t>
            </a:r>
            <a:r>
              <a:rPr lang="th-TH" sz="12800" b="1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en-US" sz="12800" b="1" dirty="0">
                <a:latin typeface="CordiaUPC" panose="020B0304020202020204" pitchFamily="34" charset="-34"/>
                <a:cs typeface="CordiaUPC" panose="020B0304020202020204" pitchFamily="34" charset="-34"/>
              </a:rPr>
              <a:t>cost)</a:t>
            </a:r>
          </a:p>
          <a:p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สูตรการคำนวณ จุดคุ้มทุน  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 X      		=  </a:t>
            </a:r>
            <a:r>
              <a:rPr lang="en-US" sz="12800" u="sng" dirty="0">
                <a:latin typeface="CordiaUPC" panose="020B0304020202020204" pitchFamily="34" charset="-34"/>
                <a:cs typeface="CordiaUPC" panose="020B0304020202020204" pitchFamily="34" charset="-34"/>
              </a:rPr>
              <a:t>FC</a:t>
            </a:r>
            <a:endParaRPr lang="en-TH" sz="12800" u="sng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		                                              	   P -  V </a:t>
            </a:r>
            <a:endParaRPr lang="en-TH" sz="128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	             				 X			= </a:t>
            </a:r>
            <a:r>
              <a:rPr lang="en-US" sz="12800" u="sng" dirty="0">
                <a:latin typeface="CordiaUPC" panose="020B0304020202020204" pitchFamily="34" charset="-34"/>
                <a:cs typeface="CordiaUPC" panose="020B0304020202020204" pitchFamily="34" charset="-34"/>
              </a:rPr>
              <a:t>1,200,000</a:t>
            </a:r>
            <a:endParaRPr lang="en-TH" sz="12800" u="sng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      										    500-400</a:t>
            </a:r>
            <a:r>
              <a:rPr lang="en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              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= 12,000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</a:t>
            </a:r>
            <a:endParaRPr lang="en-TH" sz="128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 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ขาย 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500 – </a:t>
            </a:r>
            <a:r>
              <a:rPr lang="th-TH" sz="12800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ตท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.ผันแปร 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400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	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=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กำไรขั้นต้น 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100 </a:t>
            </a:r>
            <a:r>
              <a:rPr lang="th-TH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บาทต่อหน่วย</a:t>
            </a:r>
            <a:r>
              <a:rPr lang="en-US" sz="12800" dirty="0">
                <a:latin typeface="CordiaUPC" panose="020B0304020202020204" pitchFamily="34" charset="-34"/>
                <a:cs typeface="CordiaUPC" panose="020B0304020202020204" pitchFamily="34" charset="-34"/>
              </a:rPr>
              <a:t>  </a:t>
            </a:r>
            <a:r>
              <a:rPr lang="en-US" sz="12200" dirty="0">
                <a:latin typeface="CordiaUPC" panose="020B0304020202020204" pitchFamily="34" charset="-34"/>
                <a:cs typeface="CordiaUPC" panose="020B0304020202020204" pitchFamily="34" charset="-34"/>
              </a:rPr>
              <a:t>=    1,200,000/100 = 12,000 </a:t>
            </a:r>
            <a:r>
              <a:rPr lang="th-TH" sz="122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</a:t>
            </a:r>
            <a:endParaRPr lang="en-TH" sz="122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endParaRPr lang="en-TH" sz="129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endParaRPr lang="en-TH" dirty="0"/>
          </a:p>
        </p:txBody>
      </p:sp>
    </p:spTree>
    <p:extLst>
      <p:ext uri="{BB962C8B-B14F-4D97-AF65-F5344CB8AC3E}">
        <p14:creationId xmlns:p14="http://schemas.microsoft.com/office/powerpoint/2010/main" val="3879267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BAB2-9734-4847-A8FB-667250047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>
                <a:latin typeface="CordiaUPC" panose="020B0304020202020204" pitchFamily="34" charset="-34"/>
                <a:cs typeface="CordiaUPC" panose="020B0304020202020204" pitchFamily="34" charset="-34"/>
              </a:rPr>
              <a:t>เฉลย</a:t>
            </a:r>
            <a:endParaRPr lang="en-TH" sz="44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21AED-690C-1341-AFCC-2A82F4EA9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36656"/>
            <a:ext cx="11029615" cy="3678303"/>
          </a:xfrm>
        </p:spPr>
        <p:txBody>
          <a:bodyPr/>
          <a:lstStyle/>
          <a:p>
            <a:pPr marL="0" indent="0">
              <a:buNone/>
            </a:pP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ข้อที่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2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กิจการมีต้นทุนคงที่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1,000,000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ต้องการให้ได้กำไร 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200,000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จะต้องขายเพิ่ม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1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 จะได้กำไร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200 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 กิจการจะต้องขายกี่หน่วย จึงจะได้ 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1,200,000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บาท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   </a:t>
            </a:r>
            <a:endParaRPr lang="en-TH" sz="32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X 	=  1,200,000 / 200  =  6,000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</a:t>
            </a:r>
            <a:endParaRPr lang="en-TH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</p:txBody>
      </p:sp>
    </p:spTree>
    <p:extLst>
      <p:ext uri="{BB962C8B-B14F-4D97-AF65-F5344CB8AC3E}">
        <p14:creationId xmlns:p14="http://schemas.microsoft.com/office/powerpoint/2010/main" val="3994670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BAB2-9734-4847-A8FB-667250047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>
                <a:latin typeface="CordiaUPC" panose="020B0304020202020204" pitchFamily="34" charset="-34"/>
                <a:cs typeface="CordiaUPC" panose="020B0304020202020204" pitchFamily="34" charset="-34"/>
              </a:rPr>
              <a:t>เฉลย</a:t>
            </a:r>
            <a:endParaRPr lang="en-TH" sz="44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21AED-690C-1341-AFCC-2A82F4EA9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3678303"/>
          </a:xfrm>
        </p:spPr>
        <p:txBody>
          <a:bodyPr/>
          <a:lstStyle/>
          <a:p>
            <a:pPr marL="0" indent="0">
              <a:buNone/>
            </a:pP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ข้อที่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3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กิจการได้มีการปรับราคาขายเป็น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600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(ราคาเดิม 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500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บาท) ต้นทุนผันแปร เท่ากับ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400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 การขายแต่ละหน่วยจะก่อให้เกิดกำไรส่วนเกินจากต้นทุนผันแปร  (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600-400 = 200)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ดังนั้น กิจการจะต้องขายกี่หน่วย ถึงจะคุ้มทุนต้นทุนคงที่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1,000,000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บาท</a:t>
            </a:r>
            <a:endParaRPr lang="en-US" sz="32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X	= 1,000,000 / 200 = 5,000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</a:t>
            </a:r>
            <a:endParaRPr lang="en-TH" sz="32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endParaRPr lang="en-TH" dirty="0"/>
          </a:p>
        </p:txBody>
      </p:sp>
    </p:spTree>
    <p:extLst>
      <p:ext uri="{BB962C8B-B14F-4D97-AF65-F5344CB8AC3E}">
        <p14:creationId xmlns:p14="http://schemas.microsoft.com/office/powerpoint/2010/main" val="3701710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BAB2-9734-4847-A8FB-667250047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>
                <a:latin typeface="CordiaUPC" panose="020B0304020202020204" pitchFamily="34" charset="-34"/>
                <a:cs typeface="CordiaUPC" panose="020B0304020202020204" pitchFamily="34" charset="-34"/>
              </a:rPr>
              <a:t>เฉลย</a:t>
            </a:r>
            <a:endParaRPr lang="en-TH" sz="44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21AED-690C-1341-AFCC-2A82F4EA9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314" y="1919239"/>
            <a:ext cx="11029615" cy="4464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ข้อที่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4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จากข้อที่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3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ต้นทุนคงที่คงเหลือ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500,000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 ภายใต้ราคาขายต่อหน่วยและต้นทุนผันแปรได้ต่อหน่วยเท่าเดิม  ดังนั้น  กิจการถ้าผลิตและขายน้อยลงจะต้องขายกี่หน่วย ถึงจะคุ้มทุนต้นทุนคงที่ </a:t>
            </a:r>
            <a:endParaRPr lang="en-TH" sz="32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X  =  FC/ P-V</a:t>
            </a:r>
            <a:endParaRPr lang="en-TH" sz="32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จำนวนหน่วยที่ผลิตและขาย   </a:t>
            </a:r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	= 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ต้นทุนคงที่รวม </a:t>
            </a:r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/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ราคาขายต่อหน่วย </a:t>
            </a:r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–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ต้นทุนผันแปรต่อหน่วย</a:t>
            </a:r>
            <a:endParaRPr lang="en-TH" sz="32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1008000" lvl="3" indent="0">
              <a:buNone/>
            </a:pPr>
            <a:r>
              <a:rPr lang="en-US" sz="2600" dirty="0">
                <a:latin typeface="CordiaUPC" panose="020B0304020202020204" pitchFamily="34" charset="-34"/>
                <a:cs typeface="CordiaUPC" panose="020B0304020202020204" pitchFamily="34" charset="-34"/>
              </a:rPr>
              <a:t>						=  500,000 / 500-400  = 5,000 </a:t>
            </a:r>
            <a:r>
              <a:rPr lang="th-TH" sz="26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</a:t>
            </a:r>
            <a:endParaRPr lang="en-TH" sz="26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endParaRPr lang="en-TH" dirty="0"/>
          </a:p>
        </p:txBody>
      </p:sp>
    </p:spTree>
    <p:extLst>
      <p:ext uri="{BB962C8B-B14F-4D97-AF65-F5344CB8AC3E}">
        <p14:creationId xmlns:p14="http://schemas.microsoft.com/office/powerpoint/2010/main" val="2260472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BAB2-9734-4847-A8FB-667250047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>
                <a:latin typeface="CordiaUPC" panose="020B0304020202020204" pitchFamily="34" charset="-34"/>
                <a:cs typeface="CordiaUPC" panose="020B0304020202020204" pitchFamily="34" charset="-34"/>
              </a:rPr>
              <a:t>เฉลย</a:t>
            </a:r>
            <a:endParaRPr lang="en-TH" sz="44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21AED-690C-1341-AFCC-2A82F4EA9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26117"/>
            <a:ext cx="11029615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ข้อที่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5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กิจการมีสินค้ารายขายต่อหน่วย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500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ต้นทุนผันแปรลดลงจาก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500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เป็น 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250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 ดังนั้น กิจการจะต้องขายกี่หน่วย ถึงจะคุ้มทุนต้นทุนคงที่ </a:t>
            </a:r>
            <a:r>
              <a:rPr lang="en-US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1,000,000 </a:t>
            </a:r>
            <a:r>
              <a:rPr lang="th-TH" sz="3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บาท</a:t>
            </a:r>
            <a:endParaRPr lang="en-TH" sz="32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X  =  FC/ P-V</a:t>
            </a:r>
            <a:endParaRPr lang="en-TH" sz="32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จำนวนหน่วยที่ผลิตและขาย   </a:t>
            </a:r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= 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ต้นทุนคงที่รวม </a:t>
            </a:r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/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ราคาขายต่อหน่วย </a:t>
            </a:r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–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ต้นทุนผันแปรต่อหน่วย</a:t>
            </a:r>
            <a:endParaRPr lang="en-TH" sz="32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=  1,000,000 / 500-250  = 4,000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</a:t>
            </a:r>
            <a:endParaRPr lang="en-TH" sz="32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endParaRPr lang="en-TH" dirty="0"/>
          </a:p>
        </p:txBody>
      </p:sp>
    </p:spTree>
    <p:extLst>
      <p:ext uri="{BB962C8B-B14F-4D97-AF65-F5344CB8AC3E}">
        <p14:creationId xmlns:p14="http://schemas.microsoft.com/office/powerpoint/2010/main" val="3484837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FCA10-0E54-4F4B-B260-44D37F9F8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b="1" dirty="0">
                <a:latin typeface="CordiaUPC" panose="020B0304020202020204" pitchFamily="34" charset="-34"/>
                <a:cs typeface="CordiaUPC" panose="020B0304020202020204" pitchFamily="34" charset="-34"/>
              </a:rPr>
              <a:t>แบบทดสอบ (เก็บคะแนน)</a:t>
            </a:r>
            <a:endParaRPr lang="en-TH" sz="44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4F808-905D-C949-8919-1B0A2EDCF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239" y="1888949"/>
            <a:ext cx="11385521" cy="4677504"/>
          </a:xfrm>
        </p:spPr>
        <p:txBody>
          <a:bodyPr>
            <a:normAutofit fontScale="92500"/>
          </a:bodyPr>
          <a:lstStyle/>
          <a:p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บริษัท เอ จำกัด ขายสินค้าได้ 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10,000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 ในราคาหน่วยละ 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300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ซึ่งทำให้ต้นทุนคงที่ ต่อหน่วย 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60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และบริษัทมีกำไรส่วนเกิน 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1,300,000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</a:t>
            </a:r>
          </a:p>
          <a:p>
            <a:pPr marL="0" indent="0">
              <a:buNone/>
            </a:pP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      ต้องการทราบว่า</a:t>
            </a:r>
          </a:p>
          <a:p>
            <a:pPr marL="0" indent="0">
              <a:buNone/>
            </a:pP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      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1.1.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ราคาขายต่อหน่วย กี่บาท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			1.5.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บริษัทจะขายสินค้ากี่หน่วย จึงจะคุ้มทุน</a:t>
            </a:r>
          </a:p>
          <a:p>
            <a:pPr marL="0" indent="0">
              <a:buNone/>
            </a:pP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      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1.2.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ต้นทุนผันแปรต่อหน่วยกี่บาท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		1.6.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กำไรของบริษัทกี่บาท</a:t>
            </a:r>
          </a:p>
          <a:p>
            <a:pPr marL="0" indent="0">
              <a:buNone/>
            </a:pP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      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1.3.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กำไรส่วนเกินต่อหน่วย (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P-VC)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		1.7.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ถ้าต้องการกำไรก่อนภาษี 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80,000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บาท บริษัทจะต้องขายสินค้ากี่หน่วย</a:t>
            </a:r>
            <a:endParaRPr lang="en-US" sz="28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      1.4.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ต้นทุนคงที่ กี่บาท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				1.8.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ถ้าบริษัทขายสินค้าได้ 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12,000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 จะมีกำไรหรือขาดทุนกี่บาท</a:t>
            </a:r>
          </a:p>
          <a:p>
            <a:pPr marL="0" indent="0">
              <a:buNone/>
            </a:pP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     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									1.9.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ถ้าบริษัทขายสินค้า 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2,000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หน่วย จะมีกำไรส่วนเกินจากการขายสินค้ากี่บาท</a:t>
            </a:r>
          </a:p>
          <a:p>
            <a:endParaRPr lang="en-TH" dirty="0"/>
          </a:p>
        </p:txBody>
      </p:sp>
    </p:spTree>
    <p:extLst>
      <p:ext uri="{BB962C8B-B14F-4D97-AF65-F5344CB8AC3E}">
        <p14:creationId xmlns:p14="http://schemas.microsoft.com/office/powerpoint/2010/main" val="281982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2B7D02C-F642-492B-8E97-FDE1C0FDA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1507414"/>
            <a:ext cx="5120255" cy="3903332"/>
          </a:xfrm>
        </p:spPr>
        <p:txBody>
          <a:bodyPr anchor="t">
            <a:normAutofit/>
          </a:bodyPr>
          <a:lstStyle/>
          <a:p>
            <a:pPr algn="ctr"/>
            <a:br>
              <a:rPr lang="th-TH" sz="4400" dirty="0">
                <a:solidFill>
                  <a:schemeClr val="accent2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</a:br>
            <a:br>
              <a:rPr lang="th-TH" sz="6000" dirty="0">
                <a:solidFill>
                  <a:schemeClr val="accent2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</a:br>
            <a:r>
              <a:rPr lang="en-US" sz="6000" dirty="0">
                <a:solidFill>
                  <a:schemeClr val="accent2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Leverage</a:t>
            </a:r>
            <a:r>
              <a:rPr lang="en-TH" sz="6000" dirty="0">
                <a:solidFill>
                  <a:schemeClr val="accent2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endParaRPr lang="en-US" sz="6000" dirty="0">
              <a:solidFill>
                <a:schemeClr val="accent2"/>
              </a:solidFill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D0BA34-24BC-4C63-945A-90AA854E1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07415"/>
            <a:ext cx="5210007" cy="3903331"/>
          </a:xfrm>
          <a:ln w="57150">
            <a:noFill/>
          </a:ln>
        </p:spPr>
        <p:txBody>
          <a:bodyPr anchor="t">
            <a:noAutofit/>
          </a:bodyPr>
          <a:lstStyle/>
          <a:p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กระบวนการใช้สินทรัพย์และเงินทุน เพื่อเพิ่มผลกำไร ซึ่งก่อให้เกิดต้นทุนทุนคงที่ (</a:t>
            </a:r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Fixed Cost)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โดยการวิเคราะห์ </a:t>
            </a:r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Leverage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ก็เพื่อศึกษาว่าจะต้องทำอย่างไร เพื่อให้กิจการได้รับผลตอบแทนคุ้มกับต้นทุนคงที่ ที่เกิดจากการจัดหาเงินทุน และการจัดสรรเงินทุน เพื่อให้กิจการสามารถที่จะดำรงอยู่ได้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47415D-11C2-4BA0-A3EE-E0DA219B3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6123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Operating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/>
          </a:bodyPr>
          <a:lstStyle/>
          <a:p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กระบวนการ</a:t>
            </a:r>
            <a:r>
              <a:rPr lang="th-TH" sz="3200" u="sng" dirty="0">
                <a:latin typeface="CordiaUPC" panose="020B0304020202020204" pitchFamily="34" charset="-34"/>
                <a:cs typeface="CordiaUPC" panose="020B0304020202020204" pitchFamily="34" charset="-34"/>
              </a:rPr>
              <a:t>ใช้สินทรัพย์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เพื่อเพิ่มผลกำไร ก่อให้เกิดต้นทุน </a:t>
            </a:r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2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ประเภท คือ ต้นทุนคงที่ และต้นทุนผันแปร ซึ่งธุรกิจต้องศึกษา เมื่อใดจึงจะสามารถมีรายได้เพียงพอคุ้มกับต้นทุนทั้ง </a:t>
            </a:r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2 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ประเภท เรียกว่า </a:t>
            </a:r>
            <a:r>
              <a:rPr lang="en-US" sz="3200" u="sng" dirty="0">
                <a:latin typeface="CordiaUPC" panose="020B0304020202020204" pitchFamily="34" charset="-34"/>
                <a:cs typeface="CordiaUPC" panose="020B0304020202020204" pitchFamily="34" charset="-34"/>
              </a:rPr>
              <a:t>Operating Leverage</a:t>
            </a:r>
            <a:endParaRPr lang="en-TH" sz="3200" u="sng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173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Financial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/>
          </a:bodyPr>
          <a:lstStyle/>
          <a:p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กระบวนการ</a:t>
            </a:r>
            <a:r>
              <a:rPr lang="th-TH" sz="3200" u="sng" dirty="0">
                <a:latin typeface="CordiaUPC" panose="020B0304020202020204" pitchFamily="34" charset="-34"/>
                <a:cs typeface="CordiaUPC" panose="020B0304020202020204" pitchFamily="34" charset="-34"/>
              </a:rPr>
              <a:t>ใช้เงินทุน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เพื่อเพิ่มผลกำไร ก่อให้เกิดค่าใช้จ่าย </a:t>
            </a:r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2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ประเภท คือ ค่าใช้จ่ายคงที่ และค่าใช้จ่ายผันแปร ซึ่งธุรกิจต้องศึกษาหาทางเลือกในการหาเงินทุน  ที่ทำให้รายได้เพียงพอกับค่าใช้จ่ายเหล่านั้น และทำให้ผู้ถือหุ้น ได้รับผลตอบแทนสูงสุด เรียกกระบวนการนี้ว่า </a:t>
            </a:r>
            <a:r>
              <a:rPr lang="en-US" sz="3200" u="sng" dirty="0">
                <a:latin typeface="CordiaUPC" panose="020B0304020202020204" pitchFamily="34" charset="-34"/>
                <a:cs typeface="CordiaUPC" panose="020B0304020202020204" pitchFamily="34" charset="-34"/>
              </a:rPr>
              <a:t>Financial Leverage </a:t>
            </a:r>
            <a:endParaRPr lang="en-TH" sz="3200" u="sng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7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th-TH" sz="4400" dirty="0">
                <a:solidFill>
                  <a:srgbClr val="FFFFFF"/>
                </a:solidFill>
              </a:rPr>
              <a:t>งบกำไรขาดทุน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Autofit/>
          </a:bodyPr>
          <a:lstStyle/>
          <a:p>
            <a:r>
              <a:rPr lang="th-TH" sz="2400" dirty="0"/>
              <a:t>ขาย</a:t>
            </a:r>
          </a:p>
          <a:p>
            <a:r>
              <a:rPr lang="th-TH" sz="2400" dirty="0"/>
              <a:t>หัก ต้นทุนขาย</a:t>
            </a:r>
          </a:p>
          <a:p>
            <a:r>
              <a:rPr lang="th-TH" sz="2400" dirty="0"/>
              <a:t>กำไรขั้นต้น</a:t>
            </a:r>
          </a:p>
          <a:p>
            <a:r>
              <a:rPr lang="th-TH" sz="2400" dirty="0"/>
              <a:t>หัก ค่าใช้จ่ายในการขาย บริหาร </a:t>
            </a:r>
            <a:r>
              <a:rPr lang="th-TH" sz="2400" dirty="0" err="1"/>
              <a:t>อื่นๆ</a:t>
            </a:r>
            <a:endParaRPr lang="th-TH" sz="2400" dirty="0"/>
          </a:p>
          <a:p>
            <a:r>
              <a:rPr lang="th-TH" sz="2400" dirty="0"/>
              <a:t>กำไรสุทธิก่อนหักดอกเบี้ยและภาษี</a:t>
            </a:r>
          </a:p>
          <a:p>
            <a:r>
              <a:rPr lang="th-TH" sz="2400" dirty="0"/>
              <a:t>หัก ดอกเบี้ยจ่าย</a:t>
            </a:r>
          </a:p>
          <a:p>
            <a:r>
              <a:rPr lang="th-TH" sz="2400" dirty="0"/>
              <a:t>กำไรก่อนหักภาษี</a:t>
            </a:r>
          </a:p>
          <a:p>
            <a:r>
              <a:rPr lang="th-TH" sz="2400" dirty="0"/>
              <a:t>หัก ภาษีจ่าย</a:t>
            </a:r>
          </a:p>
          <a:p>
            <a:r>
              <a:rPr lang="th-TH" sz="2400" dirty="0"/>
              <a:t>กำไรสุทธิหลังหักภาษี</a:t>
            </a:r>
          </a:p>
          <a:p>
            <a:r>
              <a:rPr lang="th-TH" sz="2400" dirty="0"/>
              <a:t>หัก เงินปันผลหุ้นบุริมสิทธิ</a:t>
            </a:r>
          </a:p>
          <a:p>
            <a:r>
              <a:rPr lang="th-TH" sz="2400" dirty="0"/>
              <a:t>กำไรสุทธิ</a:t>
            </a:r>
            <a:endParaRPr lang="en-US" sz="2400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42419CBB-46B8-114E-8A0F-E4145E5F75BE}"/>
              </a:ext>
            </a:extLst>
          </p:cNvPr>
          <p:cNvSpPr/>
          <p:nvPr/>
        </p:nvSpPr>
        <p:spPr>
          <a:xfrm>
            <a:off x="8521148" y="636104"/>
            <a:ext cx="1815548" cy="2279373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883F52F7-2009-A04E-B371-EF52DBC89C08}"/>
              </a:ext>
            </a:extLst>
          </p:cNvPr>
          <p:cNvSpPr/>
          <p:nvPr/>
        </p:nvSpPr>
        <p:spPr>
          <a:xfrm>
            <a:off x="8521148" y="3393137"/>
            <a:ext cx="1815548" cy="2689611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C767FA-670E-D74B-B60D-DF5E299D0768}"/>
              </a:ext>
            </a:extLst>
          </p:cNvPr>
          <p:cNvSpPr/>
          <p:nvPr/>
        </p:nvSpPr>
        <p:spPr>
          <a:xfrm>
            <a:off x="9935829" y="1228564"/>
            <a:ext cx="2427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rdiaUPC" panose="020B0304020202020204" pitchFamily="34" charset="-34"/>
                <a:cs typeface="CordiaUPC" panose="020B0304020202020204" pitchFamily="34" charset="-34"/>
              </a:rPr>
              <a:t>Operating Leverage</a:t>
            </a:r>
            <a:endParaRPr lang="en-TH" sz="24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6B35E9-FBD2-744F-AA3C-D94BA11CAC9A}"/>
              </a:ext>
            </a:extLst>
          </p:cNvPr>
          <p:cNvSpPr/>
          <p:nvPr/>
        </p:nvSpPr>
        <p:spPr>
          <a:xfrm>
            <a:off x="9935829" y="4229602"/>
            <a:ext cx="1957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ordiaUPC" panose="020B0304020202020204" pitchFamily="34" charset="-34"/>
                <a:cs typeface="CordiaUPC" panose="020B0304020202020204" pitchFamily="34" charset="-34"/>
              </a:rPr>
              <a:t>Financial Leverage </a:t>
            </a:r>
            <a:endParaRPr lang="en-TH" sz="24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8404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123" y="914981"/>
            <a:ext cx="3269749" cy="609019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Operating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384" y="1882391"/>
            <a:ext cx="5445833" cy="3749784"/>
          </a:xfrm>
        </p:spPr>
        <p:txBody>
          <a:bodyPr anchor="ctr">
            <a:normAutofit/>
          </a:bodyPr>
          <a:lstStyle/>
          <a:p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ต้นทุนคงที่ </a:t>
            </a:r>
          </a:p>
          <a:p>
            <a:pPr marL="0" indent="0">
              <a:buNone/>
            </a:pP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    ค่าใช้จ่าย</a:t>
            </a:r>
            <a:r>
              <a:rPr lang="th-TH" sz="3200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ต่างๆ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 ที่เกิดจากการผลิต ค่าใช้จ่ายในการบริหารและการขาย และค่าใช้จ่าย</a:t>
            </a:r>
            <a:r>
              <a:rPr lang="th-TH" sz="3200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อื่นๆ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 ที่มีจำนวนคงที่ ไม่ว่าจะมีการเปลี่ยนแปลงหน่วยการผลิต เช่น เงินเดือนพนักงาน ค่าเช่าอาคาร ค่าใช้จ่ายในการบริหารคงที่ ฯลฯ</a:t>
            </a:r>
            <a:endParaRPr lang="en-TH" sz="3200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4D1365-8C9C-C547-B823-434F395653DD}"/>
              </a:ext>
            </a:extLst>
          </p:cNvPr>
          <p:cNvSpPr txBox="1">
            <a:spLocks/>
          </p:cNvSpPr>
          <p:nvPr/>
        </p:nvSpPr>
        <p:spPr>
          <a:xfrm>
            <a:off x="6202018" y="1213155"/>
            <a:ext cx="5445833" cy="5644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3200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ต้นทุนผันแปร</a:t>
            </a:r>
          </a:p>
          <a:p>
            <a:pPr marL="0" indent="0" algn="thaiDist">
              <a:buNone/>
            </a:pP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    ค่าใช้จ่าย</a:t>
            </a:r>
            <a:r>
              <a:rPr lang="th-TH" sz="3200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ต่างๆ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 ที่เกิดจากการผลิต ค่าใช้จ่ายในการบริหารและการขาย  และค่าใช้จ่าย</a:t>
            </a:r>
            <a:r>
              <a:rPr lang="th-TH" sz="3200" dirty="0" err="1">
                <a:latin typeface="CordiaUPC" panose="020B0304020202020204" pitchFamily="34" charset="-34"/>
                <a:cs typeface="CordiaUPC" panose="020B0304020202020204" pitchFamily="34" charset="-34"/>
              </a:rPr>
              <a:t>อื่นๆ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 ที่มีจำนวนผันแปรไปตามหน่วยที่ผลิตและขาย เช่น ค่าวัตถุดิบ ค่าจ้างแรงงานรายชิ้น ค่าใช้จ่ายในการบริหารผันแปร เช่น ค่าวัสดุสำนักงาน ค่าน้ำ ค่าไฟ</a:t>
            </a:r>
          </a:p>
          <a:p>
            <a:pPr marL="0" indent="0">
              <a:buNone/>
            </a:pPr>
            <a:endParaRPr lang="en-TH" sz="3200" u="sng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36117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th-TH" sz="4400" b="1" dirty="0">
                <a:solidFill>
                  <a:srgbClr val="FFFFFF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การคำนวณหากำไรต่อหุ้นสามัญ (</a:t>
            </a:r>
            <a:r>
              <a:rPr lang="en-US" sz="4400" b="1" dirty="0">
                <a:solidFill>
                  <a:srgbClr val="FFFFFF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EPS)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900" y="1750123"/>
            <a:ext cx="6817428" cy="4624327"/>
          </a:xfrm>
        </p:spPr>
        <p:txBody>
          <a:bodyPr anchor="ctr">
            <a:normAutofit fontScale="70000" lnSpcReduction="20000"/>
          </a:bodyPr>
          <a:lstStyle/>
          <a:p>
            <a:r>
              <a:rPr lang="th-TH" sz="5200" dirty="0">
                <a:latin typeface="CordiaUPC" panose="020B0304020202020204" pitchFamily="34" charset="-34"/>
                <a:cs typeface="CordiaUPC" panose="020B0304020202020204" pitchFamily="34" charset="-34"/>
              </a:rPr>
              <a:t>รายได้ต่อหุ้นสามัญ </a:t>
            </a:r>
            <a:r>
              <a:rPr lang="en-US" sz="5200" dirty="0">
                <a:latin typeface="CordiaUPC" panose="020B0304020202020204" pitchFamily="34" charset="-34"/>
                <a:cs typeface="CordiaUPC" panose="020B0304020202020204" pitchFamily="34" charset="-34"/>
              </a:rPr>
              <a:t>= </a:t>
            </a:r>
            <a:r>
              <a:rPr lang="th-TH" sz="5200" u="sng" dirty="0">
                <a:latin typeface="CordiaUPC" panose="020B0304020202020204" pitchFamily="34" charset="-34"/>
                <a:cs typeface="CordiaUPC" panose="020B0304020202020204" pitchFamily="34" charset="-34"/>
              </a:rPr>
              <a:t>กำไรส่วนของผู้ถือหุ้นสามัญ </a:t>
            </a:r>
          </a:p>
          <a:p>
            <a:pPr marL="0" indent="0">
              <a:buNone/>
            </a:pPr>
            <a:r>
              <a:rPr lang="th-TH" sz="5200" dirty="0">
                <a:latin typeface="CordiaUPC" panose="020B0304020202020204" pitchFamily="34" charset="-34"/>
                <a:cs typeface="CordiaUPC" panose="020B0304020202020204" pitchFamily="34" charset="-34"/>
              </a:rPr>
              <a:t>                                           จำนวนหุ้นสามัญ</a:t>
            </a:r>
            <a:r>
              <a:rPr lang="th-TH" sz="5200" u="sng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</a:p>
          <a:p>
            <a:pPr marL="0" indent="0">
              <a:buNone/>
            </a:pPr>
            <a:endParaRPr lang="th-TH" sz="3200" u="sng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endParaRPr lang="th-TH" sz="3200" u="sng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endParaRPr lang="th-TH" sz="3200" u="sng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endParaRPr lang="th-TH" sz="3200" u="sng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ในการคำนวณหา 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EPS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ของแต่ละทางเลือก แล้วเลือกว่าจะตัดสินใจหาเงินทุนจากแหล่งใด </a:t>
            </a:r>
          </a:p>
          <a:p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จะต้องเริ่มคำนวณจากกำไรก่อนหักดอกเบี้ยและภาษี (</a:t>
            </a:r>
            <a:r>
              <a:rPr lang="en-US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EBIT) </a:t>
            </a:r>
            <a:r>
              <a:rPr lang="th-TH" sz="2800" dirty="0">
                <a:latin typeface="CordiaUPC" panose="020B0304020202020204" pitchFamily="34" charset="-34"/>
                <a:cs typeface="CordiaUPC" panose="020B0304020202020204" pitchFamily="34" charset="-34"/>
              </a:rPr>
              <a:t>ก่อน</a:t>
            </a:r>
          </a:p>
          <a:p>
            <a:pPr marL="0" indent="0">
              <a:buNone/>
            </a:pPr>
            <a:endParaRPr lang="th-TH" sz="3200" u="sng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endParaRPr lang="th-TH" sz="3200" u="sng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endParaRPr lang="en-US" sz="3200" u="sng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5774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br>
              <a:rPr lang="en-US" sz="4400" b="1" dirty="0">
                <a:solidFill>
                  <a:srgbClr val="FFFFFF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</a:br>
            <a:r>
              <a:rPr lang="th-TH" sz="4400" b="1" dirty="0">
                <a:solidFill>
                  <a:srgbClr val="FFFFFF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จุดคุ้มทุน (</a:t>
            </a:r>
            <a:r>
              <a:rPr lang="en-US" sz="4400" b="1" dirty="0">
                <a:solidFill>
                  <a:srgbClr val="FFFFFF"/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Break even point)</a:t>
            </a:r>
            <a:br>
              <a:rPr lang="en-TH" sz="4400" dirty="0"/>
            </a:b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/>
          </a:bodyPr>
          <a:lstStyle/>
          <a:p>
            <a:r>
              <a:rPr lang="en-US" sz="5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</a:t>
            </a:r>
            <a:r>
              <a:rPr lang="th-TH" sz="52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จุดคุ้มทุน	</a:t>
            </a:r>
            <a:r>
              <a:rPr lang="en-US" sz="5200" b="1" dirty="0">
                <a:latin typeface="CordiaUPC" panose="020B0304020202020204" pitchFamily="34" charset="-34"/>
                <a:cs typeface="CordiaUPC" panose="020B0304020202020204" pitchFamily="34" charset="-34"/>
              </a:rPr>
              <a:t>=	X	</a:t>
            </a:r>
            <a:r>
              <a:rPr lang="th-TH" sz="5200" b="1" dirty="0">
                <a:latin typeface="CordiaUPC" panose="020B0304020202020204" pitchFamily="34" charset="-34"/>
                <a:cs typeface="CordiaUPC" panose="020B0304020202020204" pitchFamily="34" charset="-34"/>
              </a:rPr>
              <a:t>	</a:t>
            </a:r>
            <a:r>
              <a:rPr lang="en-US" sz="5200" b="1" dirty="0">
                <a:latin typeface="CordiaUPC" panose="020B0304020202020204" pitchFamily="34" charset="-34"/>
                <a:cs typeface="CordiaUPC" panose="020B0304020202020204" pitchFamily="34" charset="-34"/>
              </a:rPr>
              <a:t>=  </a:t>
            </a:r>
            <a:r>
              <a:rPr lang="en-US" sz="5200" b="1" u="sng" dirty="0">
                <a:latin typeface="CordiaUPC" panose="020B0304020202020204" pitchFamily="34" charset="-34"/>
                <a:cs typeface="CordiaUPC" panose="020B0304020202020204" pitchFamily="34" charset="-34"/>
              </a:rPr>
              <a:t>FC</a:t>
            </a:r>
            <a:endParaRPr lang="en-TH" sz="5200" b="1" u="sng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pPr marL="0" indent="0">
              <a:buNone/>
            </a:pPr>
            <a:r>
              <a:rPr lang="en-US" sz="5200" b="1" dirty="0">
                <a:latin typeface="CordiaUPC" panose="020B0304020202020204" pitchFamily="34" charset="-34"/>
                <a:cs typeface="CordiaUPC" panose="020B0304020202020204" pitchFamily="34" charset="-34"/>
              </a:rPr>
              <a:t>		</a:t>
            </a:r>
            <a:r>
              <a:rPr lang="th-TH" sz="5200" b="1" dirty="0">
                <a:latin typeface="CordiaUPC" panose="020B0304020202020204" pitchFamily="34" charset="-34"/>
                <a:cs typeface="CordiaUPC" panose="020B0304020202020204" pitchFamily="34" charset="-34"/>
              </a:rPr>
              <a:t>                        </a:t>
            </a:r>
            <a:r>
              <a:rPr lang="en-US" sz="5200" b="1" dirty="0">
                <a:latin typeface="CordiaUPC" panose="020B0304020202020204" pitchFamily="34" charset="-34"/>
                <a:cs typeface="CordiaUPC" panose="020B0304020202020204" pitchFamily="34" charset="-34"/>
              </a:rPr>
              <a:t>P -  V </a:t>
            </a:r>
            <a:endParaRPr lang="en-TH" sz="52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r>
              <a:rPr lang="en-US" sz="2400" dirty="0">
                <a:latin typeface="CordiaUPC" panose="020B0304020202020204" pitchFamily="34" charset="-34"/>
                <a:cs typeface="CordiaUPC" panose="020B0304020202020204" pitchFamily="34" charset="-34"/>
              </a:rPr>
              <a:t>P </a:t>
            </a:r>
            <a:r>
              <a:rPr lang="th-TH" sz="2400" dirty="0">
                <a:latin typeface="CordiaUPC" panose="020B0304020202020204" pitchFamily="34" charset="-34"/>
                <a:cs typeface="CordiaUPC" panose="020B0304020202020204" pitchFamily="34" charset="-34"/>
              </a:rPr>
              <a:t>ราคาขายต่อหน่วย</a:t>
            </a:r>
          </a:p>
          <a:p>
            <a:r>
              <a:rPr lang="en-US" sz="2400" dirty="0">
                <a:latin typeface="CordiaUPC" panose="020B0304020202020204" pitchFamily="34" charset="-34"/>
                <a:cs typeface="CordiaUPC" panose="020B0304020202020204" pitchFamily="34" charset="-34"/>
              </a:rPr>
              <a:t>X </a:t>
            </a:r>
            <a:r>
              <a:rPr lang="th-TH" sz="2400" dirty="0">
                <a:latin typeface="CordiaUPC" panose="020B0304020202020204" pitchFamily="34" charset="-34"/>
                <a:cs typeface="CordiaUPC" panose="020B0304020202020204" pitchFamily="34" charset="-34"/>
              </a:rPr>
              <a:t>จำนวนหน่วยที่ผลิตและขาย</a:t>
            </a:r>
          </a:p>
          <a:p>
            <a:r>
              <a:rPr lang="en-US" sz="2400" dirty="0">
                <a:latin typeface="CordiaUPC" panose="020B0304020202020204" pitchFamily="34" charset="-34"/>
                <a:cs typeface="CordiaUPC" panose="020B0304020202020204" pitchFamily="34" charset="-34"/>
              </a:rPr>
              <a:t>FC </a:t>
            </a:r>
            <a:r>
              <a:rPr lang="th-TH" sz="2400" dirty="0">
                <a:latin typeface="CordiaUPC" panose="020B0304020202020204" pitchFamily="34" charset="-34"/>
                <a:cs typeface="CordiaUPC" panose="020B0304020202020204" pitchFamily="34" charset="-34"/>
              </a:rPr>
              <a:t>ต้นทุนคงที่</a:t>
            </a:r>
          </a:p>
          <a:p>
            <a:r>
              <a:rPr lang="en-US" sz="2400" dirty="0">
                <a:latin typeface="CordiaUPC" panose="020B0304020202020204" pitchFamily="34" charset="-34"/>
                <a:cs typeface="CordiaUPC" panose="020B0304020202020204" pitchFamily="34" charset="-34"/>
              </a:rPr>
              <a:t>V </a:t>
            </a:r>
            <a:r>
              <a:rPr lang="th-TH" sz="2400" dirty="0">
                <a:latin typeface="CordiaUPC" panose="020B0304020202020204" pitchFamily="34" charset="-34"/>
                <a:cs typeface="CordiaUPC" panose="020B0304020202020204" pitchFamily="34" charset="-34"/>
              </a:rPr>
              <a:t>ต้นทุนผันแปรต่อหน่วย</a:t>
            </a:r>
            <a:endParaRPr sz="2400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7132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09A04-7ADA-5349-9C95-E18379A8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latin typeface="CordiaUPC" panose="020B0304020202020204" pitchFamily="34" charset="-34"/>
                <a:cs typeface="CordiaUPC" panose="020B0304020202020204" pitchFamily="34" charset="-34"/>
              </a:rPr>
              <a:t>แบบฝึกหัด</a:t>
            </a:r>
            <a:endParaRPr lang="en-TH" sz="44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C2910-17F1-0F43-AE3D-8732736CF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1. 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บริษัท ฟ้าคราม จำกัด ขายสินค้าได้ 8,000 หน่วย ในราคาหน่วยละ 200 บาท ซึ่งทาให้ต้นทุนคงที่ต่อหน่วย เป็น 40 บาท ปีนี้บริษัทมี </a:t>
            </a:r>
            <a:r>
              <a:rPr lang="en-US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Contribution Margin </a:t>
            </a: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เท่ากับ 640,000 บาท </a:t>
            </a:r>
          </a:p>
          <a:p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1.1 ต้นทุนคงที่ต่อปีคือกี่บาท</a:t>
            </a:r>
            <a:b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</a:b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1.2 ต้นทุนผันแปรทั้งสิ้นเท่ากับกี่บาท</a:t>
            </a:r>
            <a:b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</a:b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1.3 กาไรของบริษัทฟ้าคราม เป็นเท่าใด</a:t>
            </a:r>
            <a:b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</a:br>
            <a:r>
              <a:rPr lang="th-TH" sz="3200" dirty="0">
                <a:latin typeface="CordiaUPC" panose="020B0304020202020204" pitchFamily="34" charset="-34"/>
                <a:cs typeface="CordiaUPC" panose="020B0304020202020204" pitchFamily="34" charset="-34"/>
              </a:rPr>
              <a:t>1.4 บริษัทจะต้องขายสินค้ากี่หน่วยถึงจะคุ้มทุน </a:t>
            </a:r>
          </a:p>
          <a:p>
            <a:pPr marL="0" indent="0">
              <a:buNone/>
            </a:pPr>
            <a:endParaRPr lang="en-TH" sz="3200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6351682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1475</Words>
  <Application>Microsoft Macintosh PowerPoint</Application>
  <PresentationFormat>Widescreen</PresentationFormat>
  <Paragraphs>127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CordiaUPC</vt:lpstr>
      <vt:lpstr>Gill Sans MT</vt:lpstr>
      <vt:lpstr>Wingdings 2</vt:lpstr>
      <vt:lpstr>Dividend</vt:lpstr>
      <vt:lpstr>บทที่ 4 การวิเคราะห์การใช้สินทรัพย์และเงินทุนในการดำเนินงาน</vt:lpstr>
      <vt:lpstr>  Leverage </vt:lpstr>
      <vt:lpstr>Operating Leverage</vt:lpstr>
      <vt:lpstr>Financial Leverage</vt:lpstr>
      <vt:lpstr>งบกำไรขาดทุน</vt:lpstr>
      <vt:lpstr>Operating Leverage</vt:lpstr>
      <vt:lpstr>การคำนวณหากำไรต่อหุ้นสามัญ (EPS)</vt:lpstr>
      <vt:lpstr> จุดคุ้มทุน (Break even point) </vt:lpstr>
      <vt:lpstr>แบบฝึกหัด</vt:lpstr>
      <vt:lpstr>เฉลย</vt:lpstr>
      <vt:lpstr>เฉลย</vt:lpstr>
      <vt:lpstr>แบบทดสอบ</vt:lpstr>
      <vt:lpstr>แบบทดสอบ</vt:lpstr>
      <vt:lpstr>เฉลย แบบทดสอบ ข้อที่ 1</vt:lpstr>
      <vt:lpstr>เฉลย</vt:lpstr>
      <vt:lpstr>เฉลย</vt:lpstr>
      <vt:lpstr>เฉลย</vt:lpstr>
      <vt:lpstr>เฉลย</vt:lpstr>
      <vt:lpstr>แบบทดสอบ (เก็บคะแนน)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4 การวิเคราะห์การใช้สินทรัพย์และเงินทุนในการดำเนินงาน</dc:title>
  <dc:creator>Narumon c.</dc:creator>
  <cp:lastModifiedBy>Narumon c.</cp:lastModifiedBy>
  <cp:revision>17</cp:revision>
  <dcterms:created xsi:type="dcterms:W3CDTF">2020-06-16T09:59:27Z</dcterms:created>
  <dcterms:modified xsi:type="dcterms:W3CDTF">2021-06-14T04:36:15Z</dcterms:modified>
</cp:coreProperties>
</file>