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sldIdLst>
    <p:sldId id="264" r:id="rId2"/>
    <p:sldId id="257" r:id="rId3"/>
    <p:sldId id="258" r:id="rId4"/>
    <p:sldId id="265" r:id="rId5"/>
    <p:sldId id="259" r:id="rId6"/>
    <p:sldId id="260" r:id="rId7"/>
    <p:sldId id="268" r:id="rId8"/>
    <p:sldId id="261" r:id="rId9"/>
    <p:sldId id="269" r:id="rId10"/>
    <p:sldId id="270" r:id="rId11"/>
    <p:sldId id="271" r:id="rId12"/>
    <p:sldId id="266" r:id="rId13"/>
    <p:sldId id="267" r:id="rId14"/>
    <p:sldId id="272" r:id="rId15"/>
    <p:sldId id="279" r:id="rId16"/>
    <p:sldId id="280" r:id="rId17"/>
    <p:sldId id="281" r:id="rId18"/>
    <p:sldId id="274" r:id="rId19"/>
    <p:sldId id="275" r:id="rId20"/>
    <p:sldId id="282" r:id="rId21"/>
    <p:sldId id="276" r:id="rId22"/>
    <p:sldId id="285" r:id="rId23"/>
    <p:sldId id="286" r:id="rId24"/>
    <p:sldId id="277" r:id="rId25"/>
    <p:sldId id="287" r:id="rId26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86343"/>
  </p:normalViewPr>
  <p:slideViewPr>
    <p:cSldViewPr snapToGrid="0">
      <p:cViewPr>
        <p:scale>
          <a:sx n="112" d="100"/>
          <a:sy n="112" d="100"/>
        </p:scale>
        <p:origin x="43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B98A4-8FF9-E14C-8F54-C059A1BC76C6}" type="datetimeFigureOut">
              <a:rPr lang="en-TH" smtClean="0"/>
              <a:t>12/1/2022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7F41-0232-4D46-AFF3-301F088F80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4040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E7F41-0232-4D46-AFF3-301F088F8016}" type="slidenum">
              <a:rPr lang="en-TH" smtClean="0"/>
              <a:t>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3336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B9D1-5EA4-0245-83E9-078BE7B4A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3C2E4-CE60-5A49-AD0E-ABCD94974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FA5F2-160A-3C4C-92A7-E95A2B7C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83C9-5561-FD48-BBB4-B4668723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0F6E1-79CE-F84C-BB24-AC0E0078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6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8627-CD0B-A145-85BA-33B66BCF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26AFD-1549-7B46-9EEE-92B0C6CF8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28F88-389D-A346-8DBF-E8341A36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5E12F-AFE2-FE49-BD0D-406B9D27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ECC7E-2ADB-A04D-8674-D9C67257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CB8FF2-15A0-7B4C-990F-EB06745C1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9D945-4521-C84E-BCE0-1CDA3409B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3844A-FE90-1A40-AD25-48834628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93103-FD02-B84F-9D10-17899670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F044D-5596-9447-A0DF-8651AA45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0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0702-C95A-B741-8F2B-EEC51E34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DD0E7-20D4-0C43-AE5C-938ABB098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8D1AB-CEE0-C141-B9DB-1CC654B5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42F85-0C5B-9644-9DC7-0747C6F4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4AB2F-8F70-354B-BEE6-B9A44419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4F9E-66EC-E849-8D56-6E4931E5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A98D1-5053-994E-BBDC-057A81DA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8E009-3C33-C742-B469-E5D03EE2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48012-0493-7442-B871-A592989A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19BE0-B2E5-9846-AAEF-B030A4AD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2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9AA3-90DC-194A-9CF1-19DF1C69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BCDD-EF34-814A-A38C-B2EF70024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EB749-009C-B04B-9A4A-1BB36CB1F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9B77F-220D-7C4A-8A28-2432974B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67628-E495-5C45-A30D-B81C691B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5A505-3531-5547-B313-D0677BF2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1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B1C3-E091-3846-9D9A-3DDDFF3E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FFC53-7E60-C646-8EAB-F8D6AA00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00F04-ACAC-4840-87D5-85FE40A0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E36FD-24D4-5949-A999-4E7A9C0DA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3A966-1E3F-CF43-9A44-9A723BCD1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F4054-EDA4-B242-B251-DEE97818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CDFE0-7DFF-FD40-9A1B-B415A64D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3557F-9E8A-544A-AF36-CC4B7DC6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4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F3B9-60A6-1642-85D7-AAB35A44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F6ECD-9F7A-E648-8A59-5C01FBAF4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AE485-335B-AD49-84A1-5163700A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667F7-3DF4-9942-A654-11FCEEBE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0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1B131-0C05-A64B-AD79-326C2E67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163B4-9D61-1E44-A8BD-539FB8AD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C7C66-6512-284A-AF7C-FF0BA896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4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AE44-C43D-B145-B5DD-ABE9A55E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6BCE4-9DA4-784F-A7E3-F67D0F63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98514-A6FA-6A46-9B10-F72120C3A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161B0-5E07-7F49-8DAB-A9EF948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9FEC3-5B60-694D-A88F-DFD368CC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D309B-7F7A-3741-8A1E-EE71C132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9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A1C5-1E61-E242-B5D1-D734DEEB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C0163-032F-C340-B96B-0F2F5745B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9A94A-FD25-0A41-BAAE-848B55DD1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FC54-222F-CB45-82F4-2085918C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65F96-E839-A442-89C2-7773EC18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C9F4C-ABB3-C145-8366-DCA1BEA3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6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C84D8-1FD5-014F-97F7-AA189450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15BD7-E6C9-9442-B23F-DF630E563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3D92C-7D1B-D649-A4FD-9604925CF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23F1F-9C56-CB46-AB6E-FB8D7D365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C8264-B952-1B43-BDE0-5E420845C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6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EC77B-C5CB-B147-96B2-504CD2E14A7A}"/>
              </a:ext>
            </a:extLst>
          </p:cNvPr>
          <p:cNvSpPr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6700" kern="12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การวิเคราะห์อัตราส่วนทางการเงิน</a:t>
            </a:r>
            <a:endParaRPr lang="en-US" sz="6700" kern="1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6700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(Financial Ratio Analysis)</a:t>
            </a:r>
            <a:endParaRPr lang="th-TH" sz="6700" kern="1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6D2475-0A1A-074B-8FC5-5A2A43FBDF29}"/>
              </a:ext>
            </a:extLst>
          </p:cNvPr>
          <p:cNvSpPr/>
          <p:nvPr/>
        </p:nvSpPr>
        <p:spPr>
          <a:xfrm>
            <a:off x="1524000" y="1584683"/>
            <a:ext cx="9144000" cy="2551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b="1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สูตรอัตราส่วนความคุ้มครอง</a:t>
            </a:r>
            <a:endParaRPr lang="en-US" sz="3200" b="1" kern="1200" dirty="0">
              <a:solidFill>
                <a:schemeClr val="tx1"/>
              </a:solidFill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1)  </a:t>
            </a:r>
            <a:r>
              <a:rPr lang="en-US" sz="3200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อัตราส่วนความคุ้มครอง</a:t>
            </a: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	=        </a:t>
            </a:r>
            <a:r>
              <a:rPr lang="en-US" sz="3200" u="sng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กำไรก่อนหักดอกเบี้ยและภาษี</a:t>
            </a:r>
            <a:r>
              <a:rPr lang="en-US" sz="3200" u="sng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 </a:t>
            </a: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(</a:t>
            </a:r>
            <a:r>
              <a:rPr lang="en-US" sz="3200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เท่า</a:t>
            </a: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)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                                                      </a:t>
            </a:r>
            <a:r>
              <a:rPr lang="en-US" sz="3200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ดอกเบี้ยจ่ายในงวด</a:t>
            </a:r>
            <a:endParaRPr lang="en-US" sz="3200" kern="1200" dirty="0">
              <a:solidFill>
                <a:schemeClr val="tx1"/>
              </a:solidFill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3071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C6B95-FEA6-DB42-ADFD-EA4B260C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879" y="3292608"/>
            <a:ext cx="4374517" cy="134967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th-TH" sz="4200" b="1" u="sng" dirty="0"/>
              <a:t>คำสั่ง</a:t>
            </a:r>
            <a:r>
              <a:rPr lang="th-TH" sz="4200" b="1" dirty="0"/>
              <a:t> จากโจทย์ให้นักศึกษาวิเคราะห์อัตราส่วนทางการเงิน ดังต่อไปนี้</a:t>
            </a:r>
            <a:br>
              <a:rPr lang="en-TH" sz="4200" dirty="0"/>
            </a:br>
            <a:endParaRPr lang="en-TH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628A-2691-A842-B08C-A1922D2FC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25" y="1219633"/>
            <a:ext cx="6254093" cy="4418098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n-TH" sz="500" dirty="0"/>
          </a:p>
          <a:p>
            <a:pPr lvl="0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อัตราส่วนสภาพคล่อง (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Liquidity Ratios)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Current Ratio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Quick Ratio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อัตราสภาพคล่องของลูกหนี้ 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Liquidity of Receivables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ระยะเวลาเก็บหนี้โดยเฉลี่ย (จำนวนวัน 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356 </a:t>
            </a:r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วัน)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อัตราสภาพคล่องของสินค้า 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Liquidity of Inventory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ระยะเวลาขายสินค้าโดยเฉลี่ย (จำนวนวัน 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356 </a:t>
            </a:r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วัน)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 (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Debt Ratios)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อัตราส่วนหนี้สินต่อส่วนของเจ้าของ 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Debt to net worth ratio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อัตราส่วนหนี้สินระยะยาวต่อการจัดหาเงินทุนระยะยาว 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Capitalization Ratio 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อัตราส่วนความมีกำไร (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Profitability Ratios)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Profitability in Relation to sale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2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อัตรากำไรต่อยอดขาย 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Gross profit Margin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2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อัตรากำไรสุทธิต่อยอดขาย 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Net Profit Margin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1"/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Profitability in Relation to Investment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2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อัตราผลตอบแทนจากการลงทุนหุ้นสามัญ 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Rate of Return on common Stock Equity : ROCE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2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อัตราผลตอบแทนการลงทุนในสินทรัพย์ 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Rate on Assets Ratio : ROA 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/>
            <a:r>
              <a:rPr lang="th-TH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อัตราส่วนความคุ้มครอง (</a:t>
            </a:r>
            <a:r>
              <a:rPr lang="en-US" sz="8000" dirty="0">
                <a:latin typeface="CordiaUPC" panose="020B0304020202020204" pitchFamily="34" charset="-34"/>
                <a:cs typeface="CordiaUPC" panose="020B0304020202020204" pitchFamily="34" charset="-34"/>
              </a:rPr>
              <a:t>Coverage Ratios)</a:t>
            </a:r>
            <a:endParaRPr lang="en-TH" sz="8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endParaRPr lang="en-TH" sz="500" dirty="0"/>
          </a:p>
          <a:p>
            <a:endParaRPr lang="en-TH" sz="500" dirty="0"/>
          </a:p>
        </p:txBody>
      </p:sp>
    </p:spTree>
    <p:extLst>
      <p:ext uri="{BB962C8B-B14F-4D97-AF65-F5344CB8AC3E}">
        <p14:creationId xmlns:p14="http://schemas.microsoft.com/office/powerpoint/2010/main" val="66222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48F4-79F6-CD4D-84F1-103AF28A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507" y="2041442"/>
            <a:ext cx="3197064" cy="28460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th-TH" sz="4800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36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งบดุล</a:t>
            </a:r>
            <a:br>
              <a:rPr lang="th-TH" sz="36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</a:br>
            <a:r>
              <a:rPr lang="th-TH" sz="36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ของบริษัท </a:t>
            </a:r>
            <a:r>
              <a:rPr lang="en-US" sz="36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A </a:t>
            </a:r>
            <a:r>
              <a:rPr lang="th-TH" sz="36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จำกัด </a:t>
            </a:r>
            <a:br>
              <a:rPr lang="th-TH" sz="36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</a:br>
            <a:r>
              <a:rPr lang="th-TH" sz="36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ปี </a:t>
            </a:r>
            <a:r>
              <a:rPr lang="en-US" sz="36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2018 </a:t>
            </a:r>
            <a:r>
              <a:rPr lang="th-TH" sz="36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และ </a:t>
            </a:r>
            <a:r>
              <a:rPr lang="en-US" sz="36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2017 </a:t>
            </a:r>
            <a:br>
              <a:rPr lang="en-TH" sz="3600" dirty="0">
                <a:effectLst/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</a:br>
            <a:r>
              <a:rPr lang="th-TH" sz="3600" b="1" dirty="0">
                <a:highlight>
                  <a:srgbClr val="00FFFF"/>
                </a:highlight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    (หน่วย </a:t>
            </a:r>
            <a:r>
              <a:rPr lang="en-US" sz="3600" b="1" dirty="0">
                <a:highlight>
                  <a:srgbClr val="00FFFF"/>
                </a:highlight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: </a:t>
            </a:r>
            <a:r>
              <a:rPr lang="th-TH" sz="3600" b="1" dirty="0">
                <a:highlight>
                  <a:srgbClr val="00FFFF"/>
                </a:highlight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ล้านบาท)</a:t>
            </a:r>
            <a:br>
              <a:rPr lang="en-TH" sz="3600" dirty="0">
                <a:effectLst/>
                <a:highlight>
                  <a:srgbClr val="00FFFF"/>
                </a:highlight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</a:br>
            <a:endParaRPr lang="en-US" sz="3600" kern="1200" dirty="0">
              <a:solidFill>
                <a:schemeClr val="tx1"/>
              </a:solidFill>
              <a:highlight>
                <a:srgbClr val="00FFFF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40" name="Content Placeholder 3">
            <a:extLst>
              <a:ext uri="{FF2B5EF4-FFF2-40B4-BE49-F238E27FC236}">
                <a16:creationId xmlns:a16="http://schemas.microsoft.com/office/drawing/2014/main" id="{D6EC1C63-B17B-2E41-85F8-F6531393F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160416"/>
              </p:ext>
            </p:extLst>
          </p:nvPr>
        </p:nvGraphicFramePr>
        <p:xfrm>
          <a:off x="539247" y="376020"/>
          <a:ext cx="7608307" cy="619223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568562">
                  <a:extLst>
                    <a:ext uri="{9D8B030D-6E8A-4147-A177-3AD203B41FA5}">
                      <a16:colId xmlns:a16="http://schemas.microsoft.com/office/drawing/2014/main" val="4078879240"/>
                    </a:ext>
                  </a:extLst>
                </a:gridCol>
                <a:gridCol w="681705">
                  <a:extLst>
                    <a:ext uri="{9D8B030D-6E8A-4147-A177-3AD203B41FA5}">
                      <a16:colId xmlns:a16="http://schemas.microsoft.com/office/drawing/2014/main" val="341394177"/>
                    </a:ext>
                  </a:extLst>
                </a:gridCol>
                <a:gridCol w="681705">
                  <a:extLst>
                    <a:ext uri="{9D8B030D-6E8A-4147-A177-3AD203B41FA5}">
                      <a16:colId xmlns:a16="http://schemas.microsoft.com/office/drawing/2014/main" val="2891735737"/>
                    </a:ext>
                  </a:extLst>
                </a:gridCol>
                <a:gridCol w="2319011">
                  <a:extLst>
                    <a:ext uri="{9D8B030D-6E8A-4147-A177-3AD203B41FA5}">
                      <a16:colId xmlns:a16="http://schemas.microsoft.com/office/drawing/2014/main" val="2528999893"/>
                    </a:ext>
                  </a:extLst>
                </a:gridCol>
                <a:gridCol w="680184">
                  <a:extLst>
                    <a:ext uri="{9D8B030D-6E8A-4147-A177-3AD203B41FA5}">
                      <a16:colId xmlns:a16="http://schemas.microsoft.com/office/drawing/2014/main" val="1530738833"/>
                    </a:ext>
                  </a:extLst>
                </a:gridCol>
                <a:gridCol w="677140">
                  <a:extLst>
                    <a:ext uri="{9D8B030D-6E8A-4147-A177-3AD203B41FA5}">
                      <a16:colId xmlns:a16="http://schemas.microsoft.com/office/drawing/2014/main" val="2248831392"/>
                    </a:ext>
                  </a:extLst>
                </a:gridCol>
              </a:tblGrid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สินทรัพย์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2018</a:t>
                      </a:r>
                      <a:endParaRPr lang="en-US" sz="1800" b="0" i="0" u="none" strike="noStrike" dirty="0">
                        <a:effectLst/>
                        <a:highlight>
                          <a:srgbClr val="00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2017</a:t>
                      </a:r>
                      <a:endParaRPr lang="th-TH" sz="1800" b="0" i="0" u="none" strike="noStrike" dirty="0">
                        <a:effectLst/>
                        <a:highlight>
                          <a:srgbClr val="00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หนี้สินและส่วนของผู้ถือหุ้น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2018</a:t>
                      </a:r>
                      <a:endParaRPr lang="en-US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2017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2961972923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ทรัพย์สินหมุนเวียน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หนี้สินหมุนเวียน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2519386697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เงินสด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140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107</a:t>
                      </a:r>
                      <a:endParaRPr lang="en-US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เจ้าหนี้การค้า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213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197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3301779193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ลูกหนี้การค้า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294</a:t>
                      </a:r>
                      <a:endParaRPr lang="en-US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270</a:t>
                      </a:r>
                      <a:endParaRPr lang="en-US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ตั๋วจ่ายเงิน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50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53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3551806123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สินค้าคงเหลือ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269</a:t>
                      </a:r>
                      <a:endParaRPr lang="en-US" sz="18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280</a:t>
                      </a:r>
                      <a:endParaRPr lang="en-US" sz="18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ค่าใช้จ่ายค้างจ่าย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223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205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232922761"/>
                  </a:ext>
                </a:extLst>
              </a:tr>
              <a:tr h="34052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ค่าใช้จ่ายจ่ายล่วงหน้า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58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58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หนี้สินหมุนเวียนทั้งหมด</a:t>
                      </a:r>
                      <a:endParaRPr lang="th-TH" sz="1800" b="0" i="0" u="none" strike="noStrike" dirty="0">
                        <a:effectLst/>
                        <a:highlight>
                          <a:srgbClr val="00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486</a:t>
                      </a:r>
                      <a:endParaRPr lang="en-US" sz="1800" b="0" i="0" u="none" strike="noStrike" dirty="0">
                        <a:effectLst/>
                        <a:highlight>
                          <a:srgbClr val="00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455</a:t>
                      </a:r>
                      <a:endParaRPr lang="en-US" sz="18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739437233"/>
                  </a:ext>
                </a:extLst>
              </a:tr>
              <a:tr h="34052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ทรัพย์สินหมุนเวียนทั้งหมด</a:t>
                      </a:r>
                      <a:endParaRPr lang="th-TH" sz="1800" b="0" i="0" u="none" strike="noStrike" dirty="0">
                        <a:effectLst/>
                        <a:highlight>
                          <a:srgbClr val="FF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761</a:t>
                      </a:r>
                      <a:endParaRPr lang="en-US" sz="1800" b="0" i="0" u="none" strike="noStrike" dirty="0">
                        <a:effectLst/>
                        <a:highlight>
                          <a:srgbClr val="00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707</a:t>
                      </a:r>
                      <a:endParaRPr lang="en-US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หนี้สินไม่หมุนเวียน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244373838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ทรัพย์สินถาวร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เงินกู้ระยะยาว</a:t>
                      </a:r>
                      <a:endParaRPr lang="th-TH" sz="1800" b="0" i="0" u="none" strike="noStrike" dirty="0">
                        <a:effectLst/>
                        <a:highlight>
                          <a:srgbClr val="FF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117</a:t>
                      </a:r>
                      <a:endParaRPr lang="en-US" sz="1800" b="0" i="0" u="none" strike="noStrike" dirty="0">
                        <a:effectLst/>
                        <a:highlight>
                          <a:srgbClr val="FF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104</a:t>
                      </a:r>
                      <a:endParaRPr lang="en-US" sz="1800" b="0" i="0" u="none" strike="noStrike" dirty="0">
                        <a:effectLst/>
                        <a:highlight>
                          <a:srgbClr val="FF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113075609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อาคาร โรงงาน และเครื่องจักร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1,423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1,274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หนี้สินไม่หมุนเวียน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471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458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2563958462"/>
                  </a:ext>
                </a:extLst>
              </a:tr>
              <a:tr h="34052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sng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หัก</a:t>
                      </a: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ค่าเสื่อมราคาสะสม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550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460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</a:t>
                      </a: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หนี้สินไม่หมุนเวียนทั้งหมด</a:t>
                      </a:r>
                      <a:endParaRPr lang="th-TH" sz="1800" b="0" i="0" u="none" strike="noStrike" dirty="0">
                        <a:effectLst/>
                        <a:highlight>
                          <a:srgbClr val="00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588</a:t>
                      </a:r>
                      <a:endParaRPr lang="en-US" sz="18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562</a:t>
                      </a:r>
                      <a:endParaRPr lang="en-US" sz="18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2712543628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มูลค่าโดยสุทธิ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873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814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ส่วนของผู้ถือหุ้น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676329718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ทรัพย์สินไม่มีตัวตนและ</a:t>
                      </a:r>
                      <a:r>
                        <a:rPr lang="th-TH" sz="1800" b="0" u="none" strike="noStrike" dirty="0" err="1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อื่นๆ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245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221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หุ้นบุริมสิทธิ์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39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39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2002214855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ทรัพย์สินถาวรทั้งหมด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1,118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1,035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หุ้นกู้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55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32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2726771899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กำไรส่วนทุน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347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327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4459981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กำไรสะสม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390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347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1388327425"/>
                  </a:ext>
                </a:extLst>
              </a:tr>
              <a:tr h="34052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sng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หัก</a:t>
                      </a:r>
                      <a:r>
                        <a:rPr lang="th-TH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ตั๋วคงคลัง</a:t>
                      </a:r>
                      <a:endParaRPr lang="th-TH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26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254627746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ส่วนของผู้ถือหุ้นทั้งหมด</a:t>
                      </a:r>
                      <a:endParaRPr lang="th-TH" sz="1800" b="0" i="0" u="none" strike="noStrike" dirty="0">
                        <a:effectLst/>
                        <a:highlight>
                          <a:srgbClr val="FF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805</a:t>
                      </a:r>
                      <a:endParaRPr lang="en-US" sz="1800" b="0" i="0" u="none" strike="noStrike" dirty="0">
                        <a:effectLst/>
                        <a:highlight>
                          <a:srgbClr val="FF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725</a:t>
                      </a:r>
                      <a:endParaRPr lang="en-US" sz="1800" b="0" i="0" u="none" strike="noStrike" dirty="0">
                        <a:effectLst/>
                        <a:highlight>
                          <a:srgbClr val="FFFF00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3928577041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รวมทรัพย์สินทั้งหมด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1,879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1,742</a:t>
                      </a:r>
                      <a:endParaRPr lang="en-US" sz="18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รวมหนี้สินและส่วนของผู้ถือหุ้นทั้งหมด</a:t>
                      </a:r>
                      <a:endParaRPr lang="th-TH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1,879</a:t>
                      </a:r>
                      <a:endParaRPr lang="en-US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1,742</a:t>
                      </a:r>
                      <a:endParaRPr lang="en-US" sz="18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50466" marR="50466" marT="7009" marB="0" anchor="ctr"/>
                </a:tc>
                <a:extLst>
                  <a:ext uri="{0D108BD9-81ED-4DB2-BD59-A6C34878D82A}">
                    <a16:rowId xmlns:a16="http://schemas.microsoft.com/office/drawing/2014/main" val="357389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5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549B9747-8BCC-0749-8255-4BB62224C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306867"/>
              </p:ext>
            </p:extLst>
          </p:nvPr>
        </p:nvGraphicFramePr>
        <p:xfrm>
          <a:off x="1530319" y="288116"/>
          <a:ext cx="5011860" cy="6177998"/>
        </p:xfrm>
        <a:graphic>
          <a:graphicData uri="http://schemas.openxmlformats.org/drawingml/2006/table">
            <a:tbl>
              <a:tblPr firstRow="1" firstCol="1" bandRow="1"/>
              <a:tblGrid>
                <a:gridCol w="2111507">
                  <a:extLst>
                    <a:ext uri="{9D8B030D-6E8A-4147-A177-3AD203B41FA5}">
                      <a16:colId xmlns:a16="http://schemas.microsoft.com/office/drawing/2014/main" val="2076889931"/>
                    </a:ext>
                  </a:extLst>
                </a:gridCol>
                <a:gridCol w="2900353">
                  <a:extLst>
                    <a:ext uri="{9D8B030D-6E8A-4147-A177-3AD203B41FA5}">
                      <a16:colId xmlns:a16="http://schemas.microsoft.com/office/drawing/2014/main" val="4182211989"/>
                    </a:ext>
                  </a:extLst>
                </a:gridCol>
              </a:tblGrid>
              <a:tr h="298939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รายรับ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/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ยอดขาย</a:t>
                      </a:r>
                      <a:endParaRPr lang="th-TH" sz="20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2,262</a:t>
                      </a:r>
                      <a:endParaRPr lang="en-US" sz="20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579311"/>
                  </a:ext>
                </a:extLst>
              </a:tr>
              <a:tr h="411842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หัก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   ต้นทุนขาย</a:t>
                      </a:r>
                      <a:endParaRPr lang="th-TH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1,655</a:t>
                      </a:r>
                      <a:endParaRPr lang="en-US" sz="20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65957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หัก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   ค่าใช้จ่ายการขาย การบริหารและทั่วไป</a:t>
                      </a:r>
                      <a:endParaRPr lang="th-TH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327</a:t>
                      </a:r>
                      <a:endParaRPr lang="en-US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19891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หัก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   ค่าเสื่อมราคา</a:t>
                      </a:r>
                      <a:endParaRPr lang="th-TH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90</a:t>
                      </a:r>
                      <a:endParaRPr lang="en-US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825244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กำไรจากการดำเนินงานสุทธิ</a:t>
                      </a:r>
                      <a:endParaRPr lang="th-TH" sz="20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190</a:t>
                      </a:r>
                      <a:endParaRPr lang="en-US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888625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        รายได้อื่นๆ</a:t>
                      </a:r>
                      <a:endParaRPr lang="th-TH" sz="20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29</a:t>
                      </a:r>
                      <a:endParaRPr lang="en-US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870434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กำไรก่อนหักดอกเบี้ยและภาษี</a:t>
                      </a:r>
                      <a:endParaRPr lang="th-TH" sz="20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219</a:t>
                      </a:r>
                      <a:endParaRPr lang="en-US" sz="20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98000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หัก</a:t>
                      </a: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   ดอกเบี้ย</a:t>
                      </a:r>
                      <a:endParaRPr lang="th-TH" sz="20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49</a:t>
                      </a:r>
                      <a:endParaRPr lang="en-US" sz="20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382967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กำไรก่อนภาษี</a:t>
                      </a:r>
                      <a:endParaRPr lang="th-TH" sz="20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170</a:t>
                      </a:r>
                      <a:endParaRPr lang="en-US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732025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หัก</a:t>
                      </a: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   ภาษีเงินได้    :</a:t>
                      </a:r>
                      <a:endParaRPr lang="th-TH" sz="20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84</a:t>
                      </a:r>
                      <a:endParaRPr lang="en-US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991373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         ภาษีที่จ่ายจริง   :   71</a:t>
                      </a:r>
                      <a:endParaRPr lang="th-TH" sz="20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095901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         ภาษีค้างจ่าย     :   13</a:t>
                      </a:r>
                      <a:endParaRPr lang="th-TH" sz="2000" b="0" i="0" u="none" strike="noStrike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77320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กำไรสุทธิ</a:t>
                      </a:r>
                      <a:endParaRPr lang="th-TH" sz="2000" b="0" i="0" u="none" strike="noStrike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86</a:t>
                      </a:r>
                      <a:endParaRPr lang="en-US" sz="2000" b="0" i="0" u="none" strike="noStrike" dirty="0">
                        <a:effectLst/>
                        <a:highlight>
                          <a:srgbClr val="00FFFF"/>
                        </a:highligh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52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        เงินปันผล   :  43</a:t>
                      </a:r>
                      <a:endParaRPr lang="th-TH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100679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        เงินออม     :  43</a:t>
                      </a:r>
                      <a:endParaRPr lang="th-TH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 panose="02020603050405020304" pitchFamily="18" charset="0"/>
                          <a:cs typeface="CordiaUPC" panose="020B0304020202020204" pitchFamily="34" charset="-34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marL="69207" marR="69207" marT="96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268001"/>
                  </a:ext>
                </a:extLst>
              </a:tr>
            </a:tbl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C6B6D0FB-C91C-D842-A687-AA666F52D482}"/>
              </a:ext>
            </a:extLst>
          </p:cNvPr>
          <p:cNvSpPr txBox="1">
            <a:spLocks/>
          </p:cNvSpPr>
          <p:nvPr/>
        </p:nvSpPr>
        <p:spPr>
          <a:xfrm>
            <a:off x="7705249" y="1822541"/>
            <a:ext cx="3423728" cy="3671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th-TH" sz="3900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39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งบกำไรขาดทุน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9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ของบริษัท </a:t>
            </a:r>
            <a:r>
              <a:rPr lang="en-US" sz="39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A </a:t>
            </a:r>
            <a:r>
              <a:rPr lang="th-TH" sz="39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จำกัด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9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ปี </a:t>
            </a:r>
            <a:r>
              <a:rPr lang="en-US" sz="39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2018</a:t>
            </a:r>
            <a:br>
              <a:rPr lang="en-TH" sz="3900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</a:br>
            <a:r>
              <a:rPr lang="th-TH" sz="39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    (หน่วย </a:t>
            </a:r>
            <a:r>
              <a:rPr lang="en-US" sz="39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: </a:t>
            </a:r>
            <a:r>
              <a:rPr lang="th-TH" sz="39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ล้านบาท)</a:t>
            </a:r>
            <a:br>
              <a:rPr lang="en-TH" sz="4300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</a:br>
            <a:endParaRPr lang="en-US" sz="43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90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961B7-C86B-7049-9BAE-5DD4C6F97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รายการเพิ่มเติม</a:t>
            </a:r>
            <a:endParaRPr lang="en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/>
            <a:r>
              <a:rPr lang="th-TH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ขายเชื่อ ในปี </a:t>
            </a:r>
            <a:r>
              <a:rPr lang="en-US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2018 </a:t>
            </a:r>
            <a:r>
              <a:rPr lang="th-TH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จำนวน </a:t>
            </a:r>
            <a:r>
              <a:rPr lang="en-US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400,000</a:t>
            </a:r>
            <a:r>
              <a:rPr lang="th-TH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,</a:t>
            </a:r>
            <a:r>
              <a:rPr lang="en-US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000 </a:t>
            </a:r>
            <a:r>
              <a:rPr lang="th-TH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r>
              <a:rPr lang="en-US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ปี </a:t>
            </a:r>
            <a:r>
              <a:rPr lang="en-US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2017 </a:t>
            </a:r>
            <a:r>
              <a:rPr lang="th-TH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จำนวน </a:t>
            </a:r>
            <a:r>
              <a:rPr lang="en-US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360,000</a:t>
            </a:r>
            <a:r>
              <a:rPr lang="th-TH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,</a:t>
            </a:r>
            <a:r>
              <a:rPr lang="en-US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000 </a:t>
            </a:r>
            <a:r>
              <a:rPr lang="th-TH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r>
              <a:rPr lang="en-US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TH" dirty="0">
              <a:highlight>
                <a:srgbClr val="00FFFF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/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ระยะเวลาในการเก็บหนี้โดยเฉลี่ย  จำนวน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365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วัน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/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ปี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/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สินค้าเฉลี่ย คือ </a:t>
            </a:r>
            <a:r>
              <a:rPr lang="th-TH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สินค้าต้นงวด </a:t>
            </a:r>
            <a:r>
              <a:rPr lang="en-US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+ </a:t>
            </a:r>
            <a:r>
              <a:rPr lang="th-TH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สินค้าปลายงวด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2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/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การจัดหาเงินทุนระยะยาว ประกอบด้วย การกู้ยืมระยะยาว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+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ส่วนของเจ้าของ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/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กำไรส่วนที่เป็นของผู้ถือหุ้นสามัญ คือ กำไรสุทธิหลังหักภาษี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–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เงินปันผลหุ้นปุริมสิทธิ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</a:p>
          <a:p>
            <a:pPr marL="0" lvl="0" indent="0">
              <a:buNone/>
            </a:pP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หรือ กำไรสุทธิหลังหักภาษี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/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สินทรัพย์ที่มีตัวตนทั้งสิน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คือ สินทรัพย์ทั้งหมด </a:t>
            </a:r>
            <a:r>
              <a:rPr lang="en-US" b="1" dirty="0"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สินทรัพย์ที่ไม่มีตัวตนและ</a:t>
            </a:r>
            <a:r>
              <a:rPr lang="th-TH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อื่นๆ</a:t>
            </a:r>
            <a:endParaRPr lang="en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26588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50497" y="879092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เฉลยการวิเคราะห์อัตราส่วนสภาพคล่อง</a:t>
            </a:r>
            <a:endParaRPr lang="en-US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1)  Current Ratio 	=       </a:t>
            </a:r>
            <a:r>
              <a:rPr lang="en-US" sz="3200" u="sng" dirty="0" err="1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สินทรัพย์หมุนเวียน</a:t>
            </a:r>
            <a:r>
              <a:rPr lang="en-US" sz="3200" u="sng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  (</a:t>
            </a:r>
            <a:r>
              <a:rPr lang="en-US" sz="3200" dirty="0" err="1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เท่า</a:t>
            </a:r>
            <a:r>
              <a:rPr lang="en-US" sz="32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</a:t>
            </a:r>
            <a:r>
              <a:rPr lang="en-US" sz="3200" dirty="0" err="1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</a:t>
            </a:r>
            <a:r>
              <a:rPr lang="th-TH" sz="3200" dirty="0" err="1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ห</a:t>
            </a:r>
            <a:r>
              <a:rPr lang="th-TH" sz="32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มนุเวียน</a:t>
            </a:r>
            <a:endParaRPr lang="en-US" sz="3200" dirty="0">
              <a:highlight>
                <a:srgbClr val="00FFFF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2018		=   	</a:t>
            </a:r>
            <a:r>
              <a:rPr lang="en-US" sz="3200" u="sng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761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1.57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เท่า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</a:t>
            </a:r>
            <a:r>
              <a:rPr lang="en-US" sz="3200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            486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2017		=          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707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 1.55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เท่า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            455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สรุป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กิจการนี้มีสภาพคล่องสูง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ปี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2018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มีสินทรัพย์ระยะสั้นเป็น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1.57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เท่าของหนี้สินระยะสั้น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ถ้าเปรียบเทียบ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2018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กับ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2017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พบว่า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ปี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 2018 </a:t>
            </a: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มีสภาพคล่องดีกว่า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***current ratio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ยิ่งสูงยิ่งดี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27962" y="713127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เฉลยการวิเคราะห์อัตราส่วนสภาพคล่อง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(ต่อ)</a:t>
            </a:r>
            <a:endParaRPr lang="en-US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2)  Quick Ratio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หรือ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Acid-Test Ratio =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200" u="sng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สินทรัพย์หมุนเวียน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– </a:t>
            </a:r>
            <a:r>
              <a:rPr lang="en-US" sz="3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สินค้าคงเหลือ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(เท่า)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762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      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หนี้สินระยะสั้น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2018		=   	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761-</a:t>
            </a:r>
            <a:r>
              <a:rPr lang="en-US" sz="3200" u="sng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269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1.01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เท่า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                486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	2017		=          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707-</a:t>
            </a:r>
            <a:r>
              <a:rPr lang="en-US" sz="3200" u="sng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280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 0.94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เท่า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               455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สรุป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กิจการนี้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ปี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2018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มี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สินทรัพย์ที่มีความคล่องตัวคงเหลือ เป็น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1.01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เท่า ของหนี้สินระยะสั้น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ถ้าเปรียบเทียบ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2018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กับ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2017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พบว่า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ปี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 2018 </a:t>
            </a: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มีสภาพคล่องดีกว่า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***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สินค้าหมุนเวียน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–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สินค้าคงเหลือ เรียกว่า สินทรัพย์ที่มีความคล่องตัวสูง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70670" y="362367"/>
            <a:ext cx="9202665" cy="6207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เฉลยการวิเคราะห์อัตราส่วนสภาพคล่อง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(ต่อ)</a:t>
            </a:r>
            <a:endParaRPr lang="en-US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3)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อัตราสภาพคล่องของลูกหนี้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ขายเชื่</a:t>
            </a:r>
            <a:r>
              <a:rPr lang="th-TH" sz="3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(ครั้ง)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762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ลูกหนี้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2018		=   	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400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</a:t>
            </a:r>
            <a:r>
              <a:rPr lang="en-US" sz="3200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1.36 </a:t>
            </a:r>
            <a:r>
              <a:rPr lang="th-TH" sz="3200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ครั้ง</a:t>
            </a:r>
            <a:endParaRPr lang="en-US" sz="3200" u="sng" dirty="0">
              <a:highlight>
                <a:srgbClr val="00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            294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	2017		=          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360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 </a:t>
            </a:r>
            <a:r>
              <a:rPr lang="en-US" sz="3200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1.33 </a:t>
            </a:r>
            <a:r>
              <a:rPr lang="th-TH" sz="3200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ครั้ง</a:t>
            </a:r>
            <a:r>
              <a:rPr lang="en-US" sz="3200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US" sz="3200" u="sng" dirty="0">
              <a:highlight>
                <a:srgbClr val="00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            270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4)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ระยะเวลาเก็บหนี้โดยเฉลี่ย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365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(วัน)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อัตราสภาพคล่องของลูกหนี้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2018		=  365/</a:t>
            </a:r>
            <a:r>
              <a:rPr lang="en-US" sz="32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1.36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=  268.38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วัน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2017		=  365/1.33 	=  274.44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วัน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A9AFF-B441-1C4F-8D12-9924B7F7FE8F}"/>
              </a:ext>
            </a:extLst>
          </p:cNvPr>
          <p:cNvSpPr txBox="1"/>
          <p:nvPr/>
        </p:nvSpPr>
        <p:spPr>
          <a:xfrm>
            <a:off x="9356643" y="3068990"/>
            <a:ext cx="2520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***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ยิ่งสูงยิ่งดี</a:t>
            </a:r>
          </a:p>
          <a:p>
            <a:pPr algn="ctr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คือ ขายสินค้าได้เร็วขึ้น</a:t>
            </a:r>
            <a:endParaRPr lang="en-TH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531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3467" y="419139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เฉลยการวิเคราะห์</a:t>
            </a:r>
            <a:r>
              <a:rPr lang="en-US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อัตราส่วนสภาพคล่อง</a:t>
            </a:r>
            <a:r>
              <a:rPr lang="en-US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(</a:t>
            </a:r>
            <a:r>
              <a:rPr lang="en-US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ต่อ</a:t>
            </a:r>
            <a:r>
              <a:rPr lang="en-US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5)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อัตราการหมุนเวียนของสินค้า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=        </a:t>
            </a: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ต้นทุนขาย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(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ครั้ง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)                                             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</a:t>
            </a:r>
            <a:r>
              <a:rPr lang="en-US" sz="3200" dirty="0" err="1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สินค้าเฉลี่ย</a:t>
            </a:r>
            <a:endParaRPr lang="en-US" sz="3200" dirty="0">
              <a:highlight>
                <a:srgbClr val="00FFFF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2018		=   	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1655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</a:t>
            </a:r>
            <a:r>
              <a:rPr lang="en-US" sz="3200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6.03 </a:t>
            </a:r>
            <a:r>
              <a:rPr lang="th-TH" sz="3200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ครั้ง</a:t>
            </a:r>
            <a:endParaRPr lang="en-US" sz="3200" u="sng" dirty="0"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        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(269 + 280)/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6)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ระยะเวลาขายสินค้าโดยเฉลี่ย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=        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365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(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วัน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อัตราการหมุนเวียนของสินค้า</a:t>
            </a:r>
            <a:endParaRPr lang="en-US" sz="3200" dirty="0">
              <a:effectLst/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2018		=   	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365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60.53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วัน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        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6.03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***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อัตราการหมุนเวียนของสินค้า </a:t>
            </a:r>
            <a:r>
              <a:rPr lang="th-TH" sz="3200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ยิ่งสูงยิ่งดี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มีการหมุนเวียนของสินค้า หรือขายสินค้าได้เร็วขึ้น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***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ระยะเวลาขาย </a:t>
            </a:r>
            <a:r>
              <a:rPr lang="th-TH" sz="3200" dirty="0"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ถ้าต่ำ แสดงว่า หมุนเวียนได้เร็ว</a:t>
            </a:r>
            <a:endParaRPr lang="en-US" sz="3200" dirty="0"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US" sz="3200" dirty="0">
              <a:effectLst/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1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6D2475-0A1A-074B-8FC5-5A2A43FBDF29}"/>
              </a:ext>
            </a:extLst>
          </p:cNvPr>
          <p:cNvSpPr/>
          <p:nvPr/>
        </p:nvSpPr>
        <p:spPr>
          <a:xfrm>
            <a:off x="1047796" y="543147"/>
            <a:ext cx="11155449" cy="5771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เฉลยการวิเคราะห์</a:t>
            </a:r>
            <a:r>
              <a:rPr lang="en-US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1) 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อัตราส่วนหนี้สินต่อส่วนของเจ้าของ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=        </a:t>
            </a: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(%)                                             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ส่วนของเจ้าของ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2018		=   	</a:t>
            </a:r>
            <a:r>
              <a:rPr lang="th-TH" sz="3200" u="sng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3200" u="sng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486 + 588)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 1.33 %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                 805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	2017		=          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(455 +562)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 1.41 % 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                 725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สรุป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กิจการ ปี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2018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มีหนี้สินเป็น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1.33 %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ของเงินทุน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ในขณะที่มีเงินทุน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บาท จะมีหนี้สิน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1.33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**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ถ้าอัตราส่วนนี้ </a:t>
            </a:r>
            <a:r>
              <a:rPr lang="th-TH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สูง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แสดงว่า กิจการจัดหาเงินทุนดำเนินการส่วนใหญ่จากการกู้ยืมมากกว่า หาจากส่วนของเจ้าของ ทำให้</a:t>
            </a:r>
            <a:r>
              <a:rPr lang="th-TH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เสี่ยง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**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สูง ไม่ดี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906" y="787307"/>
            <a:ext cx="4148986" cy="4680583"/>
          </a:xfrm>
        </p:spPr>
        <p:txBody>
          <a:bodyPr anchor="ctr">
            <a:normAutofit/>
          </a:bodyPr>
          <a:lstStyle/>
          <a:p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ความหมายและ</a:t>
            </a:r>
            <a:b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การใช้อัตราส่วนทางการเงิน</a:t>
            </a:r>
            <a:endParaRPr lang="th-TH" sz="4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269" y="863280"/>
            <a:ext cx="6280791" cy="5289378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การประเมินผลฐานะทางการเงินและการดำเนินงานของธุรกิจนั้น  ผู้ใช้ต้องใช้เครื่องมือหลายชนิด  เครื่องมือที่ใช้อยู่เสมอ คือ  อัตราส่วน(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Ratio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)  หรือดัชนี(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index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marL="457200" lvl="1" indent="0">
              <a:buNone/>
            </a:pP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lvl="1" indent="0">
              <a:buNone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การวิเคราะห์อาจใช้วิธีหนึ่งหรือหลายวิธีขึ้นอยู่กับวัตถุประสงค์ที่จะนำไปใช้ให้เกิดประโยชน์  เมื่อระยะเวลาเปลี่ยนแปลงไปความต้องการจากการวิเคราะห์อาจเปลี่ยนไป  วิธีการเปรียบเทียบทีจะนำมาใช้ย่อมแตกต่างกันไป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32379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6D2475-0A1A-074B-8FC5-5A2A43FBDF29}"/>
              </a:ext>
            </a:extLst>
          </p:cNvPr>
          <p:cNvSpPr/>
          <p:nvPr/>
        </p:nvSpPr>
        <p:spPr>
          <a:xfrm>
            <a:off x="670704" y="720837"/>
            <a:ext cx="11399375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เฉลยการวิเคราะห์</a:t>
            </a:r>
            <a:r>
              <a:rPr lang="en-US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(ต่อ)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2)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อัตราส่วนหนี้สินระยะยาว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    </a:t>
            </a: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หนี้สินระยะยาว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ต่อการจัดหาเงินทุนระยะยาว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</a:t>
            </a:r>
            <a:r>
              <a:rPr lang="en-US" sz="3200" dirty="0" err="1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การจัดหาเงินทุนระยะยาว</a:t>
            </a:r>
            <a:endParaRPr lang="en-US" sz="3200" dirty="0">
              <a:effectLst/>
              <a:highlight>
                <a:srgbClr val="00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2018			=   	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588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 0.64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                             		      (117+805)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	2017			=   	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562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 0.68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                             		      (104+725)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สรุป ในขณะที่มีเงินทุน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บาท ในปี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2018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จะมีหนี้สินระยะยาว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0.63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ถ้าอุตสาหกรรม (กลาง) มีอัตราส่วนหนี้สินต่อทุน เป็น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0.9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บาท แสดงว่า กิจการมีความเสี่ยงน้อยกว่า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* </a:t>
            </a:r>
            <a:r>
              <a:rPr lang="en-US" sz="2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การจัดหาเงินทุนระยะยาว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ประกอบด้วย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dirty="0" err="1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การกู้ยืมระยะยาว</a:t>
            </a:r>
            <a:r>
              <a:rPr lang="en-US" sz="2000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+ </a:t>
            </a:r>
            <a:r>
              <a:rPr lang="en-US" sz="2000" dirty="0" err="1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ส่วนของเจ้าของ</a:t>
            </a:r>
            <a:r>
              <a:rPr lang="en-US" sz="2000" dirty="0">
                <a:highlight>
                  <a:srgbClr val="00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US" sz="2000" dirty="0">
              <a:effectLst/>
              <a:highlight>
                <a:srgbClr val="00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9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6D2475-0A1A-074B-8FC5-5A2A43FBDF29}"/>
              </a:ext>
            </a:extLst>
          </p:cNvPr>
          <p:cNvSpPr/>
          <p:nvPr/>
        </p:nvSpPr>
        <p:spPr>
          <a:xfrm>
            <a:off x="643467" y="617080"/>
            <a:ext cx="8244502" cy="5783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เฉลยการวิเคราะห์</a:t>
            </a:r>
            <a:r>
              <a:rPr lang="en-US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อัตราส่วนความมีกำไร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1) 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อัตราส่วนกำไรขั้นต้นต่อยอดขาย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=        </a:t>
            </a: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กำไรขั้นต้น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x 100  (%)                                             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          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ยอดขาย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2018				=        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(2,262 – 1,655)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	x 100 	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2,262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		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26.83%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                             				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สรุป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ถ้าอัตราส่วนนี้ ยิ่งสูง คือ กิจการสามารถลดต้นทุนขายให้</a:t>
            </a:r>
            <a:r>
              <a:rPr lang="th-TH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ต่ำลง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ได้มากเท่านั้น เป็นสิ่งที่ผู้บริหารพอใจมากยิ่งขึ้น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ถ้าเปรียบเทียบกับอัตราอุตสาหกรรม (กลาง) อัตราส่วนนี้ สูงกว่า คือ สามารถทำกำไรได้มากกว่า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02859-13AB-BF4F-9FCB-4E1D62896AAD}"/>
              </a:ext>
            </a:extLst>
          </p:cNvPr>
          <p:cNvSpPr txBox="1"/>
          <p:nvPr/>
        </p:nvSpPr>
        <p:spPr>
          <a:xfrm>
            <a:off x="9035380" y="2210871"/>
            <a:ext cx="2520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งบกำไรขาดทุน (ย่อ)</a:t>
            </a:r>
            <a:endParaRPr lang="en-US" sz="2400" b="1" dirty="0">
              <a:highlight>
                <a:srgbClr val="00FFFF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4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ขาย </a:t>
            </a:r>
          </a:p>
          <a:p>
            <a:r>
              <a:rPr lang="th-TH" sz="2400" u="sng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หัก</a:t>
            </a:r>
            <a:r>
              <a:rPr lang="th-TH" sz="24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ต้นทุนขาย </a:t>
            </a:r>
          </a:p>
          <a:p>
            <a:r>
              <a:rPr lang="th-TH" sz="24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กำไรขั้นต้น </a:t>
            </a:r>
          </a:p>
          <a:p>
            <a:r>
              <a:rPr lang="th-TH" sz="2400" b="1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หัก</a:t>
            </a:r>
            <a:r>
              <a:rPr lang="th-TH" sz="2400" dirty="0">
                <a:highlight>
                  <a:srgbClr val="00FFFF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ค่าใช้จ่ายในการขายกำไรสุทธิ</a:t>
            </a:r>
            <a:endParaRPr lang="en-TH" sz="2400" dirty="0">
              <a:highlight>
                <a:srgbClr val="00FFFF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084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6D2475-0A1A-074B-8FC5-5A2A43FBDF29}"/>
              </a:ext>
            </a:extLst>
          </p:cNvPr>
          <p:cNvSpPr/>
          <p:nvPr/>
        </p:nvSpPr>
        <p:spPr>
          <a:xfrm>
            <a:off x="1014061" y="744210"/>
            <a:ext cx="10678068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58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เฉลยการวิเคราะห์อัตราส่วนความมีกำไร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(ต่อ)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2)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อัตราส่วนกำไรสุทธิต่อยอดขาย	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กำไรสุทธิหลังหักภาษี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x 100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              ยอดขาย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2018				=        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86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x 100 	                                                                         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   2,262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		=       3.80%</a:t>
            </a:r>
            <a:endParaRPr lang="en-US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สรุป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ถ้าเปรียบเทียบกับอัตราอุตสาหกรรม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(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กลาง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)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อัตราส่วนนี้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สูงกว่า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คือ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สามารถทำกำไรได้มากกว่า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ถ้าเปรียบเทียบกับอุตสาหกรรม (กลาง) อัตราส่วนนี้ ต่ำกว่า คือ การหย่อนยานในความสามารถในการผลิต การขาย และการบริหาร ถึงจะขายได้มาก แต่ต้นทุนสูง ทำให้ได้กำไรน้อยกว่า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1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6D2475-0A1A-074B-8FC5-5A2A43FBDF29}"/>
              </a:ext>
            </a:extLst>
          </p:cNvPr>
          <p:cNvSpPr/>
          <p:nvPr/>
        </p:nvSpPr>
        <p:spPr>
          <a:xfrm>
            <a:off x="1814898" y="524952"/>
            <a:ext cx="10206414" cy="5832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3) </a:t>
            </a: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อัตราผลตอบแทนจากการลงทุนในหุ้นสามัญ	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51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กำไรส่วนที่เป็นของถือหุ้นสามัญ </a:t>
            </a: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(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ROCE)</a:t>
            </a: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   ส่วนของทุนผู้ถือหุ้นสามัญ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		2018	=      </a:t>
            </a:r>
            <a:r>
              <a:rPr lang="th-TH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51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86</a:t>
            </a:r>
            <a:r>
              <a:rPr lang="th-TH" sz="51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51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– 43)</a:t>
            </a:r>
            <a:r>
              <a:rPr lang="en-US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=       0.06 %</a:t>
            </a:r>
            <a:endParaRPr lang="en-US" sz="51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</a:t>
            </a:r>
            <a:r>
              <a:rPr lang="th-TH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( 805 – 43)</a:t>
            </a:r>
            <a:r>
              <a:rPr lang="th-TH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sz="51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4) </a:t>
            </a: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อัตราผลตอบแทนจากการลงทุนในสินทรัพย์	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51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กำไรสุทธิหลังหักภาษี  </a:t>
            </a: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(</a:t>
            </a:r>
            <a:r>
              <a:rPr lang="en-US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ROA)</a:t>
            </a:r>
            <a:r>
              <a:rPr lang="th-TH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			       สินทรัพย์ที่มีตัวตนทั้งสิ้น</a:t>
            </a:r>
            <a:endParaRPr lang="th-TH" sz="51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58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sz="5800" dirty="0">
                <a:latin typeface="CordiaUPC" panose="020B0304020202020204" pitchFamily="34" charset="-34"/>
                <a:cs typeface="CordiaUPC" panose="020B0304020202020204" pitchFamily="34" charset="-34"/>
              </a:rPr>
              <a:t>2018	=      </a:t>
            </a:r>
            <a:r>
              <a:rPr lang="en-US" sz="58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86</a:t>
            </a:r>
            <a:r>
              <a:rPr lang="th-TH" sz="58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sz="5800" dirty="0">
                <a:latin typeface="CordiaUPC" panose="020B0304020202020204" pitchFamily="34" charset="-34"/>
                <a:cs typeface="CordiaUPC" panose="020B0304020202020204" pitchFamily="34" charset="-34"/>
              </a:rPr>
              <a:t>=       0.05 %</a:t>
            </a:r>
            <a:endParaRPr lang="en-US" sz="58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58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(1,879 – 245)</a:t>
            </a:r>
            <a:r>
              <a:rPr lang="th-TH" sz="58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51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สรุป </a:t>
            </a:r>
            <a:r>
              <a:rPr lang="th-TH" sz="5100" dirty="0">
                <a:latin typeface="CordiaUPC" panose="020B0304020202020204" pitchFamily="34" charset="-34"/>
                <a:cs typeface="CordiaUPC" panose="020B0304020202020204" pitchFamily="34" charset="-34"/>
              </a:rPr>
              <a:t>  ยิ่งสูง ยิ่งดี  กิจการสามารถทำกำไรในแต่ละช่วงเป็นอย่างไร ต้องเปรียบเทียบกับค่าอุตสาหกรรม (กลาง)</a:t>
            </a:r>
            <a:endParaRPr lang="th-TH" sz="51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*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กำไรส่วนที่เป็นของผู้ถือหุ้นสามัญ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=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กำไรสุทธิหลังหักภาษี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–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เงินปันผลหุ้นปุริมสิทธิ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*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ส่วนของทุนผู้ถือหุ้นสามัญ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ส่วนของทุนทั้งสิ้น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–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ราคาตามมูลค่าหุ้นปุริมสิทธิ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*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สินทรัพย์ที่มีตัวตนทั้งสิ้น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สินทรัพย์ทั้งหมด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สินทรัพย์ที่ไม่มีตัวตน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4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6D2475-0A1A-074B-8FC5-5A2A43FBDF29}"/>
              </a:ext>
            </a:extLst>
          </p:cNvPr>
          <p:cNvSpPr/>
          <p:nvPr/>
        </p:nvSpPr>
        <p:spPr>
          <a:xfrm>
            <a:off x="1014060" y="720836"/>
            <a:ext cx="9763668" cy="5411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เฉลยการวิเคราะห์อัตราส่วนความคุ้มครอง</a:t>
            </a:r>
            <a:endParaRPr lang="en-US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1) 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อัตราส่วนความคุ้มครอง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=        </a:t>
            </a: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กำไรก่อนหักดอกเบี้ยและภาษี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เท่า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ดอกเบี้ยจ่ายในงวด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2018	=          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 219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=       4.47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เท่า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49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th-TH" sz="3200" u="sng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u="sng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สรุป</a:t>
            </a:r>
            <a:r>
              <a:rPr lang="en-US" sz="3200" u="sng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ดอกเบี้ยจ่ายได้รับการคุ้มครอง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4.47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เท่า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ในขณะที่ดอกเบี้ยจ่าย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1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กิจการจะมีรายได้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4.47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บาท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เพื่อการจ่ายดอกเบี้ยนี้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อัตราส่วนที่สูง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คือ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ความปลอดภัยของเจ้าหนี้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ที่จะได้รับชำระค่าดอกเบี้ย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7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47FCD-1D59-AE4B-8A29-8603E60B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 dirty="0">
                <a:solidFill>
                  <a:srgbClr val="080808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Q &amp; A</a:t>
            </a:r>
            <a:endParaRPr lang="en-US" sz="8000" b="1" kern="1200" dirty="0">
              <a:solidFill>
                <a:srgbClr val="080808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F4CB1B7-AF26-4C13-8E7D-0489A31E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7991" y="3972017"/>
            <a:ext cx="6659619" cy="1169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ผู้ใช้อัตราส่วนทางการเงิน</a:t>
            </a:r>
            <a:r>
              <a:rPr lang="en-US" sz="3200" b="1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 </a:t>
            </a:r>
            <a:endParaRPr lang="en-US" sz="3200" kern="1200" dirty="0">
              <a:solidFill>
                <a:schemeClr val="tx1"/>
              </a:solidFill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          </a:t>
            </a:r>
            <a:r>
              <a:rPr lang="en-US" sz="3200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เกิดจากการเปรียบเทียบข้อมูลในงบการเงิน</a:t>
            </a: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ซึ่งมีตั้งแต่งบแสดงฐานะการเงิน</a:t>
            </a: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(</a:t>
            </a:r>
            <a:r>
              <a:rPr lang="en-US" sz="3200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งบดุล</a:t>
            </a: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) </a:t>
            </a:r>
            <a:r>
              <a:rPr lang="en-US" sz="3200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และงบแสดงผลการดำเนินงาน</a:t>
            </a: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 (</a:t>
            </a:r>
            <a:r>
              <a:rPr lang="en-US" sz="3200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งบกำไรขาดทุน</a:t>
            </a:r>
            <a:r>
              <a:rPr lang="en-US" sz="3200" kern="1200" dirty="0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) </a:t>
            </a:r>
            <a:r>
              <a:rPr lang="en-US" sz="3200" kern="1200" dirty="0" err="1">
                <a:solidFill>
                  <a:schemeClr val="tx1"/>
                </a:solidFill>
                <a:latin typeface="CordiaUPC" panose="020B0304020202020204" pitchFamily="34" charset="-34"/>
                <a:ea typeface="+mj-ea"/>
                <a:cs typeface="CordiaUPC" panose="020B0304020202020204" pitchFamily="34" charset="-34"/>
              </a:rPr>
              <a:t>ผู้ใช้อัตราส่วนจะเป็นผู้เกี่ยวข้องกับธุรกิจ</a:t>
            </a:r>
            <a:endParaRPr lang="en-US" sz="3200" kern="1200" dirty="0">
              <a:solidFill>
                <a:schemeClr val="tx1"/>
              </a:solidFill>
              <a:effectLst/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0" b="9991"/>
          <a:stretch/>
        </p:blipFill>
        <p:spPr>
          <a:xfrm>
            <a:off x="6946667" y="774285"/>
            <a:ext cx="4389120" cy="2581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0" r="-3" b="426"/>
          <a:stretch/>
        </p:blipFill>
        <p:spPr>
          <a:xfrm>
            <a:off x="7617931" y="3969834"/>
            <a:ext cx="3717856" cy="21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0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8462C-47FE-7F40-899B-47DA26C8C4EA}"/>
              </a:ext>
            </a:extLst>
          </p:cNvPr>
          <p:cNvSpPr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ประเภทของอัตราส่วนทางการเงิน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2365" y="2704014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อัตราส่วนทางการเงิน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อัตราส่วนสภาพคล่อง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อัตราส่วนความมีกำไร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อัตราส่วนเกี่ยวกับความคุ้มครอง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2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</a:t>
            </a:r>
            <a:r>
              <a:rPr lang="th-TH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ชนิด</a:t>
            </a:r>
            <a:r>
              <a:rPr lang="th-TH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แรก </a:t>
            </a:r>
            <a:r>
              <a:rPr lang="en-US" sz="2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คำนวณจากงบดุล</a:t>
            </a:r>
            <a:r>
              <a:rPr lang="en-US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2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</a:t>
            </a:r>
            <a:r>
              <a:rPr lang="en-US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 2 </a:t>
            </a:r>
            <a:r>
              <a:rPr lang="en-US" sz="2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ชนิดหลังคำนวณจากงบกำไรขาดทุน</a:t>
            </a:r>
            <a:r>
              <a:rPr lang="en-US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และบางครั้งจากทั้งงบดุล</a:t>
            </a:r>
            <a:r>
              <a:rPr lang="en-US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และงบกำไรขาดทุน</a:t>
            </a:r>
            <a:r>
              <a:rPr lang="th-TH" sz="220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4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876" b="1"/>
          <a:stretch/>
        </p:blipFill>
        <p:spPr>
          <a:xfrm>
            <a:off x="669075" y="814039"/>
            <a:ext cx="4917586" cy="5531005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6096000" y="993736"/>
            <a:ext cx="5291663" cy="487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0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ข้อจำกัดของอัตราส่วนทางการเงิน</a:t>
            </a:r>
            <a:endParaRPr lang="en-US" sz="3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การนำอัตราส่วนไปให้ผู้วิเคราะห์</a:t>
            </a: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จำเป็นต้องตระหนักถึงข้อจำกัดของอัตราส่วนที่เกิดขึ้น</a:t>
            </a:r>
            <a:endParaRPr lang="en-US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ผู้วิเคราะห์ที่ดี</a:t>
            </a: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ควรแก้ปัญหาเหล่านี้โดยการรวบรวมข้อมูลเชิงคุณภาพ</a:t>
            </a:r>
            <a:r>
              <a:rPr lang="en-US" sz="3000" dirty="0">
                <a:latin typeface="CordiaUPC" panose="020B0304020202020204" pitchFamily="34" charset="-34"/>
                <a:cs typeface="CordiaUPC" panose="020B0304020202020204" pitchFamily="34" charset="-34"/>
              </a:rPr>
              <a:t>(Qualitative) </a:t>
            </a: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</a:t>
            </a:r>
            <a:r>
              <a:rPr lang="en-US" sz="30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เพื่อประกอบการวิเคราะห์อัตราส่วน</a:t>
            </a:r>
            <a:endParaRPr lang="en-US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วิธีแก้ไขสำหรับผู้วิเคราะห์เครดิต</a:t>
            </a:r>
            <a:r>
              <a:rPr lang="en-US" sz="300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0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คือ</a:t>
            </a:r>
            <a:r>
              <a:rPr lang="en-US" sz="3000" dirty="0">
                <a:latin typeface="CordiaUPC" panose="020B0304020202020204" pitchFamily="34" charset="-34"/>
                <a:cs typeface="CordiaUPC" panose="020B0304020202020204" pitchFamily="34" charset="-34"/>
              </a:rPr>
              <a:t> ต้องตระหนักถึงความจริงในประเด็นนี้และทำการปรับปรุงตัวให้อยู่ในงวดระยะเดียวกัน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108001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674" y="510208"/>
            <a:ext cx="9350326" cy="567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สูตรอัตราส่วนสภาพคล่อง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)  Current Ratio =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200" u="sng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สินทรัพย์หมุนเวียน</a:t>
            </a:r>
            <a:r>
              <a:rPr lang="th-TH" sz="3200" u="sng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(เท่า)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หมุนเวียน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2) Quick Ratio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หรือ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Acid-Test Ratio =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สินทรัพย์หมุนเวียน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– </a:t>
            </a:r>
            <a:r>
              <a:rPr lang="en-US" sz="3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สินค้าคงเหลือ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(เท่า)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762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      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หมุนเวียน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3)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อัตราสภาพคล่องของลูกห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นี้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3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ขายเชื่</a:t>
            </a:r>
            <a:r>
              <a:rPr lang="th-TH" sz="3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(ครั้ง)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762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ลูกหนี้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4)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ระยะเวลาเก็บหนี้โดยเฉลี่ย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 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365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(วัน)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อัตราสภาพคล่องของลูกหนี้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r="26997"/>
          <a:stretch/>
        </p:blipFill>
        <p:spPr>
          <a:xfrm>
            <a:off x="20" y="-1"/>
            <a:ext cx="2697470" cy="3429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EBAFC-23FB-414E-802E-B592441FA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r="26997"/>
          <a:stretch/>
        </p:blipFill>
        <p:spPr>
          <a:xfrm>
            <a:off x="0" y="3429000"/>
            <a:ext cx="2697470" cy="3429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A101E2-CB2F-534F-B162-4647FB391AB4}"/>
              </a:ext>
            </a:extLst>
          </p:cNvPr>
          <p:cNvSpPr/>
          <p:nvPr/>
        </p:nvSpPr>
        <p:spPr>
          <a:xfrm>
            <a:off x="7195595" y="231494"/>
            <a:ext cx="5617580" cy="1568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th-TH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ให้นักศึกษาจดสูตร</a:t>
            </a:r>
            <a:endParaRPr lang="en-US" sz="4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th-TH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ลงใน </a:t>
            </a:r>
            <a:r>
              <a:rPr lang="en-US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หน้า </a:t>
            </a:r>
            <a:r>
              <a:rPr lang="en-US" sz="4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A4</a:t>
            </a:r>
          </a:p>
        </p:txBody>
      </p:sp>
    </p:spTree>
    <p:extLst>
      <p:ext uri="{BB962C8B-B14F-4D97-AF65-F5344CB8AC3E}">
        <p14:creationId xmlns:p14="http://schemas.microsoft.com/office/powerpoint/2010/main" val="289047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674" y="510208"/>
            <a:ext cx="9023223" cy="567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สูตรอัตราส่วนสภาพคล่อง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(ต่อ)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5)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อัตราการหมุนเวียนของ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สินค้า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=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en-US" sz="3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ต้นทุนขาย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ครั้ง)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สินค้า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เฉลี่ย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(ต้นปี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+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ปลายปี)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/2 </a:t>
            </a: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6)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ระยะเวลาขายสินค้าโดยเฉลี่ย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=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365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(วัน)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อัตรา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การหมุนเวียนของสินค้า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12.345 = 12.35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12.354 = 12.35</a:t>
            </a: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r="26997"/>
          <a:stretch/>
        </p:blipFill>
        <p:spPr>
          <a:xfrm>
            <a:off x="20" y="-1"/>
            <a:ext cx="2697470" cy="3429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EBAFC-23FB-414E-802E-B592441FA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r="26997"/>
          <a:stretch/>
        </p:blipFill>
        <p:spPr>
          <a:xfrm>
            <a:off x="0" y="3429000"/>
            <a:ext cx="2697470" cy="3429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427649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6D2475-0A1A-074B-8FC5-5A2A43FBDF29}"/>
              </a:ext>
            </a:extLst>
          </p:cNvPr>
          <p:cNvSpPr/>
          <p:nvPr/>
        </p:nvSpPr>
        <p:spPr>
          <a:xfrm>
            <a:off x="466964" y="1520475"/>
            <a:ext cx="8895401" cy="481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สูตร</a:t>
            </a: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1) 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อัตราส่วนหนี้สินต่อส่วนของเจ้าของ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=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(%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ส่วนของเจ้าของ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2) 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อัตราส่วนหนี้สินระยะยาว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หนี้สินระยะยาว  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ต่อการจัดหาเงินทุนระยะยาว                 การจัดหาเงินทุนระยะยาว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*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การจัดหาเงินทุนระยะยาว ประกอบด้วย การกู้ยืมระยะยาว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+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ส่วนของเจ้าของ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5" name="Picture 4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52539744-846F-D14D-8E9C-3EAC22A0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377" y="0"/>
            <a:ext cx="3566615" cy="2006221"/>
          </a:xfrm>
          <a:prstGeom prst="rect">
            <a:avLst/>
          </a:prstGeom>
        </p:spPr>
      </p:pic>
      <p:pic>
        <p:nvPicPr>
          <p:cNvPr id="7" name="Picture 6" descr="A picture containing indoor, table, food, sitting&#10;&#10;Description automatically generated">
            <a:extLst>
              <a:ext uri="{FF2B5EF4-FFF2-40B4-BE49-F238E27FC236}">
                <a16:creationId xmlns:a16="http://schemas.microsoft.com/office/drawing/2014/main" id="{77F19A3E-04D6-994E-A7D2-9F48EBD11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385" y="4578676"/>
            <a:ext cx="3566615" cy="2272501"/>
          </a:xfrm>
          <a:prstGeom prst="rect">
            <a:avLst/>
          </a:prstGeom>
        </p:spPr>
      </p:pic>
      <p:pic>
        <p:nvPicPr>
          <p:cNvPr id="10" name="Picture 9" descr="A picture containing table, cup, indoor, coffee&#10;&#10;Description automatically generated">
            <a:extLst>
              <a:ext uri="{FF2B5EF4-FFF2-40B4-BE49-F238E27FC236}">
                <a16:creationId xmlns:a16="http://schemas.microsoft.com/office/drawing/2014/main" id="{705AA6D8-C1EA-5647-B0FD-046DB4412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385" y="2279324"/>
            <a:ext cx="3566615" cy="20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2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6D2475-0A1A-074B-8FC5-5A2A43FBDF29}"/>
              </a:ext>
            </a:extLst>
          </p:cNvPr>
          <p:cNvSpPr/>
          <p:nvPr/>
        </p:nvSpPr>
        <p:spPr>
          <a:xfrm>
            <a:off x="1545138" y="960917"/>
            <a:ext cx="10505836" cy="5480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สูตร</a:t>
            </a:r>
            <a:r>
              <a:rPr lang="th-TH" sz="4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อัตราส่วนความมีกำไร</a:t>
            </a:r>
            <a:endParaRPr lang="en-US" sz="46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1) 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อัตราส่วนกำไรขั้นต้นต่อยอดขาย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=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4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กำไรขั้นต้น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x 100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(%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ยอดขาย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2)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อัตราส่วนกำไรสุทธิต่อยอดขาย		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4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กำไรสุทธิหลังหักภาษี 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x 100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                    ยอดขาย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3)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อัตราผลตอบแทนจากการลงทุนในหุ้นสามัญ	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4600" u="sng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กำไรส่วนที่เป็นของถือหุ้นสามัญ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(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ROCE)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    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ส่วนของทุนผู้ถือหุ้นสามัญ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4)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อัตราผลตอบแทนจากการลงทุนในสินทรัพย์	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4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กำไรสุทธิหลังหักภาษี 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(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ROA)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                                    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6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สินทรัพย์ที่มีตัวตนทั้งสิ้น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600" dirty="0">
              <a:solidFill>
                <a:schemeClr val="tx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*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ยอดขาย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=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ยอดรายได้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diaUPC" panose="020B0304020202020204" pitchFamily="34" charset="-34"/>
                <a:cs typeface="CordiaUPC" panose="020B0304020202020204" pitchFamily="34" charset="-34"/>
              </a:rPr>
              <a:t>*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กำไรส่วนที่เป็นของผู้ถือหุ้นสามัญ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 =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กำไรสุทธิหลังหักภาษี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–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เงินปันผลหุ้นปุริมสิทธิ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*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ส่วนของทุนผู้ถือหุ้นสามัญ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=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ส่วนของทุนทั้งสิ้น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–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ราคาตามมูลค่าหุ้นปุริมสิทธิ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diaUPC" panose="020B0304020202020204" pitchFamily="34" charset="-34"/>
                <a:cs typeface="CordiaUPC" panose="020B0304020202020204" pitchFamily="34" charset="-34"/>
              </a:rPr>
              <a:t>*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สิน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ทรัพย์ที่มีตัวตนทั้งสิ้น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=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สินทรัพย์ทั้งหมด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rdiaUPC" panose="020B0304020202020204" pitchFamily="34" charset="-34"/>
                <a:cs typeface="CordiaUPC" panose="020B0304020202020204" pitchFamily="34" charset="-34"/>
              </a:rPr>
              <a:t>สินทรัพย์ที่ไม่มีตัวตน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0034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12322</TotalTime>
  <Words>2383</Words>
  <Application>Microsoft Macintosh PowerPoint</Application>
  <PresentationFormat>Widescreen</PresentationFormat>
  <Paragraphs>335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Angsana New</vt:lpstr>
      <vt:lpstr>Arial</vt:lpstr>
      <vt:lpstr>Calibri</vt:lpstr>
      <vt:lpstr>Calibri Light</vt:lpstr>
      <vt:lpstr>CordiaUPC</vt:lpstr>
      <vt:lpstr>Wingdings 3</vt:lpstr>
      <vt:lpstr>Office Theme</vt:lpstr>
      <vt:lpstr>PowerPoint Presentation</vt:lpstr>
      <vt:lpstr>ความหมายและ การใช้อัตราส่วนทางการเงิน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คำสั่ง จากโจทย์ให้นักศึกษาวิเคราะห์อัตราส่วนทางการเงิน ดังต่อไปนี้ </vt:lpstr>
      <vt:lpstr> งบดุล ของบริษัท A จำกัด  ปี 2018 และ 2017       (หน่วย : ล้านบาท)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Narumon c.</dc:creator>
  <cp:lastModifiedBy>Narumon c.</cp:lastModifiedBy>
  <cp:revision>17</cp:revision>
  <dcterms:created xsi:type="dcterms:W3CDTF">2020-05-12T07:57:50Z</dcterms:created>
  <dcterms:modified xsi:type="dcterms:W3CDTF">2022-01-12T07:15:56Z</dcterms:modified>
</cp:coreProperties>
</file>