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21"/>
  </p:notesMasterIdLst>
  <p:handoutMasterIdLst>
    <p:handoutMasterId r:id="rId22"/>
  </p:handoutMasterIdLst>
  <p:sldIdLst>
    <p:sldId id="295" r:id="rId2"/>
    <p:sldId id="307" r:id="rId3"/>
    <p:sldId id="308" r:id="rId4"/>
    <p:sldId id="309" r:id="rId5"/>
    <p:sldId id="310" r:id="rId6"/>
    <p:sldId id="311" r:id="rId7"/>
    <p:sldId id="296" r:id="rId8"/>
    <p:sldId id="297" r:id="rId9"/>
    <p:sldId id="312" r:id="rId10"/>
    <p:sldId id="298" r:id="rId11"/>
    <p:sldId id="299" r:id="rId12"/>
    <p:sldId id="301" r:id="rId13"/>
    <p:sldId id="302" r:id="rId14"/>
    <p:sldId id="303" r:id="rId15"/>
    <p:sldId id="304" r:id="rId16"/>
    <p:sldId id="306" r:id="rId17"/>
    <p:sldId id="313" r:id="rId18"/>
    <p:sldId id="315" r:id="rId19"/>
    <p:sldId id="314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6633"/>
    <a:srgbClr val="9900CC"/>
    <a:srgbClr val="800080"/>
    <a:srgbClr val="3333FF"/>
    <a:srgbClr val="FFCC66"/>
    <a:srgbClr val="66FFFF"/>
    <a:srgbClr val="CC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notesViewPr>
    <p:cSldViewPr>
      <p:cViewPr varScale="1">
        <p:scale>
          <a:sx n="64" d="100"/>
          <a:sy n="64" d="100"/>
        </p:scale>
        <p:origin x="-3082" y="-6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15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202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th-TH" dirty="0"/>
              <a:t>705211  </a:t>
            </a:r>
            <a:r>
              <a:rPr lang="en-US" dirty="0"/>
              <a:t>Marketing Principles</a:t>
            </a:r>
            <a:endParaRPr lang="th-TH" dirty="0"/>
          </a:p>
          <a:p>
            <a:pPr>
              <a:defRPr/>
            </a:pPr>
            <a:r>
              <a:rPr lang="en-US" dirty="0"/>
              <a:t>1. Nature and Scope of Marketing</a:t>
            </a:r>
            <a:endParaRPr lang="th-TH" dirty="0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528320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@</a:t>
            </a:r>
            <a:r>
              <a:rPr lang="en-US" dirty="0" err="1" smtClean="0"/>
              <a:t>Ajarnauay</a:t>
            </a:r>
            <a:endParaRPr lang="th-TH" dirty="0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76963" y="9121775"/>
            <a:ext cx="1138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fld id="{EE5F52EF-DF36-4DE1-BCEF-4304BCA269D3}" type="slidenum">
              <a:rPr lang="th-TH"/>
              <a:pPr>
                <a:defRPr/>
              </a:pPr>
              <a:t>‹#›</a:t>
            </a:fld>
            <a:endParaRPr lang="th-TH"/>
          </a:p>
          <a:p>
            <a:pPr>
              <a:defRPr/>
            </a:pPr>
            <a:fld id="{6313A3BB-01F4-4375-82F3-2B585998E2C3}" type="datetime5">
              <a:rPr lang="th-TH"/>
              <a:pPr>
                <a:defRPr/>
              </a:pPr>
              <a:t>กันยายน 58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/>
            </a:lvl1pPr>
          </a:lstStyle>
          <a:p>
            <a:pPr>
              <a:defRPr/>
            </a:pPr>
            <a:fld id="{45E3E3DB-40AE-4D22-B250-37B90FA9C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EF63-3B89-440E-8A53-94E465AB4AB3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3B64-8AEC-4E8D-9766-B96672E1FA6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7EF5-7F5B-4EFF-B19F-8610843EEF09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DAAF-C89B-4542-B81D-2729D53A85A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21FF-5902-45BF-BDB0-D1D6C7C18913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4544-4CC1-48FE-9155-F58F441BE6B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C014-FD77-4707-8807-E58C2A43D4F8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75F2-F531-4B1F-9B57-CE875A681B9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648F-38A5-4816-82AE-8F158FECF151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9EA3-7173-47B4-8665-821E2310E7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264E-FFC9-49FB-8CF9-6FD38CAB2EC7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A8DB-7A7E-4D41-B856-3FE645B6C72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0ADC-E303-4C54-838C-B080F049FEE3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FA2E-2297-4AB3-ADB9-B9C7BACEA1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10C8-4718-4801-9704-D52E0D5C8162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4F7D-8C2D-4B9C-A5C8-F8782D7295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812C-BD35-441F-9117-3ED6F6B414EB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1F4F-B2BE-4024-B319-A420EC0D2FC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B1F6-94F3-47C3-86CA-DEDB5B909884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83C1-3F44-4DED-82CF-4D743C1C6FC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D318-FA4D-485B-A264-D2197789F7D4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797A-11C9-405B-A86B-AD6924662A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819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B09792-10B3-492E-881F-84D7FB4D7873}" type="datetimeFigureOut">
              <a:rPr lang="th-TH"/>
              <a:pPr>
                <a:defRPr/>
              </a:pPr>
              <a:t>13/09/58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7A5B32-8642-4EDF-BD10-EE0D936509D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9.png"/><Relationship Id="rId5" Type="http://schemas.openxmlformats.org/officeDocument/2006/relationships/image" Target="../media/image14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6"/>
          <p:cNvSpPr>
            <a:spLocks noChangeShapeType="1"/>
          </p:cNvSpPr>
          <p:nvPr/>
        </p:nvSpPr>
        <p:spPr bwMode="auto">
          <a:xfrm flipV="1">
            <a:off x="744538" y="32766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251075"/>
            <a:ext cx="7772400" cy="1143000"/>
          </a:xfrm>
        </p:spPr>
        <p:txBody>
          <a:bodyPr/>
          <a:lstStyle/>
          <a:p>
            <a:pPr eaLnBrk="1" hangingPunct="1"/>
            <a:r>
              <a:rPr lang="th-TH" smtClean="0"/>
              <a:t>บทนำ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858000" cy="29718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dirty="0" smtClean="0"/>
              <a:t> </a:t>
            </a:r>
            <a:r>
              <a:rPr lang="th-TH" b="1" dirty="0" smtClean="0">
                <a:solidFill>
                  <a:schemeClr val="tx1"/>
                </a:solidFill>
              </a:rPr>
              <a:t>ความหมายของการตลาด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dirty="0" smtClean="0">
                <a:solidFill>
                  <a:schemeClr val="tx1"/>
                </a:solidFill>
              </a:rPr>
              <a:t> แนวความคิดหลักทางการตลาด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dirty="0" smtClean="0">
                <a:solidFill>
                  <a:schemeClr val="tx1"/>
                </a:solidFill>
              </a:rPr>
              <a:t> การจัดการด้านการตลาด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dirty="0" smtClean="0">
                <a:solidFill>
                  <a:schemeClr val="tx1"/>
                </a:solidFill>
              </a:rPr>
              <a:t> ปรัชญาการจัดการทางการตลาด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dirty="0" smtClean="0">
                <a:solidFill>
                  <a:schemeClr val="tx1"/>
                </a:solidFill>
              </a:rPr>
              <a:t> แนวโน้มของการตลาดในศตวรรษที่ 21</a:t>
            </a:r>
          </a:p>
        </p:txBody>
      </p:sp>
      <p:sp>
        <p:nvSpPr>
          <p:cNvPr id="48144" name="WordArt 16"/>
          <p:cNvSpPr>
            <a:spLocks noChangeArrowheads="1" noChangeShapeType="1" noTextEdit="1"/>
          </p:cNvSpPr>
          <p:nvPr/>
        </p:nvSpPr>
        <p:spPr bwMode="auto">
          <a:xfrm>
            <a:off x="7467600" y="914400"/>
            <a:ext cx="838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kern="1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rgbClr val="66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cs"/>
                <a:ea typeface="+mn-cs"/>
              </a:rPr>
              <a:t>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autoUpdateAnimBg="0"/>
      <p:bldP spid="48143" grpId="0" autoUpdateAnimBg="0"/>
      <p:bldP spid="481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3" name="Rectangle 27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mtClean="0"/>
              <a:t>การจัดการด้านการตลาด </a:t>
            </a:r>
            <a:r>
              <a:rPr lang="th-TH" sz="3600" smtClean="0"/>
              <a:t>(Marketing Management)</a:t>
            </a:r>
            <a:endParaRPr lang="th-TH" smtClean="0"/>
          </a:p>
        </p:txBody>
      </p:sp>
      <p:sp>
        <p:nvSpPr>
          <p:cNvPr id="106524" name="Rectangle 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หมายถึง การวิเคราะห์ การวางแผน การปฏิบัติงาน และ</a:t>
            </a:r>
            <a:br>
              <a:rPr lang="th-TH" smtClean="0"/>
            </a:br>
            <a:r>
              <a:rPr lang="th-TH" smtClean="0"/>
              <a:t>การควบคุมการดำเนินงานที่ถูกออกแบบเพื่อสร้างสรรค์</a:t>
            </a:r>
            <a:br>
              <a:rPr lang="th-TH" smtClean="0"/>
            </a:br>
            <a:r>
              <a:rPr lang="th-TH" smtClean="0"/>
              <a:t>สิ่งต่าง ๆ และรักษาไว้ซึ่งผลประโยชน์จากการแลกเปลี่ยน</a:t>
            </a:r>
            <a:br>
              <a:rPr lang="th-TH" smtClean="0"/>
            </a:br>
            <a:r>
              <a:rPr lang="th-TH" smtClean="0"/>
              <a:t>กับกลุ่มผู้ซื้อเป้าหมาย</a:t>
            </a:r>
          </a:p>
          <a:p>
            <a:pPr eaLnBrk="1" hangingPunct="1"/>
            <a:r>
              <a:rPr lang="th-TH" smtClean="0"/>
              <a:t>การจัดการอุปสงค์</a:t>
            </a:r>
            <a:r>
              <a:rPr lang="en-US" smtClean="0"/>
              <a:t> (Demand Management)</a:t>
            </a:r>
          </a:p>
          <a:p>
            <a:pPr lvl="1" eaLnBrk="1" hangingPunct="1">
              <a:lnSpc>
                <a:spcPct val="80000"/>
              </a:lnSpc>
            </a:pPr>
            <a:r>
              <a:rPr lang="th-TH" smtClean="0"/>
              <a:t>Increasing Demand</a:t>
            </a:r>
          </a:p>
          <a:p>
            <a:pPr lvl="1" eaLnBrk="1" hangingPunct="1">
              <a:lnSpc>
                <a:spcPct val="80000"/>
              </a:lnSpc>
            </a:pPr>
            <a:r>
              <a:rPr lang="th-TH" smtClean="0"/>
              <a:t>Decreasing Demand -- </a:t>
            </a:r>
            <a:r>
              <a:rPr lang="th-TH" smtClean="0">
                <a:solidFill>
                  <a:srgbClr val="FF0000"/>
                </a:solidFill>
              </a:rPr>
              <a:t>“Demarketing”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4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ปรัชญาการจัดการทางการตลาด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85738" y="2105025"/>
            <a:ext cx="2757487" cy="1854200"/>
            <a:chOff x="117" y="1326"/>
            <a:chExt cx="1737" cy="1168"/>
          </a:xfrm>
        </p:grpSpPr>
        <p:graphicFrame>
          <p:nvGraphicFramePr>
            <p:cNvPr id="6150" name="Object 5"/>
            <p:cNvGraphicFramePr>
              <a:graphicFrameLocks noChangeAspect="1"/>
            </p:cNvGraphicFramePr>
            <p:nvPr/>
          </p:nvGraphicFramePr>
          <p:xfrm>
            <a:off x="493" y="1326"/>
            <a:ext cx="1014" cy="633"/>
          </p:xfrm>
          <a:graphic>
            <a:graphicData uri="http://schemas.openxmlformats.org/presentationml/2006/ole">
              <p:oleObj spid="_x0000_s6150" name="Clip" r:id="rId3" imgW="3682440" imgH="2299320" progId="MS_ClipArt_Gallery.5">
                <p:embed/>
              </p:oleObj>
            </a:graphicData>
          </a:graphic>
        </p:graphicFrame>
        <p:sp>
          <p:nvSpPr>
            <p:cNvPr id="6161" name="Text Box 6"/>
            <p:cNvSpPr txBox="1">
              <a:spLocks noChangeArrowheads="1"/>
            </p:cNvSpPr>
            <p:nvPr/>
          </p:nvSpPr>
          <p:spPr bwMode="auto">
            <a:xfrm>
              <a:off x="117" y="1988"/>
              <a:ext cx="1737" cy="5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800" b="1"/>
                <a:t>แนวความคิดมุ่งการผลิต</a:t>
              </a:r>
            </a:p>
            <a:p>
              <a:pPr algn="ctr">
                <a:lnSpc>
                  <a:spcPct val="80000"/>
                </a:lnSpc>
              </a:pPr>
              <a:r>
                <a:rPr lang="th-TH" sz="2800" b="1"/>
                <a:t>Production concept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59113" y="1752600"/>
            <a:ext cx="2933700" cy="2206625"/>
            <a:chOff x="1927" y="1104"/>
            <a:chExt cx="1848" cy="1390"/>
          </a:xfrm>
        </p:grpSpPr>
        <p:graphicFrame>
          <p:nvGraphicFramePr>
            <p:cNvPr id="6149" name="Object 8"/>
            <p:cNvGraphicFramePr>
              <a:graphicFrameLocks noChangeAspect="1"/>
            </p:cNvGraphicFramePr>
            <p:nvPr/>
          </p:nvGraphicFramePr>
          <p:xfrm>
            <a:off x="2421" y="1104"/>
            <a:ext cx="902" cy="855"/>
          </p:xfrm>
          <a:graphic>
            <a:graphicData uri="http://schemas.openxmlformats.org/presentationml/2006/ole">
              <p:oleObj spid="_x0000_s6149" name="Clip" r:id="rId4" imgW="3073320" imgH="2911320" progId="MS_ClipArt_Gallery.5">
                <p:embed/>
              </p:oleObj>
            </a:graphicData>
          </a:graphic>
        </p:graphicFrame>
        <p:sp>
          <p:nvSpPr>
            <p:cNvPr id="6160" name="Text Box 9"/>
            <p:cNvSpPr txBox="1">
              <a:spLocks noChangeArrowheads="1"/>
            </p:cNvSpPr>
            <p:nvPr/>
          </p:nvSpPr>
          <p:spPr bwMode="auto">
            <a:xfrm>
              <a:off x="1927" y="1988"/>
              <a:ext cx="1848" cy="5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800" b="1"/>
                <a:t>แนวความคิดมุ่งผลิตภัณฑ์</a:t>
              </a:r>
            </a:p>
            <a:p>
              <a:pPr algn="ctr">
                <a:lnSpc>
                  <a:spcPct val="80000"/>
                </a:lnSpc>
              </a:pPr>
              <a:r>
                <a:rPr lang="th-TH" sz="2800" b="1"/>
                <a:t>Product concept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240463" y="2020888"/>
            <a:ext cx="2711450" cy="1938337"/>
            <a:chOff x="3931" y="1273"/>
            <a:chExt cx="1708" cy="1221"/>
          </a:xfrm>
        </p:grpSpPr>
        <p:graphicFrame>
          <p:nvGraphicFramePr>
            <p:cNvPr id="6148" name="Object 11"/>
            <p:cNvGraphicFramePr>
              <a:graphicFrameLocks noChangeAspect="1"/>
            </p:cNvGraphicFramePr>
            <p:nvPr/>
          </p:nvGraphicFramePr>
          <p:xfrm>
            <a:off x="4290" y="1273"/>
            <a:ext cx="1008" cy="686"/>
          </p:xfrm>
          <a:graphic>
            <a:graphicData uri="http://schemas.openxmlformats.org/presentationml/2006/ole">
              <p:oleObj spid="_x0000_s6148" name="Clip" r:id="rId5" imgW="3961800" imgH="2695320" progId="MS_ClipArt_Gallery.5">
                <p:embed/>
              </p:oleObj>
            </a:graphicData>
          </a:graphic>
        </p:graphicFrame>
        <p:sp>
          <p:nvSpPr>
            <p:cNvPr id="6159" name="Text Box 12"/>
            <p:cNvSpPr txBox="1">
              <a:spLocks noChangeArrowheads="1"/>
            </p:cNvSpPr>
            <p:nvPr/>
          </p:nvSpPr>
          <p:spPr bwMode="auto">
            <a:xfrm>
              <a:off x="3931" y="1988"/>
              <a:ext cx="1708" cy="5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800" b="1"/>
                <a:t>แนวความคิดมุ่งการขาย</a:t>
              </a:r>
            </a:p>
            <a:p>
              <a:pPr algn="ctr">
                <a:lnSpc>
                  <a:spcPct val="80000"/>
                </a:lnSpc>
              </a:pPr>
              <a:r>
                <a:rPr lang="th-TH" sz="2800" b="1"/>
                <a:t>Selling concept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16450" y="4191000"/>
            <a:ext cx="3937000" cy="2216150"/>
            <a:chOff x="2908" y="2640"/>
            <a:chExt cx="2480" cy="1396"/>
          </a:xfrm>
        </p:grpSpPr>
        <p:graphicFrame>
          <p:nvGraphicFramePr>
            <p:cNvPr id="6147" name="Object 14"/>
            <p:cNvGraphicFramePr>
              <a:graphicFrameLocks noChangeAspect="1"/>
            </p:cNvGraphicFramePr>
            <p:nvPr/>
          </p:nvGraphicFramePr>
          <p:xfrm>
            <a:off x="3685" y="2640"/>
            <a:ext cx="960" cy="859"/>
          </p:xfrm>
          <a:graphic>
            <a:graphicData uri="http://schemas.openxmlformats.org/presentationml/2006/ole">
              <p:oleObj spid="_x0000_s6147" name="Clip" r:id="rId6" imgW="2263680" imgH="2025360" progId="MS_ClipArt_Gallery.5">
                <p:embed/>
              </p:oleObj>
            </a:graphicData>
          </a:graphic>
        </p:graphicFrame>
        <p:sp>
          <p:nvSpPr>
            <p:cNvPr id="6158" name="Text Box 15"/>
            <p:cNvSpPr txBox="1">
              <a:spLocks noChangeArrowheads="1"/>
            </p:cNvSpPr>
            <p:nvPr/>
          </p:nvSpPr>
          <p:spPr bwMode="auto">
            <a:xfrm>
              <a:off x="2908" y="3530"/>
              <a:ext cx="2480" cy="5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800" b="1"/>
                <a:t>แนวความคิดมุ่งการตลาดเพื่อสังคม</a:t>
              </a:r>
            </a:p>
            <a:p>
              <a:pPr algn="ctr">
                <a:lnSpc>
                  <a:spcPct val="80000"/>
                </a:lnSpc>
              </a:pPr>
              <a:r>
                <a:rPr lang="th-TH" sz="2800" b="1"/>
                <a:t>Societal marketing concept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317625" y="4364038"/>
            <a:ext cx="2890838" cy="2043112"/>
            <a:chOff x="830" y="2749"/>
            <a:chExt cx="1821" cy="1287"/>
          </a:xfrm>
        </p:grpSpPr>
        <p:sp>
          <p:nvSpPr>
            <p:cNvPr id="6157" name="Text Box 17"/>
            <p:cNvSpPr txBox="1">
              <a:spLocks noChangeArrowheads="1"/>
            </p:cNvSpPr>
            <p:nvPr/>
          </p:nvSpPr>
          <p:spPr bwMode="auto">
            <a:xfrm>
              <a:off x="830" y="3530"/>
              <a:ext cx="1821" cy="5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800" b="1"/>
                <a:t>แนวความคิดมุ่งการตลาด</a:t>
              </a:r>
            </a:p>
            <a:p>
              <a:pPr algn="ctr">
                <a:lnSpc>
                  <a:spcPct val="80000"/>
                </a:lnSpc>
              </a:pPr>
              <a:r>
                <a:rPr lang="th-TH" sz="2800" b="1"/>
                <a:t>Marketing concept</a:t>
              </a:r>
            </a:p>
          </p:txBody>
        </p:sp>
        <p:graphicFrame>
          <p:nvGraphicFramePr>
            <p:cNvPr id="6146" name="Object 18"/>
            <p:cNvGraphicFramePr>
              <a:graphicFrameLocks noChangeAspect="1"/>
            </p:cNvGraphicFramePr>
            <p:nvPr/>
          </p:nvGraphicFramePr>
          <p:xfrm>
            <a:off x="1390" y="2749"/>
            <a:ext cx="720" cy="712"/>
          </p:xfrm>
          <a:graphic>
            <a:graphicData uri="http://schemas.openxmlformats.org/presentationml/2006/ole">
              <p:oleObj spid="_x0000_s6146" name="Clip" r:id="rId7" imgW="1868400" imgH="1847520" progId="MS_ClipArt_Gallery.5">
                <p:embed/>
              </p:oleObj>
            </a:graphicData>
          </a:graphic>
        </p:graphicFrame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1" name="AutoShape 15"/>
          <p:cNvSpPr>
            <a:spLocks noChangeArrowheads="1"/>
          </p:cNvSpPr>
          <p:nvPr/>
        </p:nvSpPr>
        <p:spPr bwMode="auto">
          <a:xfrm>
            <a:off x="5929313" y="3429000"/>
            <a:ext cx="2743200" cy="1524000"/>
          </a:xfrm>
          <a:prstGeom prst="cloudCallout">
            <a:avLst>
              <a:gd name="adj1" fmla="val 20778"/>
              <a:gd name="adj2" fmla="val 35731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เลือกยี่ห้อที่</a:t>
            </a:r>
          </a:p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ราคาถูกที่สุด</a:t>
            </a:r>
          </a:p>
        </p:txBody>
      </p:sp>
      <p:sp>
        <p:nvSpPr>
          <p:cNvPr id="14339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th-TH" smtClean="0"/>
              <a:t>1. แนวความคิดมุ่งการผลิต</a:t>
            </a:r>
          </a:p>
        </p:txBody>
      </p:sp>
      <p:sp>
        <p:nvSpPr>
          <p:cNvPr id="162838" name="Rectangle 22"/>
          <p:cNvSpPr>
            <a:spLocks noGrp="1" noChangeArrowheads="1"/>
          </p:cNvSpPr>
          <p:nvPr>
            <p:ph idx="1"/>
          </p:nvPr>
        </p:nvSpPr>
        <p:spPr>
          <a:xfrm>
            <a:off x="357188" y="1643063"/>
            <a:ext cx="8229600" cy="4525962"/>
          </a:xfrm>
        </p:spPr>
        <p:txBody>
          <a:bodyPr/>
          <a:lstStyle/>
          <a:p>
            <a:pPr eaLnBrk="1" hangingPunct="1"/>
            <a:r>
              <a:rPr lang="th-TH" smtClean="0"/>
              <a:t>เป็นแนวความคิดในยุคแรก ๆ</a:t>
            </a:r>
          </a:p>
          <a:p>
            <a:pPr eaLnBrk="1" hangingPunct="1"/>
            <a:r>
              <a:rPr lang="th-TH" smtClean="0"/>
              <a:t>ใช้ได้ดีเมื่อ</a:t>
            </a:r>
            <a:r>
              <a:rPr lang="en-US" smtClean="0"/>
              <a:t> Demand &gt; Supply</a:t>
            </a:r>
          </a:p>
          <a:p>
            <a:pPr eaLnBrk="1" hangingPunct="1"/>
            <a:r>
              <a:rPr lang="th-TH" smtClean="0"/>
              <a:t>เน้นการปรับปรุงคุณภาพการผลิต</a:t>
            </a:r>
            <a:br>
              <a:rPr lang="th-TH" smtClean="0"/>
            </a:br>
            <a:r>
              <a:rPr lang="th-TH" smtClean="0"/>
              <a:t>ให้ต้นทุนต่ำลง เพื่อขายสินค้า</a:t>
            </a:r>
            <a:br>
              <a:rPr lang="th-TH" smtClean="0"/>
            </a:br>
            <a:r>
              <a:rPr lang="th-TH" smtClean="0"/>
              <a:t>ในราคาต่ำกว่าคู่แข่ง</a:t>
            </a:r>
          </a:p>
          <a:p>
            <a:pPr eaLnBrk="1" hangingPunct="1"/>
            <a:r>
              <a:rPr lang="th-TH" smtClean="0"/>
              <a:t>พัฒนาการจัดจำหน่ายให้มี</a:t>
            </a:r>
            <a:br>
              <a:rPr lang="th-TH" smtClean="0"/>
            </a:br>
            <a:r>
              <a:rPr lang="th-TH" smtClean="0"/>
              <a:t>ประสิทธิภาพ</a:t>
            </a:r>
          </a:p>
        </p:txBody>
      </p:sp>
      <p:pic>
        <p:nvPicPr>
          <p:cNvPr id="14341" name="Picture 21" descr="C:\Users\NCC\Pictures\55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928688"/>
            <a:ext cx="2071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2" descr="C:\Users\NCC\Pictures\4902430459587_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857250"/>
            <a:ext cx="1571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3" descr="C:\Users\NCC\Pictures\PACK-CLEAR-TH-180-AW-WOMEN-SCALP&amp;ITCH-CONTROL_450x450_tcm82-3103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1214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4" descr="C:\Users\NCC\Pictures\1412501598-IMG9153PNG-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3" y="4929188"/>
            <a:ext cx="17002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2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2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2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62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1" grpId="0" animBg="1" autoUpdateAnimBg="0"/>
      <p:bldP spid="16283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5" name="AutoShape 15"/>
          <p:cNvSpPr>
            <a:spLocks noChangeArrowheads="1"/>
          </p:cNvSpPr>
          <p:nvPr/>
        </p:nvSpPr>
        <p:spPr bwMode="auto">
          <a:xfrm>
            <a:off x="6019800" y="3429000"/>
            <a:ext cx="2743200" cy="1524000"/>
          </a:xfrm>
          <a:prstGeom prst="cloudCallout">
            <a:avLst>
              <a:gd name="adj1" fmla="val 20778"/>
              <a:gd name="adj2" fmla="val 35731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เลือกยี่ห้อที่สระ</a:t>
            </a:r>
            <a:br>
              <a:rPr lang="th-TH" b="1">
                <a:solidFill>
                  <a:srgbClr val="FF0000"/>
                </a:solidFill>
              </a:rPr>
            </a:br>
            <a:r>
              <a:rPr lang="th-TH" b="1">
                <a:solidFill>
                  <a:srgbClr val="FF0000"/>
                </a:solidFill>
              </a:rPr>
              <a:t>แล้วเย็นที่สุด</a:t>
            </a:r>
          </a:p>
        </p:txBody>
      </p:sp>
      <p:sp>
        <p:nvSpPr>
          <p:cNvPr id="1536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2. แนวความคิดมุ่งตัวผลิตภัณฑ์</a:t>
            </a:r>
          </a:p>
        </p:txBody>
      </p:sp>
      <p:sp>
        <p:nvSpPr>
          <p:cNvPr id="163862" name="Rectangle 22"/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229600" cy="4525962"/>
          </a:xfrm>
        </p:spPr>
        <p:txBody>
          <a:bodyPr/>
          <a:lstStyle/>
          <a:p>
            <a:pPr eaLnBrk="1" hangingPunct="1"/>
            <a:r>
              <a:rPr lang="th-TH" smtClean="0">
                <a:latin typeface="AngsanaUPC" pitchFamily="18" charset="-34"/>
                <a:cs typeface="AngsanaUPC" pitchFamily="18" charset="-34"/>
              </a:rPr>
              <a:t>ผู้บริโภคให้ความสำคัญต่อคุณภาพ </a:t>
            </a:r>
            <a:br>
              <a:rPr lang="th-TH" smtClean="0">
                <a:latin typeface="AngsanaUPC" pitchFamily="18" charset="-34"/>
                <a:cs typeface="AngsanaUPC" pitchFamily="18" charset="-34"/>
              </a:rPr>
            </a:br>
            <a:r>
              <a:rPr lang="th-TH" smtClean="0">
                <a:latin typeface="AngsanaUPC" pitchFamily="18" charset="-34"/>
                <a:cs typeface="AngsanaUPC" pitchFamily="18" charset="-34"/>
              </a:rPr>
              <a:t>สมรรถนะ </a:t>
            </a:r>
            <a:r>
              <a:rPr lang="th-TH" u="sng" smtClean="0">
                <a:latin typeface="AngsanaUPC" pitchFamily="18" charset="-34"/>
                <a:cs typeface="AngsanaUPC" pitchFamily="18" charset="-34"/>
              </a:rPr>
              <a:t>นวัตกรรม </a:t>
            </a:r>
            <a:r>
              <a:rPr lang="th-TH" smtClean="0">
                <a:latin typeface="AngsanaUPC" pitchFamily="18" charset="-34"/>
                <a:cs typeface="AngsanaUPC" pitchFamily="18" charset="-34"/>
              </a:rPr>
              <a:t>มากกว่า</a:t>
            </a:r>
            <a:r>
              <a:rPr lang="th-TH" u="sng" smtClean="0">
                <a:latin typeface="AngsanaUPC" pitchFamily="18" charset="-34"/>
                <a:cs typeface="AngsanaUPC" pitchFamily="18" charset="-34"/>
              </a:rPr>
              <a:t>ราคา</a:t>
            </a:r>
          </a:p>
          <a:p>
            <a:pPr eaLnBrk="1" hangingPunct="1"/>
            <a:r>
              <a:rPr lang="th-TH" smtClean="0">
                <a:latin typeface="AngsanaUPC" pitchFamily="18" charset="-34"/>
                <a:cs typeface="AngsanaUPC" pitchFamily="18" charset="-34"/>
              </a:rPr>
              <a:t>ผู้ผลิตเน้นการปรับปรุงคุณภาพผลิตภัณฑ์</a:t>
            </a:r>
          </a:p>
          <a:p>
            <a:pPr eaLnBrk="1" hangingPunct="1"/>
            <a:r>
              <a:rPr lang="th-TH" smtClean="0">
                <a:latin typeface="AngsanaUPC" pitchFamily="18" charset="-34"/>
                <a:cs typeface="AngsanaUPC" pitchFamily="18" charset="-34"/>
              </a:rPr>
              <a:t>ระวัง</a:t>
            </a:r>
            <a:r>
              <a:rPr lang="en-US" smtClean="0">
                <a:latin typeface="AngsanaUPC" pitchFamily="18" charset="-34"/>
                <a:cs typeface="AngsanaUPC" pitchFamily="18" charset="-34"/>
              </a:rPr>
              <a:t> “Marketing Myopia” </a:t>
            </a:r>
            <a:br>
              <a:rPr lang="en-US" smtClean="0">
                <a:latin typeface="AngsanaUPC" pitchFamily="18" charset="-34"/>
                <a:cs typeface="AngsanaUPC" pitchFamily="18" charset="-34"/>
              </a:rPr>
            </a:br>
            <a:r>
              <a:rPr lang="en-US" smtClean="0">
                <a:latin typeface="AngsanaUPC" pitchFamily="18" charset="-34"/>
                <a:cs typeface="AngsanaUPC" pitchFamily="18" charset="-34"/>
              </a:rPr>
              <a:t>(การมุ่งพัฒนาแต่ผลิตภัณฑ์</a:t>
            </a:r>
            <a:br>
              <a:rPr lang="en-US" smtClean="0">
                <a:latin typeface="AngsanaUPC" pitchFamily="18" charset="-34"/>
                <a:cs typeface="AngsanaUPC" pitchFamily="18" charset="-34"/>
              </a:rPr>
            </a:br>
            <a:r>
              <a:rPr lang="en-US" smtClean="0">
                <a:latin typeface="AngsanaUPC" pitchFamily="18" charset="-34"/>
                <a:cs typeface="AngsanaUPC" pitchFamily="18" charset="-34"/>
              </a:rPr>
              <a:t>จนลืมคำนึงถึงความต้องการ</a:t>
            </a:r>
            <a:br>
              <a:rPr lang="en-US" smtClean="0">
                <a:latin typeface="AngsanaUPC" pitchFamily="18" charset="-34"/>
                <a:cs typeface="AngsanaUPC" pitchFamily="18" charset="-34"/>
              </a:rPr>
            </a:br>
            <a:r>
              <a:rPr lang="en-US" smtClean="0">
                <a:latin typeface="AngsanaUPC" pitchFamily="18" charset="-34"/>
                <a:cs typeface="AngsanaUPC" pitchFamily="18" charset="-34"/>
              </a:rPr>
              <a:t>ที่แท้จริงของผู้บริโภค)</a:t>
            </a:r>
            <a:endParaRPr lang="th-TH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5365" name="Picture 23" descr="C:\Users\NCC\Pictures\PACK-CLEAR-TH-180-AW-WOMEN-SCALP&amp;ITCH-CONTROL_450x450_tcm82-310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950" y="1285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1" descr="C:\Users\NCC\Pictures\55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000125"/>
            <a:ext cx="2071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2" descr="C:\Users\NCC\Pictures\4902430459587_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1000125"/>
            <a:ext cx="1571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4" descr="C:\Users\NCC\Pictures\1412501598-IMG9153PNG-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4929188"/>
            <a:ext cx="17002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3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63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63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5" grpId="0" animBg="1" autoUpdateAnimBg="0"/>
      <p:bldP spid="16386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9" name="AutoShape 15"/>
          <p:cNvSpPr>
            <a:spLocks noChangeArrowheads="1"/>
          </p:cNvSpPr>
          <p:nvPr/>
        </p:nvSpPr>
        <p:spPr bwMode="auto">
          <a:xfrm>
            <a:off x="5867400" y="3276600"/>
            <a:ext cx="2743200" cy="1524000"/>
          </a:xfrm>
          <a:prstGeom prst="cloudCallout">
            <a:avLst>
              <a:gd name="adj1" fmla="val 20778"/>
              <a:gd name="adj2" fmla="val 35731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เลือกยี่ห้อที่</a:t>
            </a:r>
            <a:br>
              <a:rPr lang="th-TH" b="1">
                <a:solidFill>
                  <a:srgbClr val="FF0000"/>
                </a:solidFill>
              </a:rPr>
            </a:br>
            <a:r>
              <a:rPr lang="th-TH" b="1">
                <a:solidFill>
                  <a:srgbClr val="FF0000"/>
                </a:solidFill>
              </a:rPr>
              <a:t>ซื้อ 6 แถม 1</a:t>
            </a:r>
          </a:p>
        </p:txBody>
      </p:sp>
      <p:sp>
        <p:nvSpPr>
          <p:cNvPr id="1638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3. แนวความคิดมุ่งการขาย</a:t>
            </a:r>
          </a:p>
        </p:txBody>
      </p:sp>
      <p:sp>
        <p:nvSpPr>
          <p:cNvPr id="164886" name="Rectangle 22"/>
          <p:cNvSpPr>
            <a:spLocks noGrp="1" noChangeArrowheads="1"/>
          </p:cNvSpPr>
          <p:nvPr>
            <p:ph idx="1"/>
          </p:nvPr>
        </p:nvSpPr>
        <p:spPr>
          <a:xfrm>
            <a:off x="285750" y="1785938"/>
            <a:ext cx="8229600" cy="4525962"/>
          </a:xfrm>
        </p:spPr>
        <p:txBody>
          <a:bodyPr/>
          <a:lstStyle/>
          <a:p>
            <a:pPr eaLnBrk="1" hangingPunct="1"/>
            <a:r>
              <a:rPr lang="th-TH" smtClean="0"/>
              <a:t>ต้องมีการกระตุ้นการขายด้วยวิธีการต่าง ๆ </a:t>
            </a:r>
            <a:br>
              <a:rPr lang="th-TH" smtClean="0"/>
            </a:br>
            <a:r>
              <a:rPr lang="th-TH" smtClean="0"/>
              <a:t>เช่น ลด แลก แจก แถม เพื่อให้ซื้อมากขึ้น</a:t>
            </a:r>
          </a:p>
          <a:p>
            <a:pPr eaLnBrk="1" hangingPunct="1"/>
            <a:r>
              <a:rPr lang="th-TH" smtClean="0"/>
              <a:t>ปัจจุบันใช้กับสินค้าที่ขายยากหรือ</a:t>
            </a:r>
            <a:br>
              <a:rPr lang="th-TH" smtClean="0"/>
            </a:br>
            <a:r>
              <a:rPr lang="th-TH" smtClean="0"/>
              <a:t>สินค้าที่ไม่อยู่ในความคิดที่จะซื้อ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(Unsought Goods)</a:t>
            </a:r>
          </a:p>
          <a:p>
            <a:pPr eaLnBrk="1" hangingPunct="1"/>
            <a:r>
              <a:rPr lang="th-TH" smtClean="0"/>
              <a:t>ต้องระวังเรื่องความพอใจหลังการซื้อ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(Post-purchase Satisfaction)</a:t>
            </a:r>
            <a:endParaRPr lang="th-TH" smtClean="0"/>
          </a:p>
        </p:txBody>
      </p:sp>
      <p:pic>
        <p:nvPicPr>
          <p:cNvPr id="16389" name="Picture 23" descr="C:\Users\NCC\Pictures\PACK-CLEAR-TH-180-AW-WOMEN-SCALP&amp;ITCH-CONTROL_450x450_tcm82-310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950" y="1285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1" descr="C:\Users\NCC\Pictures\55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000125"/>
            <a:ext cx="2071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2" descr="C:\Users\NCC\Pictures\4902430459587_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9838" y="919163"/>
            <a:ext cx="15716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4" descr="C:\Users\NCC\Pictures\1412501598-IMG9153PNG-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4929188"/>
            <a:ext cx="17002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4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9" grpId="0" animBg="1" autoUpdateAnimBg="0"/>
      <p:bldP spid="16488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3" name="AutoShape 15"/>
          <p:cNvSpPr>
            <a:spLocks noChangeArrowheads="1"/>
          </p:cNvSpPr>
          <p:nvPr/>
        </p:nvSpPr>
        <p:spPr bwMode="auto">
          <a:xfrm>
            <a:off x="7010400" y="3124200"/>
            <a:ext cx="2133600" cy="1524000"/>
          </a:xfrm>
          <a:prstGeom prst="cloudCallout">
            <a:avLst>
              <a:gd name="adj1" fmla="val 6398"/>
              <a:gd name="adj2" fmla="val 8041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เลือกยี่ห้อที่</a:t>
            </a:r>
            <a:br>
              <a:rPr lang="th-TH" b="1">
                <a:solidFill>
                  <a:srgbClr val="FF0000"/>
                </a:solidFill>
              </a:rPr>
            </a:br>
            <a:r>
              <a:rPr lang="th-TH" b="1">
                <a:solidFill>
                  <a:srgbClr val="FF0000"/>
                </a:solidFill>
              </a:rPr>
              <a:t>ขจัดรังแค</a:t>
            </a:r>
          </a:p>
        </p:txBody>
      </p:sp>
      <p:sp>
        <p:nvSpPr>
          <p:cNvPr id="165904" name="AutoShape 16"/>
          <p:cNvSpPr>
            <a:spLocks noChangeArrowheads="1"/>
          </p:cNvSpPr>
          <p:nvPr/>
        </p:nvSpPr>
        <p:spPr bwMode="auto">
          <a:xfrm>
            <a:off x="4714875" y="3214688"/>
            <a:ext cx="2133600" cy="1524000"/>
          </a:xfrm>
          <a:prstGeom prst="cloudCallout">
            <a:avLst>
              <a:gd name="adj1" fmla="val 23514"/>
              <a:gd name="adj2" fmla="val 91458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เลือกยี่ห้อที่</a:t>
            </a:r>
            <a:br>
              <a:rPr lang="th-TH" b="1">
                <a:solidFill>
                  <a:srgbClr val="FF0000"/>
                </a:solidFill>
              </a:rPr>
            </a:br>
            <a:r>
              <a:rPr lang="th-TH" b="1">
                <a:solidFill>
                  <a:srgbClr val="FF0000"/>
                </a:solidFill>
              </a:rPr>
              <a:t>บำรุงเส้นผม</a:t>
            </a:r>
          </a:p>
        </p:txBody>
      </p:sp>
      <p:sp>
        <p:nvSpPr>
          <p:cNvPr id="165910" name="AutoShape 22"/>
          <p:cNvSpPr>
            <a:spLocks noChangeArrowheads="1"/>
          </p:cNvSpPr>
          <p:nvPr/>
        </p:nvSpPr>
        <p:spPr bwMode="auto">
          <a:xfrm>
            <a:off x="3048000" y="5105400"/>
            <a:ext cx="2133600" cy="1524000"/>
          </a:xfrm>
          <a:prstGeom prst="cloudCallout">
            <a:avLst>
              <a:gd name="adj1" fmla="val 65028"/>
              <a:gd name="adj2" fmla="val -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เลือกยี่ห้อที่</a:t>
            </a:r>
            <a:br>
              <a:rPr lang="th-TH" b="1">
                <a:solidFill>
                  <a:srgbClr val="FF0000"/>
                </a:solidFill>
              </a:rPr>
            </a:br>
            <a:r>
              <a:rPr lang="th-TH" b="1">
                <a:solidFill>
                  <a:srgbClr val="FF0000"/>
                </a:solidFill>
              </a:rPr>
              <a:t>ผสมครีมนวด</a:t>
            </a:r>
          </a:p>
        </p:txBody>
      </p:sp>
      <p:sp>
        <p:nvSpPr>
          <p:cNvPr id="17413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th-TH" smtClean="0"/>
              <a:t>4. แนวความคิดมุ่งการตลาด</a:t>
            </a:r>
          </a:p>
        </p:txBody>
      </p:sp>
      <p:sp>
        <p:nvSpPr>
          <p:cNvPr id="165912" name="Rectangle 24"/>
          <p:cNvSpPr>
            <a:spLocks noGrp="1" noChangeArrowheads="1"/>
          </p:cNvSpPr>
          <p:nvPr>
            <p:ph idx="1"/>
          </p:nvPr>
        </p:nvSpPr>
        <p:spPr>
          <a:xfrm>
            <a:off x="500063" y="17145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ngsanaUPC" pitchFamily="18" charset="-34"/>
                <a:cs typeface="AngsanaUPC" pitchFamily="18" charset="-34"/>
              </a:rPr>
              <a:t>ยึดหลัก 3 ประการ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latin typeface="AngsanaUPC" pitchFamily="18" charset="-34"/>
                <a:cs typeface="AngsanaUPC" pitchFamily="18" charset="-34"/>
              </a:rPr>
              <a:t>มุ่งเน้นลูกค้า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latin typeface="AngsanaUPC" pitchFamily="18" charset="-34"/>
                <a:cs typeface="AngsanaUPC" pitchFamily="18" charset="-34"/>
              </a:rPr>
              <a:t>การตลาดแบบบูรณาการ</a:t>
            </a:r>
            <a:br>
              <a:rPr lang="en-US" sz="3200" smtClean="0">
                <a:latin typeface="AngsanaUPC" pitchFamily="18" charset="-34"/>
                <a:cs typeface="AngsanaUPC" pitchFamily="18" charset="-34"/>
              </a:rPr>
            </a:br>
            <a:r>
              <a:rPr lang="en-US" sz="3200" smtClean="0">
                <a:latin typeface="AngsanaUPC" pitchFamily="18" charset="-34"/>
                <a:cs typeface="AngsanaUPC" pitchFamily="18" charset="-34"/>
              </a:rPr>
              <a:t>(Integrated Marketing)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smtClean="0">
                <a:latin typeface="AngsanaUPC" pitchFamily="18" charset="-34"/>
                <a:cs typeface="AngsanaUPC" pitchFamily="18" charset="-34"/>
              </a:rPr>
              <a:t>แสวงหากำไรจาก</a:t>
            </a:r>
            <a:br>
              <a:rPr lang="th-TH" sz="3200" smtClean="0">
                <a:latin typeface="AngsanaUPC" pitchFamily="18" charset="-34"/>
                <a:cs typeface="AngsanaUPC" pitchFamily="18" charset="-34"/>
              </a:rPr>
            </a:br>
            <a:r>
              <a:rPr lang="th-TH" sz="3200" smtClean="0">
                <a:latin typeface="AngsanaUPC" pitchFamily="18" charset="-34"/>
                <a:cs typeface="AngsanaUPC" pitchFamily="18" charset="-34"/>
              </a:rPr>
              <a:t>ความพึงพอใจ</a:t>
            </a:r>
            <a:br>
              <a:rPr lang="th-TH" sz="3200" smtClean="0">
                <a:latin typeface="AngsanaUPC" pitchFamily="18" charset="-34"/>
                <a:cs typeface="AngsanaUPC" pitchFamily="18" charset="-34"/>
              </a:rPr>
            </a:br>
            <a:r>
              <a:rPr lang="th-TH" sz="3200" smtClean="0">
                <a:latin typeface="AngsanaUPC" pitchFamily="18" charset="-34"/>
                <a:cs typeface="AngsanaUPC" pitchFamily="18" charset="-34"/>
              </a:rPr>
              <a:t>ของลูกค้า</a:t>
            </a:r>
            <a:endParaRPr lang="en-US" sz="320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7415" name="Picture 23" descr="C:\Users\NCC\Pictures\PACK-CLEAR-TH-180-AW-WOMEN-SCALP&amp;ITCH-CONTROL_450x450_tcm82-310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1" descr="C:\Users\NCC\Pictures\55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642938"/>
            <a:ext cx="2071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2" descr="C:\Users\NCC\Pictures\4902430459587_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785813"/>
            <a:ext cx="15716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4" descr="C:\Users\NCC\Pictures\1412501598-IMG9153PNG-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929188"/>
            <a:ext cx="17002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3" grpId="0" animBg="1" autoUpdateAnimBg="0"/>
      <p:bldP spid="165904" grpId="0" animBg="1" autoUpdateAnimBg="0"/>
      <p:bldP spid="165910" grpId="0" animBg="1" autoUpdateAnimBg="0"/>
      <p:bldP spid="16591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1" name="AutoShape 15"/>
          <p:cNvSpPr>
            <a:spLocks noChangeArrowheads="1"/>
          </p:cNvSpPr>
          <p:nvPr/>
        </p:nvSpPr>
        <p:spPr bwMode="auto">
          <a:xfrm>
            <a:off x="6705600" y="3657600"/>
            <a:ext cx="2286000" cy="1371600"/>
          </a:xfrm>
          <a:prstGeom prst="cloudCallout">
            <a:avLst>
              <a:gd name="adj1" fmla="val 14931"/>
              <a:gd name="adj2" fmla="val 45255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เลือกยี่ห้อที่</a:t>
            </a:r>
            <a:br>
              <a:rPr lang="th-TH" b="1">
                <a:solidFill>
                  <a:srgbClr val="FF0000"/>
                </a:solidFill>
              </a:rPr>
            </a:br>
            <a:r>
              <a:rPr lang="th-TH" b="1">
                <a:solidFill>
                  <a:srgbClr val="FF0000"/>
                </a:solidFill>
              </a:rPr>
              <a:t>มีชนิดเติม</a:t>
            </a:r>
          </a:p>
        </p:txBody>
      </p:sp>
      <p:sp>
        <p:nvSpPr>
          <p:cNvPr id="167957" name="AutoShape 21"/>
          <p:cNvSpPr>
            <a:spLocks noChangeArrowheads="1"/>
          </p:cNvSpPr>
          <p:nvPr/>
        </p:nvSpPr>
        <p:spPr bwMode="auto">
          <a:xfrm>
            <a:off x="2319338" y="4589463"/>
            <a:ext cx="1371600" cy="1185862"/>
          </a:xfrm>
          <a:prstGeom prst="triangle">
            <a:avLst>
              <a:gd name="adj" fmla="val 50000"/>
            </a:avLst>
          </a:prstGeom>
          <a:solidFill>
            <a:srgbClr val="996633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4000">
              <a:solidFill>
                <a:srgbClr val="996633"/>
              </a:solidFill>
            </a:endParaRPr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1919288" y="3776663"/>
            <a:ext cx="2171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99FF"/>
                </a:solidFill>
                <a:latin typeface="Arial Narrow" pitchFamily="34" charset="0"/>
              </a:rPr>
              <a:t>Society</a:t>
            </a:r>
          </a:p>
          <a:p>
            <a:pPr algn="ctr"/>
            <a:r>
              <a:rPr lang="en-US" sz="2400" b="1">
                <a:solidFill>
                  <a:srgbClr val="FF99FF"/>
                </a:solidFill>
                <a:latin typeface="Arial Narrow" pitchFamily="34" charset="0"/>
              </a:rPr>
              <a:t>(Human Welfare)</a:t>
            </a:r>
            <a:endParaRPr lang="th-TH" sz="2400" b="1">
              <a:solidFill>
                <a:srgbClr val="FF99FF"/>
              </a:solidFill>
              <a:latin typeface="Arial Narrow" pitchFamily="34" charset="0"/>
            </a:endParaRPr>
          </a:p>
        </p:txBody>
      </p:sp>
      <p:sp>
        <p:nvSpPr>
          <p:cNvPr id="167959" name="Text Box 23"/>
          <p:cNvSpPr txBox="1">
            <a:spLocks noChangeArrowheads="1"/>
          </p:cNvSpPr>
          <p:nvPr/>
        </p:nvSpPr>
        <p:spPr bwMode="auto">
          <a:xfrm>
            <a:off x="850900" y="5724525"/>
            <a:ext cx="1766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99FF"/>
                </a:solidFill>
                <a:latin typeface="Arial Narrow" pitchFamily="34" charset="0"/>
              </a:rPr>
              <a:t>Consumers</a:t>
            </a:r>
          </a:p>
          <a:p>
            <a:pPr algn="ctr"/>
            <a:r>
              <a:rPr lang="en-US" sz="2400" b="1">
                <a:solidFill>
                  <a:srgbClr val="FF99FF"/>
                </a:solidFill>
                <a:latin typeface="Arial Narrow" pitchFamily="34" charset="0"/>
              </a:rPr>
              <a:t>(Satisfaction)</a:t>
            </a:r>
            <a:endParaRPr lang="th-TH" sz="2400" b="1">
              <a:solidFill>
                <a:srgbClr val="FF99FF"/>
              </a:solidFill>
              <a:latin typeface="Arial Narrow" pitchFamily="34" charset="0"/>
            </a:endParaRPr>
          </a:p>
        </p:txBody>
      </p:sp>
      <p:sp>
        <p:nvSpPr>
          <p:cNvPr id="167960" name="Text Box 24"/>
          <p:cNvSpPr txBox="1">
            <a:spLocks noChangeArrowheads="1"/>
          </p:cNvSpPr>
          <p:nvPr/>
        </p:nvSpPr>
        <p:spPr bwMode="auto">
          <a:xfrm>
            <a:off x="3543300" y="5724525"/>
            <a:ext cx="1323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99FF"/>
                </a:solidFill>
                <a:latin typeface="Arial Narrow" pitchFamily="34" charset="0"/>
              </a:rPr>
              <a:t>Company</a:t>
            </a:r>
          </a:p>
          <a:p>
            <a:pPr algn="ctr"/>
            <a:r>
              <a:rPr lang="en-US" sz="2400" b="1">
                <a:solidFill>
                  <a:srgbClr val="FF99FF"/>
                </a:solidFill>
                <a:latin typeface="Arial Narrow" pitchFamily="34" charset="0"/>
              </a:rPr>
              <a:t>(Profits)</a:t>
            </a:r>
            <a:endParaRPr lang="th-TH" sz="2400" b="1">
              <a:solidFill>
                <a:srgbClr val="FF99FF"/>
              </a:solidFill>
              <a:latin typeface="Arial Narrow" pitchFamily="34" charset="0"/>
            </a:endParaRPr>
          </a:p>
        </p:txBody>
      </p:sp>
      <p:sp>
        <p:nvSpPr>
          <p:cNvPr id="1843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5. แนวความคิดการตลาดเพื่อสังคม</a:t>
            </a:r>
          </a:p>
        </p:txBody>
      </p:sp>
      <p:sp>
        <p:nvSpPr>
          <p:cNvPr id="167962" name="Rectangle 26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r>
              <a:rPr lang="th-TH" smtClean="0"/>
              <a:t>หลักการพื้นฐานเหมือน</a:t>
            </a:r>
            <a:br>
              <a:rPr lang="th-TH" smtClean="0"/>
            </a:br>
            <a:r>
              <a:rPr lang="th-TH" smtClean="0"/>
              <a:t>แนวความคิดมุ่งการตลาด</a:t>
            </a:r>
          </a:p>
          <a:p>
            <a:pPr eaLnBrk="1" hangingPunct="1"/>
            <a:r>
              <a:rPr lang="th-TH" smtClean="0"/>
              <a:t>มีข้อควรพิจารณา 3 ประการ</a:t>
            </a:r>
          </a:p>
        </p:txBody>
      </p:sp>
      <p:sp>
        <p:nvSpPr>
          <p:cNvPr id="167963" name="AutoShape 27"/>
          <p:cNvSpPr>
            <a:spLocks noChangeArrowheads="1"/>
          </p:cNvSpPr>
          <p:nvPr/>
        </p:nvSpPr>
        <p:spPr bwMode="auto">
          <a:xfrm>
            <a:off x="4429125" y="2857500"/>
            <a:ext cx="2286000" cy="1752600"/>
          </a:xfrm>
          <a:prstGeom prst="cloudCallout">
            <a:avLst>
              <a:gd name="adj1" fmla="val 14931"/>
              <a:gd name="adj2" fmla="val 33241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เลือกยี่ห้อที่</a:t>
            </a:r>
            <a:br>
              <a:rPr lang="th-TH" b="1">
                <a:solidFill>
                  <a:srgbClr val="FF0000"/>
                </a:solidFill>
              </a:rPr>
            </a:br>
            <a:r>
              <a:rPr lang="th-TH" b="1">
                <a:solidFill>
                  <a:srgbClr val="FF0000"/>
                </a:solidFill>
              </a:rPr>
              <a:t>ไม่ทำลาย</a:t>
            </a:r>
          </a:p>
          <a:p>
            <a:pPr algn="ctr">
              <a:lnSpc>
                <a:spcPct val="80000"/>
              </a:lnSpc>
            </a:pPr>
            <a:r>
              <a:rPr lang="th-TH" b="1">
                <a:solidFill>
                  <a:srgbClr val="FF0000"/>
                </a:solidFill>
              </a:rPr>
              <a:t>สิ่งแวดล้อม</a:t>
            </a:r>
          </a:p>
        </p:txBody>
      </p:sp>
      <p:pic>
        <p:nvPicPr>
          <p:cNvPr id="18442" name="Picture 23" descr="C:\Users\NCC\Pictures\PACK-CLEAR-TH-180-AW-WOMEN-SCALP&amp;ITCH-CONTROL_450x450_tcm82-310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143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1" descr="C:\Users\NCC\Pictures\55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066800"/>
            <a:ext cx="17145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2" descr="C:\Users\NCC\Pictures\4902430459587_2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785813"/>
            <a:ext cx="15716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4" descr="C:\Users\NCC\Pictures\1412501598-IMG9153PNG-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4929188"/>
            <a:ext cx="17002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1" grpId="0" animBg="1" autoUpdateAnimBg="0"/>
      <p:bldP spid="167957" grpId="0" animBg="1" autoUpdateAnimBg="0"/>
      <p:bldP spid="167958" grpId="0" autoUpdateAnimBg="0"/>
      <p:bldP spid="167959" grpId="0" autoUpdateAnimBg="0"/>
      <p:bldP spid="167960" grpId="0" autoUpdateAnimBg="0"/>
      <p:bldP spid="167962" grpId="0" build="p" autoUpdateAnimBg="0"/>
      <p:bldP spid="16796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แนวโน้มของการตลาดในศตวรรษที่ 21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/>
              <a:t>การเติบโตทางการตลาดขององค์การที่ไม่แสวงกำไร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การเติบโตอย่างรวดเร็วของเทคโนโลยีสารสนเทศ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กระแสโลกาภิวัฒน์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การเปลี่ยนแปลงทางเศรษฐกิจของโลก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กระแสการเรียกร้องด้านจริยธรรม</a:t>
            </a:r>
            <a:br>
              <a:rPr lang="th-TH" smtClean="0"/>
            </a:br>
            <a:r>
              <a:rPr lang="th-TH" smtClean="0"/>
              <a:t>และความรับผิดชอบต่อสังคม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ภาพใหม่ของการตลาด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324600" y="3810000"/>
          <a:ext cx="2178050" cy="2706688"/>
        </p:xfrm>
        <a:graphic>
          <a:graphicData uri="http://schemas.openxmlformats.org/presentationml/2006/ole">
            <p:oleObj spid="_x0000_s7170" name="Clip" r:id="rId3" imgW="2791440" imgH="3468960" progId="MS_ClipArt_Gallery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คำสั่ง</a:t>
            </a:r>
          </a:p>
        </p:txBody>
      </p:sp>
      <p:sp>
        <p:nvSpPr>
          <p:cNvPr id="19459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จงอธิบายความหมายของคำว่า “การตลาด”  ตามความเข้าใจ</a:t>
            </a:r>
          </a:p>
          <a:p>
            <a:r>
              <a:rPr lang="th-TH" smtClean="0"/>
              <a:t>จงอธิบายความสำคัญของการตลาดในชีวิตประจำวัน</a:t>
            </a:r>
          </a:p>
          <a:p>
            <a:r>
              <a:rPr lang="th-TH" smtClean="0"/>
              <a:t>จงอธิบาย  </a:t>
            </a:r>
            <a:r>
              <a:rPr lang="en-US" smtClean="0"/>
              <a:t>	1. </a:t>
            </a:r>
            <a:r>
              <a:rPr lang="th-TH" smtClean="0"/>
              <a:t>คุณใช้โทรศัพท์มือถือยี่ห้ออะไร</a:t>
            </a:r>
          </a:p>
          <a:p>
            <a:pPr>
              <a:buFont typeface="Arial" pitchFamily="34" charset="0"/>
              <a:buNone/>
            </a:pPr>
            <a:r>
              <a:rPr lang="th-TH" smtClean="0"/>
              <a:t>			</a:t>
            </a:r>
            <a:r>
              <a:rPr lang="en-US" smtClean="0"/>
              <a:t>2.</a:t>
            </a:r>
            <a:r>
              <a:rPr lang="th-TH" smtClean="0"/>
              <a:t> เหตุผลที่เลือกใช้</a:t>
            </a:r>
            <a:r>
              <a:rPr lang="en-US" smtClean="0"/>
              <a:t>	</a:t>
            </a:r>
          </a:p>
          <a:p>
            <a:r>
              <a:rPr lang="th-TH" smtClean="0"/>
              <a:t>จงอธิบายแนวคิดที่มุ่งเน้นตัวผลิตภัณฑ์</a:t>
            </a:r>
          </a:p>
          <a:p>
            <a:r>
              <a:rPr lang="th-TH" smtClean="0"/>
              <a:t>จงอธิบายการตลาดในศตวรรษที่ </a:t>
            </a:r>
            <a:r>
              <a:rPr lang="en-US" smtClean="0"/>
              <a:t>21</a:t>
            </a:r>
            <a:endParaRPr lang="th-TH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744538" y="32766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51075"/>
            <a:ext cx="7772400" cy="1143000"/>
          </a:xfrm>
        </p:spPr>
        <p:txBody>
          <a:bodyPr/>
          <a:lstStyle/>
          <a:p>
            <a:pPr eaLnBrk="1" hangingPunct="1"/>
            <a:r>
              <a:rPr lang="th-TH" smtClean="0"/>
              <a:t>บทนำ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858000" cy="29718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smtClean="0"/>
              <a:t> ความหมายของการตลาด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smtClean="0"/>
              <a:t> แนวความคิดหลักทางการตลาด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smtClean="0"/>
              <a:t> การจัดการด้านการตลาด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smtClean="0"/>
              <a:t> ปรัชญาการจัดการทางการตลาด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th-TH" b="1" smtClean="0"/>
              <a:t> แนวโน้มของการตลาดในศตวรรษที่ 21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7467600" y="914400"/>
            <a:ext cx="838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kern="1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rgbClr val="66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cs"/>
                <a:ea typeface="+mn-cs"/>
              </a:rPr>
              <a:t>1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629400" cy="1143000"/>
          </a:xfrm>
        </p:spPr>
        <p:txBody>
          <a:bodyPr/>
          <a:lstStyle/>
          <a:p>
            <a:pPr eaLnBrk="1" hangingPunct="1"/>
            <a:r>
              <a:rPr lang="th-TH" smtClean="0">
                <a:solidFill>
                  <a:srgbClr val="A50021"/>
                </a:solidFill>
              </a:rPr>
              <a:t>บทบาทของการตลาดในชีวิตประจำวัน</a:t>
            </a: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4643438" y="3929063"/>
            <a:ext cx="17240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th-TH" sz="9600" b="1">
                <a:solidFill>
                  <a:schemeClr val="accent1"/>
                </a:solidFill>
              </a:rPr>
              <a:t>ฯลฯ</a:t>
            </a:r>
          </a:p>
        </p:txBody>
      </p:sp>
      <p:pic>
        <p:nvPicPr>
          <p:cNvPr id="10244" name="Picture 25" descr="C:\Users\NCC\Pictures\images_1-517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9563"/>
            <a:ext cx="2357437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6" descr="C:\Users\NCC\Pictures\1395637892-LOGOThaira-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214438"/>
            <a:ext cx="27003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7" descr="C:\Users\NCC\Pictures\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500313"/>
            <a:ext cx="234791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8" descr="C:\Users\NCC\Pictures\bkkpo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429000"/>
            <a:ext cx="31845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9" descr="C:\Users\NCC\Pictures\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903288"/>
            <a:ext cx="17716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1" descr="C:\Users\NCC\Pictures\bbq-plaza-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072063"/>
            <a:ext cx="309086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2" descr="C:\Users\NCC\Pictures\Image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5000625"/>
            <a:ext cx="4572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ระบบการตลาด</a:t>
            </a:r>
            <a:r>
              <a:rPr lang="en-US" smtClean="0"/>
              <a:t> (Marketing System)</a:t>
            </a:r>
            <a:endParaRPr lang="th-TH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4000" smtClean="0"/>
              <a:t>มีส่วนช่วยให้เรา (ในฐานะผู้บริโภค</a:t>
            </a:r>
            <a:r>
              <a:rPr lang="en-US" sz="4000" smtClean="0"/>
              <a:t>)</a:t>
            </a:r>
            <a:r>
              <a:rPr lang="th-TH" sz="4000" smtClean="0"/>
              <a:t> ได้รับความสะดวกสบาย โดยไม่ต้องทุ่มเทความพยายามมากนัก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smtClean="0"/>
              <a:t>ทำให้ผู้บริโภคมีมาตรฐานการครองชีพที่ดีขึ้น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smtClean="0"/>
              <a:t>เป็นปัจจัยสำคัญประการหนึ่งที่ทำให้ธุรกิจประสบผลสำเร็จ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การตลาด</a:t>
            </a:r>
            <a:r>
              <a:rPr lang="en-US" smtClean="0"/>
              <a:t> (Marketing)</a:t>
            </a:r>
            <a:r>
              <a:rPr lang="th-TH" smtClean="0"/>
              <a:t> คืออะไร?</a:t>
            </a: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962025" y="2301875"/>
          <a:ext cx="1441450" cy="1279525"/>
        </p:xfrm>
        <a:graphic>
          <a:graphicData uri="http://schemas.openxmlformats.org/presentationml/2006/ole">
            <p:oleObj spid="_x0000_s1026" name="Clip" r:id="rId3" imgW="3285720" imgH="2914200" progId="MS_ClipArt_Gallery.2">
              <p:embed/>
            </p:oleObj>
          </a:graphicData>
        </a:graphic>
      </p:graphicFrame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676275" y="3657600"/>
            <a:ext cx="20129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/>
              <a:t>การตลาดคือ</a:t>
            </a:r>
          </a:p>
          <a:p>
            <a:pPr algn="ctr">
              <a:lnSpc>
                <a:spcPct val="80000"/>
              </a:lnSpc>
            </a:pPr>
            <a:r>
              <a:rPr lang="th-TH" sz="4000"/>
              <a:t>การโฆษณา</a:t>
            </a:r>
          </a:p>
          <a:p>
            <a:pPr algn="ctr">
              <a:lnSpc>
                <a:spcPct val="80000"/>
              </a:lnSpc>
            </a:pPr>
            <a:r>
              <a:rPr lang="en-US" sz="4000"/>
              <a:t>(Advertising)</a:t>
            </a:r>
          </a:p>
          <a:p>
            <a:pPr algn="ctr">
              <a:lnSpc>
                <a:spcPct val="80000"/>
              </a:lnSpc>
            </a:pPr>
            <a:r>
              <a:rPr lang="en-US" sz="4000" b="1">
                <a:latin typeface="Times New Roman" pitchFamily="18" charset="0"/>
              </a:rPr>
              <a:t>?</a:t>
            </a:r>
            <a:endParaRPr lang="th-TH" sz="4000"/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6321425" y="2262188"/>
          <a:ext cx="1984375" cy="1319212"/>
        </p:xfrm>
        <a:graphic>
          <a:graphicData uri="http://schemas.openxmlformats.org/presentationml/2006/ole">
            <p:oleObj spid="_x0000_s1027" name="Clip" r:id="rId4" imgW="3813120" imgH="2532960" progId="MS_ClipArt_Gallery.2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6338888" y="3657600"/>
            <a:ext cx="19510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/>
              <a:t>การตลาดคือ</a:t>
            </a:r>
          </a:p>
          <a:p>
            <a:pPr algn="ctr">
              <a:lnSpc>
                <a:spcPct val="80000"/>
              </a:lnSpc>
            </a:pPr>
            <a:r>
              <a:rPr lang="th-TH" sz="4000"/>
              <a:t>การขาย</a:t>
            </a:r>
          </a:p>
          <a:p>
            <a:pPr algn="ctr">
              <a:lnSpc>
                <a:spcPct val="80000"/>
              </a:lnSpc>
            </a:pPr>
            <a:r>
              <a:rPr lang="en-US" sz="4000"/>
              <a:t>(Selling)</a:t>
            </a:r>
          </a:p>
          <a:p>
            <a:pPr algn="ctr">
              <a:lnSpc>
                <a:spcPct val="80000"/>
              </a:lnSpc>
            </a:pPr>
            <a:r>
              <a:rPr lang="en-US" sz="4000" b="1">
                <a:latin typeface="Times New Roman" pitchFamily="18" charset="0"/>
              </a:rPr>
              <a:t>?</a:t>
            </a:r>
            <a:endParaRPr lang="th-TH" sz="4000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3941763" y="2895600"/>
            <a:ext cx="136366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th-TH" sz="252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utoUpdateAnimBg="0"/>
      <p:bldP spid="171014" grpId="0" autoUpdateAnimBg="0"/>
      <p:bldP spid="1710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648200" cy="18478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th-TH" sz="3600" smtClean="0"/>
              <a:t>ลองคิดดู</a:t>
            </a:r>
            <a:r>
              <a:rPr lang="en-US" sz="3600" smtClean="0"/>
              <a:t> :</a:t>
            </a:r>
            <a:br>
              <a:rPr lang="en-US" sz="3600" smtClean="0"/>
            </a:br>
            <a:r>
              <a:rPr lang="en-US" sz="3600" smtClean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3600" smtClean="0">
                <a:latin typeface="AngsanaUPC" pitchFamily="18" charset="-34"/>
                <a:cs typeface="AngsanaUPC" pitchFamily="18" charset="-34"/>
              </a:rPr>
              <a:t>คุณใช้แชมพูยี่ห้ออะไร</a:t>
            </a:r>
            <a:br>
              <a:rPr lang="th-TH" sz="3600" smtClean="0">
                <a:latin typeface="AngsanaUPC" pitchFamily="18" charset="-34"/>
                <a:cs typeface="AngsanaUPC" pitchFamily="18" charset="-34"/>
              </a:rPr>
            </a:br>
            <a:r>
              <a:rPr lang="th-TH" sz="3600" smtClean="0">
                <a:latin typeface="AngsanaUPC" pitchFamily="18" charset="-34"/>
                <a:cs typeface="AngsanaUPC" pitchFamily="18" charset="-34"/>
              </a:rPr>
              <a:t>2. เหตุผลที่เลือกใช้ยี่ห้อนั้น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5867400" y="188913"/>
            <a:ext cx="301625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สระแล้วเย็น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กลิ่นหอมสดชื่น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ขจัดรังแค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บำรุงสุขภาพผม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สระได้ทุกวัน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มีคุณค่าจากธรรมชาติ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ผสมครีมนวดผม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ราคาถูก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ถ้าไม่ใช้แล้วเชย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      ฯลฯ</a:t>
            </a:r>
          </a:p>
        </p:txBody>
      </p:sp>
      <p:pic>
        <p:nvPicPr>
          <p:cNvPr id="12292" name="Picture 16" descr="C:\Users\NCC\Pictures\Imag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28813"/>
            <a:ext cx="1857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8" descr="C:\Users\NCC\Pictures\Q8855490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572000"/>
            <a:ext cx="24495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9" descr="C:\Users\NCC\Pictures\Conditioner 450x450_tcm82-308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214813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0" descr="C:\Users\NCC\Pictures\01 450x450_tcm82-3086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1928813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1" descr="C:\Users\NCC\Pictures\4902430459587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5425" y="2054225"/>
            <a:ext cx="18573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2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2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2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2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2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2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2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2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2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การตลาด</a:t>
            </a:r>
            <a:r>
              <a:rPr lang="en-US" smtClean="0"/>
              <a:t> (Marketing)</a:t>
            </a:r>
            <a:r>
              <a:rPr lang="th-TH" smtClean="0"/>
              <a:t> คืออะไร?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62025" y="2301875"/>
          <a:ext cx="1441450" cy="1279525"/>
        </p:xfrm>
        <a:graphic>
          <a:graphicData uri="http://schemas.openxmlformats.org/presentationml/2006/ole">
            <p:oleObj spid="_x0000_s2050" name="Clip" r:id="rId3" imgW="3285720" imgH="2914200" progId="MS_ClipArt_Gallery.2">
              <p:embed/>
            </p:oleObj>
          </a:graphicData>
        </a:graphic>
      </p:graphicFrame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676275" y="3657600"/>
            <a:ext cx="20129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/>
              <a:t>การตลาดคือ</a:t>
            </a:r>
          </a:p>
          <a:p>
            <a:pPr algn="ctr">
              <a:lnSpc>
                <a:spcPct val="80000"/>
              </a:lnSpc>
            </a:pPr>
            <a:r>
              <a:rPr lang="th-TH" sz="4000"/>
              <a:t>การโฆษณา</a:t>
            </a:r>
          </a:p>
          <a:p>
            <a:pPr algn="ctr">
              <a:lnSpc>
                <a:spcPct val="80000"/>
              </a:lnSpc>
            </a:pPr>
            <a:r>
              <a:rPr lang="en-US" sz="4000"/>
              <a:t>(Advertising)</a:t>
            </a:r>
          </a:p>
          <a:p>
            <a:pPr algn="ctr">
              <a:lnSpc>
                <a:spcPct val="80000"/>
              </a:lnSpc>
            </a:pPr>
            <a:r>
              <a:rPr lang="en-US" sz="4000" b="1">
                <a:latin typeface="Times New Roman" pitchFamily="18" charset="0"/>
              </a:rPr>
              <a:t>?</a:t>
            </a:r>
            <a:endParaRPr lang="th-TH" sz="4000"/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321425" y="2262188"/>
          <a:ext cx="1984375" cy="1319212"/>
        </p:xfrm>
        <a:graphic>
          <a:graphicData uri="http://schemas.openxmlformats.org/presentationml/2006/ole">
            <p:oleObj spid="_x0000_s2051" name="Clip" r:id="rId4" imgW="3813120" imgH="2532960" progId="MS_ClipArt_Gallery.2">
              <p:embed/>
            </p:oleObj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338888" y="3657600"/>
            <a:ext cx="19510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/>
              <a:t>การตลาดคือ</a:t>
            </a:r>
          </a:p>
          <a:p>
            <a:pPr algn="ctr">
              <a:lnSpc>
                <a:spcPct val="80000"/>
              </a:lnSpc>
            </a:pPr>
            <a:r>
              <a:rPr lang="th-TH" sz="4000"/>
              <a:t>การขาย</a:t>
            </a:r>
          </a:p>
          <a:p>
            <a:pPr algn="ctr">
              <a:lnSpc>
                <a:spcPct val="80000"/>
              </a:lnSpc>
            </a:pPr>
            <a:r>
              <a:rPr lang="en-US" sz="4000"/>
              <a:t>(Selling)</a:t>
            </a:r>
          </a:p>
          <a:p>
            <a:pPr algn="ctr">
              <a:lnSpc>
                <a:spcPct val="80000"/>
              </a:lnSpc>
            </a:pPr>
            <a:r>
              <a:rPr lang="en-US" sz="4000" b="1">
                <a:latin typeface="Times New Roman" pitchFamily="18" charset="0"/>
              </a:rPr>
              <a:t>?</a:t>
            </a:r>
            <a:endParaRPr lang="th-TH" sz="4000"/>
          </a:p>
        </p:txBody>
      </p:sp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2994025" y="1709738"/>
          <a:ext cx="2819400" cy="2786062"/>
        </p:xfrm>
        <a:graphic>
          <a:graphicData uri="http://schemas.openxmlformats.org/presentationml/2006/ole">
            <p:oleObj spid="_x0000_s2052" name="Clip" r:id="rId5" imgW="1868400" imgH="1847520" progId="MS_ClipArt_Gallery.2">
              <p:embed/>
            </p:oleObj>
          </a:graphicData>
        </a:graphic>
      </p:graphicFrame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2362200" y="4495800"/>
            <a:ext cx="41211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>
                <a:solidFill>
                  <a:srgbClr val="FF0000"/>
                </a:solidFill>
              </a:rPr>
              <a:t>การตลาดคือ</a:t>
            </a:r>
          </a:p>
          <a:p>
            <a:pPr algn="ctr">
              <a:lnSpc>
                <a:spcPct val="80000"/>
              </a:lnSpc>
            </a:pPr>
            <a:r>
              <a:rPr lang="th-TH" sz="4000">
                <a:solidFill>
                  <a:srgbClr val="FF0000"/>
                </a:solidFill>
              </a:rPr>
              <a:t>การตอบสนอง</a:t>
            </a:r>
          </a:p>
          <a:p>
            <a:pPr algn="ctr">
              <a:lnSpc>
                <a:spcPct val="80000"/>
              </a:lnSpc>
            </a:pPr>
            <a:r>
              <a:rPr lang="th-TH" sz="4000">
                <a:solidFill>
                  <a:srgbClr val="FF0000"/>
                </a:solidFill>
              </a:rPr>
              <a:t>ความต้องการของลูกค้า</a:t>
            </a:r>
          </a:p>
          <a:p>
            <a:pPr algn="ctr">
              <a:lnSpc>
                <a:spcPct val="80000"/>
              </a:lnSpc>
            </a:pPr>
            <a:r>
              <a:rPr lang="en-US" sz="4000">
                <a:solidFill>
                  <a:srgbClr val="FF0000"/>
                </a:solidFill>
              </a:rPr>
              <a:t>(Satisfying Customer Needs)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0863" y="2095500"/>
            <a:ext cx="2209800" cy="3352800"/>
            <a:chOff x="384" y="1392"/>
            <a:chExt cx="1392" cy="2112"/>
          </a:xfrm>
        </p:grpSpPr>
        <p:sp>
          <p:nvSpPr>
            <p:cNvPr id="2061" name="Line 10"/>
            <p:cNvSpPr>
              <a:spLocks noChangeShapeType="1"/>
            </p:cNvSpPr>
            <p:nvPr/>
          </p:nvSpPr>
          <p:spPr bwMode="auto">
            <a:xfrm>
              <a:off x="384" y="1392"/>
              <a:ext cx="1392" cy="2112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62" name="Line 11"/>
            <p:cNvSpPr>
              <a:spLocks noChangeShapeType="1"/>
            </p:cNvSpPr>
            <p:nvPr/>
          </p:nvSpPr>
          <p:spPr bwMode="auto">
            <a:xfrm flipH="1">
              <a:off x="384" y="1392"/>
              <a:ext cx="1392" cy="2112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2095500"/>
            <a:ext cx="2209800" cy="3352800"/>
            <a:chOff x="384" y="1392"/>
            <a:chExt cx="1392" cy="2112"/>
          </a:xfrm>
        </p:grpSpPr>
        <p:sp>
          <p:nvSpPr>
            <p:cNvPr id="2059" name="Line 13"/>
            <p:cNvSpPr>
              <a:spLocks noChangeShapeType="1"/>
            </p:cNvSpPr>
            <p:nvPr/>
          </p:nvSpPr>
          <p:spPr bwMode="auto">
            <a:xfrm>
              <a:off x="384" y="1392"/>
              <a:ext cx="1392" cy="2112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60" name="Line 14"/>
            <p:cNvSpPr>
              <a:spLocks noChangeShapeType="1"/>
            </p:cNvSpPr>
            <p:nvPr/>
          </p:nvSpPr>
          <p:spPr bwMode="auto">
            <a:xfrm flipH="1">
              <a:off x="384" y="1392"/>
              <a:ext cx="1392" cy="2112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ความหมายของการตลาด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733800"/>
            <a:ext cx="7772400" cy="2590800"/>
          </a:xfrm>
        </p:spPr>
        <p:txBody>
          <a:bodyPr/>
          <a:lstStyle/>
          <a:p>
            <a:pPr eaLnBrk="1" hangingPunct="1"/>
            <a:r>
              <a:rPr lang="th-TH" smtClean="0"/>
              <a:t>กระบวนการทางสังคมและการจัดการที่ทำให้บุคคลหรือ</a:t>
            </a:r>
            <a:br>
              <a:rPr lang="th-TH" smtClean="0"/>
            </a:br>
            <a:r>
              <a:rPr lang="th-TH" smtClean="0"/>
              <a:t>กลุ่มบุคคลได้รับสิ่งที่ตอบสนองความจำเป็น</a:t>
            </a:r>
            <a:r>
              <a:rPr lang="en-US" smtClean="0"/>
              <a:t> (needs) </a:t>
            </a:r>
            <a:r>
              <a:rPr lang="th-TH" smtClean="0"/>
              <a:t>และความต้องการ (wants) โดยอาศัยการสร้างผลิตภัณฑ์ที่มี</a:t>
            </a:r>
            <a:br>
              <a:rPr lang="th-TH" smtClean="0"/>
            </a:br>
            <a:r>
              <a:rPr lang="th-TH" smtClean="0"/>
              <a:t>คุณค่าและนำไปแลกเปลี่ยนกับบุคคลอื่น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475538" y="6034088"/>
            <a:ext cx="1573212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kumimoji="0" lang="th-TH" sz="2800" i="1"/>
              <a:t>(Philip Kotler)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705600" y="1981200"/>
          <a:ext cx="1379538" cy="1487488"/>
        </p:xfrm>
        <a:graphic>
          <a:graphicData uri="http://schemas.openxmlformats.org/presentationml/2006/ole">
            <p:oleObj spid="_x0000_s3074" name="Clip" r:id="rId3" imgW="1379520" imgH="1487160" progId="MS_ClipArt_Gallery.5">
              <p:embed/>
            </p:oleObj>
          </a:graphicData>
        </a:graphic>
      </p:graphicFrame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41148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MARKETING</a:t>
            </a:r>
            <a:endParaRPr lang="th-TH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3124200" y="1676400"/>
            <a:ext cx="2828925" cy="2828925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th-TH" b="1" dirty="0"/>
              <a:t>แนวความคิดหลัก</a:t>
            </a:r>
          </a:p>
          <a:p>
            <a:pPr algn="ctr">
              <a:lnSpc>
                <a:spcPct val="90000"/>
              </a:lnSpc>
              <a:defRPr/>
            </a:pPr>
            <a:r>
              <a:rPr lang="th-TH" b="1" dirty="0"/>
              <a:t>ทางการตลาด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dirty="0"/>
              <a:t>(Core Marketing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dirty="0"/>
              <a:t>Concepts)</a:t>
            </a:r>
            <a:endParaRPr lang="th-TH" b="1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505200" y="152400"/>
            <a:ext cx="2133600" cy="1600200"/>
            <a:chOff x="2208" y="96"/>
            <a:chExt cx="1344" cy="1008"/>
          </a:xfrm>
        </p:grpSpPr>
        <p:sp>
          <p:nvSpPr>
            <p:cNvPr id="4126" name="AutoShape 5"/>
            <p:cNvSpPr>
              <a:spLocks noChangeArrowheads="1"/>
            </p:cNvSpPr>
            <p:nvPr/>
          </p:nvSpPr>
          <p:spPr bwMode="auto">
            <a:xfrm>
              <a:off x="2208" y="96"/>
              <a:ext cx="1344" cy="1008"/>
            </a:xfrm>
            <a:prstGeom prst="cloudCallout">
              <a:avLst>
                <a:gd name="adj1" fmla="val -819"/>
                <a:gd name="adj2" fmla="val -7042"/>
              </a:avLst>
            </a:prstGeom>
            <a:solidFill>
              <a:srgbClr val="FFFF99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th-TH" sz="3200" b="1">
                <a:solidFill>
                  <a:srgbClr val="FC0128"/>
                </a:solidFill>
              </a:endParaRPr>
            </a:p>
          </p:txBody>
        </p:sp>
        <p:grpSp>
          <p:nvGrpSpPr>
            <p:cNvPr id="4127" name="Group 6"/>
            <p:cNvGrpSpPr>
              <a:grpSpLocks/>
            </p:cNvGrpSpPr>
            <p:nvPr/>
          </p:nvGrpSpPr>
          <p:grpSpPr bwMode="auto">
            <a:xfrm>
              <a:off x="2392" y="192"/>
              <a:ext cx="971" cy="768"/>
              <a:chOff x="2053" y="1104"/>
              <a:chExt cx="971" cy="768"/>
            </a:xfrm>
          </p:grpSpPr>
          <p:graphicFrame>
            <p:nvGraphicFramePr>
              <p:cNvPr id="4104" name="Object 7"/>
              <p:cNvGraphicFramePr>
                <a:graphicFrameLocks noChangeAspect="1"/>
              </p:cNvGraphicFramePr>
              <p:nvPr/>
            </p:nvGraphicFramePr>
            <p:xfrm>
              <a:off x="2053" y="1118"/>
              <a:ext cx="446" cy="562"/>
            </p:xfrm>
            <a:graphic>
              <a:graphicData uri="http://schemas.openxmlformats.org/presentationml/2006/ole">
                <p:oleObj spid="_x0000_s4104" name="Clip" r:id="rId3" imgW="2624040" imgH="3306240" progId="MS_ClipArt_Gallery.5">
                  <p:embed/>
                </p:oleObj>
              </a:graphicData>
            </a:graphic>
          </p:graphicFrame>
          <p:graphicFrame>
            <p:nvGraphicFramePr>
              <p:cNvPr id="4105" name="Object 8"/>
              <p:cNvGraphicFramePr>
                <a:graphicFrameLocks noChangeAspect="1"/>
              </p:cNvGraphicFramePr>
              <p:nvPr/>
            </p:nvGraphicFramePr>
            <p:xfrm>
              <a:off x="2255" y="1569"/>
              <a:ext cx="769" cy="303"/>
            </p:xfrm>
            <a:graphic>
              <a:graphicData uri="http://schemas.openxmlformats.org/presentationml/2006/ole">
                <p:oleObj spid="_x0000_s4105" name="Clip" r:id="rId4" imgW="8838720" imgH="3481200" progId="MS_ClipArt_Gallery.5">
                  <p:embed/>
                </p:oleObj>
              </a:graphicData>
            </a:graphic>
          </p:graphicFrame>
          <p:graphicFrame>
            <p:nvGraphicFramePr>
              <p:cNvPr id="4106" name="Object 9"/>
              <p:cNvGraphicFramePr>
                <a:graphicFrameLocks noChangeAspect="1"/>
              </p:cNvGraphicFramePr>
              <p:nvPr/>
            </p:nvGraphicFramePr>
            <p:xfrm>
              <a:off x="2544" y="1104"/>
              <a:ext cx="405" cy="411"/>
            </p:xfrm>
            <a:graphic>
              <a:graphicData uri="http://schemas.openxmlformats.org/presentationml/2006/ole">
                <p:oleObj spid="_x0000_s4106" name="Clip" r:id="rId5" imgW="643320" imgH="653400" progId="MS_ClipArt_Gallery.5">
                  <p:embed/>
                </p:oleObj>
              </a:graphicData>
            </a:graphic>
          </p:graphicFrame>
        </p:grp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57250" y="1444625"/>
            <a:ext cx="2419350" cy="1646238"/>
            <a:chOff x="540" y="910"/>
            <a:chExt cx="1524" cy="1037"/>
          </a:xfrm>
        </p:grpSpPr>
        <p:graphicFrame>
          <p:nvGraphicFramePr>
            <p:cNvPr id="4103" name="Object 11"/>
            <p:cNvGraphicFramePr>
              <a:graphicFrameLocks noChangeAspect="1"/>
            </p:cNvGraphicFramePr>
            <p:nvPr/>
          </p:nvGraphicFramePr>
          <p:xfrm>
            <a:off x="540" y="1485"/>
            <a:ext cx="1085" cy="462"/>
          </p:xfrm>
          <a:graphic>
            <a:graphicData uri="http://schemas.openxmlformats.org/presentationml/2006/ole">
              <p:oleObj spid="_x0000_s4103" name="Clip" r:id="rId6" imgW="3138840" imgH="1337400" progId="MS_ClipArt_Gallery.5">
                <p:embed/>
              </p:oleObj>
            </a:graphicData>
          </a:graphic>
        </p:graphicFrame>
        <p:sp>
          <p:nvSpPr>
            <p:cNvPr id="4125" name="AutoShape 12"/>
            <p:cNvSpPr>
              <a:spLocks noChangeArrowheads="1"/>
            </p:cNvSpPr>
            <p:nvPr/>
          </p:nvSpPr>
          <p:spPr bwMode="auto">
            <a:xfrm rot="2390463" flipV="1">
              <a:off x="1824" y="910"/>
              <a:ext cx="240" cy="624"/>
            </a:xfrm>
            <a:prstGeom prst="curvedRightArrow">
              <a:avLst>
                <a:gd name="adj1" fmla="val 52000"/>
                <a:gd name="adj2" fmla="val 104000"/>
                <a:gd name="adj3" fmla="val 33333"/>
              </a:avLst>
            </a:prstGeom>
            <a:solidFill>
              <a:srgbClr val="9966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791200" y="1447800"/>
            <a:ext cx="2097088" cy="2078038"/>
            <a:chOff x="3648" y="912"/>
            <a:chExt cx="1321" cy="1309"/>
          </a:xfrm>
        </p:grpSpPr>
        <p:grpSp>
          <p:nvGrpSpPr>
            <p:cNvPr id="4123" name="Group 14"/>
            <p:cNvGrpSpPr>
              <a:grpSpLocks/>
            </p:cNvGrpSpPr>
            <p:nvPr/>
          </p:nvGrpSpPr>
          <p:grpSpPr bwMode="auto">
            <a:xfrm>
              <a:off x="3840" y="1344"/>
              <a:ext cx="1129" cy="877"/>
              <a:chOff x="3959" y="1680"/>
              <a:chExt cx="1129" cy="877"/>
            </a:xfrm>
          </p:grpSpPr>
          <p:graphicFrame>
            <p:nvGraphicFramePr>
              <p:cNvPr id="4100" name="Object 15"/>
              <p:cNvGraphicFramePr>
                <a:graphicFrameLocks noChangeAspect="1"/>
              </p:cNvGraphicFramePr>
              <p:nvPr/>
            </p:nvGraphicFramePr>
            <p:xfrm>
              <a:off x="3959" y="1872"/>
              <a:ext cx="505" cy="545"/>
            </p:xfrm>
            <a:graphic>
              <a:graphicData uri="http://schemas.openxmlformats.org/presentationml/2006/ole">
                <p:oleObj spid="_x0000_s4100" name="Clip" r:id="rId7" imgW="1037520" imgH="1119960" progId="MS_ClipArt_Gallery.5">
                  <p:embed/>
                </p:oleObj>
              </a:graphicData>
            </a:graphic>
          </p:graphicFrame>
          <p:graphicFrame>
            <p:nvGraphicFramePr>
              <p:cNvPr id="4101" name="Object 16"/>
              <p:cNvGraphicFramePr>
                <a:graphicFrameLocks noChangeAspect="1"/>
              </p:cNvGraphicFramePr>
              <p:nvPr/>
            </p:nvGraphicFramePr>
            <p:xfrm>
              <a:off x="4224" y="1680"/>
              <a:ext cx="740" cy="383"/>
            </p:xfrm>
            <a:graphic>
              <a:graphicData uri="http://schemas.openxmlformats.org/presentationml/2006/ole">
                <p:oleObj spid="_x0000_s4101" name="Clip" r:id="rId8" imgW="1175040" imgH="608040" progId="MS_ClipArt_Gallery.5">
                  <p:embed/>
                </p:oleObj>
              </a:graphicData>
            </a:graphic>
          </p:graphicFrame>
          <p:graphicFrame>
            <p:nvGraphicFramePr>
              <p:cNvPr id="4102" name="Object 17"/>
              <p:cNvGraphicFramePr>
                <a:graphicFrameLocks noChangeAspect="1"/>
              </p:cNvGraphicFramePr>
              <p:nvPr/>
            </p:nvGraphicFramePr>
            <p:xfrm>
              <a:off x="4416" y="1968"/>
              <a:ext cx="672" cy="589"/>
            </p:xfrm>
            <a:graphic>
              <a:graphicData uri="http://schemas.openxmlformats.org/presentationml/2006/ole">
                <p:oleObj spid="_x0000_s4102" name="Clip" r:id="rId9" imgW="671760" imgH="589320" progId="MS_ClipArt_Gallery.5">
                  <p:embed/>
                </p:oleObj>
              </a:graphicData>
            </a:graphic>
          </p:graphicFrame>
        </p:grpSp>
        <p:sp>
          <p:nvSpPr>
            <p:cNvPr id="4124" name="AutoShape 18"/>
            <p:cNvSpPr>
              <a:spLocks noChangeArrowheads="1"/>
            </p:cNvSpPr>
            <p:nvPr/>
          </p:nvSpPr>
          <p:spPr bwMode="auto">
            <a:xfrm rot="19284948" flipH="1">
              <a:off x="3648" y="912"/>
              <a:ext cx="240" cy="624"/>
            </a:xfrm>
            <a:prstGeom prst="curvedRightArrow">
              <a:avLst>
                <a:gd name="adj1" fmla="val 52000"/>
                <a:gd name="adj2" fmla="val 104000"/>
                <a:gd name="adj3" fmla="val 33333"/>
              </a:avLst>
            </a:prstGeom>
            <a:solidFill>
              <a:srgbClr val="9966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184150" y="193675"/>
            <a:ext cx="3321050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ความจำเป็น (</a:t>
            </a:r>
            <a:r>
              <a:rPr lang="en-US" sz="3200" b="1">
                <a:solidFill>
                  <a:srgbClr val="FC0128"/>
                </a:solidFill>
              </a:rPr>
              <a:t>Needs)</a:t>
            </a:r>
          </a:p>
          <a:p>
            <a:pPr algn="r"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ความต้องการ</a:t>
            </a:r>
            <a:r>
              <a:rPr lang="en-US" sz="3200" b="1">
                <a:solidFill>
                  <a:srgbClr val="FC0128"/>
                </a:solidFill>
              </a:rPr>
              <a:t> (Wants)</a:t>
            </a:r>
          </a:p>
          <a:p>
            <a:pPr algn="r"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ความต้องการซื้อ </a:t>
            </a:r>
            <a:r>
              <a:rPr lang="en-US" sz="3200" b="1">
                <a:solidFill>
                  <a:srgbClr val="FC0128"/>
                </a:solidFill>
              </a:rPr>
              <a:t>(Demands)</a:t>
            </a:r>
            <a:endParaRPr lang="th-TH" sz="3200" b="1">
              <a:solidFill>
                <a:srgbClr val="FC0128"/>
              </a:solidFill>
            </a:endParaRP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6353175" y="1527175"/>
            <a:ext cx="256222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ผลิตภัณฑ์ (Products)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153025" y="3429000"/>
            <a:ext cx="1095375" cy="1905000"/>
            <a:chOff x="3246" y="2160"/>
            <a:chExt cx="690" cy="1200"/>
          </a:xfrm>
        </p:grpSpPr>
        <p:graphicFrame>
          <p:nvGraphicFramePr>
            <p:cNvPr id="4099" name="Object 22"/>
            <p:cNvGraphicFramePr>
              <a:graphicFrameLocks noChangeAspect="1"/>
            </p:cNvGraphicFramePr>
            <p:nvPr/>
          </p:nvGraphicFramePr>
          <p:xfrm>
            <a:off x="3246" y="2784"/>
            <a:ext cx="402" cy="576"/>
          </p:xfrm>
          <a:graphic>
            <a:graphicData uri="http://schemas.openxmlformats.org/presentationml/2006/ole">
              <p:oleObj spid="_x0000_s4099" name="Clip" r:id="rId10" imgW="532800" imgH="890280" progId="MS_ClipArt_Gallery.5">
                <p:embed/>
              </p:oleObj>
            </a:graphicData>
          </a:graphic>
        </p:graphicFrame>
        <p:sp>
          <p:nvSpPr>
            <p:cNvPr id="4122" name="AutoShape 23"/>
            <p:cNvSpPr>
              <a:spLocks noChangeArrowheads="1"/>
            </p:cNvSpPr>
            <p:nvPr/>
          </p:nvSpPr>
          <p:spPr bwMode="auto">
            <a:xfrm rot="2164047" flipH="1">
              <a:off x="3696" y="2160"/>
              <a:ext cx="240" cy="624"/>
            </a:xfrm>
            <a:prstGeom prst="curvedRightArrow">
              <a:avLst>
                <a:gd name="adj1" fmla="val 52000"/>
                <a:gd name="adj2" fmla="val 104000"/>
                <a:gd name="adj3" fmla="val 33333"/>
              </a:avLst>
            </a:prstGeom>
            <a:solidFill>
              <a:srgbClr val="9966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5791200" y="4343400"/>
            <a:ext cx="3308350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คุณค่า (Value)</a:t>
            </a:r>
          </a:p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ความพึงพอใจ</a:t>
            </a:r>
            <a:r>
              <a:rPr lang="en-US" sz="3200" b="1">
                <a:solidFill>
                  <a:srgbClr val="FC0128"/>
                </a:solidFill>
              </a:rPr>
              <a:t> (S</a:t>
            </a:r>
            <a:r>
              <a:rPr lang="th-TH" sz="3200" b="1">
                <a:solidFill>
                  <a:srgbClr val="FC0128"/>
                </a:solidFill>
              </a:rPr>
              <a:t>atisfaction)</a:t>
            </a:r>
          </a:p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คุณภาพ (Quality)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895600" y="4419600"/>
            <a:ext cx="2133600" cy="685800"/>
            <a:chOff x="1824" y="2784"/>
            <a:chExt cx="1344" cy="432"/>
          </a:xfrm>
        </p:grpSpPr>
        <p:graphicFrame>
          <p:nvGraphicFramePr>
            <p:cNvPr id="4098" name="Object 26"/>
            <p:cNvGraphicFramePr>
              <a:graphicFrameLocks noChangeAspect="1"/>
            </p:cNvGraphicFramePr>
            <p:nvPr/>
          </p:nvGraphicFramePr>
          <p:xfrm>
            <a:off x="1824" y="2784"/>
            <a:ext cx="624" cy="399"/>
          </p:xfrm>
          <a:graphic>
            <a:graphicData uri="http://schemas.openxmlformats.org/presentationml/2006/ole">
              <p:oleObj spid="_x0000_s4098" name="Clip" r:id="rId11" imgW="6484320" imgH="2277720" progId="MS_ClipArt_Gallery.5">
                <p:embed/>
              </p:oleObj>
            </a:graphicData>
          </a:graphic>
        </p:graphicFrame>
        <p:sp>
          <p:nvSpPr>
            <p:cNvPr id="4121" name="AutoShape 27"/>
            <p:cNvSpPr>
              <a:spLocks noChangeArrowheads="1"/>
            </p:cNvSpPr>
            <p:nvPr/>
          </p:nvSpPr>
          <p:spPr bwMode="auto">
            <a:xfrm rot="5821311" flipH="1">
              <a:off x="2736" y="2784"/>
              <a:ext cx="240" cy="624"/>
            </a:xfrm>
            <a:prstGeom prst="curvedRightArrow">
              <a:avLst>
                <a:gd name="adj1" fmla="val 52000"/>
                <a:gd name="adj2" fmla="val 104000"/>
                <a:gd name="adj3" fmla="val 33333"/>
              </a:avLst>
            </a:prstGeom>
            <a:solidFill>
              <a:srgbClr val="9966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927100" y="4953000"/>
            <a:ext cx="3603625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การแลกเปลี่ยน (Exchange)</a:t>
            </a:r>
          </a:p>
          <a:p>
            <a:pPr algn="ctr"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การติดต่อธุรกิจ (</a:t>
            </a:r>
            <a:r>
              <a:rPr lang="en-US" sz="3200" b="1">
                <a:solidFill>
                  <a:srgbClr val="FC0128"/>
                </a:solidFill>
              </a:rPr>
              <a:t>T</a:t>
            </a:r>
            <a:r>
              <a:rPr lang="th-TH" sz="3200" b="1">
                <a:solidFill>
                  <a:srgbClr val="FC0128"/>
                </a:solidFill>
              </a:rPr>
              <a:t>ransactions)</a:t>
            </a:r>
          </a:p>
          <a:p>
            <a:pPr algn="ctr"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ความสัมพันธ์ (</a:t>
            </a:r>
            <a:r>
              <a:rPr lang="en-US" sz="3200" b="1">
                <a:solidFill>
                  <a:srgbClr val="FC0128"/>
                </a:solidFill>
              </a:rPr>
              <a:t>R</a:t>
            </a:r>
            <a:r>
              <a:rPr lang="th-TH" sz="3200" b="1">
                <a:solidFill>
                  <a:srgbClr val="FC0128"/>
                </a:solidFill>
              </a:rPr>
              <a:t>elationships)</a:t>
            </a:r>
          </a:p>
        </p:txBody>
      </p:sp>
      <p:sp>
        <p:nvSpPr>
          <p:cNvPr id="104478" name="AutoShape 30"/>
          <p:cNvSpPr>
            <a:spLocks noChangeArrowheads="1"/>
          </p:cNvSpPr>
          <p:nvPr/>
        </p:nvSpPr>
        <p:spPr bwMode="auto">
          <a:xfrm rot="19903326" flipV="1">
            <a:off x="2819400" y="3443288"/>
            <a:ext cx="381000" cy="990600"/>
          </a:xfrm>
          <a:prstGeom prst="curvedRightArrow">
            <a:avLst>
              <a:gd name="adj1" fmla="val 52000"/>
              <a:gd name="adj2" fmla="val 104000"/>
              <a:gd name="adj3" fmla="val 33333"/>
            </a:avLst>
          </a:prstGeom>
          <a:solidFill>
            <a:srgbClr val="996633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736600" y="3276600"/>
            <a:ext cx="2006600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200" b="1">
                <a:solidFill>
                  <a:srgbClr val="FC0128"/>
                </a:solidFill>
              </a:rPr>
              <a:t>ตลาด (Markets)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7" grpId="0" autoUpdateAnimBg="0"/>
      <p:bldP spid="104468" grpId="0" autoUpdateAnimBg="0"/>
      <p:bldP spid="104472" grpId="0" autoUpdateAnimBg="0"/>
      <p:bldP spid="104476" grpId="0" autoUpdateAnimBg="0"/>
      <p:bldP spid="104478" grpId="0" animBg="1"/>
      <p:bldP spid="10447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724025"/>
            <a:ext cx="1539875" cy="1998663"/>
            <a:chOff x="758" y="1525"/>
            <a:chExt cx="970" cy="1259"/>
          </a:xfrm>
        </p:grpSpPr>
        <p:graphicFrame>
          <p:nvGraphicFramePr>
            <p:cNvPr id="5128" name="Object 4"/>
            <p:cNvGraphicFramePr>
              <a:graphicFrameLocks noChangeAspect="1"/>
            </p:cNvGraphicFramePr>
            <p:nvPr/>
          </p:nvGraphicFramePr>
          <p:xfrm>
            <a:off x="801" y="1904"/>
            <a:ext cx="927" cy="880"/>
          </p:xfrm>
          <a:graphic>
            <a:graphicData uri="http://schemas.openxmlformats.org/presentationml/2006/ole">
              <p:oleObj spid="_x0000_s5128" name="Clip" r:id="rId3" imgW="810000" imgH="768960" progId="MS_ClipArt_Gallery.2">
                <p:embed/>
              </p:oleObj>
            </a:graphicData>
          </a:graphic>
        </p:graphicFrame>
        <p:sp>
          <p:nvSpPr>
            <p:cNvPr id="5139" name="Text Box 5"/>
            <p:cNvSpPr txBox="1">
              <a:spLocks noChangeArrowheads="1"/>
            </p:cNvSpPr>
            <p:nvPr/>
          </p:nvSpPr>
          <p:spPr bwMode="auto">
            <a:xfrm>
              <a:off x="758" y="1525"/>
              <a:ext cx="5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b="1"/>
                <a:t>ผู้ผลิต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90600" y="4038600"/>
            <a:ext cx="2220913" cy="2060575"/>
            <a:chOff x="624" y="2544"/>
            <a:chExt cx="1399" cy="1298"/>
          </a:xfrm>
        </p:grpSpPr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624" y="2544"/>
            <a:ext cx="1079" cy="1049"/>
          </p:xfrm>
          <a:graphic>
            <a:graphicData uri="http://schemas.openxmlformats.org/presentationml/2006/ole">
              <p:oleObj spid="_x0000_s5127" name="Clip" r:id="rId4" imgW="6131520" imgH="5960520" progId="MS_ClipArt_Gallery.5">
                <p:embed/>
              </p:oleObj>
            </a:graphicData>
          </a:graphic>
        </p:graphicFrame>
        <p:sp>
          <p:nvSpPr>
            <p:cNvPr id="5138" name="Text Box 8"/>
            <p:cNvSpPr txBox="1">
              <a:spLocks noChangeArrowheads="1"/>
            </p:cNvSpPr>
            <p:nvPr/>
          </p:nvSpPr>
          <p:spPr bwMode="auto">
            <a:xfrm>
              <a:off x="1247" y="3438"/>
              <a:ext cx="7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b="1"/>
                <a:t>ผู้บริโภค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43563" y="928688"/>
            <a:ext cx="3511550" cy="2827337"/>
            <a:chOff x="2256" y="1152"/>
            <a:chExt cx="2212" cy="1781"/>
          </a:xfrm>
        </p:grpSpPr>
        <p:graphicFrame>
          <p:nvGraphicFramePr>
            <p:cNvPr id="5125" name="Object 10"/>
            <p:cNvGraphicFramePr>
              <a:graphicFrameLocks noChangeAspect="1"/>
            </p:cNvGraphicFramePr>
            <p:nvPr/>
          </p:nvGraphicFramePr>
          <p:xfrm>
            <a:off x="2928" y="1152"/>
            <a:ext cx="568" cy="1104"/>
          </p:xfrm>
          <a:graphic>
            <a:graphicData uri="http://schemas.openxmlformats.org/presentationml/2006/ole">
              <p:oleObj spid="_x0000_s5125" name="Clip" r:id="rId5" imgW="673560" imgH="1310760" progId="MS_ClipArt_Gallery.2">
                <p:embed/>
              </p:oleObj>
            </a:graphicData>
          </a:graphic>
        </p:graphicFrame>
        <p:graphicFrame>
          <p:nvGraphicFramePr>
            <p:cNvPr id="5126" name="Object 11"/>
            <p:cNvGraphicFramePr>
              <a:graphicFrameLocks noChangeAspect="1"/>
            </p:cNvGraphicFramePr>
            <p:nvPr/>
          </p:nvGraphicFramePr>
          <p:xfrm>
            <a:off x="2256" y="1632"/>
            <a:ext cx="834" cy="982"/>
          </p:xfrm>
          <a:graphic>
            <a:graphicData uri="http://schemas.openxmlformats.org/presentationml/2006/ole">
              <p:oleObj spid="_x0000_s5126" name="Clip" r:id="rId6" imgW="2777400" imgH="3269880" progId="MS_ClipArt_Gallery.2">
                <p:embed/>
              </p:oleObj>
            </a:graphicData>
          </a:graphic>
        </p:graphicFrame>
        <p:sp>
          <p:nvSpPr>
            <p:cNvPr id="5137" name="Text Box 12"/>
            <p:cNvSpPr txBox="1">
              <a:spLocks noChangeArrowheads="1"/>
            </p:cNvSpPr>
            <p:nvPr/>
          </p:nvSpPr>
          <p:spPr bwMode="auto">
            <a:xfrm>
              <a:off x="3168" y="2299"/>
              <a:ext cx="130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th-TH" b="1"/>
                <a:t>รัฐบาล</a:t>
              </a:r>
            </a:p>
            <a:p>
              <a:pPr>
                <a:lnSpc>
                  <a:spcPct val="80000"/>
                </a:lnSpc>
              </a:pPr>
              <a:r>
                <a:rPr lang="th-TH" b="1"/>
                <a:t>ประเทศต่างๆ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382963" y="2357438"/>
            <a:ext cx="1633537" cy="2125662"/>
            <a:chOff x="2083" y="1111"/>
            <a:chExt cx="1029" cy="1339"/>
          </a:xfrm>
        </p:grpSpPr>
        <p:graphicFrame>
          <p:nvGraphicFramePr>
            <p:cNvPr id="5124" name="Object 14"/>
            <p:cNvGraphicFramePr>
              <a:graphicFrameLocks noChangeAspect="1"/>
            </p:cNvGraphicFramePr>
            <p:nvPr/>
          </p:nvGraphicFramePr>
          <p:xfrm>
            <a:off x="2112" y="1111"/>
            <a:ext cx="944" cy="833"/>
          </p:xfrm>
          <a:graphic>
            <a:graphicData uri="http://schemas.openxmlformats.org/presentationml/2006/ole">
              <p:oleObj spid="_x0000_s5124" name="Clip" r:id="rId7" imgW="5281200" imgH="4662000" progId="MS_ClipArt_Gallery.2">
                <p:embed/>
              </p:oleObj>
            </a:graphicData>
          </a:graphic>
        </p:graphicFrame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2083" y="2046"/>
              <a:ext cx="102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b="1"/>
                <a:t>นักการเมือง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716463" y="4306888"/>
            <a:ext cx="3665537" cy="2028825"/>
            <a:chOff x="2971" y="2713"/>
            <a:chExt cx="2309" cy="1278"/>
          </a:xfrm>
        </p:grpSpPr>
        <p:graphicFrame>
          <p:nvGraphicFramePr>
            <p:cNvPr id="5122" name="Object 17"/>
            <p:cNvGraphicFramePr>
              <a:graphicFrameLocks noChangeAspect="1"/>
            </p:cNvGraphicFramePr>
            <p:nvPr/>
          </p:nvGraphicFramePr>
          <p:xfrm>
            <a:off x="3790" y="2713"/>
            <a:ext cx="914" cy="791"/>
          </p:xfrm>
          <a:graphic>
            <a:graphicData uri="http://schemas.openxmlformats.org/presentationml/2006/ole">
              <p:oleObj spid="_x0000_s5122" name="Clip" r:id="rId8" imgW="1450800" imgH="1255320" progId="MS_ClipArt_Gallery.2">
                <p:embed/>
              </p:oleObj>
            </a:graphicData>
          </a:graphic>
        </p:graphicFrame>
        <p:graphicFrame>
          <p:nvGraphicFramePr>
            <p:cNvPr id="5123" name="Object 18"/>
            <p:cNvGraphicFramePr>
              <a:graphicFrameLocks noChangeAspect="1"/>
            </p:cNvGraphicFramePr>
            <p:nvPr/>
          </p:nvGraphicFramePr>
          <p:xfrm>
            <a:off x="4416" y="3158"/>
            <a:ext cx="864" cy="826"/>
          </p:xfrm>
          <a:graphic>
            <a:graphicData uri="http://schemas.openxmlformats.org/presentationml/2006/ole">
              <p:oleObj spid="_x0000_s5123" name="Clip" r:id="rId9" imgW="933480" imgH="893160" progId="MS_ClipArt_Gallery.2">
                <p:embed/>
              </p:oleObj>
            </a:graphicData>
          </a:graphic>
        </p:graphicFrame>
        <p:sp>
          <p:nvSpPr>
            <p:cNvPr id="5135" name="Text Box 19"/>
            <p:cNvSpPr txBox="1">
              <a:spLocks noChangeArrowheads="1"/>
            </p:cNvSpPr>
            <p:nvPr/>
          </p:nvSpPr>
          <p:spPr bwMode="auto">
            <a:xfrm>
              <a:off x="2971" y="3311"/>
              <a:ext cx="1379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b="1"/>
                <a:t>หน่วยงาน</a:t>
              </a:r>
            </a:p>
            <a:p>
              <a:pPr>
                <a:lnSpc>
                  <a:spcPct val="90000"/>
                </a:lnSpc>
              </a:pPr>
              <a:r>
                <a:rPr lang="th-TH" b="1"/>
                <a:t>ที่ไม่มุ่งหวังกำไร</a:t>
              </a:r>
            </a:p>
          </p:txBody>
        </p:sp>
      </p:grpSp>
      <p:sp>
        <p:nvSpPr>
          <p:cNvPr id="5134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th-TH" smtClean="0"/>
              <a:t>ใครนำการตลาดไปใช้บ้าง?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551</Words>
  <Application>Microsoft PowerPoint</Application>
  <PresentationFormat>นำเสนอทางหน้าจอ (4:3)</PresentationFormat>
  <Paragraphs>148</Paragraphs>
  <Slides>19</Slides>
  <Notes>0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9" baseType="lpstr">
      <vt:lpstr>Angsana New</vt:lpstr>
      <vt:lpstr>Arial</vt:lpstr>
      <vt:lpstr>Calibri</vt:lpstr>
      <vt:lpstr>Cordia New</vt:lpstr>
      <vt:lpstr>Times New Roman</vt:lpstr>
      <vt:lpstr>Wingdings</vt:lpstr>
      <vt:lpstr>AngsanaUPC</vt:lpstr>
      <vt:lpstr>Arial Narrow</vt:lpstr>
      <vt:lpstr>ชุดรูปแบบของ Office</vt:lpstr>
      <vt:lpstr>Microsoft Clip Gallery</vt:lpstr>
      <vt:lpstr>บทนำ</vt:lpstr>
      <vt:lpstr>บทบาทของการตลาดในชีวิตประจำวัน</vt:lpstr>
      <vt:lpstr>ระบบการตลาด (Marketing System)</vt:lpstr>
      <vt:lpstr>การตลาด (Marketing) คืออะไร?</vt:lpstr>
      <vt:lpstr>ลองคิดดู : 1. คุณใช้แชมพูยี่ห้ออะไร 2. เหตุผลที่เลือกใช้ยี่ห้อนั้น</vt:lpstr>
      <vt:lpstr>การตลาด (Marketing) คืออะไร?</vt:lpstr>
      <vt:lpstr>ความหมายของการตลาด</vt:lpstr>
      <vt:lpstr>ภาพนิ่ง 8</vt:lpstr>
      <vt:lpstr>ใครนำการตลาดไปใช้บ้าง?</vt:lpstr>
      <vt:lpstr>การจัดการด้านการตลาด (Marketing Management)</vt:lpstr>
      <vt:lpstr>ปรัชญาการจัดการทางการตลาด</vt:lpstr>
      <vt:lpstr>1. แนวความคิดมุ่งการผลิต</vt:lpstr>
      <vt:lpstr>2. แนวความคิดมุ่งตัวผลิตภัณฑ์</vt:lpstr>
      <vt:lpstr>3. แนวความคิดมุ่งการขาย</vt:lpstr>
      <vt:lpstr>4. แนวความคิดมุ่งการตลาด</vt:lpstr>
      <vt:lpstr>5. แนวความคิดการตลาดเพื่อสังคม</vt:lpstr>
      <vt:lpstr>แนวโน้มของการตลาดในศตวรรษที่ 21</vt:lpstr>
      <vt:lpstr>คำสั่ง</vt:lpstr>
      <vt:lpstr>บทนำ</vt:lpstr>
    </vt:vector>
  </TitlesOfParts>
  <Company>Ek Bunchua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705211</dc:title>
  <dc:subject>Marketing Principles</dc:subject>
  <dc:creator>Ek Bunchua</dc:creator>
  <cp:lastModifiedBy>Corporate Edition</cp:lastModifiedBy>
  <cp:revision>48</cp:revision>
  <cp:lastPrinted>1996-03-05T21:54:17Z</cp:lastPrinted>
  <dcterms:created xsi:type="dcterms:W3CDTF">1999-12-08T16:12:40Z</dcterms:created>
  <dcterms:modified xsi:type="dcterms:W3CDTF">2015-09-13T08:46:45Z</dcterms:modified>
</cp:coreProperties>
</file>