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8" r:id="rId3"/>
    <p:sldId id="259" r:id="rId4"/>
    <p:sldId id="260" r:id="rId5"/>
    <p:sldId id="296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94880" autoAdjust="0"/>
  </p:normalViewPr>
  <p:slideViewPr>
    <p:cSldViewPr>
      <p:cViewPr>
        <p:scale>
          <a:sx n="133" d="100"/>
          <a:sy n="133" d="100"/>
        </p:scale>
        <p:origin x="131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193F-BE0D-6647-9B30-DFB8AC4AE8F7}" type="slidenum">
              <a:rPr lang="en-US" altLang="en-TH" smtClean="0"/>
              <a:pPr/>
              <a:t>‹#›</a:t>
            </a:fld>
            <a:endParaRPr lang="th-TH" altLang="en-T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317969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6CD-585D-B841-A585-3A9E862D0035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3342117968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1B85-4E10-C343-A14B-41DE2C41CFB3}" type="slidenum">
              <a:rPr lang="en-US" altLang="en-TH" smtClean="0"/>
              <a:pPr/>
              <a:t>‹#›</a:t>
            </a:fld>
            <a:endParaRPr lang="th-TH" altLang="en-T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36158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80DD-C87F-F547-A6D6-3120B8511608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2078491482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DAA-C3AF-854F-AF6A-E399694B6030}" type="slidenum">
              <a:rPr lang="en-US" altLang="en-TH" smtClean="0"/>
              <a:pPr/>
              <a:t>‹#›</a:t>
            </a:fld>
            <a:endParaRPr lang="th-TH" altLang="en-TH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35992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81A-8659-A94D-8020-C88391B15285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555326547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B9E8-597A-3F49-ADBA-73D0569D3E41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3983169239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7EBE-7AAA-AB49-8905-2C7D7270F12B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2886670592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3D2E-50DF-2740-8B63-B6F16D6AA2C5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2312748685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0C91-8C8E-0B44-AA3F-A17DB2B354F9}" type="slidenum">
              <a:rPr lang="en-US" altLang="en-TH" smtClean="0"/>
              <a:pPr/>
              <a:t>‹#›</a:t>
            </a:fld>
            <a:endParaRPr lang="th-TH" altLang="en-TH"/>
          </a:p>
        </p:txBody>
      </p:sp>
    </p:spTree>
    <p:extLst>
      <p:ext uri="{BB962C8B-B14F-4D97-AF65-F5344CB8AC3E}">
        <p14:creationId xmlns:p14="http://schemas.microsoft.com/office/powerpoint/2010/main" val="2901215686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2F7C-45E0-5343-B90E-04463015C1F7}" type="slidenum">
              <a:rPr lang="en-US" altLang="en-TH" smtClean="0"/>
              <a:pPr/>
              <a:t>‹#›</a:t>
            </a:fld>
            <a:endParaRPr lang="th-TH" altLang="en-T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66146"/>
      </p:ext>
    </p:extLst>
  </p:cSld>
  <p:clrMapOvr>
    <a:masterClrMapping/>
  </p:clrMapOvr>
  <p:transition spd="slow">
    <p:cover dir="r"/>
    <p:sndAc>
      <p:stSnd loop="1">
        <p:snd r:embed="rId1" name="DV052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h-TH" alt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h-TH" alt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D1D64B-2633-DD4C-B510-845F20425C8C}" type="slidenum">
              <a:rPr lang="en-US" altLang="en-TH" smtClean="0"/>
              <a:pPr/>
              <a:t>‹#›</a:t>
            </a:fld>
            <a:endParaRPr lang="th-TH" altLang="en-T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ver dir="r"/>
    <p:sndAc>
      <p:stSnd loop="1">
        <p:snd r:embed="rId13" name="DV052.WAV"/>
      </p:stSnd>
    </p:sndAc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9396BC8B-5E06-564A-B454-A8205E7C5E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3" y="5445224"/>
            <a:ext cx="5184576" cy="770211"/>
          </a:xfrm>
        </p:spPr>
        <p:txBody>
          <a:bodyPr>
            <a:normAutofit fontScale="47500" lnSpcReduction="20000"/>
          </a:bodyPr>
          <a:lstStyle/>
          <a:p>
            <a:r>
              <a:rPr lang="th-TH" altLang="en-TH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สัญญายืม</a:t>
            </a:r>
            <a:endParaRPr lang="en-AU" altLang="en-TH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350389-5E68-EF4F-9DBA-F53AFE336599}"/>
              </a:ext>
            </a:extLst>
          </p:cNvPr>
          <p:cNvSpPr txBox="1">
            <a:spLocks/>
          </p:cNvSpPr>
          <p:nvPr/>
        </p:nvSpPr>
        <p:spPr>
          <a:xfrm>
            <a:off x="6624845" y="4998828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Cordia New" panose="020B0304020202020204" pitchFamily="34" charset="-34"/>
              </a:rPr>
              <a:t>CIM 2109</a:t>
            </a:r>
          </a:p>
          <a:p>
            <a:pPr>
              <a:defRPr/>
            </a:pPr>
            <a:r>
              <a:rPr lang="th-TH" sz="2800" b="1" dirty="0">
                <a:solidFill>
                  <a:schemeClr val="accent1"/>
                </a:solidFill>
                <a:latin typeface="Cordia New" panose="020B0304020202020204" pitchFamily="34" charset="-34"/>
              </a:rPr>
              <a:t>อ.นฤมล ชมโฉม</a:t>
            </a:r>
          </a:p>
        </p:txBody>
      </p:sp>
    </p:spTree>
  </p:cSld>
  <p:clrMapOvr>
    <a:masterClrMapping/>
  </p:clrMapOvr>
  <p:transition spd="slow" advClick="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2706505-5101-B141-A1D9-CD175989C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595569"/>
            <a:ext cx="6013703" cy="55979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ผู้ยืมมีหน้าที่สงวนและบำรุงรักษาทรัพย์สิน    ผู้ยืมจำต้องสงวนทรัพย์สินซึ่งยืมไปเหมือนเช่นวิญญูชนจะพึงสงวนทรัพย์สินของตนเอง  และค่าใช้จ่ายอันเป็นปกติแก่การบำรุงรักษาทรัพย์สินซึ่งยืมนั้น  ผู้ยืมต้องเป็นผู้เสีย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 	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ผู้ยืมมีหน้าที่ส่งคืนทรัพย์สินที่ยืม  เมื่อได้ใช้สอยทรัพย์สินที่ยืมแล้ว  ผู้ยืมก็มีหน้าที่ส่งคืนทรัพย์สินนั้น  ถ้าทรัพย์สินนั้นชำรุดเสียหาย  ผู้ยืมจะต้องใช้ค่าสินไหมทดแทนให้แก่ผู้ให้ยืม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newspaper, cluttered&#10;&#10;Description automatically generated">
            <a:extLst>
              <a:ext uri="{FF2B5EF4-FFF2-40B4-BE49-F238E27FC236}">
                <a16:creationId xmlns:a16="http://schemas.microsoft.com/office/drawing/2014/main" id="{F99DC04E-3E5D-9246-AAC4-C1FFEFC7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5" r="1182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BEDF92-FDA3-324A-9E07-F08328FE6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5402729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สิทธิของผู้ให้ยืม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ผู้ให้ยืมมีสิทธิเรียกทรัพย์สินคืน 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ผู้ให้ยืมมีสิทธิบอกเลิกสัญญา 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ผู้ให้ยืมมีสิทธิเรียกค่าทดแทน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9B1C2E-163B-D246-B8FB-9BA78508C6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4" y="1026380"/>
            <a:ext cx="6013703" cy="55709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ผู้ให้ยืมมีสิทธิเรียกทรัพย์สินคืน  ได้เมื่อ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(1)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ถึงกำหนดเวลาส่งคืน หรือ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(2)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ผู้ยืมใช้สอยทรัพย์สินนั้นเสร็จแล้ว  หรือ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(3)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เวลาได้ล่วงไปพอแก่การที่ผู้ยืมจะได้ใช้สอยทรัพย์สินนั้นเสร็จแล้ว หรือ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(4)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ถ้าไม่ได้กำหนดเวลายืมกันไว้ และในสัญญาก็ไม่ได้ระบุว่ายืมไปใช้เพื่อการใด ผู้ให้ยืมจะเรียกทรัพย์สินคืนเมื่อใดก็ได้  หรือ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(5)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ผู้ให้ยืมบอกเลิกสัญญายืม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1F76303-F29F-F645-B6CA-3681072A47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766" y="1988840"/>
            <a:ext cx="6334745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ผู้ให้ยืมมีสิทธิบอกเลิกสัญญา  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ผู้ให้ยืมมีสิทธิบอกเลิกสัญญาได้เมื่อ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(1)  ผู้ยืมใช้ทรัพย์สินที่ยืมโดยไม่ชอบ  หรือ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(2)  ผู้ยืมไม่สงวนและบำรุงรักษาทรัพย์สินที่ยืม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เมื่อผู้ให้ยืมบอกเลิกสัญญาแล้ว ผู้ให้ยืมย่อมเรียกทรัพย์สินคืนก่อนครบกำหนดเวลาได้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94D3931-505B-A149-9B17-0CA26EB32F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2080" y="1988840"/>
            <a:ext cx="6314852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ผู้ให้ยืมมีสิทธิเรียกค่าทดแทน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ถ้าผู้ยืมส่งคืนทรัพย์สินในสภาพที่ชำรุดเสียหาย  ผู้ให้ยืมมีสิทธิเรียกค่าทดแทนจากผู้ยืมได้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people shaking hands&#10;&#10;Description automatically generated">
            <a:extLst>
              <a:ext uri="{FF2B5EF4-FFF2-40B4-BE49-F238E27FC236}">
                <a16:creationId xmlns:a16="http://schemas.microsoft.com/office/drawing/2014/main" id="{34537065-8C0F-E84F-942E-8AAC1CD42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5" r="569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1021AE1-D303-BF4C-81B4-6D3BBE5FF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740724"/>
            <a:ext cx="4550113" cy="3617012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หน้าที่ของผู้ให้ยืม</a:t>
            </a:r>
          </a:p>
          <a:p>
            <a:pPr algn="ctr"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สัญญายืมย่อมบริบูรณ์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เมื่อมีการส่งมอบทรัพย์สินซึ่งให้ยืม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ดังนั้น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ผู้ให้ยืมจึงมีหน้าที่ส่งมอบทรัพย์สิน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นั้นแก่ผู้ยืม และจะต้องไม่ขัดขวางการใช้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ทรัพย์สินโดยชอบของผู้ยืม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1A804D-79C4-EE4F-918A-335FD10F8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2159" y="804333"/>
            <a:ext cx="4693291" cy="5249334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เมื่อมีการส่งคืนทรัพย์สินที่ยืม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เมื่อทรัพย์สินที่ยืมสูญหาย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เมื่อผู้ยืมตาย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เมื่อครบกำหนดการใช้ทรัพย์สินที่ยืม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5.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เมื่อมีการบอกเลิกสัญญายืม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B6E9E-FC24-684E-98E3-F9D1DCCED754}"/>
              </a:ext>
            </a:extLst>
          </p:cNvPr>
          <p:cNvSpPr/>
          <p:nvPr/>
        </p:nvSpPr>
        <p:spPr>
          <a:xfrm>
            <a:off x="393887" y="2890391"/>
            <a:ext cx="28873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ความระงับ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แห่งสัญญายืมใช้คงรูป</a:t>
            </a:r>
          </a:p>
        </p:txBody>
      </p:sp>
    </p:spTree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1DD1423-8E76-5B43-A66E-B3CB1806FB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174" y="1772964"/>
            <a:ext cx="6402038" cy="55979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เมื่อมีการส่งคืนทรัพย์สินที่ยืม  เมื่อผู้ยืมใช้สอยทรัพย์เสร็จแล้ว ก็ต้องส่งคืนทรัพย์สินที่ยืม ซึ่งทำให้สัญญายืมระงับไป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 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เมื่อทรัพย์สินที่ยืมสูญหาย สัญญายืมย่อมระงับไป ส่วนผู้ยืมจะต้องรับผิดหรือไม่นั้นเป็นอีกกรณีหนึ่ง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เมื่อผู้ยืมตาย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อันการยืมใช้คงรูป ย่อมระงับสิ้นไปด้วยมรณะแห่งผู้ยืม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 	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EBA67E2-70AE-FE4A-8554-97B21FB0C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904" y="1916832"/>
            <a:ext cx="6600607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เมื่อครบกำหนดการใช้ทรัพย์สินที่ยืม  สัญญายืมย่อมระงับไป เมื่อครบกำหนดเวลาที่ได้ตกลงกันไว้  โดยไม่ต้องบอกกล่าวก่อน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5.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เมื่อมีการบอกเลิกสัญญา  ผู้ให้ยืมมีสิทธิบอกเลิกสัญญาได้เมื่อ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(1)  ผู้ยืมใช้ทรัพย์สินที่ยืมไม่ชอบ หรือ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(2)  ผู้ยืมไม่สงวนและบำรุงรักษาทรัพย์สินที่ยืม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เมื่อผู้ให้ยืมบอกเลิกสัญญายืมแล้ว ก็ทำให้สัญญายืมระงับไป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5CEDF2-534A-324A-836C-4004D6710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78" y="1052736"/>
            <a:ext cx="6013703" cy="55830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อายุความ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endParaRPr lang="th-TH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ในการฟ้องคดีเพื่อเรียกค่าสินไหมทดแทนอันเกี่ยวกับการยืมใช้คงรูปนั้น ห้ามมิให้ฟ้องเมื่อพ้นเวลา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เดือนนับแต่วันสิ้นสัญญา สัญญายืมสิ้นไปเมื่อ </a:t>
            </a: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(1)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มีการส่งคืนทรัพย์สินที่ยืม </a:t>
            </a: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(2)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ทรัพย์สินที่ยืมสูญหาย </a:t>
            </a: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(3)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ผู้ยืมตาย </a:t>
            </a: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(4)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ครบกำหนดการใช้ทรัพย์สินที่ยืม </a:t>
            </a: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(5)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มีการบอกเลิกสัญญา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sitting, computer&#10;&#10;Description automatically generated">
            <a:extLst>
              <a:ext uri="{FF2B5EF4-FFF2-40B4-BE49-F238E27FC236}">
                <a16:creationId xmlns:a16="http://schemas.microsoft.com/office/drawing/2014/main" id="{0C266E2C-77EB-684C-B486-9ECBC8F46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CB72F0-5B16-9241-8687-1F1A89E4F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3596" y="1052736"/>
            <a:ext cx="460850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แบ่งออกเป็น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ประเภทคือ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171450" indent="-171450" defTabSz="685800">
              <a:spcBef>
                <a:spcPts val="750"/>
              </a:spcBef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(1)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สัญญายืมใช้คงรูปและ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171450" indent="-171450" defTabSz="685800">
              <a:spcBef>
                <a:spcPts val="750"/>
              </a:spcBef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(2)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สัญญายืมใช้สิ้นเปลือง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459" y="643461"/>
            <a:ext cx="2277283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0515" y="643461"/>
            <a:ext cx="5740884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8E5AA38-3AE3-974C-B427-25622B797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4851" y="3501008"/>
            <a:ext cx="5255249" cy="915226"/>
          </a:xfrm>
        </p:spPr>
        <p:txBody>
          <a:bodyPr anchor="b">
            <a:normAutofit/>
          </a:bodyPr>
          <a:lstStyle/>
          <a:p>
            <a:r>
              <a:rPr lang="th-TH" altLang="en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สัญญายืมใช้สิ้นเปลือง</a:t>
            </a:r>
            <a:endParaRPr lang="en-AU" altLang="en-TH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43237" y="4576004"/>
            <a:ext cx="3429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835A518-AC83-2D47-9257-8B839E0842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6013703" cy="5597939"/>
          </a:xfrm>
        </p:spPr>
        <p:txBody>
          <a:bodyPr>
            <a:normAutofit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ลักษณะของสัญญายืมใช้สิ้นเปลือง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เป็นนิติกรรมสองฝ่าย  คือมีฝ่ายผู้ให้ยืม และฝ่ายผู้ยืม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เป็นสัญญาไม่ต่างตอบแทน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เป็นสัญญายืมทรัพย์ซึ่งเมื่อใช้ย่อมเสียภาวะเสื่อมสลายไป หรือสิ้นเปลืองหมดไป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เช่น ยืมข้าวสาร ถ่าน น้ำมัน บุหรี่ เงินตรา เป็นต้น   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เป็นสัญญาที่มีการโอนกรรมสิทธิ์ในทรัพย์สินให้แก่ผู้ยืม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D9BFAEC-7410-C349-A1A5-5CA11B967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531" y="1124744"/>
            <a:ext cx="6013703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สัญญายืมใช้สิ้นเปลืองบริบูรณ์เมื่อใด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สัญญายืมใช้สิ้นเปลืองย่อมบริบูรณ์    ต่อเมื่อส่งมอบทรัพย์สินที่ยืม 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057E89-8829-7D48-8065-DABB44F067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6013703" cy="4023360"/>
          </a:xfrm>
        </p:spPr>
        <p:txBody>
          <a:bodyPr>
            <a:normAutofit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ผู้ยืมมีหน้าที่เสียค่าใช้จ่าย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ค่าฤชาธรรมเนียมใน</a:t>
            </a:r>
            <a:r>
              <a:rPr lang="th-TH" altLang="en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การทำ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ค่าส่งมอบและส่งคืนทรัพย์สินซึ่งยืม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      ผู้ยืมเป็นผู้เสีย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F4B49A4-98A1-6944-9505-23452ABB9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6013703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จะต้องส่งคืนทรัพย์สินที่ยืมเมื่อใด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เมื่อถึงกำหนดเวลาส่งคืน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ถ้าในสัญญาไม่มีกำหนดเวลาให้คืนทรัพย์สินซึ่งยืมไป ผู้ให้ยืมจะบอกกล่าวแก่ผู้ยืมให้คืนทรัพย์สินภายในเวลาอันควร ซึ่งกำหนดให้ในคำบอกกล่าวนั้นก็ได้ 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459" y="643461"/>
            <a:ext cx="2277283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0515" y="643461"/>
            <a:ext cx="5740884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1F3865E-3CE5-A549-A87C-106E34DD1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4851" y="3429000"/>
            <a:ext cx="5255249" cy="987234"/>
          </a:xfrm>
        </p:spPr>
        <p:txBody>
          <a:bodyPr anchor="b">
            <a:normAutofit/>
          </a:bodyPr>
          <a:lstStyle/>
          <a:p>
            <a:r>
              <a:rPr lang="th-TH" altLang="en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สัญญากู้ยืมเงิน</a:t>
            </a:r>
            <a:endParaRPr lang="en-AU" altLang="en-TH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43237" y="4576004"/>
            <a:ext cx="3429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C40645-117D-E649-9071-B0649320E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4" y="1124744"/>
            <a:ext cx="6013703" cy="4023360"/>
          </a:xfrm>
        </p:spPr>
        <p:txBody>
          <a:bodyPr>
            <a:normAutofit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สัญญากู้ยืมเงินบริบูรณ์เมื่อใด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สัญญากู้ยืมเงินบริบูรณ์เมื่อผู้ให้ยืมส่งมอบเงินตราที่ยืมให้แก่ผู้ยืม เมื่อผู้ให้ยืมส่งมอบเงินตราให้แก่ผู้ยืมแล้ว กรรมสิทธิ์ในเงินตรานั้นก็ตกเป็นของผู้ยืม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54B4351-99A5-3D47-8A36-7B3CFA26D8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4" y="980728"/>
            <a:ext cx="6013703" cy="4023360"/>
          </a:xfrm>
        </p:spPr>
        <p:txBody>
          <a:bodyPr>
            <a:normAutofit fontScale="92500"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หลักฐานแห่งการกู้ยืม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 	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การกู้ยืมเงิน 2,00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0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บาท หรือ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,00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0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บาทลงมา  ไม่ต้องมีหลักฐานแห่งการกู้ยืมเป็นหนังสือลงลายมือชื่อผู้ยืมก็สามารถฟ้องร้องให้บังคับคดีกันได้แล้ว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การกู้ยืมเงินกว่า 2,00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0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บาทขึ้นไป จะต้องมีหลักฐานแห่งการกู้ยืมเป็นหนังสือลงลายมือชื่อผู้ยืม จึงจะสามารถฟ้องร้องให้บังคับคดีกันได้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F171DAD-C99E-B449-BAA2-B35B255D2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4" y="1052736"/>
            <a:ext cx="6013703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การคิดดอกเบี้ยกู้ยืม</a:t>
            </a:r>
          </a:p>
          <a:p>
            <a:pPr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กฎหมายห้ามมิให้คิดดอกเบี้ยเกินร้อยละ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ต่อปี ถ้าคิดดอกเบี้ยเกินร้อยละ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ต่อปีแล้ว ข้อตกลงเรื่องดอกเบี้ยเป็นโมฆะ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31521C1-F982-9B43-A3F4-5D2A32734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2564904"/>
            <a:ext cx="6013703" cy="4023360"/>
          </a:xfrm>
        </p:spPr>
        <p:txBody>
          <a:bodyPr>
            <a:normAutofit/>
          </a:bodyPr>
          <a:lstStyle/>
          <a:p>
            <a:pPr algn="ctr"/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ในกรณีที่จะต้องเสียดอกเบี้ยแก่กัน และดอกเบี้ยนั้นไม่ได้กำหนดอัตราไว้โดยนิติกรรม หรือโดยบทกฎหมายอันใดอันหนึ่งโดยชัดแจ้งแล้ว กฎหมายให้คิดดอกเบี้ยร้อยละ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7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ครึ่งต่อปี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459" y="643461"/>
            <a:ext cx="2277283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0515" y="643461"/>
            <a:ext cx="5740884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4C25CA-06C6-1942-8C2A-60F65A2AF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4851" y="3645024"/>
            <a:ext cx="5255249" cy="771209"/>
          </a:xfrm>
        </p:spPr>
        <p:txBody>
          <a:bodyPr anchor="b">
            <a:normAutofit/>
          </a:bodyPr>
          <a:lstStyle/>
          <a:p>
            <a:r>
              <a:rPr lang="th-TH" altLang="en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สัญญายืมใช้คงรูป</a:t>
            </a:r>
            <a:endParaRPr lang="en-AU" altLang="en-TH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43237" y="4576004"/>
            <a:ext cx="3429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17045A1-EC3D-664C-B5FF-8F4564DAB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การชำระหนี้ด้วยเงิน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การชำระหนี้ด้วยของ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การชำระหนี้ด้วยเช็ค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D198A1-453B-8240-81AB-16FDFA6A231F}"/>
              </a:ext>
            </a:extLst>
          </p:cNvPr>
          <p:cNvSpPr/>
          <p:nvPr/>
        </p:nvSpPr>
        <p:spPr>
          <a:xfrm>
            <a:off x="975995" y="2881158"/>
            <a:ext cx="2231701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การชำระหนี้กู้ยืม</a:t>
            </a:r>
          </a:p>
        </p:txBody>
      </p:sp>
    </p:spTree>
  </p:cSld>
  <p:clrMapOvr>
    <a:masterClrMapping/>
  </p:clrMapOvr>
  <p:transition spd="slow"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F63B15B-8F83-344B-8CAD-233584FA6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740724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การชำระหนี้ด้วยเงิน  ในการกู้ยืมเงินที่มีหลักฐานเป็นหนังสือ  จะนำสืบการใช้เงินได้ต่อเมื่อ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     1.1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มีหลักฐานเป็นหนังสืออย่างใดอย่างหนึ่งลงลายมือชื่อผู้ให้ยืมมาแสดง หรือ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    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1.2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เอกสารอันเป็นหลักฐานแห่งการกู้ยืมนั้นได้เวนคืนแล้ว หรือ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     1.3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ได้แทงเพิกถอนลงในเอกสารนั้นแล้ว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E5AB13D-D9D5-CE4E-AA52-2481B09EE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4" y="1740724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การชำระหนี้ด้วยของ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ถ้าทำสัญญากู้ยืมเงินกัน   และให้ผู้กู้ยืมยอมรับเอาสิ่งของ หรือทรัพย์สินอย่างอื่นเป็นการชำระหนี้แทนเงินที่กู้ยืม หนี้อันระงับไปเพราะการชำระเช่นนั้น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ให้คิดเป็นจำนวนเท่ากับราคาท้องตลาดแห่งสิ่งของหรือทรัพย์สินนั้นในเวลาและ ณ สถานที่ส่งมอบ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ความตกลงกันอย่างใด ๆ ขัดกับข้อความดังกล่าวมานี้ เป็นโมฆะ 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12DD370-E854-3642-87F4-462073D8A3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การชำระหนี้ด้วยเช็ค การใช้เช็คชำระหนี้เงินกู้เป็นการชำระหนี้ด้วยการออกตั๋วเงิน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ซึ่งหนี้จะระงับไปเมื่อเช็คนั้นได้ใช้เงินแล้ว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ถ้ายังไม่มีการใช้เงินตามเช็ค หนี้กู้ยืมเงินก็ยังไม่ระงับ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AAF0-9CDC-6A49-9D34-94C9EDBA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แบบฝึกหัด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1617-A5DB-3F4A-9E35-CB3F89DD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จงอธิบาย “สัญญายืม” แบ่งได้ออกเป็นกี่ประเภท อะไรบ้าง จงอธิบาย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หน้าที่ของผู้ให้กู้ยืม มีอะไรบ้าง จงอธิบาย</a:t>
            </a:r>
          </a:p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การชำระหนี้ มีกี่วิธี อะไรบ้าง</a:t>
            </a:r>
          </a:p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สัญญากู้ยืมเงินบริบูรณ์เมื่อใด</a:t>
            </a:r>
          </a:p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ลักษณะของสัญญาใช้สิ้นเปลือง มีลักษณะใด จงอธิบาย</a:t>
            </a:r>
            <a:endParaRPr 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570501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FF3B1D-BBB9-3042-BC50-FA254C8FF7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601370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ลักษณะของสัญญายืมใช้คงรูป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endParaRPr lang="th-TH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เป็นนิติกรรมสองฝ่าย  คือมีฝ่ายผู้ให้ยืมและฝ่ายผู้ยืม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เป็นสัญญาไม่ต่างตอบแทน ผู้ยืมมีสิทธิใช้ทรัพย์สินที่ยืมได้เปล่า โดยไม่ต้องเสียค่าตอบแทน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เป็นสัญญายืมทรัพย์ซึ่งเมื่อใช้ย่อมไม่เสียภาวะเสื่อมสลายไปหรือไม่สิ้นเปลืองหมดไป เช่น ยืมโต๊ะ เก้าอี้ โทรทัศน์ พัดลม เป็นต้น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8E98-A479-E640-99F5-A3ECE824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619063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เป็นสัญญาที่มิได้มีการโอนกรรมสิทธิ์ในทรัพย์สิน กรรมสิทธิ์ในทรัพย์สินนั้นยังคงเป็นของผู้ให้ยืมตลอดเวลา โดยผู้ให้ยืมมีสิทธิใช้สอยทรัพย์สิน และต้องคืนทรัพย์สินนั้นเมื่อได้ใช้สอยเสร็จแล้ว</a:t>
            </a:r>
            <a:endParaRPr 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049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251031-BEAC-B34D-A3AB-1EC78363F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980728"/>
            <a:ext cx="6431932" cy="5328592"/>
          </a:xfrm>
        </p:spPr>
        <p:txBody>
          <a:bodyPr>
            <a:normAutofit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สัญญายืมใช้คงรูปบริบูรณ์เมื่อใด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สัญญายืมใช้คงรูป บริบูรณ์เมื่อส่งมอบทรัพย์สินซึ่งให้ยืม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สิทธิของผู้ยืม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ผู้ยืมมีสิทธิใช้ทรัพย์สินที่ยืมได้เปล่า  โดยไม่ต้องเสียค่าตอบแทน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ผู้ยืมมีสิทธิที่จะมิให้บุคคลภายนอกเข้ามาใช้สอยทรัพย์สินนั้น หรือป้องก</a:t>
            </a:r>
            <a:r>
              <a:rPr lang="th-TH" altLang="en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ั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นม</a:t>
            </a:r>
            <a:r>
              <a:rPr lang="th-TH" altLang="en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ิ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ให้ทรัพย์นั้นเสียหาย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C4DD19-ECF6-D744-97CF-8B8DE6A4C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6013703" cy="4023360"/>
          </a:xfrm>
        </p:spPr>
        <p:txBody>
          <a:bodyPr>
            <a:normAutofit/>
          </a:bodyPr>
          <a:lstStyle/>
          <a:p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หน้าที่ของผู้ยืม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th-TH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ผู้ยืมมีหน้าที่เสียค่าใช้จ่าย  </a:t>
            </a:r>
            <a:endParaRPr lang="en-US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ผู้ยืมมีหน้าที่ใช้ทรัพย์สินที่ยืมโดยชอบ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3.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ผู้ยืมมีหน้าที่สงวนและบำรุงรักษาทรัพย์สิน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ผู้ยืมมีหน้าที่ส่งคืนทรัพย์สินที่ยืม 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F145AE-8E40-3245-9F7A-147264287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922" y="1740724"/>
            <a:ext cx="648548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	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ผู้ยืมมีหน้าที่เสียค่าใช้จ่าย  ได้แก่  ค่าธรรมเนียมใน</a:t>
            </a:r>
            <a:r>
              <a:rPr lang="th-TH" altLang="en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การทำ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  ค่าส่งมอบและค่าส่งคืนทรัพย์สินที่ยืม  ผู้ยืมต้องเป็นผู้เสีย</a:t>
            </a:r>
            <a:r>
              <a:rPr lang="en-AU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2.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ผู้ยืมมีหน้าที่ใช้ทรัพย์สินที่ยืมโดยชอบ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ทรัพย์สินที่ยืมนั้น ถ้าผู้ยืม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(1)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เอาไปใช้การอย่างอื่นนอกจากการอันเป็นปกติแก่ทรัพย์สินนั้น  หรือนอกจากการอันปรากฏในสัญญา </a:t>
            </a:r>
          </a:p>
          <a:p>
            <a:pPr>
              <a:buFont typeface="Wingdings" pitchFamily="2" charset="2"/>
              <a:buNone/>
            </a:pP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54AFD04-930F-D940-95E4-445EFD276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655" y="1916832"/>
            <a:ext cx="6013703" cy="55677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(2)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เอาไปให้บุคคลภายนอกใช้สอย </a:t>
            </a:r>
          </a:p>
          <a:p>
            <a:pPr>
              <a:buFont typeface="Wingdings" pitchFamily="2" charset="2"/>
              <a:buNone/>
            </a:pP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(3)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เอาไปไว้นานกว่าที่ควรจะเอาไว้ </a:t>
            </a:r>
          </a:p>
          <a:p>
            <a:pPr>
              <a:buFont typeface="Wingdings" pitchFamily="2" charset="2"/>
              <a:buNone/>
            </a:pPr>
            <a:r>
              <a:rPr lang="th-TH" altLang="en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ผู้ยืมจะต้องรับผิดในเหตุทรัพย์สินนั้นสูญหาย หรือบุบสลายไปอย่างหนึ่งอย่างใด ถึงแม้จะเป็นเพราะเหตุสุดวิสัย</a:t>
            </a:r>
            <a:endParaRPr lang="en-AU" alt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1820</Words>
  <Application>Microsoft Macintosh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Angsana New</vt:lpstr>
      <vt:lpstr>Cordia New</vt:lpstr>
      <vt:lpstr>CordiaUPC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แบบฝึกหัด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Narumon c.</dc:creator>
  <cp:lastModifiedBy>Narumon c.</cp:lastModifiedBy>
  <cp:revision>6</cp:revision>
  <dcterms:created xsi:type="dcterms:W3CDTF">2021-05-31T06:20:17Z</dcterms:created>
  <dcterms:modified xsi:type="dcterms:W3CDTF">2022-05-25T08:27:47Z</dcterms:modified>
</cp:coreProperties>
</file>