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n-T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87"/>
  </p:normalViewPr>
  <p:slideViewPr>
    <p:cSldViewPr>
      <p:cViewPr varScale="1">
        <p:scale>
          <a:sx n="90" d="100"/>
          <a:sy n="90" d="100"/>
        </p:scale>
        <p:origin x="16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B1416-067B-2245-AA5C-34881A449F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7F32A1-3880-1447-B44E-E2257C0A78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ED997-AC64-4143-8FE2-FA6EE1AE6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CB07-5721-4D1C-B301-0493C55FE12A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98711-F2C8-0047-A080-2EDBD7C0F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F9A92-75B3-464B-99A3-752D4868F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0C9-F012-41A7-9194-1D03C6618CF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27458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230B6-6E66-0340-A65B-D46DFA060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8D8C53-79D2-D746-9BA5-8554DCDC67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FE30E-4DDC-9445-A2E5-28070D1FD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CB07-5721-4D1C-B301-0493C55FE12A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B88C42-C5F2-2749-AA38-C0F3FDC8F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5AF32-DE75-8549-B41A-CBB4C06A7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0C9-F012-41A7-9194-1D03C6618CF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2713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C54193-78A6-4B44-84B9-DFAC0D7EFC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C20C01-819F-204E-A6A9-256D89EDD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171DB-49AF-DE48-964C-7AF4C7272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CB07-5721-4D1C-B301-0493C55FE12A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B8EC5-CBA1-E143-AA25-C242BF358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519F1-AFDF-C948-8EB7-8BA74B86D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0C9-F012-41A7-9194-1D03C6618CF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988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621D0-35ED-6D44-827C-1A276E907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4A46D-D5DE-3E4A-BD3C-AC0F87EA6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B065A-79D5-F640-BABC-7873E7073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CB07-5721-4D1C-B301-0493C55FE12A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100D5-161B-6B4F-A5FC-1B39B21D0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4A574-7102-8840-A6EC-A4108808A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0C9-F012-41A7-9194-1D03C6618CF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1521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B227B-016D-3A48-A35B-6EBDCE9CA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7A0FE1-5AC8-AD42-B572-A2800B604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D6440-56F6-4847-AF51-24B114CF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CB07-5721-4D1C-B301-0493C55FE12A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BBCB2-6929-9D49-96C4-201479FA0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1016C-FD72-FB49-AFD7-51D48BB09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0C9-F012-41A7-9194-1D03C6618CF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901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C4CFB-1D52-8A43-8981-E1F097983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4CFAA-FBB3-6D41-BDA3-8E4DFAD057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D58546-3F0D-0346-BD55-F7D1795C93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E43F7B-2F97-A349-A960-23A9E8753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CB07-5721-4D1C-B301-0493C55FE12A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7D8A5E-F21E-4346-AEA5-77F17FEFB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B51718-2154-894A-81B1-3F69290AB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0C9-F012-41A7-9194-1D03C6618CF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4502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E015A-35D7-9747-B055-800EBDA59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A99DF9-0696-0A48-9AA1-7B45EBC33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8612CE-AA52-5D4E-8C28-6ECBC712A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48FA1E-9BD9-0243-B6E2-4F2B82FF35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E2AA69-D84A-6C41-9BF1-7F74292A4F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29A3AB-55EB-DC4C-B09E-B9515B2B5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CB07-5721-4D1C-B301-0493C55FE12A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4A1FB1-3BB3-ED4C-AFDC-C84D71C23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353226-788B-3E43-8E58-8537CDF40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0C9-F012-41A7-9194-1D03C6618CF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16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AE2D1-E53E-6844-96FC-66FAFBA03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D8510E-A628-FF4F-AC1B-443A27FD7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CB07-5721-4D1C-B301-0493C55FE12A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8C185B-8C7F-9B40-81EE-B49AF755C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8C8210-731B-1645-A7A2-82D72296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0C9-F012-41A7-9194-1D03C6618CF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975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FFFE73-F589-534A-A0F0-95818D5F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CB07-5721-4D1C-B301-0493C55FE12A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2B95D5-06FC-144E-8809-D28A9DA18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FE5C11-32AA-D84A-9FF5-66DB555B0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0C9-F012-41A7-9194-1D03C6618CF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9371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6666D-DD86-BD45-A0D9-A155EA21F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DFA6E-4889-944A-A9AD-0214DB81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AA540-3D02-924C-8224-F8FB26688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B20EB-4688-5A4E-A16E-76F13A3CA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CB07-5721-4D1C-B301-0493C55FE12A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BBA7EB-F077-9247-B883-8FC0A13C6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9F666-9A23-014C-A30C-CEFCDDF8F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0C9-F012-41A7-9194-1D03C6618CF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77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350AD-D8CB-C14F-AE03-5A2BB35BF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D8F53E-08BA-B847-B6F4-6855C90365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76CAB8-34DF-2B41-BE15-95B7D8A0CB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B0EEF4-FC13-EC43-962A-1F3A4C1F2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CB07-5721-4D1C-B301-0493C55FE12A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2A6810-B334-ED4F-9BA1-D2B153213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F75AF-FBCD-B44B-86F6-FBC6A5CA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0C9-F012-41A7-9194-1D03C6618CF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4319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3CA43D-5D8A-BE43-94EC-6A8405C04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6506BA-D9B3-9D4F-9C35-D9FC44F96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B75C6-8207-EB42-8281-3D27B1FBC4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2CB07-5721-4D1C-B301-0493C55FE12A}" type="datetimeFigureOut">
              <a:rPr lang="th-TH" smtClean="0"/>
              <a:t>09/12/64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DDE6B-15FE-264F-9948-ED418B6E91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7F7CF-3825-5B4A-9BDC-D348DB9101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720C9-F012-41A7-9194-1D03C6618CF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7903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H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352794" y="3388321"/>
            <a:ext cx="3200400" cy="114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923606" y="1637601"/>
            <a:ext cx="6858003" cy="35827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0935" y="857786"/>
            <a:ext cx="8300268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59073" y="2202953"/>
            <a:ext cx="8112299" cy="2590027"/>
          </a:xfrm>
        </p:spPr>
        <p:txBody>
          <a:bodyPr anchor="t">
            <a:normAutofit fontScale="90000"/>
          </a:bodyPr>
          <a:lstStyle/>
          <a:p>
            <a:pPr algn="l"/>
            <a:r>
              <a:rPr lang="th-TH" sz="4400" dirty="0">
                <a:cs typeface="+mn-cs"/>
              </a:rPr>
              <a:t>บทที่ 1 </a:t>
            </a:r>
            <a:br>
              <a:rPr lang="th-TH" sz="4400" dirty="0">
                <a:cs typeface="+mn-cs"/>
              </a:rPr>
            </a:br>
            <a:r>
              <a:rPr lang="th-TH" sz="4400" dirty="0">
                <a:cs typeface="+mn-cs"/>
              </a:rPr>
              <a:t>เป้าหมายและหน้าที่ทางการเงิน</a:t>
            </a:r>
            <a:br>
              <a:rPr lang="th-TH" sz="4400" dirty="0">
                <a:cs typeface="+mn-cs"/>
              </a:rPr>
            </a:br>
            <a:r>
              <a:rPr lang="th-TH" sz="4400" dirty="0">
                <a:cs typeface="+mn-cs"/>
              </a:rPr>
              <a:t>( </a:t>
            </a:r>
            <a:r>
              <a:rPr lang="en-US" sz="4400" dirty="0">
                <a:cs typeface="+mn-cs"/>
              </a:rPr>
              <a:t>The Goals and functions of  Finance)</a:t>
            </a:r>
            <a:br>
              <a:rPr lang="en-US" sz="3300" dirty="0"/>
            </a:br>
            <a:endParaRPr lang="th-TH" sz="33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43057" y="3385173"/>
            <a:ext cx="3200400" cy="114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020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01285-9E6F-4445-9DE0-DC4D04A67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800" dirty="0"/>
              <a:t>สินทรัพย์ </a:t>
            </a:r>
            <a:r>
              <a:rPr lang="en-US" sz="4800" dirty="0"/>
              <a:t>= </a:t>
            </a:r>
            <a:r>
              <a:rPr lang="th-TH" sz="4800" dirty="0"/>
              <a:t>หนี้สิน </a:t>
            </a:r>
            <a:r>
              <a:rPr lang="en-US" sz="4800" dirty="0"/>
              <a:t>+ </a:t>
            </a:r>
            <a:r>
              <a:rPr lang="th-TH" sz="4800" dirty="0"/>
              <a:t>ทุน</a:t>
            </a:r>
          </a:p>
          <a:p>
            <a:r>
              <a:rPr lang="en-US" sz="4800" dirty="0"/>
              <a:t>100,000 = 60,000 +</a:t>
            </a:r>
            <a:r>
              <a:rPr lang="th-TH" sz="4800" dirty="0"/>
              <a:t>ทุน </a:t>
            </a:r>
            <a:r>
              <a:rPr lang="en-US" sz="4800" dirty="0"/>
              <a:t>40,000</a:t>
            </a:r>
          </a:p>
          <a:p>
            <a:r>
              <a:rPr lang="th-TH" sz="4800" dirty="0"/>
              <a:t>สินทรัพย์ </a:t>
            </a:r>
            <a:r>
              <a:rPr lang="en-US" sz="4800" dirty="0"/>
              <a:t>140,000= 20,000 + 120,000</a:t>
            </a:r>
          </a:p>
          <a:p>
            <a:endParaRPr lang="en-TH" sz="4800" dirty="0"/>
          </a:p>
        </p:txBody>
      </p:sp>
    </p:spTree>
    <p:extLst>
      <p:ext uri="{BB962C8B-B14F-4D97-AF65-F5344CB8AC3E}">
        <p14:creationId xmlns:p14="http://schemas.microsoft.com/office/powerpoint/2010/main" val="2655895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725" y="2385102"/>
            <a:ext cx="430568" cy="2087796"/>
            <a:chOff x="209668" y="2857422"/>
            <a:chExt cx="463662" cy="2087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23252" y="0"/>
            <a:ext cx="112074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4646" y="631767"/>
            <a:ext cx="8333796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F973DD-7897-964A-9E1D-48CDA8D53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213" y="1239927"/>
            <a:ext cx="2554659" cy="4680583"/>
          </a:xfrm>
        </p:spPr>
        <p:txBody>
          <a:bodyPr anchor="ctr">
            <a:normAutofit/>
          </a:bodyPr>
          <a:lstStyle/>
          <a:p>
            <a:r>
              <a:rPr lang="th-TH" sz="4500" u="sng" dirty="0">
                <a:cs typeface="+mn-cs"/>
              </a:rPr>
              <a:t>คำถามท้ายบท</a:t>
            </a:r>
            <a:endParaRPr lang="en-TH" sz="4500" u="sng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2F591-A241-3D46-96A7-7C371A68C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792" y="1239927"/>
            <a:ext cx="4649018" cy="4680583"/>
          </a:xfrm>
        </p:spPr>
        <p:txBody>
          <a:bodyPr anchor="ctr">
            <a:noAutofit/>
          </a:bodyPr>
          <a:lstStyle/>
          <a:p>
            <a:r>
              <a:rPr lang="th-TH" sz="2800" b="1" dirty="0"/>
              <a:t>จงอธิบายความหมายของคำว่า “เป้าหมายในการบริหารการเงิน”</a:t>
            </a:r>
          </a:p>
          <a:p>
            <a:r>
              <a:rPr lang="th-TH" sz="2800" b="1" dirty="0"/>
              <a:t>จงอธิบายเปรียบเทียบ “การแสวงหากำไรสูงสุด” กับ “ความมั่งคั่งสูงสุด” </a:t>
            </a:r>
            <a:endParaRPr lang="en-TH" sz="2800" dirty="0"/>
          </a:p>
          <a:p>
            <a:r>
              <a:rPr lang="th-TH" sz="2800" b="1" dirty="0"/>
              <a:t>ผู้บริหารทางการเงินมีหน้าที่อะไรบ้าง</a:t>
            </a:r>
          </a:p>
          <a:p>
            <a:r>
              <a:rPr lang="th-TH" sz="2800" b="1" dirty="0"/>
              <a:t>จงอธิบาย งบการเงินที่คุณรู้จัก</a:t>
            </a:r>
          </a:p>
          <a:p>
            <a:r>
              <a:rPr lang="th-TH" sz="2800" b="1" dirty="0"/>
              <a:t>การจัดหาเงินทุน และการจัดสรรเงินทุน สามารถหาได้จากอะไรบ้าง</a:t>
            </a:r>
            <a:endParaRPr lang="en-TH" sz="2800" dirty="0"/>
          </a:p>
        </p:txBody>
      </p:sp>
    </p:spTree>
    <p:extLst>
      <p:ext uri="{BB962C8B-B14F-4D97-AF65-F5344CB8AC3E}">
        <p14:creationId xmlns:p14="http://schemas.microsoft.com/office/powerpoint/2010/main" val="3280284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th-TH" sz="4700" dirty="0">
                <a:cs typeface="+mn-cs"/>
              </a:rPr>
              <a:t>เป้าหมายของการบริหารการเงิน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th-TH" dirty="0">
                <a:cs typeface="+mj-cs"/>
              </a:rPr>
              <a:t>	</a:t>
            </a:r>
            <a:r>
              <a:rPr lang="th-TH" dirty="0"/>
              <a:t> </a:t>
            </a:r>
            <a:r>
              <a:rPr lang="th-TH" sz="3200" dirty="0"/>
              <a:t>เป้าหมายของการบริหารการเงิน  คือ </a:t>
            </a:r>
            <a:r>
              <a:rPr lang="th-TH" sz="3200" dirty="0" err="1"/>
              <a:t>การทำ</a:t>
            </a:r>
            <a:r>
              <a:rPr lang="th-TH" sz="3200" dirty="0"/>
              <a:t>ให้เจ้าของกิจการในปัจจุบันมีความมั่งคั่งมากที่สุด เจ้าของกิจการ หมายถึง ผู้ถือหุ้นสามัญ ความมั่งคั่งของเจ้าของสูงที่สุด</a:t>
            </a:r>
            <a:r>
              <a:rPr lang="en-US" sz="3200" dirty="0"/>
              <a:t> </a:t>
            </a:r>
            <a:r>
              <a:rPr lang="th-TH" sz="3200" dirty="0"/>
              <a:t>วัดได้จากราคาตลาดของหุ้นสามัญสูงที่สุด</a:t>
            </a:r>
            <a:r>
              <a:rPr lang="en-US" sz="3200" dirty="0"/>
              <a:t> </a:t>
            </a:r>
            <a:r>
              <a:rPr lang="th-TH" sz="3200" dirty="0"/>
              <a:t>เปรียบเทียบเป้าหมายการแสวงหากำไรสูงสุดกับความมั่งคั่งสูงสุด</a:t>
            </a:r>
          </a:p>
          <a:p>
            <a:pPr marL="0" indent="0">
              <a:buNone/>
            </a:pPr>
            <a:r>
              <a:rPr lang="th-TH" sz="3200" dirty="0"/>
              <a:t> 	เป้าหมายการแสวงหากำไรสูงสุด</a:t>
            </a:r>
            <a:r>
              <a:rPr lang="en-US" sz="3200" dirty="0"/>
              <a:t> </a:t>
            </a:r>
            <a:r>
              <a:rPr lang="th-TH" sz="3200" dirty="0"/>
              <a:t>เป็นเป้าหมายเหมาะสมของการประกอบธุรกิจ เพราะ การแสวงหากำไรสูงสุดหมายถึงประกอบกิจการให้ได้กำไรมากที่สุด</a:t>
            </a:r>
            <a:r>
              <a:rPr lang="en-US" sz="3200" dirty="0"/>
              <a:t> </a:t>
            </a:r>
            <a:r>
              <a:rPr lang="th-TH" sz="3200" dirty="0"/>
              <a:t>ในรูปของการเพิ่มเงินลงทุนและผลที่ได้ คือ กำไร</a:t>
            </a:r>
          </a:p>
        </p:txBody>
      </p:sp>
    </p:spTree>
    <p:extLst>
      <p:ext uri="{BB962C8B-B14F-4D97-AF65-F5344CB8AC3E}">
        <p14:creationId xmlns:p14="http://schemas.microsoft.com/office/powerpoint/2010/main" val="3043116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2723" y="809898"/>
            <a:ext cx="7457037" cy="1554480"/>
          </a:xfrm>
        </p:spPr>
        <p:txBody>
          <a:bodyPr anchor="ctr">
            <a:normAutofit/>
          </a:bodyPr>
          <a:lstStyle/>
          <a:p>
            <a:r>
              <a:rPr lang="th-TH" sz="4200" dirty="0"/>
              <a:t>การดำเนินงานของกิจการ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624" y="2792677"/>
            <a:ext cx="8180615" cy="3467783"/>
          </a:xfrm>
        </p:spPr>
        <p:txBody>
          <a:bodyPr anchor="ctr">
            <a:normAutofit fontScale="40000" lnSpcReduction="20000"/>
          </a:bodyPr>
          <a:lstStyle/>
          <a:p>
            <a:pPr marL="0" indent="0">
              <a:buNone/>
            </a:pPr>
            <a:r>
              <a:rPr lang="th-TH" sz="8000" dirty="0"/>
              <a:t>การดำเนินงานของกิจการโดยให้เกิดประสิทธิภาพ</a:t>
            </a:r>
            <a:endParaRPr lang="en-US" sz="8000" dirty="0"/>
          </a:p>
          <a:p>
            <a:pPr marL="0" indent="0">
              <a:buNone/>
            </a:pPr>
            <a:r>
              <a:rPr lang="en-US" sz="5800" dirty="0"/>
              <a:t>Effective </a:t>
            </a:r>
            <a:r>
              <a:rPr lang="th-TH" sz="5800" dirty="0"/>
              <a:t>คือ บรรลุวัตถุประสงค์ของการแสวงหากำไรมากที่สุดและประสิทธิภาพ</a:t>
            </a:r>
          </a:p>
          <a:p>
            <a:pPr marL="0" indent="0">
              <a:buNone/>
            </a:pPr>
            <a:r>
              <a:rPr lang="en-US" sz="5800" dirty="0"/>
              <a:t>Efficiency </a:t>
            </a:r>
            <a:r>
              <a:rPr lang="th-TH" sz="5800" dirty="0"/>
              <a:t>คือ ใช้ความพยายามน้อยที่สุดเพื่อให้ได้มาซึ่งกำไรมากที่สุด</a:t>
            </a:r>
          </a:p>
          <a:p>
            <a:pPr marL="0" indent="0">
              <a:buNone/>
            </a:pPr>
            <a:endParaRPr lang="th-TH" sz="5800" dirty="0"/>
          </a:p>
          <a:p>
            <a:pPr marL="0" indent="0">
              <a:buNone/>
            </a:pPr>
            <a:r>
              <a:rPr lang="th-TH" sz="5800" u="sng" dirty="0"/>
              <a:t>กำไรต่อหุ้น</a:t>
            </a:r>
          </a:p>
          <a:p>
            <a:pPr marL="0" indent="0">
              <a:buNone/>
            </a:pPr>
            <a:r>
              <a:rPr lang="th-TH" sz="5800" dirty="0"/>
              <a:t> หาได้จากการนำกำไรส่วนที่เป็นของผู้ถือหุ้นสามัญตั้งหารด้วยจำนวนหุ้นสามัญทั้งหมด</a:t>
            </a:r>
          </a:p>
          <a:p>
            <a:pPr marL="0" indent="0">
              <a:buNone/>
            </a:pPr>
            <a:r>
              <a:rPr lang="th-TH" sz="5800" dirty="0"/>
              <a:t>		กำไรต่อหุ้น = </a:t>
            </a:r>
            <a:r>
              <a:rPr lang="th-TH" sz="5800" u="sng" dirty="0"/>
              <a:t>กำไรส่วนที่เป็นของผู้ถือหุ้นสามัญ</a:t>
            </a:r>
            <a:r>
              <a:rPr lang="th-TH" sz="5800" dirty="0"/>
              <a:t>                                                         			               จำนวนหุ้นสามัญทั้งหมด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566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th-TH" sz="4300">
                <a:cs typeface="+mn-cs"/>
              </a:rPr>
              <a:t>กำไรต่อหุ้นจะสูงสุดได้ด้วยสาเหตุ 2 ประการ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 fontScale="70000" lnSpcReduction="20000"/>
          </a:bodyPr>
          <a:lstStyle/>
          <a:p>
            <a:pPr marL="0" indent="0">
              <a:buNone/>
            </a:pPr>
            <a:r>
              <a:rPr lang="th-TH" sz="3200" dirty="0"/>
              <a:t>กำไรต่อหุ้นจะสูงสุดได้ด้วยสาเหตุ 2 ประการ คือ</a:t>
            </a:r>
          </a:p>
          <a:p>
            <a:pPr marL="0" indent="0">
              <a:buNone/>
            </a:pPr>
            <a:r>
              <a:rPr lang="th-TH" sz="3200" dirty="0"/>
              <a:t>1.กำไรส่วนที่เป็นของผู้ถือหุ้นสามัญสูงสุด</a:t>
            </a:r>
          </a:p>
          <a:p>
            <a:pPr marL="0" indent="0">
              <a:buNone/>
            </a:pPr>
            <a:r>
              <a:rPr lang="th-TH" sz="3200" dirty="0"/>
              <a:t>2.จำนวนหุ้นสามัญน้อยที่สุดกำไรต่อหุ้นจะสูงสุดตามเป้าหมายการแสวงหากำไรต่อหุ้นสูงสุด</a:t>
            </a:r>
          </a:p>
          <a:p>
            <a:pPr marL="0" indent="0">
              <a:buNone/>
            </a:pPr>
            <a:r>
              <a:rPr lang="th-TH" sz="3200" dirty="0"/>
              <a:t> </a:t>
            </a:r>
            <a:endParaRPr lang="en-US" sz="3200" dirty="0"/>
          </a:p>
          <a:p>
            <a:pPr marL="0" indent="0">
              <a:buNone/>
            </a:pPr>
            <a:r>
              <a:rPr lang="th-TH" sz="3200" dirty="0"/>
              <a:t>จุดบกพร่องอีก 3 ประการ</a:t>
            </a:r>
          </a:p>
          <a:p>
            <a:pPr marL="0" indent="0">
              <a:buNone/>
            </a:pPr>
            <a:r>
              <a:rPr lang="th-TH" sz="3200" dirty="0"/>
              <a:t>1.กำไรต่อหุ้นไม่ได้คำนึงถึงความเสี่ยงภัย ( </a:t>
            </a:r>
            <a:r>
              <a:rPr lang="en-US" sz="3200" dirty="0"/>
              <a:t>Risk ) </a:t>
            </a:r>
            <a:r>
              <a:rPr lang="th-TH" sz="3200" dirty="0"/>
              <a:t>ความไม่แน่นอนผลตอบแทน</a:t>
            </a:r>
          </a:p>
          <a:p>
            <a:pPr marL="0" indent="0">
              <a:buNone/>
            </a:pPr>
            <a:r>
              <a:rPr lang="th-TH" sz="3200" dirty="0"/>
              <a:t>2.กำไรต่อหุ้นไม่ได้คำนึงถึงระยะเวลาของผลตอบแทน</a:t>
            </a:r>
          </a:p>
          <a:p>
            <a:pPr marL="0" indent="0">
              <a:buNone/>
            </a:pPr>
            <a:r>
              <a:rPr lang="th-TH" sz="3200" dirty="0"/>
              <a:t>3.เป้าหมายกำไรสูงสุดไม่ได้คำนึงถึงผลกระทบของนโยบายเงินปันผลที่จะมีต่อราคาจากตลาดของหุ้น</a:t>
            </a:r>
          </a:p>
          <a:p>
            <a:pPr marL="0" indent="0">
              <a:buNone/>
            </a:pPr>
            <a:endParaRPr lang="th-TH" sz="3200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13628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2723" y="809898"/>
            <a:ext cx="7457037" cy="1554480"/>
          </a:xfrm>
        </p:spPr>
        <p:txBody>
          <a:bodyPr anchor="ctr">
            <a:normAutofit/>
          </a:bodyPr>
          <a:lstStyle/>
          <a:p>
            <a:r>
              <a:rPr lang="th-TH" sz="4200">
                <a:cs typeface="+mn-cs"/>
              </a:rPr>
              <a:t>หน้าที่ทางการเงิน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83771" y="3017522"/>
            <a:ext cx="7455989" cy="3124658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th-TH" dirty="0">
                <a:cs typeface="+mj-cs"/>
              </a:rPr>
              <a:t>	</a:t>
            </a:r>
            <a:r>
              <a:rPr lang="th-TH" sz="3200" dirty="0"/>
              <a:t>เดิมผู้บริหารการเงินมีหน้าที่เพียงแต่เก็บรวบรวมข้อมูล </a:t>
            </a:r>
            <a:endParaRPr lang="en-US" sz="3200" dirty="0"/>
          </a:p>
          <a:p>
            <a:pPr marL="0" indent="0" algn="r">
              <a:buNone/>
            </a:pPr>
            <a:r>
              <a:rPr lang="th-TH" sz="3200" dirty="0"/>
              <a:t>จัดทำรายงานทางการเงิน จัดการเกี่ยวกับเงินสด </a:t>
            </a:r>
            <a:endParaRPr lang="en-US" sz="3200" dirty="0"/>
          </a:p>
          <a:p>
            <a:pPr marL="0" indent="0" algn="r">
              <a:buNone/>
            </a:pPr>
            <a:r>
              <a:rPr lang="th-TH" sz="3200" dirty="0"/>
              <a:t>ผู้บริหารการเงินมีหน้าที่รับผิดชอบเพื่อให้บรรลุเป้าหมายของ</a:t>
            </a:r>
            <a:endParaRPr lang="en-US" sz="3200" dirty="0"/>
          </a:p>
          <a:p>
            <a:pPr marL="0" indent="0" algn="r">
              <a:buNone/>
            </a:pPr>
            <a:r>
              <a:rPr lang="th-TH" sz="3200" dirty="0"/>
              <a:t>การให้เจ้าของกิจการมั่งคั่งมากที่สุด</a:t>
            </a:r>
          </a:p>
          <a:p>
            <a:pPr marL="0" indent="0">
              <a:buNone/>
            </a:pPr>
            <a:endParaRPr lang="th-TH" dirty="0">
              <a:cs typeface="+mj-cs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964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F94BB0-C765-144F-A7E7-F5C53656C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th-TH" sz="4700" dirty="0">
                <a:cs typeface="+mn-cs"/>
              </a:rPr>
              <a:t>หน้าที่ทางการเงิน</a:t>
            </a:r>
            <a:endParaRPr lang="en-TH" sz="4700" dirty="0"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D167F-EEC6-804E-B7FB-B6C15F206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478" y="2915393"/>
            <a:ext cx="7607751" cy="3435531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ผู้บริหารการเงินมีหน้าที่ แบ่งเป็น 3 ประการ คือ</a:t>
            </a:r>
          </a:p>
          <a:p>
            <a:pPr marL="0" indent="0">
              <a:buNone/>
            </a:pP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1. การตัดสินใจจัดหาเงินทุน แหล่งเงินทุนที่จะจัดหาจากเจ้าหนี้ มีทั้งเจ้าหนี้ระยะสั้นและเจ้าหนี้ระยะยาว</a:t>
            </a:r>
          </a:p>
          <a:p>
            <a:pPr marL="0" indent="0">
              <a:buNone/>
            </a:pP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2. การตัดสินใจจัดสรรเงินทุน การลงทุนเริ่มตั้งแต่ ทุนระยะสั้นในรูปเงินสดหลักทรัพย์ที่อยู่ในความต้องการของตลาด ลูกหนี้ สินค้าคงเหลือ และการลงทุนระยะยาวในรูป ที่ดิน อาคาร เครื่องจักร โรงงาน </a:t>
            </a:r>
          </a:p>
          <a:p>
            <a:pPr marL="0" indent="0">
              <a:buNone/>
            </a:pPr>
            <a:r>
              <a:rPr lang="th-TH" sz="3000" dirty="0">
                <a:latin typeface="CordiaUPC" panose="020B0304020202020204" pitchFamily="34" charset="-34"/>
                <a:cs typeface="CordiaUPC" panose="020B0304020202020204" pitchFamily="34" charset="-34"/>
              </a:rPr>
              <a:t>3. การตัดสินใจในนโยบายเงินปันผล กำไรสุทธิที่ถูกสะสมไว้ในบัญชีกำไรสะสม อาจเป็นแหล่งของเงินทุนที่จะนำไปลงทุนต่อ เพื่อให้ได้ผลตอบแทนที่สูงขึ้นในอนาคต </a:t>
            </a:r>
          </a:p>
          <a:p>
            <a:endParaRPr lang="en-TH" dirty="0"/>
          </a:p>
        </p:txBody>
      </p:sp>
    </p:spTree>
    <p:extLst>
      <p:ext uri="{BB962C8B-B14F-4D97-AF65-F5344CB8AC3E}">
        <p14:creationId xmlns:p14="http://schemas.microsoft.com/office/powerpoint/2010/main" val="3932038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59" t="24003" r="26402" b="6775"/>
          <a:stretch/>
        </p:blipFill>
        <p:spPr bwMode="auto">
          <a:xfrm>
            <a:off x="539552" y="-237330"/>
            <a:ext cx="7829628" cy="7095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59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th-TH" sz="4700">
                <a:cs typeface="+mn-cs"/>
              </a:rPr>
              <a:t>ผู้บริหารทางการเงิน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th-TH" dirty="0">
                <a:cs typeface="+mj-cs"/>
              </a:rPr>
              <a:t>	</a:t>
            </a:r>
            <a:r>
              <a:rPr lang="th-TH" sz="3200" dirty="0"/>
              <a:t>ผู้บริหารการเงินที่มีความสามารถจะจัดสรรเงินทุนและนโยบายเงินปันผลที่ดีจะส่งผลให้กิจการมีกำไรต่อหุ้นสูงสุดมีความเสี่ยงภัยน้อยที่สุด มีระยะเวลาของการเริ่มได้รับผลตอบแทนเร็วที่สุด นั่นคือ กิจการสามารถบรรลุเป้าหมายที่ต้องการ</a:t>
            </a:r>
          </a:p>
          <a:p>
            <a:pPr algn="r"/>
            <a:endParaRPr lang="th-TH" sz="3200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19659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487837" y="2732147"/>
            <a:ext cx="5860051" cy="395784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11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4646" y="922919"/>
            <a:ext cx="8333796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10484" y="248083"/>
            <a:ext cx="7387313" cy="1349671"/>
          </a:xfrm>
        </p:spPr>
        <p:txBody>
          <a:bodyPr anchor="b">
            <a:normAutofit/>
          </a:bodyPr>
          <a:lstStyle/>
          <a:p>
            <a:r>
              <a:rPr lang="th-TH" sz="4700" dirty="0">
                <a:cs typeface="+mn-cs"/>
              </a:rPr>
              <a:t>การประเมินผลการบริหารการเงิน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07887" y="2708920"/>
            <a:ext cx="7387313" cy="2160240"/>
          </a:xfrm>
        </p:spPr>
        <p:txBody>
          <a:bodyPr anchor="ctr">
            <a:normAutofit/>
          </a:bodyPr>
          <a:lstStyle/>
          <a:p>
            <a:r>
              <a:rPr lang="th-TH" sz="3200" dirty="0"/>
              <a:t>	อัตราส่วนทางการเงิน (</a:t>
            </a:r>
            <a:r>
              <a:rPr lang="en-US" sz="3200" dirty="0"/>
              <a:t>Financial Raito)</a:t>
            </a:r>
          </a:p>
          <a:p>
            <a:r>
              <a:rPr lang="en-US" sz="3200" dirty="0"/>
              <a:t>      </a:t>
            </a:r>
            <a:r>
              <a:rPr lang="th-TH" sz="3200" dirty="0"/>
              <a:t>งบกระแสเงินทุน (</a:t>
            </a:r>
            <a:r>
              <a:rPr lang="en-US" sz="3200" dirty="0"/>
              <a:t>Fund Flow Statement)</a:t>
            </a:r>
          </a:p>
          <a:p>
            <a:r>
              <a:rPr lang="en-US" sz="3200" dirty="0"/>
              <a:t>      </a:t>
            </a:r>
            <a:r>
              <a:rPr lang="th-TH" sz="3200" dirty="0"/>
              <a:t>จุดคุ้มทุน (</a:t>
            </a:r>
            <a:r>
              <a:rPr lang="en-US" sz="3200" dirty="0"/>
              <a:t>Break Even Point)</a:t>
            </a:r>
          </a:p>
          <a:p>
            <a:pPr marL="0" indent="0">
              <a:buNone/>
            </a:pPr>
            <a:endParaRPr lang="th-TH" sz="3200" dirty="0"/>
          </a:p>
          <a:p>
            <a:endParaRPr lang="th-TH" sz="3200" dirty="0"/>
          </a:p>
          <a:p>
            <a:endParaRPr lang="th-TH" sz="3200" dirty="0"/>
          </a:p>
          <a:p>
            <a:endParaRPr lang="th-TH" sz="1700" dirty="0"/>
          </a:p>
        </p:txBody>
      </p:sp>
    </p:spTree>
    <p:extLst>
      <p:ext uri="{BB962C8B-B14F-4D97-AF65-F5344CB8AC3E}">
        <p14:creationId xmlns:p14="http://schemas.microsoft.com/office/powerpoint/2010/main" val="4197027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607</Words>
  <Application>Microsoft Macintosh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CordiaUPC</vt:lpstr>
      <vt:lpstr>Office Theme</vt:lpstr>
      <vt:lpstr>บทที่ 1  เป้าหมายและหน้าที่ทางการเงิน ( The Goals and functions of  Finance) </vt:lpstr>
      <vt:lpstr>เป้าหมายของการบริหารการเงิน</vt:lpstr>
      <vt:lpstr>การดำเนินงานของกิจการ</vt:lpstr>
      <vt:lpstr>กำไรต่อหุ้นจะสูงสุดได้ด้วยสาเหตุ 2 ประการ</vt:lpstr>
      <vt:lpstr>หน้าที่ทางการเงิน</vt:lpstr>
      <vt:lpstr>หน้าที่ทางการเงิน</vt:lpstr>
      <vt:lpstr>PowerPoint Presentation</vt:lpstr>
      <vt:lpstr>ผู้บริหารทางการเงิน</vt:lpstr>
      <vt:lpstr>การประเมินผลการบริหารการเงิน</vt:lpstr>
      <vt:lpstr>PowerPoint Presentation</vt:lpstr>
      <vt:lpstr>คำถามท้ายบท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  เป้าหมายและหน้าที่ทางการเงิน ( The Goals and functions of  Finance) </dc:title>
  <dc:creator>Narumon c.</dc:creator>
  <cp:lastModifiedBy>Narumon c.</cp:lastModifiedBy>
  <cp:revision>7</cp:revision>
  <dcterms:created xsi:type="dcterms:W3CDTF">2020-05-08T05:29:13Z</dcterms:created>
  <dcterms:modified xsi:type="dcterms:W3CDTF">2021-12-09T06:44:02Z</dcterms:modified>
</cp:coreProperties>
</file>