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7" r:id="rId8"/>
    <p:sldId id="288" r:id="rId9"/>
    <p:sldId id="289" r:id="rId10"/>
    <p:sldId id="290" r:id="rId11"/>
    <p:sldId id="291" r:id="rId12"/>
    <p:sldId id="297" r:id="rId13"/>
    <p:sldId id="296" r:id="rId14"/>
    <p:sldId id="292" r:id="rId15"/>
    <p:sldId id="303" r:id="rId16"/>
    <p:sldId id="305" r:id="rId17"/>
    <p:sldId id="300" r:id="rId18"/>
    <p:sldId id="308" r:id="rId19"/>
    <p:sldId id="294" r:id="rId20"/>
    <p:sldId id="301" r:id="rId21"/>
    <p:sldId id="302" r:id="rId22"/>
    <p:sldId id="309" r:id="rId23"/>
    <p:sldId id="298" r:id="rId24"/>
    <p:sldId id="295" r:id="rId25"/>
    <p:sldId id="441" r:id="rId26"/>
    <p:sldId id="310" r:id="rId27"/>
    <p:sldId id="442" r:id="rId28"/>
    <p:sldId id="444" r:id="rId29"/>
    <p:sldId id="443" r:id="rId30"/>
    <p:sldId id="445" r:id="rId31"/>
    <p:sldId id="446" r:id="rId32"/>
    <p:sldId id="284" r:id="rId33"/>
    <p:sldId id="283" r:id="rId34"/>
    <p:sldId id="286" r:id="rId3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50"/>
  </p:normalViewPr>
  <p:slideViewPr>
    <p:cSldViewPr snapToGrid="0" snapToObjects="1">
      <p:cViewPr varScale="1">
        <p:scale>
          <a:sx n="106" d="100"/>
          <a:sy n="106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19B78-75C3-46EA-BC68-23DC21E8D7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00ABB8-71EC-4076-BA5E-1355CB28418F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     </a:t>
          </a:r>
          <a:r>
            <a:rPr lang="en-US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2 </a:t>
          </a:r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ประเภท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84E52A1-9EEE-4C7E-A151-326FE6774A44}" type="parTrans" cxnId="{6EE2214D-9D35-4FD7-B7B9-92843C3FA273}">
      <dgm:prSet/>
      <dgm:spPr/>
      <dgm:t>
        <a:bodyPr/>
        <a:lstStyle/>
        <a:p>
          <a:endParaRPr lang="en-US"/>
        </a:p>
      </dgm:t>
    </dgm:pt>
    <dgm:pt modelId="{9CF4C2F0-4026-4AE2-9BCB-1DD14054FAAE}" type="sibTrans" cxnId="{6EE2214D-9D35-4FD7-B7B9-92843C3FA273}">
      <dgm:prSet/>
      <dgm:spPr/>
      <dgm:t>
        <a:bodyPr/>
        <a:lstStyle/>
        <a:p>
          <a:endParaRPr lang="en-US"/>
        </a:p>
      </dgm:t>
    </dgm:pt>
    <dgm:pt modelId="{845568D2-837E-4934-9F02-28CD87F3A263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ห้างหุ้นส่วนสามัญ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FFB04CA-0226-4970-9458-200A771773FA}" type="parTrans" cxnId="{5369F9A8-9804-4EC9-A026-91BE00D20747}">
      <dgm:prSet/>
      <dgm:spPr/>
      <dgm:t>
        <a:bodyPr/>
        <a:lstStyle/>
        <a:p>
          <a:endParaRPr lang="en-US"/>
        </a:p>
      </dgm:t>
    </dgm:pt>
    <dgm:pt modelId="{1A73949D-11FE-4E43-B5BB-C4159C29EFB1}" type="sibTrans" cxnId="{5369F9A8-9804-4EC9-A026-91BE00D20747}">
      <dgm:prSet/>
      <dgm:spPr/>
      <dgm:t>
        <a:bodyPr/>
        <a:lstStyle/>
        <a:p>
          <a:endParaRPr lang="en-US"/>
        </a:p>
      </dgm:t>
    </dgm:pt>
    <dgm:pt modelId="{39E02685-8240-4962-B486-F5341C279CE0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ห้างหุ้นส่วนจำกัด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F84EADB8-CEAA-4FCE-8A10-1E30F1C3F80C}" type="parTrans" cxnId="{75D65839-5759-42F6-935F-03B5357C4B5C}">
      <dgm:prSet/>
      <dgm:spPr/>
      <dgm:t>
        <a:bodyPr/>
        <a:lstStyle/>
        <a:p>
          <a:endParaRPr lang="en-US"/>
        </a:p>
      </dgm:t>
    </dgm:pt>
    <dgm:pt modelId="{3CD2A7D8-BECF-465D-BA96-E4B51D65AC6C}" type="sibTrans" cxnId="{75D65839-5759-42F6-935F-03B5357C4B5C}">
      <dgm:prSet/>
      <dgm:spPr/>
      <dgm:t>
        <a:bodyPr/>
        <a:lstStyle/>
        <a:p>
          <a:endParaRPr lang="en-US"/>
        </a:p>
      </dgm:t>
    </dgm:pt>
    <dgm:pt modelId="{7A6C0A22-BC0E-F047-822A-00D5F9AAD1F8}" type="pres">
      <dgm:prSet presAssocID="{BBA19B78-75C3-46EA-BC68-23DC21E8D793}" presName="linear" presStyleCnt="0">
        <dgm:presLayoutVars>
          <dgm:animLvl val="lvl"/>
          <dgm:resizeHandles val="exact"/>
        </dgm:presLayoutVars>
      </dgm:prSet>
      <dgm:spPr/>
    </dgm:pt>
    <dgm:pt modelId="{1D6CECC4-4A6E-BE40-974A-16C2E7399C82}" type="pres">
      <dgm:prSet presAssocID="{4C00ABB8-71EC-4076-BA5E-1355CB28418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2C06ABC-49F7-DB47-BC54-A531535FB52E}" type="pres">
      <dgm:prSet presAssocID="{4C00ABB8-71EC-4076-BA5E-1355CB2841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D65839-5759-42F6-935F-03B5357C4B5C}" srcId="{4C00ABB8-71EC-4076-BA5E-1355CB28418F}" destId="{39E02685-8240-4962-B486-F5341C279CE0}" srcOrd="1" destOrd="0" parTransId="{F84EADB8-CEAA-4FCE-8A10-1E30F1C3F80C}" sibTransId="{3CD2A7D8-BECF-465D-BA96-E4B51D65AC6C}"/>
    <dgm:cxn modelId="{6EE2214D-9D35-4FD7-B7B9-92843C3FA273}" srcId="{BBA19B78-75C3-46EA-BC68-23DC21E8D793}" destId="{4C00ABB8-71EC-4076-BA5E-1355CB28418F}" srcOrd="0" destOrd="0" parTransId="{E84E52A1-9EEE-4C7E-A151-326FE6774A44}" sibTransId="{9CF4C2F0-4026-4AE2-9BCB-1DD14054FAAE}"/>
    <dgm:cxn modelId="{C2518F58-EC37-6042-A457-C14D7C6C5AAB}" type="presOf" srcId="{845568D2-837E-4934-9F02-28CD87F3A263}" destId="{02C06ABC-49F7-DB47-BC54-A531535FB52E}" srcOrd="0" destOrd="0" presId="urn:microsoft.com/office/officeart/2005/8/layout/vList2"/>
    <dgm:cxn modelId="{AC06DE9B-61A3-7040-8BA1-91AB8B23D96F}" type="presOf" srcId="{BBA19B78-75C3-46EA-BC68-23DC21E8D793}" destId="{7A6C0A22-BC0E-F047-822A-00D5F9AAD1F8}" srcOrd="0" destOrd="0" presId="urn:microsoft.com/office/officeart/2005/8/layout/vList2"/>
    <dgm:cxn modelId="{5369F9A8-9804-4EC9-A026-91BE00D20747}" srcId="{4C00ABB8-71EC-4076-BA5E-1355CB28418F}" destId="{845568D2-837E-4934-9F02-28CD87F3A263}" srcOrd="0" destOrd="0" parTransId="{4FFB04CA-0226-4970-9458-200A771773FA}" sibTransId="{1A73949D-11FE-4E43-B5BB-C4159C29EFB1}"/>
    <dgm:cxn modelId="{5EAECAB2-928C-F84A-987B-381B8D2B49E7}" type="presOf" srcId="{39E02685-8240-4962-B486-F5341C279CE0}" destId="{02C06ABC-49F7-DB47-BC54-A531535FB52E}" srcOrd="0" destOrd="1" presId="urn:microsoft.com/office/officeart/2005/8/layout/vList2"/>
    <dgm:cxn modelId="{F0B4FCF9-30BE-0044-9936-22C0E032BBAD}" type="presOf" srcId="{4C00ABB8-71EC-4076-BA5E-1355CB28418F}" destId="{1D6CECC4-4A6E-BE40-974A-16C2E7399C82}" srcOrd="0" destOrd="0" presId="urn:microsoft.com/office/officeart/2005/8/layout/vList2"/>
    <dgm:cxn modelId="{A7600D0B-98B3-7F47-8DF9-73CFA8BF88FD}" type="presParOf" srcId="{7A6C0A22-BC0E-F047-822A-00D5F9AAD1F8}" destId="{1D6CECC4-4A6E-BE40-974A-16C2E7399C82}" srcOrd="0" destOrd="0" presId="urn:microsoft.com/office/officeart/2005/8/layout/vList2"/>
    <dgm:cxn modelId="{C52DDB0D-F2EA-684F-9616-78A21E881ABD}" type="presParOf" srcId="{7A6C0A22-BC0E-F047-822A-00D5F9AAD1F8}" destId="{02C06ABC-49F7-DB47-BC54-A531535FB5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27A76-FD84-4F32-BA44-5A461AB234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B4616-1B98-4F30-A2C5-914220120C09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ผลแห่งกฎหมาย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766EE53-2929-4EE8-9C34-0D18D9886395}" type="parTrans" cxnId="{154A7D03-B957-4828-8450-8E221A26F5EB}">
      <dgm:prSet/>
      <dgm:spPr/>
      <dgm:t>
        <a:bodyPr/>
        <a:lstStyle/>
        <a:p>
          <a:endParaRPr lang="en-US"/>
        </a:p>
      </dgm:t>
    </dgm:pt>
    <dgm:pt modelId="{57487DC2-E9EC-483C-9EFF-3DBB20CE3034}" type="sibTrans" cxnId="{154A7D03-B957-4828-8450-8E221A26F5EB}">
      <dgm:prSet/>
      <dgm:spPr/>
      <dgm:t>
        <a:bodyPr/>
        <a:lstStyle/>
        <a:p>
          <a:endParaRPr lang="en-US"/>
        </a:p>
      </dgm:t>
    </dgm:pt>
    <dgm:pt modelId="{B182611C-C2BE-4817-A5B8-C6602CD7C2F7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ประสงค์ของผู้เป็นหุ้นส่วน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AF4A054-E47A-483F-A865-9B48B782BED4}" type="parTrans" cxnId="{E297C41E-BBCD-4148-A9CA-BFBDB8093754}">
      <dgm:prSet/>
      <dgm:spPr/>
      <dgm:t>
        <a:bodyPr/>
        <a:lstStyle/>
        <a:p>
          <a:endParaRPr lang="en-US"/>
        </a:p>
      </dgm:t>
    </dgm:pt>
    <dgm:pt modelId="{E39DCADE-A335-4D5D-B8D2-6D58DA5DC506}" type="sibTrans" cxnId="{E297C41E-BBCD-4148-A9CA-BFBDB8093754}">
      <dgm:prSet/>
      <dgm:spPr/>
      <dgm:t>
        <a:bodyPr/>
        <a:lstStyle/>
        <a:p>
          <a:endParaRPr lang="en-US"/>
        </a:p>
      </dgm:t>
    </dgm:pt>
    <dgm:pt modelId="{114FC6B9-E10A-48D1-814C-7D3CAB53FC9D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คำสั่งศาล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7606DCF-98FA-4838-A096-976A60D46D66}" type="parTrans" cxnId="{62A14E8C-F57C-438E-B6E0-7B4BE6E1D668}">
      <dgm:prSet/>
      <dgm:spPr/>
      <dgm:t>
        <a:bodyPr/>
        <a:lstStyle/>
        <a:p>
          <a:endParaRPr lang="en-US"/>
        </a:p>
      </dgm:t>
    </dgm:pt>
    <dgm:pt modelId="{424CA2CF-2191-4656-AA34-1F2B9CA9EB4A}" type="sibTrans" cxnId="{62A14E8C-F57C-438E-B6E0-7B4BE6E1D668}">
      <dgm:prSet/>
      <dgm:spPr/>
      <dgm:t>
        <a:bodyPr/>
        <a:lstStyle/>
        <a:p>
          <a:endParaRPr lang="en-US"/>
        </a:p>
      </dgm:t>
    </dgm:pt>
    <dgm:pt modelId="{1D2BE471-54DD-A64C-9376-63890AD6A3B3}" type="pres">
      <dgm:prSet presAssocID="{22127A76-FD84-4F32-BA44-5A461AB234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4C31E-5A78-F940-BBE5-30EA23D29213}" type="pres">
      <dgm:prSet presAssocID="{D7BB4616-1B98-4F30-A2C5-914220120C09}" presName="hierRoot1" presStyleCnt="0"/>
      <dgm:spPr/>
    </dgm:pt>
    <dgm:pt modelId="{CD6ABB68-9BF4-0C4E-BEC7-EAEDEEDB8A28}" type="pres">
      <dgm:prSet presAssocID="{D7BB4616-1B98-4F30-A2C5-914220120C09}" presName="composite" presStyleCnt="0"/>
      <dgm:spPr/>
    </dgm:pt>
    <dgm:pt modelId="{71064206-6ED3-B245-8CD3-7B8FECCFDD84}" type="pres">
      <dgm:prSet presAssocID="{D7BB4616-1B98-4F30-A2C5-914220120C09}" presName="background" presStyleLbl="node0" presStyleIdx="0" presStyleCnt="3"/>
      <dgm:spPr/>
    </dgm:pt>
    <dgm:pt modelId="{DE0C5F18-5BF3-194A-89B0-78E71CB3A817}" type="pres">
      <dgm:prSet presAssocID="{D7BB4616-1B98-4F30-A2C5-914220120C09}" presName="text" presStyleLbl="fgAcc0" presStyleIdx="0" presStyleCnt="3">
        <dgm:presLayoutVars>
          <dgm:chPref val="3"/>
        </dgm:presLayoutVars>
      </dgm:prSet>
      <dgm:spPr/>
    </dgm:pt>
    <dgm:pt modelId="{681A1468-87CB-6A44-8BD4-26706C486C34}" type="pres">
      <dgm:prSet presAssocID="{D7BB4616-1B98-4F30-A2C5-914220120C09}" presName="hierChild2" presStyleCnt="0"/>
      <dgm:spPr/>
    </dgm:pt>
    <dgm:pt modelId="{A34DA20F-8BFA-744F-88AE-4915EEAA5FFB}" type="pres">
      <dgm:prSet presAssocID="{B182611C-C2BE-4817-A5B8-C6602CD7C2F7}" presName="hierRoot1" presStyleCnt="0"/>
      <dgm:spPr/>
    </dgm:pt>
    <dgm:pt modelId="{D5542C2E-A194-BD49-B2B8-98224841C90F}" type="pres">
      <dgm:prSet presAssocID="{B182611C-C2BE-4817-A5B8-C6602CD7C2F7}" presName="composite" presStyleCnt="0"/>
      <dgm:spPr/>
    </dgm:pt>
    <dgm:pt modelId="{C06FF592-73BC-0544-92DC-1FD399142C28}" type="pres">
      <dgm:prSet presAssocID="{B182611C-C2BE-4817-A5B8-C6602CD7C2F7}" presName="background" presStyleLbl="node0" presStyleIdx="1" presStyleCnt="3"/>
      <dgm:spPr/>
    </dgm:pt>
    <dgm:pt modelId="{EA59F49E-4D55-4140-B424-AB7299825118}" type="pres">
      <dgm:prSet presAssocID="{B182611C-C2BE-4817-A5B8-C6602CD7C2F7}" presName="text" presStyleLbl="fgAcc0" presStyleIdx="1" presStyleCnt="3">
        <dgm:presLayoutVars>
          <dgm:chPref val="3"/>
        </dgm:presLayoutVars>
      </dgm:prSet>
      <dgm:spPr/>
    </dgm:pt>
    <dgm:pt modelId="{0A43886E-50EE-8040-8237-B2B509BA29EA}" type="pres">
      <dgm:prSet presAssocID="{B182611C-C2BE-4817-A5B8-C6602CD7C2F7}" presName="hierChild2" presStyleCnt="0"/>
      <dgm:spPr/>
    </dgm:pt>
    <dgm:pt modelId="{C88FA541-FCFF-DE4F-B25F-900193F8EF20}" type="pres">
      <dgm:prSet presAssocID="{114FC6B9-E10A-48D1-814C-7D3CAB53FC9D}" presName="hierRoot1" presStyleCnt="0"/>
      <dgm:spPr/>
    </dgm:pt>
    <dgm:pt modelId="{5946E75A-0E46-9740-AC1C-1BC400D93772}" type="pres">
      <dgm:prSet presAssocID="{114FC6B9-E10A-48D1-814C-7D3CAB53FC9D}" presName="composite" presStyleCnt="0"/>
      <dgm:spPr/>
    </dgm:pt>
    <dgm:pt modelId="{C45C857C-682C-C44C-9BB8-A8B974AC3DC7}" type="pres">
      <dgm:prSet presAssocID="{114FC6B9-E10A-48D1-814C-7D3CAB53FC9D}" presName="background" presStyleLbl="node0" presStyleIdx="2" presStyleCnt="3"/>
      <dgm:spPr/>
    </dgm:pt>
    <dgm:pt modelId="{2C4B1E1B-A09E-D84E-A5FD-29DC54FA62AF}" type="pres">
      <dgm:prSet presAssocID="{114FC6B9-E10A-48D1-814C-7D3CAB53FC9D}" presName="text" presStyleLbl="fgAcc0" presStyleIdx="2" presStyleCnt="3">
        <dgm:presLayoutVars>
          <dgm:chPref val="3"/>
        </dgm:presLayoutVars>
      </dgm:prSet>
      <dgm:spPr/>
    </dgm:pt>
    <dgm:pt modelId="{68D3F943-19EB-3A41-8904-503CD99C672C}" type="pres">
      <dgm:prSet presAssocID="{114FC6B9-E10A-48D1-814C-7D3CAB53FC9D}" presName="hierChild2" presStyleCnt="0"/>
      <dgm:spPr/>
    </dgm:pt>
  </dgm:ptLst>
  <dgm:cxnLst>
    <dgm:cxn modelId="{154A7D03-B957-4828-8450-8E221A26F5EB}" srcId="{22127A76-FD84-4F32-BA44-5A461AB2343A}" destId="{D7BB4616-1B98-4F30-A2C5-914220120C09}" srcOrd="0" destOrd="0" parTransId="{8766EE53-2929-4EE8-9C34-0D18D9886395}" sibTransId="{57487DC2-E9EC-483C-9EFF-3DBB20CE3034}"/>
    <dgm:cxn modelId="{7FD3E31D-3B18-D94B-9502-DE74EBA797DD}" type="presOf" srcId="{B182611C-C2BE-4817-A5B8-C6602CD7C2F7}" destId="{EA59F49E-4D55-4140-B424-AB7299825118}" srcOrd="0" destOrd="0" presId="urn:microsoft.com/office/officeart/2005/8/layout/hierarchy1"/>
    <dgm:cxn modelId="{E297C41E-BBCD-4148-A9CA-BFBDB8093754}" srcId="{22127A76-FD84-4F32-BA44-5A461AB2343A}" destId="{B182611C-C2BE-4817-A5B8-C6602CD7C2F7}" srcOrd="1" destOrd="0" parTransId="{EAF4A054-E47A-483F-A865-9B48B782BED4}" sibTransId="{E39DCADE-A335-4D5D-B8D2-6D58DA5DC506}"/>
    <dgm:cxn modelId="{8AD0E750-F938-4047-BB5E-950A27AB74F8}" type="presOf" srcId="{22127A76-FD84-4F32-BA44-5A461AB2343A}" destId="{1D2BE471-54DD-A64C-9376-63890AD6A3B3}" srcOrd="0" destOrd="0" presId="urn:microsoft.com/office/officeart/2005/8/layout/hierarchy1"/>
    <dgm:cxn modelId="{06E5818B-787D-924B-A5D7-97AA2B81BC6B}" type="presOf" srcId="{114FC6B9-E10A-48D1-814C-7D3CAB53FC9D}" destId="{2C4B1E1B-A09E-D84E-A5FD-29DC54FA62AF}" srcOrd="0" destOrd="0" presId="urn:microsoft.com/office/officeart/2005/8/layout/hierarchy1"/>
    <dgm:cxn modelId="{62A14E8C-F57C-438E-B6E0-7B4BE6E1D668}" srcId="{22127A76-FD84-4F32-BA44-5A461AB2343A}" destId="{114FC6B9-E10A-48D1-814C-7D3CAB53FC9D}" srcOrd="2" destOrd="0" parTransId="{77606DCF-98FA-4838-A096-976A60D46D66}" sibTransId="{424CA2CF-2191-4656-AA34-1F2B9CA9EB4A}"/>
    <dgm:cxn modelId="{1DB247FB-C3D0-0A48-8350-088B9F3C25FF}" type="presOf" srcId="{D7BB4616-1B98-4F30-A2C5-914220120C09}" destId="{DE0C5F18-5BF3-194A-89B0-78E71CB3A817}" srcOrd="0" destOrd="0" presId="urn:microsoft.com/office/officeart/2005/8/layout/hierarchy1"/>
    <dgm:cxn modelId="{77FBE026-9E85-BF47-A9FF-11230A959BC9}" type="presParOf" srcId="{1D2BE471-54DD-A64C-9376-63890AD6A3B3}" destId="{2474C31E-5A78-F940-BBE5-30EA23D29213}" srcOrd="0" destOrd="0" presId="urn:microsoft.com/office/officeart/2005/8/layout/hierarchy1"/>
    <dgm:cxn modelId="{243A6315-8E27-1340-9324-DAE0BA74B9F2}" type="presParOf" srcId="{2474C31E-5A78-F940-BBE5-30EA23D29213}" destId="{CD6ABB68-9BF4-0C4E-BEC7-EAEDEEDB8A28}" srcOrd="0" destOrd="0" presId="urn:microsoft.com/office/officeart/2005/8/layout/hierarchy1"/>
    <dgm:cxn modelId="{79034051-EE0F-D24C-B38D-653A767DEFE7}" type="presParOf" srcId="{CD6ABB68-9BF4-0C4E-BEC7-EAEDEEDB8A28}" destId="{71064206-6ED3-B245-8CD3-7B8FECCFDD84}" srcOrd="0" destOrd="0" presId="urn:microsoft.com/office/officeart/2005/8/layout/hierarchy1"/>
    <dgm:cxn modelId="{D30139F2-CFBB-DD4D-93DE-05BD34DA1C1A}" type="presParOf" srcId="{CD6ABB68-9BF4-0C4E-BEC7-EAEDEEDB8A28}" destId="{DE0C5F18-5BF3-194A-89B0-78E71CB3A817}" srcOrd="1" destOrd="0" presId="urn:microsoft.com/office/officeart/2005/8/layout/hierarchy1"/>
    <dgm:cxn modelId="{47C71140-C14D-294B-9C19-21DAFA40BAD5}" type="presParOf" srcId="{2474C31E-5A78-F940-BBE5-30EA23D29213}" destId="{681A1468-87CB-6A44-8BD4-26706C486C34}" srcOrd="1" destOrd="0" presId="urn:microsoft.com/office/officeart/2005/8/layout/hierarchy1"/>
    <dgm:cxn modelId="{7710FECF-95FD-3D40-940D-D125B23F2B74}" type="presParOf" srcId="{1D2BE471-54DD-A64C-9376-63890AD6A3B3}" destId="{A34DA20F-8BFA-744F-88AE-4915EEAA5FFB}" srcOrd="1" destOrd="0" presId="urn:microsoft.com/office/officeart/2005/8/layout/hierarchy1"/>
    <dgm:cxn modelId="{7C54D746-B1FB-6648-AEE7-8F3833BD1811}" type="presParOf" srcId="{A34DA20F-8BFA-744F-88AE-4915EEAA5FFB}" destId="{D5542C2E-A194-BD49-B2B8-98224841C90F}" srcOrd="0" destOrd="0" presId="urn:microsoft.com/office/officeart/2005/8/layout/hierarchy1"/>
    <dgm:cxn modelId="{F829B640-A73C-794F-A604-6BFC3D868191}" type="presParOf" srcId="{D5542C2E-A194-BD49-B2B8-98224841C90F}" destId="{C06FF592-73BC-0544-92DC-1FD399142C28}" srcOrd="0" destOrd="0" presId="urn:microsoft.com/office/officeart/2005/8/layout/hierarchy1"/>
    <dgm:cxn modelId="{588682B2-1318-2044-8EFA-4052FB700BC7}" type="presParOf" srcId="{D5542C2E-A194-BD49-B2B8-98224841C90F}" destId="{EA59F49E-4D55-4140-B424-AB7299825118}" srcOrd="1" destOrd="0" presId="urn:microsoft.com/office/officeart/2005/8/layout/hierarchy1"/>
    <dgm:cxn modelId="{D7684968-3709-A046-BCDE-1BB5456D7BDD}" type="presParOf" srcId="{A34DA20F-8BFA-744F-88AE-4915EEAA5FFB}" destId="{0A43886E-50EE-8040-8237-B2B509BA29EA}" srcOrd="1" destOrd="0" presId="urn:microsoft.com/office/officeart/2005/8/layout/hierarchy1"/>
    <dgm:cxn modelId="{BD7B2D09-1BED-4942-9A84-64B92A675367}" type="presParOf" srcId="{1D2BE471-54DD-A64C-9376-63890AD6A3B3}" destId="{C88FA541-FCFF-DE4F-B25F-900193F8EF20}" srcOrd="2" destOrd="0" presId="urn:microsoft.com/office/officeart/2005/8/layout/hierarchy1"/>
    <dgm:cxn modelId="{872D437D-B9D5-9D4E-BA6E-7C78CA3C3D3F}" type="presParOf" srcId="{C88FA541-FCFF-DE4F-B25F-900193F8EF20}" destId="{5946E75A-0E46-9740-AC1C-1BC400D93772}" srcOrd="0" destOrd="0" presId="urn:microsoft.com/office/officeart/2005/8/layout/hierarchy1"/>
    <dgm:cxn modelId="{B6528F01-D901-F643-A94E-2F0B93357242}" type="presParOf" srcId="{5946E75A-0E46-9740-AC1C-1BC400D93772}" destId="{C45C857C-682C-C44C-9BB8-A8B974AC3DC7}" srcOrd="0" destOrd="0" presId="urn:microsoft.com/office/officeart/2005/8/layout/hierarchy1"/>
    <dgm:cxn modelId="{8FACED9D-B78D-2941-825B-AC47EDF957BD}" type="presParOf" srcId="{5946E75A-0E46-9740-AC1C-1BC400D93772}" destId="{2C4B1E1B-A09E-D84E-A5FD-29DC54FA62AF}" srcOrd="1" destOrd="0" presId="urn:microsoft.com/office/officeart/2005/8/layout/hierarchy1"/>
    <dgm:cxn modelId="{DFBA8048-1464-144F-80BC-0B27DABFDA68}" type="presParOf" srcId="{C88FA541-FCFF-DE4F-B25F-900193F8EF20}" destId="{68D3F943-19EB-3A41-8904-503CD99C67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592B9-AA06-484E-A24F-332CE21573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7FEB3C-64E2-47D6-89F4-0DEBA651E5E0}">
      <dgm:prSet custT="1"/>
      <dgm:spPr/>
      <dgm:t>
        <a:bodyPr/>
        <a:lstStyle/>
        <a:p>
          <a:r>
            <a:rPr lang="en-US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1.</a:t>
          </a:r>
          <a:r>
            <a:rPr lang="th-TH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สำนักงานทะเบียนธุรกิจกลาง  ตั้งอยู่ ณ กรมพัฒนาธุรกิจการค้า     กระทรวงพาณิชย์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ซึ่งมีสำนักงานแห่งใหญ่ตั้งอยู่ในเขตกรุงเทพมหานคร สมุทรปราการ นนทบุรี และปทุมธานี</a:t>
          </a:r>
          <a:endParaRPr lang="en-US" sz="24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AE7CAE7-F724-422D-A94D-C6ACAF90A9E6}" type="parTrans" cxnId="{EEDA8F63-F1B5-4F9D-865F-B53C6200BC74}">
      <dgm:prSet/>
      <dgm:spPr/>
      <dgm:t>
        <a:bodyPr/>
        <a:lstStyle/>
        <a:p>
          <a:endParaRPr lang="en-US"/>
        </a:p>
      </dgm:t>
    </dgm:pt>
    <dgm:pt modelId="{52017016-80F5-4FB1-8919-F47AB39C20BA}" type="sibTrans" cxnId="{EEDA8F63-F1B5-4F9D-865F-B53C6200BC74}">
      <dgm:prSet/>
      <dgm:spPr/>
      <dgm:t>
        <a:bodyPr/>
        <a:lstStyle/>
        <a:p>
          <a:endParaRPr lang="en-US"/>
        </a:p>
      </dgm:t>
    </dgm:pt>
    <dgm:pt modelId="{BB556329-AF41-4D36-9179-A2784478A059}">
      <dgm:prSet custT="1"/>
      <dgm:spPr/>
      <dgm:t>
        <a:bodyPr/>
        <a:lstStyle/>
        <a:p>
          <a:r>
            <a:rPr lang="en-US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2. </a:t>
          </a:r>
          <a:r>
            <a:rPr lang="th-TH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สำนักงานบริการจดทะเบียนธุรกิจ  เป็นสำนักงานสาขาของกรมพัฒนาธุรกิจการค้า 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ซึ่งมีสำนักงานแห่งใหญ่ตั้งอยู่ในเขตกรุงเทพมหานคร  ซึ่งมีทั้งหมด </a:t>
          </a:r>
          <a:r>
            <a:rPr lang="en-US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7</a:t>
          </a:r>
          <a:r>
            <a:rPr lang="th-TH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 เขต</a:t>
          </a:r>
          <a:endParaRPr lang="en-US" sz="24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2C5F034-14C9-410D-8CD3-1ECC48724008}" type="parTrans" cxnId="{10389C0C-659E-45FE-B28A-A3B6B9B33228}">
      <dgm:prSet/>
      <dgm:spPr/>
      <dgm:t>
        <a:bodyPr/>
        <a:lstStyle/>
        <a:p>
          <a:endParaRPr lang="en-US"/>
        </a:p>
      </dgm:t>
    </dgm:pt>
    <dgm:pt modelId="{AD752F07-3E1A-46C2-8815-B34B872F065D}" type="sibTrans" cxnId="{10389C0C-659E-45FE-B28A-A3B6B9B33228}">
      <dgm:prSet/>
      <dgm:spPr/>
      <dgm:t>
        <a:bodyPr/>
        <a:lstStyle/>
        <a:p>
          <a:endParaRPr lang="en-US"/>
        </a:p>
      </dgm:t>
    </dgm:pt>
    <dgm:pt modelId="{322D005F-5845-4691-B376-1F06772D35B2}">
      <dgm:prSet custT="1"/>
      <dgm:spPr/>
      <dgm:t>
        <a:bodyPr/>
        <a:lstStyle/>
        <a:p>
          <a:r>
            <a:rPr lang="en-US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3. </a:t>
          </a:r>
          <a:r>
            <a:rPr lang="th-TH" sz="2400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สำนักงานพัฒนาธุรกิจการค้าจังหวัด  เป็นหน่วยงานในส่วนภูมิภาคของกรมพัฒนาธุรกิจการค้า  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ซึ่งมีสำนักงานแห่งใหญ่ตั้งอยู่ในเขตปฏิบัติงานของพาณิชย์จังหวัดนั้น ๆ</a:t>
          </a:r>
          <a:endParaRPr lang="en-US" sz="24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07C16627-786C-4638-8522-122E969D7D46}" type="parTrans" cxnId="{B23E8634-FAD5-4D8F-AC4A-C6176911AC93}">
      <dgm:prSet/>
      <dgm:spPr/>
      <dgm:t>
        <a:bodyPr/>
        <a:lstStyle/>
        <a:p>
          <a:endParaRPr lang="en-US"/>
        </a:p>
      </dgm:t>
    </dgm:pt>
    <dgm:pt modelId="{D8223C0A-F871-496C-BA4D-292B2E951A65}" type="sibTrans" cxnId="{B23E8634-FAD5-4D8F-AC4A-C6176911AC93}">
      <dgm:prSet/>
      <dgm:spPr/>
      <dgm:t>
        <a:bodyPr/>
        <a:lstStyle/>
        <a:p>
          <a:endParaRPr lang="en-US"/>
        </a:p>
      </dgm:t>
    </dgm:pt>
    <dgm:pt modelId="{BABD87F3-9D2D-7942-9273-01D3D3603F74}" type="pres">
      <dgm:prSet presAssocID="{AAD592B9-AA06-484E-A24F-332CE2157319}" presName="linear" presStyleCnt="0">
        <dgm:presLayoutVars>
          <dgm:animLvl val="lvl"/>
          <dgm:resizeHandles val="exact"/>
        </dgm:presLayoutVars>
      </dgm:prSet>
      <dgm:spPr/>
    </dgm:pt>
    <dgm:pt modelId="{4EEFD3C2-8B21-A744-9F52-B2C7A3D0FCC6}" type="pres">
      <dgm:prSet presAssocID="{3C7FEB3C-64E2-47D6-89F4-0DEBA651E5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590857-B953-5A49-B16D-D4B984E465C7}" type="pres">
      <dgm:prSet presAssocID="{52017016-80F5-4FB1-8919-F47AB39C20BA}" presName="spacer" presStyleCnt="0"/>
      <dgm:spPr/>
    </dgm:pt>
    <dgm:pt modelId="{B65671F1-B985-CA40-B9DD-E2F1B47D265B}" type="pres">
      <dgm:prSet presAssocID="{BB556329-AF41-4D36-9179-A2784478A0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B9256A-F711-D34C-BFA1-FD930559CE60}" type="pres">
      <dgm:prSet presAssocID="{AD752F07-3E1A-46C2-8815-B34B872F065D}" presName="spacer" presStyleCnt="0"/>
      <dgm:spPr/>
    </dgm:pt>
    <dgm:pt modelId="{744A4818-63B6-C649-8405-5A274AA5DDCC}" type="pres">
      <dgm:prSet presAssocID="{322D005F-5845-4691-B376-1F06772D35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75DC06-6BC8-274F-929E-E6C73A0A7DC4}" type="presOf" srcId="{BB556329-AF41-4D36-9179-A2784478A059}" destId="{B65671F1-B985-CA40-B9DD-E2F1B47D265B}" srcOrd="0" destOrd="0" presId="urn:microsoft.com/office/officeart/2005/8/layout/vList2"/>
    <dgm:cxn modelId="{10389C0C-659E-45FE-B28A-A3B6B9B33228}" srcId="{AAD592B9-AA06-484E-A24F-332CE2157319}" destId="{BB556329-AF41-4D36-9179-A2784478A059}" srcOrd="1" destOrd="0" parTransId="{D2C5F034-14C9-410D-8CD3-1ECC48724008}" sibTransId="{AD752F07-3E1A-46C2-8815-B34B872F065D}"/>
    <dgm:cxn modelId="{C67AE018-1FAA-D34A-AB2B-2F73CD844F2C}" type="presOf" srcId="{3C7FEB3C-64E2-47D6-89F4-0DEBA651E5E0}" destId="{4EEFD3C2-8B21-A744-9F52-B2C7A3D0FCC6}" srcOrd="0" destOrd="0" presId="urn:microsoft.com/office/officeart/2005/8/layout/vList2"/>
    <dgm:cxn modelId="{B39D3A1C-6B03-5749-8161-C7B364596D41}" type="presOf" srcId="{AAD592B9-AA06-484E-A24F-332CE2157319}" destId="{BABD87F3-9D2D-7942-9273-01D3D3603F74}" srcOrd="0" destOrd="0" presId="urn:microsoft.com/office/officeart/2005/8/layout/vList2"/>
    <dgm:cxn modelId="{B23E8634-FAD5-4D8F-AC4A-C6176911AC93}" srcId="{AAD592B9-AA06-484E-A24F-332CE2157319}" destId="{322D005F-5845-4691-B376-1F06772D35B2}" srcOrd="2" destOrd="0" parTransId="{07C16627-786C-4638-8522-122E969D7D46}" sibTransId="{D8223C0A-F871-496C-BA4D-292B2E951A65}"/>
    <dgm:cxn modelId="{EEDA8F63-F1B5-4F9D-865F-B53C6200BC74}" srcId="{AAD592B9-AA06-484E-A24F-332CE2157319}" destId="{3C7FEB3C-64E2-47D6-89F4-0DEBA651E5E0}" srcOrd="0" destOrd="0" parTransId="{1AE7CAE7-F724-422D-A94D-C6ACAF90A9E6}" sibTransId="{52017016-80F5-4FB1-8919-F47AB39C20BA}"/>
    <dgm:cxn modelId="{98ACF27D-1D4E-E248-BA9B-8E8B12B5A57B}" type="presOf" srcId="{322D005F-5845-4691-B376-1F06772D35B2}" destId="{744A4818-63B6-C649-8405-5A274AA5DDCC}" srcOrd="0" destOrd="0" presId="urn:microsoft.com/office/officeart/2005/8/layout/vList2"/>
    <dgm:cxn modelId="{15C57B15-7EEE-6A42-B96D-D74B23E92915}" type="presParOf" srcId="{BABD87F3-9D2D-7942-9273-01D3D3603F74}" destId="{4EEFD3C2-8B21-A744-9F52-B2C7A3D0FCC6}" srcOrd="0" destOrd="0" presId="urn:microsoft.com/office/officeart/2005/8/layout/vList2"/>
    <dgm:cxn modelId="{21533901-498C-B246-BC4C-18706B74F10D}" type="presParOf" srcId="{BABD87F3-9D2D-7942-9273-01D3D3603F74}" destId="{DA590857-B953-5A49-B16D-D4B984E465C7}" srcOrd="1" destOrd="0" presId="urn:microsoft.com/office/officeart/2005/8/layout/vList2"/>
    <dgm:cxn modelId="{F66E5797-4CCD-0444-BED0-51EAF0F222A5}" type="presParOf" srcId="{BABD87F3-9D2D-7942-9273-01D3D3603F74}" destId="{B65671F1-B985-CA40-B9DD-E2F1B47D265B}" srcOrd="2" destOrd="0" presId="urn:microsoft.com/office/officeart/2005/8/layout/vList2"/>
    <dgm:cxn modelId="{1013E4C1-A817-B440-8AD4-4D3780C78B61}" type="presParOf" srcId="{BABD87F3-9D2D-7942-9273-01D3D3603F74}" destId="{5CB9256A-F711-D34C-BFA1-FD930559CE60}" srcOrd="3" destOrd="0" presId="urn:microsoft.com/office/officeart/2005/8/layout/vList2"/>
    <dgm:cxn modelId="{6A06115B-CA8F-EE4D-91FE-DA7CCDF0B399}" type="presParOf" srcId="{BABD87F3-9D2D-7942-9273-01D3D3603F74}" destId="{744A4818-63B6-C649-8405-5A274AA5D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127A76-FD84-4F32-BA44-5A461AB234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B4616-1B98-4F30-A2C5-914220120C09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ผลแห่งกฎหมาย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766EE53-2929-4EE8-9C34-0D18D9886395}" type="parTrans" cxnId="{154A7D03-B957-4828-8450-8E221A26F5EB}">
      <dgm:prSet/>
      <dgm:spPr/>
      <dgm:t>
        <a:bodyPr/>
        <a:lstStyle/>
        <a:p>
          <a:endParaRPr lang="en-US"/>
        </a:p>
      </dgm:t>
    </dgm:pt>
    <dgm:pt modelId="{57487DC2-E9EC-483C-9EFF-3DBB20CE3034}" type="sibTrans" cxnId="{154A7D03-B957-4828-8450-8E221A26F5EB}">
      <dgm:prSet/>
      <dgm:spPr/>
      <dgm:t>
        <a:bodyPr/>
        <a:lstStyle/>
        <a:p>
          <a:endParaRPr lang="en-US"/>
        </a:p>
      </dgm:t>
    </dgm:pt>
    <dgm:pt modelId="{114FC6B9-E10A-48D1-814C-7D3CAB53FC9D}">
      <dgm:prSet/>
      <dgm:spPr/>
      <dgm:t>
        <a:bodyPr/>
        <a:lstStyle/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r>
            <a:rPr lang="th-TH" b="1" baseline="0" dirty="0">
              <a:latin typeface="CordiaUPC" panose="020B0304020202020204" pitchFamily="34" charset="-34"/>
              <a:cs typeface="CordiaUPC" panose="020B0304020202020204" pitchFamily="34" charset="-34"/>
            </a:rPr>
            <a:t>คำสั่งศาล</a:t>
          </a:r>
          <a:endParaRPr lang="en-US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7606DCF-98FA-4838-A096-976A60D46D66}" type="parTrans" cxnId="{62A14E8C-F57C-438E-B6E0-7B4BE6E1D668}">
      <dgm:prSet/>
      <dgm:spPr/>
      <dgm:t>
        <a:bodyPr/>
        <a:lstStyle/>
        <a:p>
          <a:endParaRPr lang="en-US"/>
        </a:p>
      </dgm:t>
    </dgm:pt>
    <dgm:pt modelId="{424CA2CF-2191-4656-AA34-1F2B9CA9EB4A}" type="sibTrans" cxnId="{62A14E8C-F57C-438E-B6E0-7B4BE6E1D668}">
      <dgm:prSet/>
      <dgm:spPr/>
      <dgm:t>
        <a:bodyPr/>
        <a:lstStyle/>
        <a:p>
          <a:endParaRPr lang="en-US"/>
        </a:p>
      </dgm:t>
    </dgm:pt>
    <dgm:pt modelId="{1D2BE471-54DD-A64C-9376-63890AD6A3B3}" type="pres">
      <dgm:prSet presAssocID="{22127A76-FD84-4F32-BA44-5A461AB234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4C31E-5A78-F940-BBE5-30EA23D29213}" type="pres">
      <dgm:prSet presAssocID="{D7BB4616-1B98-4F30-A2C5-914220120C09}" presName="hierRoot1" presStyleCnt="0"/>
      <dgm:spPr/>
    </dgm:pt>
    <dgm:pt modelId="{CD6ABB68-9BF4-0C4E-BEC7-EAEDEEDB8A28}" type="pres">
      <dgm:prSet presAssocID="{D7BB4616-1B98-4F30-A2C5-914220120C09}" presName="composite" presStyleCnt="0"/>
      <dgm:spPr/>
    </dgm:pt>
    <dgm:pt modelId="{71064206-6ED3-B245-8CD3-7B8FECCFDD84}" type="pres">
      <dgm:prSet presAssocID="{D7BB4616-1B98-4F30-A2C5-914220120C09}" presName="background" presStyleLbl="node0" presStyleIdx="0" presStyleCnt="2"/>
      <dgm:spPr/>
    </dgm:pt>
    <dgm:pt modelId="{DE0C5F18-5BF3-194A-89B0-78E71CB3A817}" type="pres">
      <dgm:prSet presAssocID="{D7BB4616-1B98-4F30-A2C5-914220120C09}" presName="text" presStyleLbl="fgAcc0" presStyleIdx="0" presStyleCnt="2">
        <dgm:presLayoutVars>
          <dgm:chPref val="3"/>
        </dgm:presLayoutVars>
      </dgm:prSet>
      <dgm:spPr/>
    </dgm:pt>
    <dgm:pt modelId="{681A1468-87CB-6A44-8BD4-26706C486C34}" type="pres">
      <dgm:prSet presAssocID="{D7BB4616-1B98-4F30-A2C5-914220120C09}" presName="hierChild2" presStyleCnt="0"/>
      <dgm:spPr/>
    </dgm:pt>
    <dgm:pt modelId="{C88FA541-FCFF-DE4F-B25F-900193F8EF20}" type="pres">
      <dgm:prSet presAssocID="{114FC6B9-E10A-48D1-814C-7D3CAB53FC9D}" presName="hierRoot1" presStyleCnt="0"/>
      <dgm:spPr/>
    </dgm:pt>
    <dgm:pt modelId="{5946E75A-0E46-9740-AC1C-1BC400D93772}" type="pres">
      <dgm:prSet presAssocID="{114FC6B9-E10A-48D1-814C-7D3CAB53FC9D}" presName="composite" presStyleCnt="0"/>
      <dgm:spPr/>
    </dgm:pt>
    <dgm:pt modelId="{C45C857C-682C-C44C-9BB8-A8B974AC3DC7}" type="pres">
      <dgm:prSet presAssocID="{114FC6B9-E10A-48D1-814C-7D3CAB53FC9D}" presName="background" presStyleLbl="node0" presStyleIdx="1" presStyleCnt="2"/>
      <dgm:spPr/>
    </dgm:pt>
    <dgm:pt modelId="{2C4B1E1B-A09E-D84E-A5FD-29DC54FA62AF}" type="pres">
      <dgm:prSet presAssocID="{114FC6B9-E10A-48D1-814C-7D3CAB53FC9D}" presName="text" presStyleLbl="fgAcc0" presStyleIdx="1" presStyleCnt="2">
        <dgm:presLayoutVars>
          <dgm:chPref val="3"/>
        </dgm:presLayoutVars>
      </dgm:prSet>
      <dgm:spPr/>
    </dgm:pt>
    <dgm:pt modelId="{68D3F943-19EB-3A41-8904-503CD99C672C}" type="pres">
      <dgm:prSet presAssocID="{114FC6B9-E10A-48D1-814C-7D3CAB53FC9D}" presName="hierChild2" presStyleCnt="0"/>
      <dgm:spPr/>
    </dgm:pt>
  </dgm:ptLst>
  <dgm:cxnLst>
    <dgm:cxn modelId="{154A7D03-B957-4828-8450-8E221A26F5EB}" srcId="{22127A76-FD84-4F32-BA44-5A461AB2343A}" destId="{D7BB4616-1B98-4F30-A2C5-914220120C09}" srcOrd="0" destOrd="0" parTransId="{8766EE53-2929-4EE8-9C34-0D18D9886395}" sibTransId="{57487DC2-E9EC-483C-9EFF-3DBB20CE3034}"/>
    <dgm:cxn modelId="{8AD0E750-F938-4047-BB5E-950A27AB74F8}" type="presOf" srcId="{22127A76-FD84-4F32-BA44-5A461AB2343A}" destId="{1D2BE471-54DD-A64C-9376-63890AD6A3B3}" srcOrd="0" destOrd="0" presId="urn:microsoft.com/office/officeart/2005/8/layout/hierarchy1"/>
    <dgm:cxn modelId="{06E5818B-787D-924B-A5D7-97AA2B81BC6B}" type="presOf" srcId="{114FC6B9-E10A-48D1-814C-7D3CAB53FC9D}" destId="{2C4B1E1B-A09E-D84E-A5FD-29DC54FA62AF}" srcOrd="0" destOrd="0" presId="urn:microsoft.com/office/officeart/2005/8/layout/hierarchy1"/>
    <dgm:cxn modelId="{62A14E8C-F57C-438E-B6E0-7B4BE6E1D668}" srcId="{22127A76-FD84-4F32-BA44-5A461AB2343A}" destId="{114FC6B9-E10A-48D1-814C-7D3CAB53FC9D}" srcOrd="1" destOrd="0" parTransId="{77606DCF-98FA-4838-A096-976A60D46D66}" sibTransId="{424CA2CF-2191-4656-AA34-1F2B9CA9EB4A}"/>
    <dgm:cxn modelId="{1DB247FB-C3D0-0A48-8350-088B9F3C25FF}" type="presOf" srcId="{D7BB4616-1B98-4F30-A2C5-914220120C09}" destId="{DE0C5F18-5BF3-194A-89B0-78E71CB3A817}" srcOrd="0" destOrd="0" presId="urn:microsoft.com/office/officeart/2005/8/layout/hierarchy1"/>
    <dgm:cxn modelId="{77FBE026-9E85-BF47-A9FF-11230A959BC9}" type="presParOf" srcId="{1D2BE471-54DD-A64C-9376-63890AD6A3B3}" destId="{2474C31E-5A78-F940-BBE5-30EA23D29213}" srcOrd="0" destOrd="0" presId="urn:microsoft.com/office/officeart/2005/8/layout/hierarchy1"/>
    <dgm:cxn modelId="{243A6315-8E27-1340-9324-DAE0BA74B9F2}" type="presParOf" srcId="{2474C31E-5A78-F940-BBE5-30EA23D29213}" destId="{CD6ABB68-9BF4-0C4E-BEC7-EAEDEEDB8A28}" srcOrd="0" destOrd="0" presId="urn:microsoft.com/office/officeart/2005/8/layout/hierarchy1"/>
    <dgm:cxn modelId="{79034051-EE0F-D24C-B38D-653A767DEFE7}" type="presParOf" srcId="{CD6ABB68-9BF4-0C4E-BEC7-EAEDEEDB8A28}" destId="{71064206-6ED3-B245-8CD3-7B8FECCFDD84}" srcOrd="0" destOrd="0" presId="urn:microsoft.com/office/officeart/2005/8/layout/hierarchy1"/>
    <dgm:cxn modelId="{D30139F2-CFBB-DD4D-93DE-05BD34DA1C1A}" type="presParOf" srcId="{CD6ABB68-9BF4-0C4E-BEC7-EAEDEEDB8A28}" destId="{DE0C5F18-5BF3-194A-89B0-78E71CB3A817}" srcOrd="1" destOrd="0" presId="urn:microsoft.com/office/officeart/2005/8/layout/hierarchy1"/>
    <dgm:cxn modelId="{47C71140-C14D-294B-9C19-21DAFA40BAD5}" type="presParOf" srcId="{2474C31E-5A78-F940-BBE5-30EA23D29213}" destId="{681A1468-87CB-6A44-8BD4-26706C486C34}" srcOrd="1" destOrd="0" presId="urn:microsoft.com/office/officeart/2005/8/layout/hierarchy1"/>
    <dgm:cxn modelId="{BD7B2D09-1BED-4942-9A84-64B92A675367}" type="presParOf" srcId="{1D2BE471-54DD-A64C-9376-63890AD6A3B3}" destId="{C88FA541-FCFF-DE4F-B25F-900193F8EF20}" srcOrd="1" destOrd="0" presId="urn:microsoft.com/office/officeart/2005/8/layout/hierarchy1"/>
    <dgm:cxn modelId="{872D437D-B9D5-9D4E-BA6E-7C78CA3C3D3F}" type="presParOf" srcId="{C88FA541-FCFF-DE4F-B25F-900193F8EF20}" destId="{5946E75A-0E46-9740-AC1C-1BC400D93772}" srcOrd="0" destOrd="0" presId="urn:microsoft.com/office/officeart/2005/8/layout/hierarchy1"/>
    <dgm:cxn modelId="{B6528F01-D901-F643-A94E-2F0B93357242}" type="presParOf" srcId="{5946E75A-0E46-9740-AC1C-1BC400D93772}" destId="{C45C857C-682C-C44C-9BB8-A8B974AC3DC7}" srcOrd="0" destOrd="0" presId="urn:microsoft.com/office/officeart/2005/8/layout/hierarchy1"/>
    <dgm:cxn modelId="{8FACED9D-B78D-2941-825B-AC47EDF957BD}" type="presParOf" srcId="{5946E75A-0E46-9740-AC1C-1BC400D93772}" destId="{2C4B1E1B-A09E-D84E-A5FD-29DC54FA62AF}" srcOrd="1" destOrd="0" presId="urn:microsoft.com/office/officeart/2005/8/layout/hierarchy1"/>
    <dgm:cxn modelId="{DFBA8048-1464-144F-80BC-0B27DABFDA68}" type="presParOf" srcId="{C88FA541-FCFF-DE4F-B25F-900193F8EF20}" destId="{68D3F943-19EB-3A41-8904-503CD99C67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CECC4-4A6E-BE40-974A-16C2E7399C82}">
      <dsp:nvSpPr>
        <dsp:cNvPr id="0" name=""/>
        <dsp:cNvSpPr/>
      </dsp:nvSpPr>
      <dsp:spPr>
        <a:xfrm>
          <a:off x="0" y="645184"/>
          <a:ext cx="5076826" cy="1749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     </a:t>
          </a:r>
          <a:r>
            <a:rPr lang="en-US" sz="6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2 </a:t>
          </a:r>
          <a:r>
            <a:rPr lang="th-TH" sz="6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ประเภท</a:t>
          </a:r>
          <a:endParaRPr lang="en-US" sz="65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85386" y="730570"/>
        <a:ext cx="4906054" cy="1578378"/>
      </dsp:txXfrm>
    </dsp:sp>
    <dsp:sp modelId="{02C06ABC-49F7-DB47-BC54-A531535FB52E}">
      <dsp:nvSpPr>
        <dsp:cNvPr id="0" name=""/>
        <dsp:cNvSpPr/>
      </dsp:nvSpPr>
      <dsp:spPr>
        <a:xfrm>
          <a:off x="0" y="2394334"/>
          <a:ext cx="5076826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89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ห้างหุ้นส่วนสามัญ</a:t>
          </a:r>
          <a:endParaRPr lang="en-US" sz="51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ห้างหุ้นส่วนจำกัด</a:t>
          </a:r>
          <a:endParaRPr lang="en-US" sz="51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0" y="2394334"/>
        <a:ext cx="5076826" cy="1984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4206-6ED3-B245-8CD3-7B8FECCFDD84}">
      <dsp:nvSpPr>
        <dsp:cNvPr id="0" name=""/>
        <dsp:cNvSpPr/>
      </dsp:nvSpPr>
      <dsp:spPr>
        <a:xfrm>
          <a:off x="0" y="912379"/>
          <a:ext cx="2466723" cy="156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5F18-5BF3-194A-89B0-78E71CB3A817}">
      <dsp:nvSpPr>
        <dsp:cNvPr id="0" name=""/>
        <dsp:cNvSpPr/>
      </dsp:nvSpPr>
      <dsp:spPr>
        <a:xfrm>
          <a:off x="274080" y="1172755"/>
          <a:ext cx="2466723" cy="1566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ผลแห่งกฎหมาย</a:t>
          </a:r>
          <a:endParaRPr lang="en-US" sz="25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19957" y="1218632"/>
        <a:ext cx="2374969" cy="1474615"/>
      </dsp:txXfrm>
    </dsp:sp>
    <dsp:sp modelId="{C06FF592-73BC-0544-92DC-1FD399142C28}">
      <dsp:nvSpPr>
        <dsp:cNvPr id="0" name=""/>
        <dsp:cNvSpPr/>
      </dsp:nvSpPr>
      <dsp:spPr>
        <a:xfrm>
          <a:off x="3014883" y="912379"/>
          <a:ext cx="2466723" cy="156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9F49E-4D55-4140-B424-AB7299825118}">
      <dsp:nvSpPr>
        <dsp:cNvPr id="0" name=""/>
        <dsp:cNvSpPr/>
      </dsp:nvSpPr>
      <dsp:spPr>
        <a:xfrm>
          <a:off x="3288964" y="1172755"/>
          <a:ext cx="2466723" cy="1566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ประสงค์ของผู้เป็นหุ้นส่วน</a:t>
          </a:r>
          <a:endParaRPr lang="en-US" sz="25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334841" y="1218632"/>
        <a:ext cx="2374969" cy="1474615"/>
      </dsp:txXfrm>
    </dsp:sp>
    <dsp:sp modelId="{C45C857C-682C-C44C-9BB8-A8B974AC3DC7}">
      <dsp:nvSpPr>
        <dsp:cNvPr id="0" name=""/>
        <dsp:cNvSpPr/>
      </dsp:nvSpPr>
      <dsp:spPr>
        <a:xfrm>
          <a:off x="6029767" y="912379"/>
          <a:ext cx="2466723" cy="156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B1E1B-A09E-D84E-A5FD-29DC54FA62AF}">
      <dsp:nvSpPr>
        <dsp:cNvPr id="0" name=""/>
        <dsp:cNvSpPr/>
      </dsp:nvSpPr>
      <dsp:spPr>
        <a:xfrm>
          <a:off x="6303847" y="1172755"/>
          <a:ext cx="2466723" cy="1566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คำสั่งศาล</a:t>
          </a:r>
          <a:endParaRPr lang="en-US" sz="25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349724" y="1218632"/>
        <a:ext cx="2374969" cy="147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D3C2-8B21-A744-9F52-B2C7A3D0FCC6}">
      <dsp:nvSpPr>
        <dsp:cNvPr id="0" name=""/>
        <dsp:cNvSpPr/>
      </dsp:nvSpPr>
      <dsp:spPr>
        <a:xfrm>
          <a:off x="0" y="102274"/>
          <a:ext cx="8770571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1.</a:t>
          </a:r>
          <a:r>
            <a:rPr lang="th-TH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สำนักงานทะเบียนธุรกิจกลาง  ตั้งอยู่ ณ กรมพัฒนาธุรกิจการค้า     กระทรวงพาณิชย์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ซึ่งมีสำนักงานแห่งใหญ่ตั้งอยู่ในเขตกรุงเทพมหานคร สมุทรปราการ นนทบุรี และปทุมธานี</a:t>
          </a:r>
          <a:endParaRPr lang="en-US" sz="24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8680" y="170954"/>
        <a:ext cx="8633211" cy="1269564"/>
      </dsp:txXfrm>
    </dsp:sp>
    <dsp:sp modelId="{B65671F1-B985-CA40-B9DD-E2F1B47D265B}">
      <dsp:nvSpPr>
        <dsp:cNvPr id="0" name=""/>
        <dsp:cNvSpPr/>
      </dsp:nvSpPr>
      <dsp:spPr>
        <a:xfrm>
          <a:off x="0" y="1696399"/>
          <a:ext cx="8770571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2. </a:t>
          </a:r>
          <a:r>
            <a:rPr lang="th-TH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สำนักงานบริการจดทะเบียนธุรกิจ  เป็นสำนักงานสาขาของกรมพัฒนาธุรกิจการค้า 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ซึ่งมีสำนักงานแห่งใหญ่ตั้งอยู่ในเขตกรุงเทพมหานคร  ซึ่งมีทั้งหมด </a:t>
          </a:r>
          <a:r>
            <a:rPr lang="en-US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7</a:t>
          </a:r>
          <a:r>
            <a:rPr lang="th-TH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 เขต</a:t>
          </a:r>
          <a:endParaRPr lang="en-US" sz="24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8680" y="1765079"/>
        <a:ext cx="8633211" cy="1269564"/>
      </dsp:txXfrm>
    </dsp:sp>
    <dsp:sp modelId="{744A4818-63B6-C649-8405-5A274AA5DDCC}">
      <dsp:nvSpPr>
        <dsp:cNvPr id="0" name=""/>
        <dsp:cNvSpPr/>
      </dsp:nvSpPr>
      <dsp:spPr>
        <a:xfrm>
          <a:off x="0" y="3290524"/>
          <a:ext cx="8770571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3. </a:t>
          </a:r>
          <a:r>
            <a:rPr lang="th-TH" sz="24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สำนักงานพัฒนาธุรกิจการค้าจังหวัด  เป็นหน่วยงานในส่วนภูมิภาคของกรมพัฒนาธุรกิจการค้า   มีหน้าที่รับผิดชอบการปฏิบัติงานเกี่ยวกับการจดทะเบียนห้างหุ้นส่วนบริษัท   ซึ่งมีสำนักงานแห่งใหญ่ตั้งอยู่ในเขตปฏิบัติงานของพาณิชย์จังหวัดนั้น ๆ</a:t>
          </a:r>
          <a:endParaRPr lang="en-US" sz="24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8680" y="3359204"/>
        <a:ext cx="8633211" cy="126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4206-6ED3-B245-8CD3-7B8FECCFDD84}">
      <dsp:nvSpPr>
        <dsp:cNvPr id="0" name=""/>
        <dsp:cNvSpPr/>
      </dsp:nvSpPr>
      <dsp:spPr>
        <a:xfrm>
          <a:off x="1070" y="434285"/>
          <a:ext cx="3757898" cy="23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5F18-5BF3-194A-89B0-78E71CB3A817}">
      <dsp:nvSpPr>
        <dsp:cNvPr id="0" name=""/>
        <dsp:cNvSpPr/>
      </dsp:nvSpPr>
      <dsp:spPr>
        <a:xfrm>
          <a:off x="418614" y="830952"/>
          <a:ext cx="3757898" cy="2386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ผลแห่งกฎหมาย</a:t>
          </a:r>
          <a:endParaRPr lang="en-US" sz="51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8505" y="900843"/>
        <a:ext cx="3618116" cy="2246483"/>
      </dsp:txXfrm>
    </dsp:sp>
    <dsp:sp modelId="{C45C857C-682C-C44C-9BB8-A8B974AC3DC7}">
      <dsp:nvSpPr>
        <dsp:cNvPr id="0" name=""/>
        <dsp:cNvSpPr/>
      </dsp:nvSpPr>
      <dsp:spPr>
        <a:xfrm>
          <a:off x="4594057" y="434285"/>
          <a:ext cx="3757898" cy="2386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B1E1B-A09E-D84E-A5FD-29DC54FA62AF}">
      <dsp:nvSpPr>
        <dsp:cNvPr id="0" name=""/>
        <dsp:cNvSpPr/>
      </dsp:nvSpPr>
      <dsp:spPr>
        <a:xfrm>
          <a:off x="5011601" y="830952"/>
          <a:ext cx="3757898" cy="2386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การเลิกโดย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100" b="1" kern="1200" baseline="0" dirty="0">
              <a:latin typeface="CordiaUPC" panose="020B0304020202020204" pitchFamily="34" charset="-34"/>
              <a:cs typeface="CordiaUPC" panose="020B0304020202020204" pitchFamily="34" charset="-34"/>
            </a:rPr>
            <a:t>คำสั่งศาล</a:t>
          </a:r>
          <a:endParaRPr lang="en-US" sz="51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5081492" y="900843"/>
        <a:ext cx="3618116" cy="224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6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3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4/27/22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2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72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2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2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D62B5-5A7F-6540-BDC6-BCCC22E3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การจัดตั้งห้างหุ้นส่วน </a:t>
            </a:r>
            <a:b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และบริษัท จำกัด</a:t>
            </a:r>
            <a:endParaRPr lang="en-TH" sz="4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43B25-55EB-9348-80E2-C546A7F41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524024" cy="157618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CIM1104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กฎหมายธุรกิจ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อาจารย์นฤมล ชมโฉม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nnected sticks shaping polygons background">
            <a:extLst>
              <a:ext uri="{FF2B5EF4-FFF2-40B4-BE49-F238E27FC236}">
                <a16:creationId xmlns:a16="http://schemas.microsoft.com/office/drawing/2014/main" id="{7C4144A6-F8A6-4FBB-8A7F-A8F11830E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2" r="27112" b="-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57400-56A9-DB45-A13F-468DEB1024B1}"/>
              </a:ext>
            </a:extLst>
          </p:cNvPr>
          <p:cNvCxnSpPr/>
          <p:nvPr/>
        </p:nvCxnSpPr>
        <p:spPr>
          <a:xfrm>
            <a:off x="1297173" y="4413436"/>
            <a:ext cx="371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9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93E8-F6D1-0944-B224-093EA56F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>
                <a:latin typeface="CordiaUPC" panose="020B0304020202020204" pitchFamily="34" charset="-34"/>
                <a:cs typeface="CordiaUPC" panose="020B0304020202020204" pitchFamily="34" charset="-34"/>
              </a:rPr>
              <a:t>2.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การเลิกโดยประสงค์ของผู้เป็นหุ้นส่วน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7FC7-C4B0-F54D-9035-C0A9688F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2.1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เลิกโดยความประสงค์ของผู้เป็นหุ้นส่วนทั้งหมด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ผู้เป็นหุ้นส่วนทั้งหมดจะตกลงกันให้เลิกห้างหุ้นส่วนเมื่อใดก็ได้</a:t>
            </a:r>
          </a:p>
          <a:p>
            <a:pPr>
              <a:lnSpc>
                <a:spcPct val="90000"/>
              </a:lnSpc>
            </a:pP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2.2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เลิกโดยความประสงค์ของผู้เป็นหุ้นส่วนคนใดคนหนึ่ง 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ห้างหุ้นส่วนสามัญที่ตั้งขึ้นโดยไม่มีกำหนดเวลา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ผู้เป็นหุ้นส่วนคนใดคนหนึ่งจะขอให้เลิกห้างหุ้นส่วนก็ได้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AU" altLang="en-TH" sz="21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***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โดยบอกเลิกเมื่อสิ้นรอบปีในทางบัญชีเงินของห้างหุ้นส่วน และต้องบอกกล่าวความจำนงจะเลิกล่วงหน้าไม่น้อยกว่า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6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เดือน</a:t>
            </a:r>
            <a:r>
              <a:rPr lang="en-AU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05100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8404-6DDC-9742-9D19-EF012229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3.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การเลิกโดยคำสั่งศาล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E2C0-9D3C-714B-8D54-D95D88BE0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TH" b="1" dirty="0">
                <a:solidFill>
                  <a:srgbClr val="66FFFF"/>
                </a:solidFill>
                <a:latin typeface="Angsana New" panose="02020603050405020304" pitchFamily="18" charset="-34"/>
              </a:rPr>
              <a:t> 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3.1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เมื่อผู้เป็นหุ้นส่วนคนใดคนหนึ่งนอกจากผู้ร้องฟ้องนั้น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ล่วงละเมิดบทบังคับใด ๆ 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อันเป็นข้อสาระสำคัญซึ่งสัญญาหุ้นส่วนกำหนดไว้แก่ตน 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โดยจงใจหรือเลินเล่ออย่างร้ายแรง</a:t>
            </a:r>
            <a:r>
              <a:rPr lang="en-AU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1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3.2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เมื่อกิจการของห้างหุ้นส่วนนั้นจะทำไปก็มีแต่ขาดทุนอย่างเดียว และไม่มีหวังจะกลับฟื้นตัวได้อีก</a:t>
            </a:r>
            <a:r>
              <a:rPr lang="en-AU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3.3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เมื่อมีเหตุอื่นใด ๆ ทำให้ห้างหุ้นส่วนนั้นเหลือวิสัยที่จะดำรงอยู่ต่อไปได้</a:t>
            </a:r>
            <a:r>
              <a:rPr lang="en-AU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4541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9606-BDC7-4B49-B12C-5041BBD8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ห้างหุ้นส่วนสามัญจดทะเบียน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E4D-3822-4A49-BADD-63EB03BD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</a:t>
            </a:r>
            <a:r>
              <a:rPr lang="th-TH" altLang="en-TH" sz="21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ห้าม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มิให้ผู้เป็น</a:t>
            </a:r>
            <a:r>
              <a:rPr lang="th-TH" altLang="en-TH" sz="21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หุ้นส่วน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คนหนึ่งคนใดป</a:t>
            </a:r>
            <a:r>
              <a:rPr lang="th-TH" altLang="en-TH" sz="21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ระกอบกิจการอย่างหนึ่งอย่างใด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อันมีสภาพเป็นอย่างเดียวกัน และ</a:t>
            </a:r>
            <a:r>
              <a:rPr lang="th-TH" altLang="en-TH" sz="21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เป็นการแข่งขันกับกิจการของห้างหุ้นส่วน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ไม่ว่าจะทำเพื่อประโยชน์ตนหรือประโยชน์ผู้อื่น</a:t>
            </a:r>
          </a:p>
          <a:p>
            <a:pPr>
              <a:lnSpc>
                <a:spcPct val="90000"/>
              </a:lnSpc>
            </a:pP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หรือ</a:t>
            </a:r>
            <a:r>
              <a:rPr lang="th-TH" altLang="en-TH" sz="21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เข้าไปเป็นหุ้นส่วนไม่จำกัดความรับผิดในห้างหุ้นส่วนอื่น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ซึ่งประกอบกิจการอันมีสภาพเป็นอย่างเดียวกัน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และแข่งขันกับกิจการของห้างหุ้นส่วนจดทะเบียนนั้น เว้นแต่จะได้รับคำยินยอมของผู้เป็นหุ้นส่วนอื่นทั้งหมด</a:t>
            </a:r>
          </a:p>
          <a:p>
            <a:pPr algn="thaiDist">
              <a:lnSpc>
                <a:spcPct val="90000"/>
              </a:lnSpc>
            </a:pP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แต่ข้อห้ามเช่นว่านี้ จะไม่พึงใช้ได้ ถ้าหากผู้เป็นหุ้นส่วนทั้งหลายได้รู้อยู่แล้วในเวลาเมื่อจดทะเบียนว่า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ผู้เป็นหุ้นส่วนคนหนึ่งได้ทำกิจการ หรือเข้าเป็นหุ้นส่วนอยู่ในห้างหุ้นส่วนอื่น</a:t>
            </a:r>
            <a:r>
              <a:rPr lang="en-US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อันมีวัตถุประสงค์อย่างเดียวกัน และสัญญาเข้าหุ้นส่วนที่ทำไว้ต่อกันนั้นก็ไม่ได้บังคับให้ถอนตัวออก (ป.</a:t>
            </a:r>
            <a:r>
              <a:rPr lang="th-TH" altLang="en-TH" sz="21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พ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th-TH" altLang="en-TH" sz="21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พ</a:t>
            </a:r>
            <a:r>
              <a:rPr lang="th-TH" altLang="en-TH" sz="2100" b="1" dirty="0">
                <a:latin typeface="CordiaUPC" panose="020B0304020202020204" pitchFamily="34" charset="-34"/>
                <a:cs typeface="CordiaUPC" panose="020B0304020202020204" pitchFamily="34" charset="-34"/>
              </a:rPr>
              <a:t>.มาตรา 1066) </a:t>
            </a:r>
            <a:endParaRPr lang="en-AU" altLang="en-TH" sz="21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20084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9606-BDC7-4B49-B12C-5041BBD8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การจดทะเบียนห้างหุ้นส่วนสามัญ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E4D-3822-4A49-BADD-63EB03BD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การจดทะเบียนนั้น กฎหมายบังคับให้มีรายการดังนี้คือ 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	1.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ชื่อห้างหุ้นส่วน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	2.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วัตถุประสงค์ของของห้างหุ้นส่วน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	3.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ที่ตั้งสำนักงานแห่งใหญ่และสาขาทั้งปวง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	4.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ชื่อและที่สำนักกับทั้งอาชีวะของผู้เป็นหุ้นส่วนทุก ๆ คน  ถ้าผู้เป็นหุ้นส่วนคนใดมีชื่อยี่ห้อ ก็ให้ลงทะเบียนทั้งชื่อและยี่ห้อด้วย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	5. 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ชื่อหุ้นส่วนผู้จัดการ ในเมื่อได้ตั้งแต่งให้เป็นผู้จัดการ</a:t>
            </a: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แต่เพียงบางคน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	6. 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ถ้ามีข้อจำกัดอำนาจของหุ้นส่วนผู้จัดการประการใดให้ลงไว้ด้วย</a:t>
            </a:r>
            <a:endParaRPr lang="en-US" altLang="en-TH" sz="2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en-US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	7. </a:t>
            </a:r>
            <a:r>
              <a:rPr lang="th-TH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ตราซึ่งใช้เป็นสำคัญของห้างหุ้นส่วน</a:t>
            </a:r>
            <a:r>
              <a:rPr lang="en-AU" altLang="en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04968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49606-BDC7-4B49-B12C-5041BBD8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79" y="1659311"/>
            <a:ext cx="5008158" cy="837765"/>
          </a:xfrm>
        </p:spPr>
        <p:txBody>
          <a:bodyPr anchor="b">
            <a:normAutofit/>
          </a:bodyPr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ห้างหุ้นส่วนจำกัด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E4D-3822-4A49-BADD-63EB03BD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8" y="2497076"/>
            <a:ext cx="5181599" cy="2518105"/>
          </a:xfrm>
        </p:spPr>
        <p:txBody>
          <a:bodyPr anchor="t">
            <a:normAutofit/>
          </a:bodyPr>
          <a:lstStyle/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แบ่งได้ 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ประเภท คือ ห้างหุ้นส่วนจำกัดความรับผิด และห้างหุ้นส่วนไม่จำกัดความรับผิด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Tx/>
              <a:buChar char="-"/>
            </a:pPr>
            <a:endParaRPr lang="th-TH" altLang="en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th-TH" altLang="en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EA73BDC-B983-7B4C-9E2C-A6175669B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4" r="6210" b="-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5F9CA-6F14-004A-91DF-A6F7A7409108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1016779" y="2497076"/>
            <a:ext cx="2504079" cy="1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 descr="A group of people sitting around a table with laptops and papers on it&#10;&#10;Description automatically generated with medium confidence">
            <a:extLst>
              <a:ext uri="{FF2B5EF4-FFF2-40B4-BE49-F238E27FC236}">
                <a16:creationId xmlns:a16="http://schemas.microsoft.com/office/drawing/2014/main" id="{6CBA9451-DCA2-F74E-8D9D-F51E286B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" t="-3890" r="33402" b="3888"/>
          <a:stretch/>
        </p:blipFill>
        <p:spPr>
          <a:xfrm>
            <a:off x="6584894" y="-279400"/>
            <a:ext cx="5607106" cy="7111558"/>
          </a:xfrm>
          <a:prstGeom prst="rect">
            <a:avLst/>
          </a:prstGeom>
        </p:spPr>
      </p:pic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F81730B4-0490-4139-BC05-736CF5A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530" y="1017767"/>
            <a:ext cx="4906732" cy="48264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760238CA-FF59-4971-BD4D-DC9353269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D146BF-5056-4999-960C-070E636E7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329" y="1192696"/>
            <a:ext cx="4587901" cy="442092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49606-BDC7-4B49-B12C-5041BBD8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23" y="190655"/>
            <a:ext cx="4197707" cy="739648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ห้างหุ้นส่วนจำกัดความรับผิด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E4D-3822-4A49-BADD-63EB03BD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1" y="1555750"/>
            <a:ext cx="3644900" cy="374649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เป็นหุ้นส่วนประเภทที่จำกัดความรับผิดชอบ ในหนี้สินของห้างหุ้นส่วน </a:t>
            </a:r>
          </a:p>
          <a:p>
            <a:pPr algn="ctr">
              <a:lnSpc>
                <a:spcPct val="130000"/>
              </a:lnSpc>
            </a:pP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เพียงไม่เกินจำนวนเงินที่ตนรับจะลงทุนในห้างหุ้นส่วน</a:t>
            </a:r>
          </a:p>
          <a:p>
            <a:pPr algn="ctr">
              <a:lnSpc>
                <a:spcPct val="130000"/>
              </a:lnSpc>
            </a:pP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โดย “ไม่มีสิทธิ” เข้าจัดการงานของห้างหุ้นส่วน (หุ้นส่วนผู้จัดการ)</a:t>
            </a:r>
          </a:p>
          <a:p>
            <a:pPr marL="285750" indent="-285750" algn="ctr">
              <a:lnSpc>
                <a:spcPct val="130000"/>
              </a:lnSpc>
              <a:buFontTx/>
              <a:buChar char="-"/>
            </a:pPr>
            <a:endParaRPr lang="th-TH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130000"/>
              </a:lnSpc>
            </a:pPr>
            <a:endParaRPr lang="th-TH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130000"/>
              </a:lnSpc>
            </a:pPr>
            <a:endParaRPr lang="en-TH" sz="1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34E42B-69B1-FA40-A48D-EE287A72F1F7}"/>
              </a:ext>
            </a:extLst>
          </p:cNvPr>
          <p:cNvCxnSpPr>
            <a:cxnSpLocks/>
          </p:cNvCxnSpPr>
          <p:nvPr/>
        </p:nvCxnSpPr>
        <p:spPr>
          <a:xfrm flipV="1">
            <a:off x="1828800" y="807909"/>
            <a:ext cx="3419258" cy="1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3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49606-BDC7-4B49-B12C-5041BBD8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569" y="527050"/>
            <a:ext cx="4953000" cy="716667"/>
          </a:xfrm>
        </p:spPr>
        <p:txBody>
          <a:bodyPr anchor="b">
            <a:noAutofit/>
          </a:bodyPr>
          <a:lstStyle/>
          <a:p>
            <a:pPr algn="r"/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ห้างหุ้นส่วนจำกัดไม่ความรับผิด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E4D-3822-4A49-BADD-63EB03BD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161" y="1408817"/>
            <a:ext cx="4023361" cy="5087233"/>
          </a:xfrm>
        </p:spPr>
        <p:txBody>
          <a:bodyPr>
            <a:normAutofit/>
          </a:bodyPr>
          <a:lstStyle/>
          <a:p>
            <a:pPr algn="r"/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เป็นหุ้นส่วนประเภทที่ต้องรับผิดชอบร่วมกันในหนี้สินของห้างหุ้นส่วนโดยไม่จำกัดจำนวน </a:t>
            </a:r>
          </a:p>
          <a:p>
            <a:pPr algn="r"/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กฎหมายระบุว่า ต้องมีหุ้นส่วนจำกัดความรับผิดชอบอย่างน้อย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คน ในห้างหุ้นส่วนจำกัด มีแต่หุ้นส่วนประเภทนี้เท่านั้น ที่มีสิทธิเข้าจัดการของห้างหุ้นส่วน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เรียกว่า “หุ้นส่วนผู้จัดการ</a:t>
            </a:r>
          </a:p>
          <a:p>
            <a:endParaRPr lang="th-TH" altLang="en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CD0E3085-192E-A74E-8C7C-15EBDF3D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 r="34825"/>
          <a:stretch/>
        </p:blipFill>
        <p:spPr>
          <a:xfrm>
            <a:off x="4417" y="0"/>
            <a:ext cx="6117958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060E8D-D313-314D-A28E-6610060CBB56}"/>
              </a:ext>
            </a:extLst>
          </p:cNvPr>
          <p:cNvCxnSpPr>
            <a:cxnSpLocks/>
          </p:cNvCxnSpPr>
          <p:nvPr/>
        </p:nvCxnSpPr>
        <p:spPr>
          <a:xfrm>
            <a:off x="7737377" y="1307031"/>
            <a:ext cx="3893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3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75FA-8B1D-D146-91FE-0B664F42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39" y="2299576"/>
            <a:ext cx="8770571" cy="411620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ถ้าในสัญญาทำไว้มีกำหนดกรณีอันใดเป็นเหตุที่จะเลิกกัน เมื่อมีกรณีนั้น</a:t>
            </a:r>
          </a:p>
          <a:p>
            <a:pPr marL="457200" indent="-457200">
              <a:buAutoNum type="arabicPeriod"/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ถ้าสัญญาทำไว้เฉพาะกำหนดกาลใด เมื่อสิ้นกำหนดกาลนั้น</a:t>
            </a:r>
            <a:r>
              <a:rPr lang="en-AU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AutoNum type="arabicPeriod"/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ถ้าสัญญาทำไว้เฉพาะเพื่อทำกิจการอย่างหนึ่งอย่างใดแต่อย่างเดียว  เมื่อเสร็จการนั้น </a:t>
            </a:r>
            <a:endParaRPr lang="en-US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AutoNum type="arabicPeriod"/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เมื่อผู้เป็นหุ้นส่วนคนใดคนหนึ่งบอกเลิกห้างหุ้นส่วน  เมื่อสิ้นรอบปีในทางบัญชีเงินของห้างหุ้นส่วน และผู้เป็นหุ้นส่วนนั้นต้องบอกกล่าวความจำนงจะเลิกล่วงหน้าไม่น้อยกว่า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เดือน </a:t>
            </a:r>
            <a:endParaRPr lang="en-AU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AU" altLang="en-TH" dirty="0">
              <a:solidFill>
                <a:srgbClr val="66FFFF"/>
              </a:solidFill>
            </a:endParaRPr>
          </a:p>
          <a:p>
            <a:endParaRPr lang="en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809065-E5DE-FE42-AE4C-43D9F125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การเลิกห้างหุ้นส่วนจำกัด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215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75FA-8B1D-D146-91FE-0B664F42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39" y="2299576"/>
            <a:ext cx="8770571" cy="4558424"/>
          </a:xfrm>
        </p:spPr>
        <p:txBody>
          <a:bodyPr>
            <a:normAutofit fontScale="85000" lnSpcReduction="10000"/>
          </a:bodyPr>
          <a:lstStyle/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5. 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เมื่อผู้เป็นหุ้นส่วนประเภทไม่จำกัดความรับคนใดคนหนึ่งผิดตาย</a:t>
            </a:r>
            <a:r>
              <a:rPr lang="en-US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หรือล้มละลาย หรือตกเป็นผู้ไร้ความสามารถ </a:t>
            </a:r>
          </a:p>
          <a:p>
            <a:r>
              <a:rPr lang="en-US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เมื่อห้างหุ้นส่วนจำกัดล้มละลาย</a:t>
            </a:r>
            <a:r>
              <a:rPr lang="en-AU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7.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เมื่อผู้เป็นหุ้นส่วนคนใดคนหนึ่งนอกจากผู้ร้องฟ้องนั้นล่วงละเมิดบทบังคับใด ๆ อันเป็นข้อสาระสำคัญ  ซึ่งสัญญาหุ้นส่วนกำหนดไว้แก่ตน  โดยจงใจหรือเลินเล่ออย่างร้ายแรง</a:t>
            </a:r>
            <a:r>
              <a:rPr lang="en-AU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8.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เมื่อกิจการของห้างหุ้นส่วนนั้นจะทำไปก็มีแต่ขาดทุนอย่างเดียว  และไม่มีหวังจะกลับฟื้นตัวได้อีก  ศาลอาจสั่งให้เลิกห้างหุ้นส่วนได้  ถ้าผู้เป็นหุ้นส่วนคนใดคนหนึ่งร้องขอ </a:t>
            </a:r>
          </a:p>
          <a:p>
            <a:r>
              <a:rPr lang="en-US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เมื่อมีเหตุอื่นใด ๆ ทำให้ห้างหุ้นส่วนนั้นเหลือวิสัยที่จะดำรงอยู่ต่อไปได้</a:t>
            </a:r>
            <a:r>
              <a:rPr lang="en-AU" altLang="en-TH" sz="2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809065-E5DE-FE42-AE4C-43D9F125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การเลิกห้างหุ้นส่วนจำกัด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(ต่อ)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749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Picture 10" descr="A picture containing text, indoor, office, cluttered&#10;&#10;Description automatically generated">
            <a:extLst>
              <a:ext uri="{FF2B5EF4-FFF2-40B4-BE49-F238E27FC236}">
                <a16:creationId xmlns:a16="http://schemas.microsoft.com/office/drawing/2014/main" id="{1B9FF017-2656-5145-AB09-4A3FDE472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" r="-1" b="14722"/>
          <a:stretch/>
        </p:blipFill>
        <p:spPr>
          <a:xfrm>
            <a:off x="3048" y="0"/>
            <a:ext cx="1218895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06EA8-7988-964D-B8F9-8450AF0D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08" y="-5654"/>
            <a:ext cx="10368365" cy="811463"/>
          </a:xfrm>
        </p:spPr>
        <p:txBody>
          <a:bodyPr vert="horz" lIns="109728" tIns="109728" rIns="109728" bIns="91440" rtlCol="0" anchor="b">
            <a:noAutofit/>
          </a:bodyPr>
          <a:lstStyle/>
          <a:p>
            <a:r>
              <a:rPr lang="en-US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ข้อแตกต่างระหว่างห้างหุ้นสามัญ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และห้างหุ้นส่วนจำกัด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C7CF6C2-AEE6-3244-B18E-E09EA99DE779}"/>
              </a:ext>
            </a:extLst>
          </p:cNvPr>
          <p:cNvSpPr txBox="1">
            <a:spLocks/>
          </p:cNvSpPr>
          <p:nvPr/>
        </p:nvSpPr>
        <p:spPr>
          <a:xfrm>
            <a:off x="1152186" y="654655"/>
            <a:ext cx="4746625" cy="3368947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:       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1.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มีผู้เป็นหุ้นส่วนเพียงประเภทเดียว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คือ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ประเภทไม่จำกัดความรับผิดชอบในหนี้สิน</a:t>
            </a:r>
            <a:b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2.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ผู้เป็นหุ้นส่วนมีสิทธิเข้าจัดการกับห้างหุ้นส่วนได้</a:t>
            </a:r>
            <a:b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3.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ทุนที่นำมาเป็นเงินสด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สินทรัพย์ต่าง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ๆ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และแรงงานได้</a:t>
            </a:r>
            <a:b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4.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จดทะเบียนหรือไม่จดทะเบียนก็ได้</a:t>
            </a:r>
            <a:b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5. เจ้าหนี้มีสิทธิเรียกร้องให้ผู้เป็นหุ้นส่วนใช้หนี้จากสินทรัพย์ส่วนตัวได้</a:t>
            </a:r>
            <a:b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6.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เมื่อหุ้นส่วนผู้ใดถึงแก่ความตายหรือลาออกจากห้างหุ้นส่วน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หรือล้มละลาย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สัญญาเข้าเป็นหุ้นส่วนเป็นอันสิ้นสุดต้องเลิกกิจการ</a:t>
            </a:r>
            <a:endParaRPr lang="en-US" sz="16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DEF60EC-09BD-5542-88BC-DD22E5C69509}"/>
              </a:ext>
            </a:extLst>
          </p:cNvPr>
          <p:cNvSpPr txBox="1">
            <a:spLocks/>
          </p:cNvSpPr>
          <p:nvPr/>
        </p:nvSpPr>
        <p:spPr>
          <a:xfrm>
            <a:off x="6527243" y="800154"/>
            <a:ext cx="5661709" cy="4140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ห้างหุ้นส่วนจำกัด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:</a:t>
            </a:r>
          </a:p>
          <a:p>
            <a:pPr>
              <a:lnSpc>
                <a:spcPct val="130000"/>
              </a:lnSpc>
            </a:pP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มีผู้เป็นหุ้นส่วน 2 ประเภท คือประเภทที่ไม่จำกัดความรับผิดชอบ และประเภทที่จำกัดความรับผิดชอบ</a:t>
            </a:r>
            <a:b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2. ผู้เป็นหุ้นส่วนประเภทจำกัดความรับผิดชอบไม่มีสิทธิเข้าจัดการกับห้างหุ้นส่วน</a:t>
            </a:r>
            <a:b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3. หุ้นส่วนประเภทจำกัดความรับผิดชอบลงทุนเป็นแรงงานไม่ได้</a:t>
            </a:r>
            <a:b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4. ต้องจดทะเบียน และมีสถานภาพเป็นนิติบุคคล</a:t>
            </a:r>
            <a:b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5. เจ้าหนี้ไม่มีสิทธิเรียกร้องให้ใช้หนี้จากสินทรัพย์ส่วนตัวของผู้เป็นหุ้นส่วนประเภทจำกัดความรับผิดชอบ</a:t>
            </a:r>
            <a:b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          6. หุ้นส่วนประเภทจำกัดความรับผิดชอบ ตาย ลาออก หรือล้มละลาย ไม่ต้องเลิกกิจการ</a:t>
            </a:r>
            <a:endParaRPr lang="en-TH" sz="16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177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67A86-5C8B-3A4C-8BA5-78EF5F1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US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การจัดตั้งห้างหุ้นส่วน</a:t>
            </a:r>
            <a:endParaRPr lang="en-TH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C298-8CB1-FB4A-A1CE-A4ECB793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r>
              <a:rPr lang="th-TH" altLang="en-TH" sz="24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สัญญาจัดตั้งห้างหุ้นส่วน คือ</a:t>
            </a:r>
            <a:r>
              <a:rPr lang="en-US" altLang="en-TH" sz="24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</a:t>
            </a:r>
            <a:r>
              <a:rPr lang="th-TH" altLang="en-TH" sz="24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สัญญาซึ่งบุคคลตั้งแต่</a:t>
            </a:r>
            <a:r>
              <a:rPr lang="th-TH" altLang="en-TH" sz="2400" b="1" u="sng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สองคน</a:t>
            </a:r>
            <a:r>
              <a:rPr lang="th-TH" altLang="en-TH" sz="24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ขึ้นไปตกลงเข้ากันเพื่อกระทำกิจการร่วมกัน ด้วยประสงค์จะแบ่งปันกำไรอันจะพึงได้แต่กิจการที่ทำนั้น</a:t>
            </a:r>
            <a:endParaRPr lang="en-TH" sz="24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F5B8898A-6D86-9048-992C-1805A500A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0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06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E96B4-53FD-6A48-AB1A-40795976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8411"/>
            <a:ext cx="5411050" cy="662077"/>
          </a:xfrm>
        </p:spPr>
        <p:txBody>
          <a:bodyPr anchor="b">
            <a:no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บริษัทจำกัด</a:t>
            </a:r>
            <a:endParaRPr lang="en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0C36-829D-5C42-A4EB-622EC907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807" y="1695240"/>
            <a:ext cx="5181599" cy="4680159"/>
          </a:xfrm>
        </p:spPr>
        <p:txBody>
          <a:bodyPr anchor="t">
            <a:normAutofit fontScale="92500"/>
          </a:bodyPr>
          <a:lstStyle/>
          <a:p>
            <a:r>
              <a:rPr lang="th-TH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บริษัทจำกัด คือ บริษัทประเภทซึ่งตั้งขึ้นด้วยแบ่งทุนเป็นหุ้นมีมูลค่าเท่า ๆ กัน  โดยผู้ถือหุ้นต่างรับผิดจำกัดเพียงไม่เกินจำนวนเงินที่ตนยังส่งใช้ไม่ครบมูลค่าของหุ้นที่ตนถือ</a:t>
            </a:r>
            <a:r>
              <a:rPr lang="en-AU" altLang="en-TH" sz="2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4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สาระสำคัญ คือ</a:t>
            </a:r>
          </a:p>
          <a:p>
            <a:r>
              <a:rPr lang="en-US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มีการแบ่งทุนออกเป็นหุ้นมีมูลค่าเท่า ๆ กัน </a:t>
            </a:r>
          </a:p>
          <a:p>
            <a:r>
              <a:rPr lang="en-US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ถือหุ้นในบริษัทจำกัดต่างรับผิดจำกัดไม่เกินจำนวนเงินที่ตนยังส่งใช้ไม่ครบมูลค่าของหุ้นที่ตนถือ</a:t>
            </a:r>
            <a:endParaRPr lang="en-US" altLang="en-TH" sz="2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AU" altLang="en-TH" dirty="0"/>
          </a:p>
          <a:p>
            <a:endParaRPr lang="en-TH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toy figurine on a computer&#10;&#10;Description automatically generated with medium confidence">
            <a:extLst>
              <a:ext uri="{FF2B5EF4-FFF2-40B4-BE49-F238E27FC236}">
                <a16:creationId xmlns:a16="http://schemas.microsoft.com/office/drawing/2014/main" id="{D36BE1B7-2832-DA4F-891F-8856961D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5" b="4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586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A80B-A619-5546-95B8-8C3977E9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การจัดตั้งบริษัท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3849-6C50-934B-AC3B-85687E5B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altLang="en-TH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1. </a:t>
            </a:r>
            <a:r>
              <a:rPr lang="th-TH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ผู้เริ่มก่อการตั้งแต่ 3 คนขึ้นไป (เดิมตั้งแต่ 7 คนขึ้นไป) เข้าชื่อกันทำหนังสือบริคณห์สนธิ แล้วนำไปจดทะเบียน </a:t>
            </a:r>
          </a:p>
          <a:p>
            <a:r>
              <a:rPr lang="en-US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2.</a:t>
            </a:r>
            <a:r>
              <a:rPr lang="th-TH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</a:t>
            </a:r>
            <a:r>
              <a:rPr lang="en-US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</a:t>
            </a:r>
            <a:r>
              <a:rPr lang="th-TH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เมื่อได้รับใบสำคัญแสดงการจดทะเบียนหนังสือบริคณห์สนธิแล้ว  ผู้เริ่มก่อการต้องจัดให้หุ้นของบริษัทที่คิดจะตั้งขึ้น มีผู้เข้าชื่อจองซื้อหุ้นจนครบ</a:t>
            </a:r>
            <a:r>
              <a:rPr lang="en-AU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</a:t>
            </a:r>
            <a:endParaRPr lang="th-TH" altLang="en-TH" sz="38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r>
              <a:rPr lang="en-US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3. </a:t>
            </a:r>
            <a:r>
              <a:rPr lang="th-TH" altLang="en-TH" sz="38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ผู้เริ่มก่อการต้องนัดบรรดาผู้เข้าชื่อจองซื้อหุ้นมาประชุมกัน ซึ่งเรียกว่าการประชุมตั้งบริษัท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81624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A80B-A619-5546-95B8-8C3977E9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การจัดตั้งบริษัท (ต่อ)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3849-6C50-934B-AC3B-85687E5B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103504"/>
          </a:xfrm>
        </p:spPr>
        <p:txBody>
          <a:bodyPr>
            <a:normAutofit fontScale="62500" lnSpcReduction="20000"/>
          </a:bodyPr>
          <a:lstStyle/>
          <a:p>
            <a:r>
              <a:rPr lang="en-US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เมื่อได้ประชุมตั้งบริษัท และที่ประชุมได้แต่งตั้งกรรมการบริษัทเข้าบริหารงานแล้ว  ผู้เริ่มก่อการต้องมอบหมายกิจการให้กรรมการบริษัทรับไปดำเนินการต่อไป</a:t>
            </a:r>
            <a:r>
              <a:rPr lang="en-AU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กรรมการบริษัทเรียกให้ผู้เริ่มก่อการ  และผู้เข้าชื่อซื้อหุ้นชำระค่าหุ้นชำระค่าหุ้นอย่างน้อยร้อยละ </a:t>
            </a:r>
            <a:r>
              <a:rPr lang="en-US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</a:t>
            </a:r>
            <a:endParaRPr lang="th-TH" altLang="en-TH" sz="43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กรรมการต้องไปขอจดทะเบียนภายในกำหนดเวลา </a:t>
            </a:r>
            <a:r>
              <a:rPr lang="en-US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th-TH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เดือนภายหลังการประชุมตั้งบริษัท</a:t>
            </a:r>
            <a:r>
              <a:rPr lang="en-AU" altLang="en-TH" sz="43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sz="38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18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1F86-D3E2-3842-8CDE-CD313058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หนัง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สื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อบริคณ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ฑ์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สนธิ ของบริษัทจำกัด จะต้องประกอบด้วย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DEEA-3D74-384C-B52A-C97DB1B0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 fontScale="70000" lnSpcReduction="20000"/>
          </a:bodyPr>
          <a:lstStyle/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ชื่อบริษัทอันคิดจะตั้งขึ้นต้องมีคำว่า  </a:t>
            </a:r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"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จำกัด</a:t>
            </a:r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" 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ไว้ท้ายชื่อนั้นด้วยเสมอไป</a:t>
            </a:r>
            <a:endParaRPr lang="en-US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ที่ตั้งสำนักงานของบริษัทซึ่งจดทะเบียนนั้นจะตั้งอยู่  ณ  ที่ใดในราชอาณาจักร</a:t>
            </a: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วัตถุประสงค์ทั้งหลายของบริษัท</a:t>
            </a: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ถ้อยคำที่แสดงว่าความรับผิดของผู้ถือหุ้นจะมีจำกัด</a:t>
            </a:r>
            <a:r>
              <a:rPr lang="en-AU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5.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จำนวนทุนเรือนหุ้นซึ่งบริษัทคิดกำหนดจะจดทะเบียนแบ่งออกเป็นหุ้น  มีกำหนดหุ้นละเท่าไร </a:t>
            </a: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ชื่อ  สำนัก  อาชีวะและลายมือชื่อของบรรดาผู้เริ่มก่อการ  ทั้งจำนวนหุ้นซึ่งต่างคนต่างเข้าชื่อซื้อหุ้นไว้คนละเท่าใด</a:t>
            </a:r>
            <a:r>
              <a:rPr lang="en-AU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AU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21215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BF43-FA12-5247-91E5-3F27E1D1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649041"/>
            <a:ext cx="8770571" cy="1345269"/>
          </a:xfrm>
        </p:spPr>
        <p:txBody>
          <a:bodyPr>
            <a:noAutofit/>
          </a:bodyPr>
          <a:lstStyle/>
          <a:p>
            <a:r>
              <a:rPr lang="th-TH" altLang="en-TH" sz="3600" dirty="0">
                <a:latin typeface="CordiaUPC" panose="020B0304020202020204" pitchFamily="34" charset="-34"/>
                <a:ea typeface="+mn-ea"/>
                <a:cs typeface="CordiaUPC" panose="020B0304020202020204" pitchFamily="34" charset="-34"/>
              </a:rPr>
              <a:t>สถานที่จดทะเบียนห้างหุ้นส่วนบริษัท</a:t>
            </a:r>
            <a:br>
              <a:rPr lang="th-TH" altLang="en-TH" sz="3600" dirty="0">
                <a:latin typeface="CordiaUPC" panose="020B0304020202020204" pitchFamily="34" charset="-34"/>
                <a:ea typeface="+mn-ea"/>
                <a:cs typeface="CordiaUPC" panose="020B0304020202020204" pitchFamily="34" charset="-34"/>
              </a:rPr>
            </a:br>
            <a:endParaRPr lang="en-TH" sz="3600" dirty="0">
              <a:latin typeface="CordiaUPC" panose="020B0304020202020204" pitchFamily="34" charset="-34"/>
              <a:ea typeface="+mn-ea"/>
              <a:cs typeface="CordiaUPC" panose="020B0304020202020204" pitchFamily="34" charset="-3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54588D-EA52-4C2E-81C2-60DD1BC94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73885"/>
              </p:ext>
            </p:extLst>
          </p:nvPr>
        </p:nvGraphicFramePr>
        <p:xfrm>
          <a:off x="1920239" y="1321676"/>
          <a:ext cx="8770571" cy="479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832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7637" name="Picture 197636" descr="กราฟบนเอกสารกับปากกา">
            <a:extLst>
              <a:ext uri="{FF2B5EF4-FFF2-40B4-BE49-F238E27FC236}">
                <a16:creationId xmlns:a16="http://schemas.microsoft.com/office/drawing/2014/main" id="{557398B5-895E-4642-96F2-987EB2A26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D8A0C9F6-3B9E-C149-9044-0EEB15D6A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8999" y="512030"/>
            <a:ext cx="5618431" cy="1202475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TH" sz="6000" dirty="0" err="1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หุ้นของบริษัทจำกัด</a:t>
            </a:r>
            <a:endParaRPr lang="en-US" altLang="en-TH" sz="60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8CA7777E-DB34-7B42-9D7D-79E7F38C9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9612" y="1714505"/>
            <a:ext cx="5824620" cy="1150200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en-US" altLang="en-TH" sz="2800" dirty="0" err="1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เงินส่งใช้ค่าหุ้นคราวแรกนั้น</a:t>
            </a: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2800" dirty="0" err="1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ต้องมิให้น้อยกว่า</a:t>
            </a:r>
            <a:endParaRPr lang="th-TH" altLang="en-TH" sz="28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130000"/>
              </a:lnSpc>
            </a:pPr>
            <a:r>
              <a:rPr lang="en-US" altLang="en-TH" sz="2800" dirty="0" err="1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ร้อยละ</a:t>
            </a: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25 </a:t>
            </a:r>
            <a:r>
              <a:rPr lang="en-US" altLang="en-TH" sz="2800" dirty="0" err="1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แห่งมูลค่าของหุ้นที่ตั้งไว้</a:t>
            </a:r>
            <a:endParaRPr lang="en-US" altLang="en-TH" sz="28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130000"/>
              </a:lnSpc>
            </a:pP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ราคาต่อหุ้น ขั้นต่ำหุ้นละ </a:t>
            </a: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 </a:t>
            </a:r>
            <a:r>
              <a:rPr lang="th-TH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8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130000"/>
              </a:lnSpc>
            </a:pP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จดทะเบียนจัดตั้งบริษัท ขั้นต่ำ </a:t>
            </a:r>
            <a:r>
              <a:rPr lang="en-US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1,000,000 </a:t>
            </a:r>
            <a:r>
              <a:rPr lang="th-TH" altLang="en-TH" sz="28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US" altLang="en-TH" sz="28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0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1D98-DD26-2840-89A0-96EFF54D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ผลการจดทะเบียนบริษัทจำกัด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CD4A-B271-A943-829C-1F9A80FC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103504"/>
          </a:xfrm>
        </p:spPr>
        <p:txBody>
          <a:bodyPr>
            <a:normAutofit fontScale="92500"/>
          </a:bodyPr>
          <a:lstStyle/>
          <a:p>
            <a:r>
              <a:rPr lang="en-US" altLang="en-TH" sz="1600" b="1" dirty="0">
                <a:solidFill>
                  <a:srgbClr val="66FFFF"/>
                </a:solidFill>
                <a:latin typeface="Angsana New" panose="02020603050405020304" pitchFamily="18" charset="-34"/>
              </a:rPr>
              <a:t>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ทำให้บริษัทเป็นนิติบุคคล   มีสิทธิและหน้าที่ต่าง ๆ   ตามบทบัญญัติแห่งกฎหมายภายในขอบวัตถุประสงค์ของบริษัทตามที่กำหนดไว้ในข้อบังคับ   เป็นการต่างหากจากผู้เริ่มก่อตั้งบริษัท  และผู้ถือหุ้นทั้งหลาย</a:t>
            </a:r>
            <a:r>
              <a:rPr lang="en-AU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2.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ผู้เริ่มก่อการตั้งบริษัทเป็นอันพ้นจากความรับผิดในบรรดาหนี้สิน  และการจ่ายเงินซึ่งที่ประชุมใหญ่ได้อนุมัติ โดยบริษัทจะเข้ารับผิดในบรรดาหนี้และการจ่ายเงินนั้นแทน </a:t>
            </a:r>
            <a:endParaRPr lang="en-AU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ผู้เข้าชื่อซื้อหุ้นจะฟ้องร้องขอให้ศาลเพิกถอนการที่ตนได้เข้าชื่อซื้อหุ้น โดยยกเหตุว่าสำคัญผิด ถูกข่มขู่ หรือถูกหลอกลวงฉ้อฉลไม่ได้</a:t>
            </a:r>
            <a:r>
              <a:rPr lang="en-AU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983263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9BAF-606E-A241-979E-4B41B74C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altLang="en-TH" dirty="0">
                <a:latin typeface="CordiaUPC" panose="020B0304020202020204" pitchFamily="34" charset="-34"/>
                <a:cs typeface="CordiaUPC" panose="020B0304020202020204" pitchFamily="34" charset="-34"/>
              </a:rPr>
              <a:t>กรณีกรรมการบริษัทจำกัดลาออกจากตำแหน่ง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4AFD-C5EE-6E47-A644-158C45FE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304424"/>
          </a:xfrm>
        </p:spPr>
        <p:txBody>
          <a:bodyPr/>
          <a:lstStyle/>
          <a:p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 กรรมการคนใดจะลาออกจากตำแหน่ง  ให้ยื่นใบลาออกต่อบริษัท  การลาออกมีผลนับแต่วันที่ใบลาออกไปถึงบริษัทกรรมการซึ่งลาออกตามวรรคหนึ่ง จะแจ้งการลาออกของตนให้นายทะเบียนทราบด้วยก็ได้</a:t>
            </a:r>
            <a:r>
              <a:rPr lang="en-AU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เมื่อมีการเปลี่ยนแปลงกรรมการ  ให้บริษัทนำความไปจดทะเบียนภายใน 14 วัน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นับแต่วันที่มีการเปลี่ยนแปลง </a:t>
            </a:r>
            <a:endParaRPr lang="en-AU" alt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37498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5ADC-14B9-EC46-9F35-A883A7DD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การเลิกบริษัทจำกัด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C5D59E-C82E-4884-AB01-EC63B6135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80329"/>
              </p:ext>
            </p:extLst>
          </p:nvPr>
        </p:nvGraphicFramePr>
        <p:xfrm>
          <a:off x="1920240" y="2312276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28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F53C-9FD2-0A40-8F18-75C50C40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การเลิกโดยผลกฎหมาย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F088-B452-9941-A754-472D5717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TH" b="1" dirty="0">
                <a:solidFill>
                  <a:srgbClr val="66FFFF"/>
                </a:solidFill>
                <a:latin typeface="Angsana New" panose="02020603050405020304" pitchFamily="18" charset="-34"/>
              </a:rPr>
              <a:t> 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1.1 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ถ้าในข้อบังคับของบริษัทมีกำหนดกรณีใดเป็นเหตุที่จะเลิกกัน  เมื่อมีกรณีนั้น</a:t>
            </a:r>
            <a:endParaRPr lang="en-US" alt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1.2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ถ้าบริษัทได้ตั้งขึ้นไว้เฉพาะกำหนดกาลใด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เมื่อสิ้นกำหนดกาลนั้น</a:t>
            </a:r>
            <a:r>
              <a:rPr lang="en-AU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1.3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ถ้าบริษัทได้ตั้งขึ้นเฉพาะเพื่อทำกิจการอย่างหนึ่งอย่างใด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แต่อย่างเดียว 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เมื่อเสร็จการนั้น</a:t>
            </a:r>
            <a:endParaRPr lang="en-US" alt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1.4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เมื่อมีมติพิเศษให้เลิก</a:t>
            </a:r>
            <a:endParaRPr lang="en-US" alt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1.5 </a:t>
            </a:r>
            <a:r>
              <a:rPr lang="th-TH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เมื่อบริษัทล้มละลาย</a:t>
            </a:r>
            <a:r>
              <a:rPr lang="en-AU" altLang="en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15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BEA7-CC19-D241-8366-79F4CB7C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ลักษณะสำคัญของการจัดตั้งห้างหุ้นส่วน</a:t>
            </a:r>
            <a:endParaRPr lang="en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BC2F-20A9-6E43-9AB5-50A42E21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902" y="2312276"/>
            <a:ext cx="8893909" cy="4103504"/>
          </a:xfrm>
        </p:spPr>
        <p:txBody>
          <a:bodyPr>
            <a:normAutofit fontScale="77500" lnSpcReduction="20000"/>
          </a:bodyPr>
          <a:lstStyle/>
          <a:p>
            <a:r>
              <a:rPr lang="en-US" altLang="en-TH" sz="32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1.</a:t>
            </a:r>
            <a:r>
              <a:rPr lang="th-TH" altLang="en-TH" sz="3500" b="1" u="sng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ต้องมีบุคคลตั้งแต่สองคนขึ้นไป</a:t>
            </a:r>
            <a:r>
              <a:rPr lang="th-TH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และบุคคลนั้นต้องเป็นผู้ที่มีความสามารถตามกฎหมายในการที่จะเข้าทำสัญญาได้</a:t>
            </a:r>
            <a:endParaRPr lang="en-US" altLang="en-TH" sz="35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r>
              <a:rPr lang="en-US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2. </a:t>
            </a:r>
            <a:r>
              <a:rPr lang="th-TH" altLang="en-TH" sz="3500" b="1" u="sng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ต้องมีการตกลง</a:t>
            </a:r>
            <a:r>
              <a:rPr lang="th-TH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คู่ สัญญาต้องมีเจตนาอันแท้จริงที่จะเข้าเป็นหุ้นส่วน เจตนานั้นไม่ใช่เกิดจากความสำคัญผิด ข่มขู่ กลฉ้อฉล เจตนาลวง หรือเจตนาอำพราง</a:t>
            </a:r>
            <a:endParaRPr lang="en-US" altLang="en-TH" sz="35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r>
              <a:rPr lang="en-US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3. </a:t>
            </a:r>
            <a:r>
              <a:rPr lang="th-TH" altLang="en-TH" sz="3500" b="1" u="sng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ต้องมีการเข้ากัน</a:t>
            </a:r>
            <a:r>
              <a:rPr lang="th-TH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การเข้ากันคือการเข้าทุนกัน ทุนแบ่งออกเป็น </a:t>
            </a:r>
            <a:r>
              <a:rPr lang="en-US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3</a:t>
            </a:r>
            <a:r>
              <a:rPr lang="th-TH" altLang="en-TH" sz="3500" b="1" dirty="0"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อย่าง คือ เงินสด ทรัพย์สินอย่างอื่น  และแรงงาน</a:t>
            </a:r>
            <a:endParaRPr lang="en-US" altLang="en-TH" sz="3500" b="1" dirty="0"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2435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F53C-9FD2-0A40-8F18-75C50C40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2.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การเลิกโดยคำสั่งศาล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F088-B452-9941-A754-472D5717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TH" b="1" dirty="0">
                <a:solidFill>
                  <a:srgbClr val="66FFFF"/>
                </a:solidFill>
                <a:latin typeface="Angsana New" panose="02020603050405020304" pitchFamily="18" charset="-34"/>
              </a:rPr>
              <a:t>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2.1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ถ้าทำผิดในการยื่นรายงานประชุมตั้งบริษัท  หรือทำผิดในการประชุมตั้งบริษัท</a:t>
            </a:r>
          </a:p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2.2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ถ้าบริษัทไม่เริ่มทำการภายใน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ปีนับแต่วันจดทะเบียน หรือหยุดทำการถึง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ปีเต็ม</a:t>
            </a:r>
            <a:r>
              <a:rPr lang="en-AU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2.3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ถ้าการค้าขายบริษัททำไปก็มีแต่ขาดทุนอย่างเดียว  และไม่มีทางหวังว่าจะกลับฟื้นตัวได้</a:t>
            </a:r>
            <a:endParaRPr lang="en-US" alt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2.4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ถ้าจำนวนผู้ถือหุ้นลดน้อยลงจนเหลือไม่ถึง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คน</a:t>
            </a:r>
            <a:r>
              <a:rPr lang="en-AU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03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57A5-414E-AC4D-89E4-440582B3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แบบฝึกหัดท้ายบท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F7F4-02B5-8742-89CF-CD0233B5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 fontScale="92500" lnSpcReduction="10000"/>
          </a:bodyPr>
          <a:lstStyle/>
          <a:p>
            <a:r>
              <a:rPr lang="en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ลักษณะสำคัญของการจัดตั้งห้างหุ้นส่วน ประกอบด้วยอะไรบ้าง</a:t>
            </a:r>
          </a:p>
          <a:p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รูปแบบของห้างหุ้นส่วน แบ่งออกได้กี่ประเภท อะไรบ้าง จงอธิบาย</a:t>
            </a:r>
          </a:p>
          <a:p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ห้างหุ้นส่วนจำกัด แบ่งได้กี่ประเภท อะไรบ้าง จงอธิบาย</a:t>
            </a:r>
          </a:p>
          <a:p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4.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จงอธิบายความหมายของบริษัทจำกัด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ผู้เริ่มก่อตั้ง ห้างหุ้นส่วน และบริษัท จำกัด ขั้นต่ำกี่คน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การเลิกห้างหุ้นส่วน และการเลิกบริษัท มีความแตกต่างกันอย่างไร</a:t>
            </a:r>
          </a:p>
          <a:p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7.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จงออกแบบ 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infographic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เปรียบเทียบความแตกต่างระหว่างห้างหุ้นส่วนสามัญ ห้างหุ้นส่วนจำกัด และบริษัท จำกัด​(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10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คะแนน)</a:t>
            </a:r>
            <a:endParaRPr lang="en-TH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148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17A0-0957-1E43-9B68-EF292A32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ED0A223-E4C4-A44E-A699-5A73E7C6B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82"/>
          <a:stretch/>
        </p:blipFill>
        <p:spPr>
          <a:xfrm>
            <a:off x="1410528" y="0"/>
            <a:ext cx="9370943" cy="6874753"/>
          </a:xfrm>
        </p:spPr>
      </p:pic>
    </p:spTree>
    <p:extLst>
      <p:ext uri="{BB962C8B-B14F-4D97-AF65-F5344CB8AC3E}">
        <p14:creationId xmlns:p14="http://schemas.microsoft.com/office/powerpoint/2010/main" val="1799924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91ECBAD-EF7D-E14A-8ED5-E42414E49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5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23C605D-EEAE-4241-BE41-0C9A4C04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7164"/>
            <a:ext cx="12191999" cy="5029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A548CA-78D1-494E-80F2-8F5793DAB0FE}"/>
              </a:ext>
            </a:extLst>
          </p:cNvPr>
          <p:cNvSpPr/>
          <p:nvPr/>
        </p:nvSpPr>
        <p:spPr>
          <a:xfrm>
            <a:off x="7708520" y="6217515"/>
            <a:ext cx="409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H" dirty="0"/>
              <a:t>https://tax.bugnoms.com/?p=841</a:t>
            </a:r>
          </a:p>
        </p:txBody>
      </p:sp>
    </p:spTree>
    <p:extLst>
      <p:ext uri="{BB962C8B-B14F-4D97-AF65-F5344CB8AC3E}">
        <p14:creationId xmlns:p14="http://schemas.microsoft.com/office/powerpoint/2010/main" val="5423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B2F0-D69A-FD4B-A7CC-9934B9F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ลักษณะสำคัญของการจัดตั้งห้างหุ้นส่วน (ต่อ)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514B-D01B-1546-B3CC-5D70B01F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32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เพื่อกระทำกิจการ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กิจการต้องเป็นไปตามวัตถุประสงค์ของสัญญาจัดตั้งห้างหุ้นส่วน  วัตถุประสงค์ต้องไม่ต้องห้ามชัดแจ้งโดยกฎหมาย  ไม่เป็นการพ้นวิสัย หรือไม่ขัดต่อความสงบเรียบร้อยหรือศีลธรรมอันดีของประชาชน</a:t>
            </a:r>
            <a:r>
              <a:rPr lang="en-AU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5.</a:t>
            </a:r>
            <a:r>
              <a:rPr lang="th-TH" altLang="en-TH" sz="32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กิจการนั้นเป็นกิจการร่วมกัน</a:t>
            </a:r>
            <a:r>
              <a:rPr lang="th-TH" altLang="en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การเข้าเป็นหุ้นส่วน ต้องมีกิจการเดียวกัน  ร่วมกันในส่วนได้ส่วนเสีย คือกำไรขาดทุนและร่วมกันในการจัดการและการดูแลครอบงำกิจการ</a:t>
            </a:r>
            <a:endParaRPr lang="en-AU" alt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74372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8ADAF-4A8A-7840-98AC-00737299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32" y="1873682"/>
            <a:ext cx="3689023" cy="2934031"/>
          </a:xfrm>
        </p:spPr>
        <p:txBody>
          <a:bodyPr anchor="ctr">
            <a:normAutofit/>
          </a:bodyPr>
          <a:lstStyle/>
          <a:p>
            <a:pPr algn="ctr"/>
            <a:r>
              <a:rPr lang="th-TH" sz="6000" dirty="0">
                <a:latin typeface="CordiaUPC" panose="020B0304020202020204" pitchFamily="34" charset="-34"/>
                <a:cs typeface="CordiaUPC" panose="020B0304020202020204" pitchFamily="34" charset="-34"/>
              </a:rPr>
              <a:t>รูปแบบของ</a:t>
            </a:r>
            <a:br>
              <a:rPr lang="th-TH" sz="60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6000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</a:t>
            </a:r>
            <a:endParaRPr lang="en-TH" sz="6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ECC2E4-F566-40AC-B355-5DD829FA4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76406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6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1CB76-FA42-7E40-862C-9A14D1E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888" y="635463"/>
            <a:ext cx="4527965" cy="878549"/>
          </a:xfrm>
        </p:spPr>
        <p:txBody>
          <a:bodyPr anchor="b">
            <a:normAutofit/>
          </a:bodyPr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7EA3ED6-40D6-9D4A-A0EF-BDA6B3F6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1" r="21015" b="-3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2E5D-2038-924F-B8C0-3A4785C2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39" y="1514012"/>
            <a:ext cx="4691478" cy="47085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ห้างหุ้นส่วนประเภทซึ่ง</a:t>
            </a:r>
            <a:r>
              <a:rPr lang="th-TH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ผู้เป็นหุ้นส่วนทุกคน ต้องรับผิดร่วมกัน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เพื่อหนี้สินทั้งปวงของห้างหุ้นส่วนโดยไม่จำกัด</a:t>
            </a:r>
          </a:p>
          <a:p>
            <a:pPr>
              <a:lnSpc>
                <a:spcPct val="130000"/>
              </a:lnSpc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ห้างหุ้นส่วนสามัญนั้น..ผู้เป็นหุ้นส่วนจะจดทะเบียนหรือไม่ก็ได้ ถ้าจดทะเบียนก็มีสภาพเป็นนิติบุคคล ซึ่งเรียกว่า </a:t>
            </a:r>
            <a:r>
              <a:rPr lang="th-TH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ห้างหุ้นส่วนสามัญนิติบุคคล</a:t>
            </a:r>
          </a:p>
          <a:p>
            <a:pPr>
              <a:lnSpc>
                <a:spcPct val="130000"/>
              </a:lnSpc>
            </a:pP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สัญญาตั้งห้างหุ้นส่วนนั้น..กฎหมายมิได้บังคับให้ต้องทำเป็นหนังสือแต่อย่างใด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ดังนั้น</a:t>
            </a:r>
            <a:r>
              <a:rPr lang="en-US" altLang="en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สัญญาตั้งห้างหุ้นส่วนอาจทำได้ด้วยหนังสือ</a:t>
            </a:r>
            <a:r>
              <a:rPr lang="en-US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ด้วยวาจา หรือกิริยา</a:t>
            </a:r>
            <a:r>
              <a:rPr lang="en-US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อาการ ซึ่งอาจถือว่ายินยอมเข้าเป็นหุ้นส่วนกันโดยปริยายก็ได้</a:t>
            </a:r>
            <a:r>
              <a:rPr lang="en-AU" altLang="en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>
              <a:lnSpc>
                <a:spcPct val="130000"/>
              </a:lnSpc>
            </a:pPr>
            <a:endParaRPr lang="en-TH" sz="15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23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4A7A-B84B-8E49-BC36-C39E6A23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คุณสมบัติของห้างหุ้นสามัญ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789E-5092-D546-AA88-C4586896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ถ้าผู้เป็นหุ้นส่วนมิได้ตกลงกันไว้ในกระบวนจัดการห้างหุ้นส่วน 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หุ้นส่วนทุกคนย่อมมีอำนาจจัดการห้างหุ้นส่วนนั้นได้ทุกคน</a:t>
            </a:r>
          </a:p>
          <a:p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ห้ามมิให้ชักนำเอาบุคคลอื่นเข้ามาเป็นหุ้นส่วนในห้างหุ้นส่วน 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โดยมิได้รับความยินยอมของหุ้นส่วนหมดด้วยกันทุกคน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เว้นแต่จะได้ตกลงกันไว้เป็นอย่างอื่น</a:t>
            </a:r>
          </a:p>
          <a:p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ห้ามมิให้บุคคลภายนอกที่ได้รับโอนส่วนกำไรไม่ว่าทั้งหมดหรือบางส่วน 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มีฐานะเป็นหุ้นส่วน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เว้นแต่จะได้รับความยินยอมของหุ้นส่วนทุกคน</a:t>
            </a:r>
          </a:p>
          <a:p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หุ้นส่วนทุกคนต้องรับผิดในการใด ๆ ซึ่งหุ้นส่วนคนใดคนหนึ่งได้จัดทำไปในทางที่เป็นธรรมดาค้าขายของห้างหุ้นส่วนนั้นร่วมกัน</a:t>
            </a:r>
            <a:r>
              <a:rPr lang="en-US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en-TH" sz="27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โดยไม่จำกัดจำนวน</a:t>
            </a:r>
            <a:endParaRPr lang="en-TH" sz="27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112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5ADC-14B9-EC46-9F35-A883A7DD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การเลิกห้างหุ้นส่วนสามัญ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C5D59E-C82E-4884-AB01-EC63B6135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12778"/>
              </p:ext>
            </p:extLst>
          </p:nvPr>
        </p:nvGraphicFramePr>
        <p:xfrm>
          <a:off x="1920240" y="2312276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09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6C45-84A6-D947-A6AE-A0BDEE74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การเลิกโดยผลแห่งกฎหมาย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0004E-FDE9-7945-972D-8780748B3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242528"/>
          </a:xfrm>
        </p:spPr>
        <p:txBody>
          <a:bodyPr>
            <a:normAutofit fontScale="55000" lnSpcReduction="20000"/>
          </a:bodyPr>
          <a:lstStyle/>
          <a:p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1.1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ถ้าในสัญญาทำไว้มีกำหนดกรณีอันใดเป็นเหตุที่จะเลิกกัน   เมื่อมีกรณีนั้น</a:t>
            </a:r>
            <a:endParaRPr lang="en-US" altLang="en-TH" sz="3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1.2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ถ้าสัญญาทำไว้เฉพาะกำหนดกาลใด  เมื่อสิ้นกำหนดกาลนั้น</a:t>
            </a:r>
            <a:r>
              <a:rPr lang="en-AU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altLang="en-TH" sz="3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1.3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ถ้าสัญญาทำไว้เฉพาะเพื่อทำกิจการอย่างหนี</a:t>
            </a:r>
            <a:r>
              <a:rPr lang="th-TH" altLang="en-TH" sz="38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่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งอย่างใดแต่อย่างเดียว  เมื่อเสร็จการนั้น</a:t>
            </a:r>
            <a:r>
              <a:rPr lang="en-AU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altLang="en-TH" sz="3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1.4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เมื่อผู้เป็นหุ้นส่วนคนใดคนหนึ่งบอกเลิกห้างหุ้นส่วน  เมื่อสิ้นรอบปีในทางบัญชีเงินของห้างหุ้นส่วน  และผู้เป็นหุ้นส่วนนั้นต้องบอกกล่าวความจำนงจะเลิกล่วงหน้าไม่น้อยกว่า </a:t>
            </a:r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1.5</a:t>
            </a:r>
            <a:r>
              <a:rPr lang="th-TH" altLang="en-TH" sz="3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เมื่อผู้เป็นหุ้นส่วนคนใดคนหนึ่งตาย หรือล้มละลาย หรือตกเป็นผู้ไร้ความสามารถ  ห้างหุ้นส่วนก็ต้องเลิกกัน  ไม่ว่าห้างหุ้นส่วนนั้นจะได้ตั้งขึ้นมาโดยมีกำหนดกาลเอาไว้หรือไม่</a:t>
            </a:r>
            <a:endParaRPr lang="en-AU" altLang="en-TH" sz="3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85478128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2844</Words>
  <Application>Microsoft Macintosh PowerPoint</Application>
  <PresentationFormat>Widescreen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Meiryo</vt:lpstr>
      <vt:lpstr>Angsana New</vt:lpstr>
      <vt:lpstr>Corbel</vt:lpstr>
      <vt:lpstr>CordiaUPC</vt:lpstr>
      <vt:lpstr>SketchLinesVTI</vt:lpstr>
      <vt:lpstr>การจัดตั้งห้างหุ้นส่วน  และบริษัท จำกัด</vt:lpstr>
      <vt:lpstr>1. การจัดตั้งห้างหุ้นส่วน</vt:lpstr>
      <vt:lpstr>ลักษณะสำคัญของการจัดตั้งห้างหุ้นส่วน</vt:lpstr>
      <vt:lpstr>ลักษณะสำคัญของการจัดตั้งห้างหุ้นส่วน (ต่อ)</vt:lpstr>
      <vt:lpstr>รูปแบบของ ห้างหุ้นส่วน</vt:lpstr>
      <vt:lpstr>ห้างหุ้นส่วนสามัญ</vt:lpstr>
      <vt:lpstr>คุณสมบัติของห้างหุ้นสามัญ</vt:lpstr>
      <vt:lpstr>การเลิกห้างหุ้นส่วนสามัญ</vt:lpstr>
      <vt:lpstr>1.การเลิกโดยผลแห่งกฎหมาย</vt:lpstr>
      <vt:lpstr>2.การเลิกโดยประสงค์ของผู้เป็นหุ้นส่วน</vt:lpstr>
      <vt:lpstr>3.การเลิกโดยคำสั่งศาล</vt:lpstr>
      <vt:lpstr>ห้างหุ้นส่วนสามัญจดทะเบียน</vt:lpstr>
      <vt:lpstr>การจดทะเบียนห้างหุ้นส่วนสามัญ</vt:lpstr>
      <vt:lpstr>ห้างหุ้นส่วนจำกัด</vt:lpstr>
      <vt:lpstr>ห้างหุ้นส่วนจำกัดความรับผิด</vt:lpstr>
      <vt:lpstr>ห้างหุ้นส่วนจำกัดไม่ความรับผิด</vt:lpstr>
      <vt:lpstr>การเลิกห้างหุ้นส่วนจำกัด</vt:lpstr>
      <vt:lpstr>การเลิกห้างหุ้นส่วนจำกัด (ต่อ)</vt:lpstr>
      <vt:lpstr>ข้อแตกต่างระหว่างห้างหุ้นสามัญ และห้างหุ้นส่วนจำกัด</vt:lpstr>
      <vt:lpstr>บริษัทจำกัด</vt:lpstr>
      <vt:lpstr>การจัดตั้งบริษัท</vt:lpstr>
      <vt:lpstr>การจัดตั้งบริษัท (ต่อ)</vt:lpstr>
      <vt:lpstr>หนังสือบริคณฑ์สนธิ ของบริษัทจำกัด จะต้องประกอบด้วย</vt:lpstr>
      <vt:lpstr>สถานที่จดทะเบียนห้างหุ้นส่วนบริษัท </vt:lpstr>
      <vt:lpstr>หุ้นของบริษัทจำกัด</vt:lpstr>
      <vt:lpstr>ผลการจดทะเบียนบริษัทจำกัด</vt:lpstr>
      <vt:lpstr>กรณีกรรมการบริษัทจำกัดลาออกจากตำแหน่ง</vt:lpstr>
      <vt:lpstr>การเลิกบริษัทจำกัด</vt:lpstr>
      <vt:lpstr> 1.การเลิกโดยผลกฎหมาย</vt:lpstr>
      <vt:lpstr> 2.การเลิกโดยคำสั่งศาล</vt:lpstr>
      <vt:lpstr>แบบฝึกหัดท้ายบท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การจัดตั้งห้างหุ้นส่วน  และบริษัท จำกัด</dc:title>
  <dc:creator>Narumon c.</dc:creator>
  <cp:lastModifiedBy>Narumon c.</cp:lastModifiedBy>
  <cp:revision>5</cp:revision>
  <dcterms:created xsi:type="dcterms:W3CDTF">2021-04-28T05:27:54Z</dcterms:created>
  <dcterms:modified xsi:type="dcterms:W3CDTF">2022-04-27T03:32:02Z</dcterms:modified>
</cp:coreProperties>
</file>