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Bai Jamjuree" pitchFamily="2" charset="-34"/>
      <p:regular r:id="rId24"/>
    </p:embeddedFont>
    <p:embeddedFont>
      <p:font typeface="Bai Jamjuree Bold" pitchFamily="2" charset="-34"/>
      <p:regular r:id="rId25"/>
      <p:bold r:id="rId26"/>
    </p:embeddedFont>
    <p:embeddedFont>
      <p:font typeface="Barlow Bold" pitchFamily="2" charset="77"/>
      <p:regular r:id="rId27"/>
      <p:bold r:id="rId28"/>
    </p:embeddedFont>
    <p:embeddedFont>
      <p:font typeface="Barlow Light" pitchFamily="2" charset="77"/>
      <p:regular r:id="rId29"/>
      <p:italic r:id="rId30"/>
    </p:embeddedFont>
    <p:embeddedFont>
      <p:font typeface="Barlow Medium" pitchFamily="2" charset="77"/>
      <p:regular r:id="rId31"/>
      <p:italic r:id="rId32"/>
    </p:embeddedFont>
    <p:embeddedFont>
      <p:font typeface="Calibri" panose="020F0502020204030204" pitchFamily="34" charset="0"/>
      <p:regular r:id="rId33"/>
      <p:bold r:id="rId34"/>
      <p:italic r:id="rId35"/>
      <p:boldItalic r:id="rId3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37" autoAdjust="0"/>
  </p:normalViewPr>
  <p:slideViewPr>
    <p:cSldViewPr>
      <p:cViewPr varScale="1">
        <p:scale>
          <a:sx n="71" d="100"/>
          <a:sy n="71" d="100"/>
        </p:scale>
        <p:origin x="7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xmlns:a="http://schemas.openxmlformats.org/drawingml/2006/main">
              <a:rPr lang="en"/>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xmlns:a="http://schemas.openxmlformats.org/drawingml/2006/main" lvl="0"/>
            <a:r xmlns:a="http://schemas.openxmlformats.org/drawingml/2006/main">
              <a:rPr lang="en"/>
              <a:t>Click to edit Master text styles</a:t>
            </a:r>
          </a:p>
          <a:p>
            <a:pPr xmlns:a="http://schemas.openxmlformats.org/drawingml/2006/main" lvl="1"/>
            <a:r xmlns:a="http://schemas.openxmlformats.org/drawingml/2006/main">
              <a:rPr lang="en"/>
              <a:t>Second level</a:t>
            </a:r>
          </a:p>
          <a:p>
            <a:pPr xmlns:a="http://schemas.openxmlformats.org/drawingml/2006/main" lvl="2"/>
            <a:r xmlns:a="http://schemas.openxmlformats.org/drawingml/2006/main">
              <a:rPr lang="en"/>
              <a:t>Third level</a:t>
            </a:r>
          </a:p>
          <a:p>
            <a:pPr xmlns:a="http://schemas.openxmlformats.org/drawingml/2006/main" lvl="3"/>
            <a:r xmlns:a="http://schemas.openxmlformats.org/drawingml/2006/main">
              <a:rPr lang="en"/>
              <a:t>Fourth level</a:t>
            </a:r>
          </a:p>
          <a:p>
            <a:pPr xmlns:a="http://schemas.openxmlformats.org/drawingml/2006/main" lvl="4"/>
            <a:r xmlns:a="http://schemas.openxmlformats.org/drawingml/2006/main">
              <a:rPr lang="e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svg"/><Relationship Id="rId7" Type="http://schemas.openxmlformats.org/officeDocument/2006/relationships/image" Target="../media/image4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5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8.sv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svg"/><Relationship Id="rId7" Type="http://schemas.openxmlformats.org/officeDocument/2006/relationships/image" Target="../media/image6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15.svg"/><Relationship Id="rId10" Type="http://schemas.openxmlformats.org/officeDocument/2006/relationships/image" Target="../media/image63.svg"/><Relationship Id="rId4" Type="http://schemas.openxmlformats.org/officeDocument/2006/relationships/image" Target="../media/image14.png"/><Relationship Id="rId9"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6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svg"/><Relationship Id="rId7" Type="http://schemas.openxmlformats.org/officeDocument/2006/relationships/image" Target="../media/image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svg"/><Relationship Id="rId7" Type="http://schemas.openxmlformats.org/officeDocument/2006/relationships/image" Target="../media/image29.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sv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8.svg"/><Relationship Id="rId10" Type="http://schemas.openxmlformats.org/officeDocument/2006/relationships/image" Target="../media/image38.png"/><Relationship Id="rId4" Type="http://schemas.openxmlformats.org/officeDocument/2006/relationships/image" Target="../media/image7.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8.svg"/><Relationship Id="rId10" Type="http://schemas.openxmlformats.org/officeDocument/2006/relationships/image" Target="../media/image44.png"/><Relationship Id="rId4" Type="http://schemas.openxmlformats.org/officeDocument/2006/relationships/image" Target="../media/image7.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406" b="1140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218741" y="1360360"/>
            <a:ext cx="7315200" cy="131673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72800" y="4730044"/>
            <a:ext cx="7315200" cy="3828288"/>
          </a:xfrm>
          <a:prstGeom prst="rect">
            <a:avLst/>
          </a:prstGeom>
        </p:spPr>
      </p:pic>
      <p:grpSp>
        <p:nvGrpSpPr>
          <p:cNvPr id="5" name="Group 5"/>
          <p:cNvGrpSpPr/>
          <p:nvPr/>
        </p:nvGrpSpPr>
        <p:grpSpPr>
          <a:xfrm>
            <a:off x="6081250" y="2285325"/>
            <a:ext cx="12671900" cy="5190300"/>
            <a:chOff x="0" y="0"/>
            <a:chExt cx="3337455" cy="1366993"/>
          </a:xfrm>
        </p:grpSpPr>
        <p:sp>
          <p:nvSpPr>
            <p:cNvPr id="6" name="Freeform 6"/>
            <p:cNvSpPr/>
            <p:nvPr/>
          </p:nvSpPr>
          <p:spPr>
            <a:xfrm>
              <a:off x="0" y="0"/>
              <a:ext cx="3337455" cy="1366993"/>
            </a:xfrm>
            <a:custGeom>
              <a:avLst/>
              <a:gdLst/>
              <a:ahLst/>
              <a:cxnLst/>
              <a:rect l="l" t="t" r="r" b="b"/>
              <a:pathLst>
                <a:path w="3337455" h="1366993">
                  <a:moveTo>
                    <a:pt x="0" y="0"/>
                  </a:moveTo>
                  <a:lnTo>
                    <a:pt x="3337455" y="0"/>
                  </a:lnTo>
                  <a:lnTo>
                    <a:pt x="3337455" y="1366993"/>
                  </a:lnTo>
                  <a:lnTo>
                    <a:pt x="0" y="1366993"/>
                  </a:lnTo>
                  <a:close/>
                </a:path>
              </a:pathLst>
            </a:custGeom>
            <a:solidFill>
              <a:srgbClr val="041F4D"/>
            </a:solidFill>
            <a:ln w="95250">
              <a:solidFill>
                <a:srgbClr val="214E89"/>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7"/>
          <a:srcRect/>
          <a:stretch>
            <a:fillRect/>
          </a:stretch>
        </p:blipFill>
        <p:spPr>
          <a:xfrm>
            <a:off x="0" y="4983739"/>
            <a:ext cx="7915315" cy="5303261"/>
          </a:xfrm>
          <a:prstGeom prst="rect">
            <a:avLst/>
          </a:prstGeom>
        </p:spPr>
      </p:pic>
      <p:sp>
        <p:nvSpPr>
          <p:cNvPr id="9" name="TextBox 9"/>
          <p:cNvSpPr txBox="1"/>
          <p:nvPr/>
        </p:nvSpPr>
        <p:spPr>
          <a:xfrm>
            <a:off x="7382043" y="3531863"/>
            <a:ext cx="10594324" cy="1303627"/>
          </a:xfrm>
          <a:prstGeom prst="rect">
            <a:avLst/>
          </a:prstGeom>
        </p:spPr>
        <p:txBody>
          <a:bodyPr wrap="square" lIns="0" tIns="0" rIns="0" bIns="0" rtlCol="0" anchor="t">
            <a:spAutoFit/>
          </a:bodyPr>
          <a:lstStyle/>
          <a:p>
            <a:pPr xmlns:a="http://schemas.openxmlformats.org/drawingml/2006/main" algn="ctr">
              <a:lnSpc>
                <a:spcPts val="9990"/>
              </a:lnSpc>
            </a:pPr>
            <a:r xmlns:a="http://schemas.openxmlformats.org/drawingml/2006/main">
              <a:rPr lang="en" sz="10299" dirty="0" err="1">
                <a:solidFill>
                  <a:srgbClr val="CBE9F3"/>
                </a:solidFill>
                <a:cs typeface="Bai Jamjuree"/>
              </a:rPr>
              <a:t>financial statements</a:t>
            </a:r>
            <a:r xmlns:a="http://schemas.openxmlformats.org/drawingml/2006/main">
              <a:rPr lang="en" sz="10299" dirty="0">
                <a:solidFill>
                  <a:srgbClr val="CBE9F3"/>
                </a:solidFill>
                <a:cs typeface="Bai Jamjuree"/>
              </a:rPr>
              <a:t> </a:t>
            </a:r>
            <a:r xmlns:a="http://schemas.openxmlformats.org/drawingml/2006/main">
              <a:rPr lang="en" sz="10299" dirty="0">
                <a:solidFill>
                  <a:srgbClr val="CBE9F3"/>
                </a:solidFill>
                <a:cs typeface="Bai Jamjuree"/>
              </a:rPr>
              <a:t>:</a:t>
            </a:r>
          </a:p>
        </p:txBody>
      </p:sp>
      <p:sp>
        <p:nvSpPr>
          <p:cNvPr id="10" name="TextBox 10"/>
          <p:cNvSpPr txBox="1"/>
          <p:nvPr/>
        </p:nvSpPr>
        <p:spPr>
          <a:xfrm>
            <a:off x="7120037" y="5099550"/>
            <a:ext cx="10594325" cy="2586029"/>
          </a:xfrm>
          <a:prstGeom prst="rect">
            <a:avLst/>
          </a:prstGeom>
        </p:spPr>
        <p:txBody>
          <a:bodyPr lIns="0" tIns="0" rIns="0" bIns="0" rtlCol="0" anchor="t">
            <a:spAutoFit/>
          </a:bodyPr>
          <a:lstStyle/>
          <a:p>
            <a:pPr xmlns:a="http://schemas.openxmlformats.org/drawingml/2006/main" algn="ctr">
              <a:lnSpc>
                <a:spcPts val="9990"/>
              </a:lnSpc>
            </a:pPr>
            <a:r xmlns:a="http://schemas.openxmlformats.org/drawingml/2006/main">
              <a:rPr lang="en" sz="10299" dirty="0">
                <a:solidFill>
                  <a:srgbClr val="FFFFFF"/>
                </a:solidFill>
                <a:cs typeface="Bai Jamjuree"/>
              </a:rPr>
              <a:t>balance sheet</a:t>
            </a:r>
            <a:endParaRPr xmlns:a="http://schemas.openxmlformats.org/drawingml/2006/main" lang="en-US" sz="10299" dirty="0">
              <a:solidFill>
                <a:srgbClr val="FFFFFF"/>
              </a:solidFill>
              <a:cs typeface="Bai Jamjuree"/>
            </a:endParaRPr>
          </a:p>
          <a:p>
            <a:pPr xmlns:a="http://schemas.openxmlformats.org/drawingml/2006/main" algn="ctr">
              <a:lnSpc>
                <a:spcPts val="9990"/>
              </a:lnSpc>
            </a:pPr>
            <a:r xmlns:a="http://schemas.openxmlformats.org/drawingml/2006/main">
              <a:rPr lang="en" sz="10299" dirty="0" err="1">
                <a:solidFill>
                  <a:srgbClr val="FFFFFF"/>
                </a:solidFill>
                <a:cs typeface="Bai Jamjuree"/>
              </a:rPr>
              <a:t>income statement</a:t>
            </a:r>
            <a:endParaRPr xmlns:a="http://schemas.openxmlformats.org/drawingml/2006/main" lang="en-US" sz="10299" dirty="0">
              <a:solidFill>
                <a:srgbClr val="FFFFFF"/>
              </a:solidFill>
              <a:cs typeface="Bai Jamjure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871302" y="3591683"/>
            <a:ext cx="7871990" cy="3256035"/>
            <a:chOff x="0" y="0"/>
            <a:chExt cx="2073281" cy="857557"/>
          </a:xfrm>
        </p:grpSpPr>
        <p:sp>
          <p:nvSpPr>
            <p:cNvPr id="3" name="Freeform 3"/>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0834" y="3439283"/>
            <a:ext cx="7871990" cy="3256035"/>
            <a:chOff x="0" y="0"/>
            <a:chExt cx="2073281" cy="857557"/>
          </a:xfrm>
        </p:grpSpPr>
        <p:sp>
          <p:nvSpPr>
            <p:cNvPr id="6" name="Freeform 6"/>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214E8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2711297" y="405405"/>
            <a:ext cx="7924946" cy="1426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39173" y="-1852825"/>
            <a:ext cx="3636454" cy="4114800"/>
          </a:xfrm>
          <a:prstGeom prst="rect">
            <a:avLst/>
          </a:prstGeom>
        </p:spPr>
      </p:pic>
      <p:grpSp>
        <p:nvGrpSpPr>
          <p:cNvPr id="10" name="Group 10"/>
          <p:cNvGrpSpPr/>
          <p:nvPr/>
        </p:nvGrpSpPr>
        <p:grpSpPr>
          <a:xfrm>
            <a:off x="9544708" y="3591683"/>
            <a:ext cx="7871990" cy="3256035"/>
            <a:chOff x="0" y="0"/>
            <a:chExt cx="2073281" cy="857557"/>
          </a:xfrm>
        </p:grpSpPr>
        <p:sp>
          <p:nvSpPr>
            <p:cNvPr id="11" name="Freeform 11"/>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FFFFFF"/>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383312" y="3439283"/>
            <a:ext cx="7871990" cy="3256035"/>
            <a:chOff x="0" y="0"/>
            <a:chExt cx="2073281" cy="857557"/>
          </a:xfrm>
        </p:grpSpPr>
        <p:sp>
          <p:nvSpPr>
            <p:cNvPr id="14" name="Freeform 14"/>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214E89"/>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5040936" y="7323967"/>
            <a:ext cx="8206129" cy="2659334"/>
            <a:chOff x="0" y="0"/>
            <a:chExt cx="2161285" cy="700401"/>
          </a:xfrm>
        </p:grpSpPr>
        <p:sp>
          <p:nvSpPr>
            <p:cNvPr id="17" name="Freeform 17"/>
            <p:cNvSpPr/>
            <p:nvPr/>
          </p:nvSpPr>
          <p:spPr>
            <a:xfrm>
              <a:off x="0" y="0"/>
              <a:ext cx="2161285" cy="700401"/>
            </a:xfrm>
            <a:custGeom>
              <a:avLst/>
              <a:gdLst/>
              <a:ahLst/>
              <a:cxnLst/>
              <a:rect l="l" t="t" r="r" b="b"/>
              <a:pathLst>
                <a:path w="2161285" h="700401">
                  <a:moveTo>
                    <a:pt x="0" y="0"/>
                  </a:moveTo>
                  <a:lnTo>
                    <a:pt x="2161285" y="0"/>
                  </a:lnTo>
                  <a:lnTo>
                    <a:pt x="2161285" y="700401"/>
                  </a:lnTo>
                  <a:lnTo>
                    <a:pt x="0" y="700401"/>
                  </a:lnTo>
                  <a:close/>
                </a:path>
              </a:pathLst>
            </a:custGeom>
            <a:solidFill>
              <a:srgbClr val="FFFFFF"/>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213679" y="7171567"/>
            <a:ext cx="7871990" cy="2659334"/>
            <a:chOff x="0" y="0"/>
            <a:chExt cx="2073281" cy="700401"/>
          </a:xfrm>
        </p:grpSpPr>
        <p:sp>
          <p:nvSpPr>
            <p:cNvPr id="20" name="Freeform 20"/>
            <p:cNvSpPr/>
            <p:nvPr/>
          </p:nvSpPr>
          <p:spPr>
            <a:xfrm>
              <a:off x="0" y="0"/>
              <a:ext cx="2073281" cy="700401"/>
            </a:xfrm>
            <a:custGeom>
              <a:avLst/>
              <a:gdLst/>
              <a:ahLst/>
              <a:cxnLst/>
              <a:rect l="l" t="t" r="r" b="b"/>
              <a:pathLst>
                <a:path w="2073281" h="700401">
                  <a:moveTo>
                    <a:pt x="0" y="0"/>
                  </a:moveTo>
                  <a:lnTo>
                    <a:pt x="2073281" y="0"/>
                  </a:lnTo>
                  <a:lnTo>
                    <a:pt x="2073281" y="700401"/>
                  </a:lnTo>
                  <a:lnTo>
                    <a:pt x="0" y="700401"/>
                  </a:lnTo>
                  <a:close/>
                </a:path>
              </a:pathLst>
            </a:custGeom>
            <a:solidFill>
              <a:srgbClr val="214E89"/>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41525" y="5868501"/>
            <a:ext cx="3626167" cy="4114800"/>
          </a:xfrm>
          <a:prstGeom prst="rect">
            <a:avLst/>
          </a:prstGeom>
        </p:spPr>
      </p:pic>
      <p:pic>
        <p:nvPicPr>
          <p:cNvPr id="23" name="Picture 23"/>
          <p:cNvPicPr>
            <a:picLocks noChangeAspect="1"/>
          </p:cNvPicPr>
          <p:nvPr/>
        </p:nvPicPr>
        <p:blipFill>
          <a:blip r:embed="rId8"/>
          <a:srcRect/>
          <a:stretch>
            <a:fillRect/>
          </a:stretch>
        </p:blipFill>
        <p:spPr>
          <a:xfrm>
            <a:off x="560230" y="6551234"/>
            <a:ext cx="3422057" cy="3432067"/>
          </a:xfrm>
          <a:prstGeom prst="rect">
            <a:avLst/>
          </a:prstGeom>
        </p:spPr>
      </p:pic>
      <p:sp>
        <p:nvSpPr>
          <p:cNvPr id="24" name="TextBox 24"/>
          <p:cNvSpPr txBox="1"/>
          <p:nvPr/>
        </p:nvSpPr>
        <p:spPr>
          <a:xfrm>
            <a:off x="4210050" y="1251276"/>
            <a:ext cx="8371669" cy="771526"/>
          </a:xfrm>
          <a:prstGeom prst="rect">
            <a:avLst/>
          </a:prstGeom>
        </p:spPr>
        <p:txBody>
          <a:bodyPr lIns="0" tIns="0" rIns="0" bIns="0" rtlCol="0" anchor="t">
            <a:spAutoFit/>
          </a:bodyPr>
          <a:lstStyle/>
          <a:p>
            <a:pPr xmlns:a="http://schemas.openxmlformats.org/drawingml/2006/main" algn="ctr">
              <a:lnSpc>
                <a:spcPts val="6299"/>
              </a:lnSpc>
              <a:spcBef>
                <a:spcPct val="0"/>
              </a:spcBef>
            </a:pPr>
            <a:r xmlns:a="http://schemas.openxmlformats.org/drawingml/2006/main">
              <a:rPr lang="en" sz="4499" spc="44">
                <a:solidFill>
                  <a:srgbClr val="CBE9F3"/>
                </a:solidFill>
                <a:cs typeface="Barlow Light"/>
              </a:rPr>
              <a:t>Owners </a:t>
            </a:r>
            <a:r xmlns:a="http://schemas.openxmlformats.org/drawingml/2006/main">
              <a:rPr lang="en" sz="4499" spc="44">
                <a:solidFill>
                  <a:srgbClr val="CBE9F3"/>
                </a:solidFill>
                <a:latin typeface="Barlow Light"/>
              </a:rPr>
              <a:t>' Equities</a:t>
            </a:r>
          </a:p>
        </p:txBody>
      </p:sp>
      <p:sp>
        <p:nvSpPr>
          <p:cNvPr id="25" name="TextBox 25"/>
          <p:cNvSpPr txBox="1"/>
          <p:nvPr/>
        </p:nvSpPr>
        <p:spPr>
          <a:xfrm>
            <a:off x="1325458" y="3786430"/>
            <a:ext cx="3881675" cy="533400"/>
          </a:xfrm>
          <a:prstGeom prst="rect">
            <a:avLst/>
          </a:prstGeom>
        </p:spPr>
        <p:txBody>
          <a:bodyPr lIns="0" tIns="0" rIns="0" bIns="0" rtlCol="0" anchor="t">
            <a:spAutoFit/>
          </a:bodyPr>
          <a:lstStyle/>
          <a:p>
            <a:pPr xmlns:a="http://schemas.openxmlformats.org/drawingml/2006/main">
              <a:lnSpc>
                <a:spcPts val="4200"/>
              </a:lnSpc>
            </a:pPr>
            <a:r xmlns:a="http://schemas.openxmlformats.org/drawingml/2006/main">
              <a:rPr lang="en" sz="3500" spc="35">
                <a:solidFill>
                  <a:srgbClr val="FFFFFF"/>
                </a:solidFill>
                <a:cs typeface="Bai Jamjuree"/>
              </a:rPr>
              <a:t>share capital</a:t>
            </a:r>
          </a:p>
        </p:txBody>
      </p:sp>
      <p:sp>
        <p:nvSpPr>
          <p:cNvPr id="26" name="TextBox 26"/>
          <p:cNvSpPr txBox="1"/>
          <p:nvPr/>
        </p:nvSpPr>
        <p:spPr>
          <a:xfrm>
            <a:off x="1345099" y="4467254"/>
            <a:ext cx="6956244" cy="19812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Capital of a legally registered entity and the number of shares and the value of shares sold by the business and called the shareholders to pay for their shares</a:t>
            </a:r>
          </a:p>
        </p:txBody>
      </p:sp>
      <p:sp>
        <p:nvSpPr>
          <p:cNvPr id="27" name="TextBox 27"/>
          <p:cNvSpPr txBox="1"/>
          <p:nvPr/>
        </p:nvSpPr>
        <p:spPr>
          <a:xfrm>
            <a:off x="9895675" y="3881680"/>
            <a:ext cx="4096487" cy="533400"/>
          </a:xfrm>
          <a:prstGeom prst="rect">
            <a:avLst/>
          </a:prstGeom>
        </p:spPr>
        <p:txBody>
          <a:bodyPr lIns="0" tIns="0" rIns="0" bIns="0" rtlCol="0" anchor="t">
            <a:spAutoFit/>
          </a:bodyPr>
          <a:lstStyle/>
          <a:p>
            <a:pPr xmlns:a="http://schemas.openxmlformats.org/drawingml/2006/main" algn="just">
              <a:lnSpc>
                <a:spcPts val="4200"/>
              </a:lnSpc>
            </a:pPr>
            <a:r xmlns:a="http://schemas.openxmlformats.org/drawingml/2006/main">
              <a:rPr lang="en" sz="3500" spc="35">
                <a:solidFill>
                  <a:srgbClr val="FFFFFF"/>
                </a:solidFill>
                <a:cs typeface="Bai Jamjuree"/>
              </a:rPr>
              <a:t>capital surplus</a:t>
            </a:r>
          </a:p>
        </p:txBody>
      </p:sp>
      <p:sp>
        <p:nvSpPr>
          <p:cNvPr id="28" name="TextBox 28"/>
          <p:cNvSpPr txBox="1"/>
          <p:nvPr/>
        </p:nvSpPr>
        <p:spPr>
          <a:xfrm>
            <a:off x="9895675" y="4829204"/>
            <a:ext cx="6765300" cy="14859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Divided into 2 types: share premium and surplus from asset revaluation.</a:t>
            </a:r>
          </a:p>
        </p:txBody>
      </p:sp>
      <p:sp>
        <p:nvSpPr>
          <p:cNvPr id="29" name="TextBox 29"/>
          <p:cNvSpPr txBox="1"/>
          <p:nvPr/>
        </p:nvSpPr>
        <p:spPr>
          <a:xfrm>
            <a:off x="5718189" y="7442182"/>
            <a:ext cx="4096487" cy="533400"/>
          </a:xfrm>
          <a:prstGeom prst="rect">
            <a:avLst/>
          </a:prstGeom>
        </p:spPr>
        <p:txBody>
          <a:bodyPr lIns="0" tIns="0" rIns="0" bIns="0" rtlCol="0" anchor="t">
            <a:spAutoFit/>
          </a:bodyPr>
          <a:lstStyle/>
          <a:p>
            <a:pPr xmlns:a="http://schemas.openxmlformats.org/drawingml/2006/main" algn="just">
              <a:lnSpc>
                <a:spcPts val="4200"/>
              </a:lnSpc>
            </a:pPr>
            <a:r xmlns:a="http://schemas.openxmlformats.org/drawingml/2006/main">
              <a:rPr lang="en" sz="3500" spc="35">
                <a:solidFill>
                  <a:srgbClr val="FFFFFF"/>
                </a:solidFill>
                <a:cs typeface="Bai Jamjuree"/>
              </a:rPr>
              <a:t>retained earnings</a:t>
            </a:r>
          </a:p>
        </p:txBody>
      </p:sp>
      <p:sp>
        <p:nvSpPr>
          <p:cNvPr id="30" name="TextBox 30"/>
          <p:cNvSpPr txBox="1"/>
          <p:nvPr/>
        </p:nvSpPr>
        <p:spPr>
          <a:xfrm>
            <a:off x="5718189" y="8136402"/>
            <a:ext cx="6765300" cy="14859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Profits that have not been shared and retained in the business Allocated sections are usually displayed separately. and has not allocated</a:t>
            </a:r>
          </a:p>
        </p:txBody>
      </p:sp>
      <p:sp>
        <p:nvSpPr>
          <p:cNvPr id="31" name="TextBox 31"/>
          <p:cNvSpPr txBox="1"/>
          <p:nvPr/>
        </p:nvSpPr>
        <p:spPr>
          <a:xfrm>
            <a:off x="4958165" y="2360202"/>
            <a:ext cx="8371669" cy="655956"/>
          </a:xfrm>
          <a:prstGeom prst="rect">
            <a:avLst/>
          </a:prstGeom>
        </p:spPr>
        <p:txBody>
          <a:bodyPr lIns="0" tIns="0" rIns="0" bIns="0" rtlCol="0" anchor="t">
            <a:spAutoFit/>
          </a:bodyPr>
          <a:lstStyle/>
          <a:p>
            <a:pPr xmlns:a="http://schemas.openxmlformats.org/drawingml/2006/main" algn="ctr">
              <a:lnSpc>
                <a:spcPts val="5319"/>
              </a:lnSpc>
              <a:spcBef>
                <a:spcPct val="0"/>
              </a:spcBef>
            </a:pPr>
            <a:r xmlns:a="http://schemas.openxmlformats.org/drawingml/2006/main">
              <a:rPr lang="en" sz="3799" spc="37">
                <a:solidFill>
                  <a:srgbClr val="CBE9F3"/>
                </a:solidFill>
                <a:cs typeface="Barlow Light"/>
              </a:rPr>
              <a:t>Assets = Liabilities + Owner's Equity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2231689" y="4190950"/>
            <a:ext cx="5161075" cy="4664250"/>
            <a:chOff x="0" y="0"/>
            <a:chExt cx="1359295" cy="1228444"/>
          </a:xfrm>
        </p:grpSpPr>
        <p:sp>
          <p:nvSpPr>
            <p:cNvPr id="3" name="Freeform 3"/>
            <p:cNvSpPr/>
            <p:nvPr/>
          </p:nvSpPr>
          <p:spPr>
            <a:xfrm>
              <a:off x="0" y="0"/>
              <a:ext cx="1359295" cy="1228444"/>
            </a:xfrm>
            <a:custGeom>
              <a:avLst/>
              <a:gdLst/>
              <a:ahLst/>
              <a:cxnLst/>
              <a:rect l="l" t="t" r="r" b="b"/>
              <a:pathLst>
                <a:path w="1359295" h="1228444">
                  <a:moveTo>
                    <a:pt x="0" y="0"/>
                  </a:moveTo>
                  <a:lnTo>
                    <a:pt x="1359295" y="0"/>
                  </a:lnTo>
                  <a:lnTo>
                    <a:pt x="1359295" y="1228444"/>
                  </a:lnTo>
                  <a:lnTo>
                    <a:pt x="0" y="1228444"/>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231689" y="2671250"/>
            <a:ext cx="5161075" cy="1215700"/>
            <a:chOff x="0" y="0"/>
            <a:chExt cx="1359295" cy="320184"/>
          </a:xfrm>
        </p:grpSpPr>
        <p:sp>
          <p:nvSpPr>
            <p:cNvPr id="6" name="Freeform 6"/>
            <p:cNvSpPr/>
            <p:nvPr/>
          </p:nvSpPr>
          <p:spPr>
            <a:xfrm>
              <a:off x="0" y="0"/>
              <a:ext cx="1359295" cy="320184"/>
            </a:xfrm>
            <a:custGeom>
              <a:avLst/>
              <a:gdLst/>
              <a:ahLst/>
              <a:cxnLst/>
              <a:rect l="l" t="t" r="r" b="b"/>
              <a:pathLst>
                <a:path w="1359295" h="320184">
                  <a:moveTo>
                    <a:pt x="0" y="0"/>
                  </a:moveTo>
                  <a:lnTo>
                    <a:pt x="1359295" y="0"/>
                  </a:lnTo>
                  <a:lnTo>
                    <a:pt x="1359295" y="320184"/>
                  </a:lnTo>
                  <a:lnTo>
                    <a:pt x="0" y="320184"/>
                  </a:lnTo>
                  <a:close/>
                </a:path>
              </a:pathLst>
            </a:custGeom>
            <a:solidFill>
              <a:srgbClr val="CBE9F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258518" y="8389975"/>
            <a:ext cx="3085950" cy="930450"/>
            <a:chOff x="0" y="0"/>
            <a:chExt cx="812761" cy="245057"/>
          </a:xfrm>
        </p:grpSpPr>
        <p:sp>
          <p:nvSpPr>
            <p:cNvPr id="9" name="Freeform 9"/>
            <p:cNvSpPr/>
            <p:nvPr/>
          </p:nvSpPr>
          <p:spPr>
            <a:xfrm>
              <a:off x="0" y="0"/>
              <a:ext cx="812761" cy="245057"/>
            </a:xfrm>
            <a:custGeom>
              <a:avLst/>
              <a:gdLst/>
              <a:ahLst/>
              <a:cxnLst/>
              <a:rect l="l" t="t" r="r" b="b"/>
              <a:pathLst>
                <a:path w="812761" h="245057">
                  <a:moveTo>
                    <a:pt x="0" y="0"/>
                  </a:moveTo>
                  <a:lnTo>
                    <a:pt x="812761" y="0"/>
                  </a:lnTo>
                  <a:lnTo>
                    <a:pt x="812761" y="245057"/>
                  </a:lnTo>
                  <a:lnTo>
                    <a:pt x="0" y="245057"/>
                  </a:lnTo>
                  <a:close/>
                </a:path>
              </a:pathLst>
            </a:custGeom>
            <a:solidFill>
              <a:srgbClr val="CBE9F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069525" y="2609125"/>
            <a:ext cx="5161075" cy="1215700"/>
            <a:chOff x="0" y="0"/>
            <a:chExt cx="1359295" cy="320184"/>
          </a:xfrm>
        </p:grpSpPr>
        <p:sp>
          <p:nvSpPr>
            <p:cNvPr id="12" name="Freeform 12"/>
            <p:cNvSpPr/>
            <p:nvPr/>
          </p:nvSpPr>
          <p:spPr>
            <a:xfrm>
              <a:off x="0" y="0"/>
              <a:ext cx="1359295" cy="320184"/>
            </a:xfrm>
            <a:custGeom>
              <a:avLst/>
              <a:gdLst/>
              <a:ahLst/>
              <a:cxnLst/>
              <a:rect l="l" t="t" r="r" b="b"/>
              <a:pathLst>
                <a:path w="1359295" h="320184">
                  <a:moveTo>
                    <a:pt x="0" y="0"/>
                  </a:moveTo>
                  <a:lnTo>
                    <a:pt x="1359295" y="0"/>
                  </a:lnTo>
                  <a:lnTo>
                    <a:pt x="1359295" y="320184"/>
                  </a:lnTo>
                  <a:lnTo>
                    <a:pt x="0" y="320184"/>
                  </a:lnTo>
                  <a:close/>
                </a:path>
              </a:pathLst>
            </a:custGeom>
            <a:solidFill>
              <a:srgbClr val="CBE9F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1069525" y="4128825"/>
            <a:ext cx="5161075" cy="4664250"/>
            <a:chOff x="0" y="0"/>
            <a:chExt cx="1359295" cy="1228444"/>
          </a:xfrm>
        </p:grpSpPr>
        <p:sp>
          <p:nvSpPr>
            <p:cNvPr id="15" name="Freeform 15"/>
            <p:cNvSpPr/>
            <p:nvPr/>
          </p:nvSpPr>
          <p:spPr>
            <a:xfrm>
              <a:off x="0" y="0"/>
              <a:ext cx="1359295" cy="1228444"/>
            </a:xfrm>
            <a:custGeom>
              <a:avLst/>
              <a:gdLst/>
              <a:ahLst/>
              <a:cxnLst/>
              <a:rect l="l" t="t" r="r" b="b"/>
              <a:pathLst>
                <a:path w="1359295" h="1228444">
                  <a:moveTo>
                    <a:pt x="0" y="0"/>
                  </a:moveTo>
                  <a:lnTo>
                    <a:pt x="1359295" y="0"/>
                  </a:lnTo>
                  <a:lnTo>
                    <a:pt x="1359295" y="1228444"/>
                  </a:lnTo>
                  <a:lnTo>
                    <a:pt x="0" y="1228444"/>
                  </a:lnTo>
                  <a:close/>
                </a:path>
              </a:pathLst>
            </a:custGeom>
            <a:solidFill>
              <a:srgbClr val="214E89"/>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039704" y="8327850"/>
            <a:ext cx="3371141" cy="930450"/>
            <a:chOff x="0" y="0"/>
            <a:chExt cx="887873" cy="245057"/>
          </a:xfrm>
        </p:grpSpPr>
        <p:sp>
          <p:nvSpPr>
            <p:cNvPr id="18" name="Freeform 18"/>
            <p:cNvSpPr/>
            <p:nvPr/>
          </p:nvSpPr>
          <p:spPr>
            <a:xfrm>
              <a:off x="0" y="0"/>
              <a:ext cx="887873" cy="245057"/>
            </a:xfrm>
            <a:custGeom>
              <a:avLst/>
              <a:gdLst/>
              <a:ahLst/>
              <a:cxnLst/>
              <a:rect l="l" t="t" r="r" b="b"/>
              <a:pathLst>
                <a:path w="887873" h="245057">
                  <a:moveTo>
                    <a:pt x="0" y="0"/>
                  </a:moveTo>
                  <a:lnTo>
                    <a:pt x="887873" y="0"/>
                  </a:lnTo>
                  <a:lnTo>
                    <a:pt x="887873" y="245057"/>
                  </a:lnTo>
                  <a:lnTo>
                    <a:pt x="0" y="245057"/>
                  </a:lnTo>
                  <a:close/>
                </a:path>
              </a:pathLst>
            </a:custGeom>
            <a:solidFill>
              <a:srgbClr val="CBE9F3"/>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39173" y="-2057400"/>
            <a:ext cx="3636454" cy="4114800"/>
          </a:xfrm>
          <a:prstGeom prst="rect">
            <a:avLst/>
          </a:prstGeom>
        </p:spPr>
      </p:pic>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4412373" y="-2057400"/>
            <a:ext cx="3636454" cy="4114800"/>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33628" y="3866938"/>
            <a:ext cx="3583294" cy="4418800"/>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68383" y="3886950"/>
            <a:ext cx="4287686" cy="4308912"/>
          </a:xfrm>
          <a:prstGeom prst="rect">
            <a:avLst/>
          </a:prstGeom>
        </p:spPr>
      </p:pic>
      <p:sp>
        <p:nvSpPr>
          <p:cNvPr id="24" name="TextBox 24"/>
          <p:cNvSpPr txBox="1"/>
          <p:nvPr/>
        </p:nvSpPr>
        <p:spPr>
          <a:xfrm>
            <a:off x="4991055" y="1141952"/>
            <a:ext cx="8305889" cy="676275"/>
          </a:xfrm>
          <a:prstGeom prst="rect">
            <a:avLst/>
          </a:prstGeom>
        </p:spPr>
        <p:txBody>
          <a:bodyPr lIns="0" tIns="0" rIns="0" bIns="0" rtlCol="0" anchor="t">
            <a:spAutoFit/>
          </a:bodyPr>
          <a:lstStyle/>
          <a:p>
            <a:pPr xmlns:a="http://schemas.openxmlformats.org/drawingml/2006/main" algn="ctr">
              <a:lnSpc>
                <a:spcPts val="5399"/>
              </a:lnSpc>
            </a:pPr>
            <a:r xmlns:a="http://schemas.openxmlformats.org/drawingml/2006/main">
              <a:rPr lang="en" sz="4499">
                <a:solidFill>
                  <a:srgbClr val="CBE9F3"/>
                </a:solidFill>
                <a:cs typeface="Bai Jamjuree"/>
              </a:rPr>
              <a:t>The balance sheet is divided into two types.</a:t>
            </a:r>
          </a:p>
        </p:txBody>
      </p:sp>
      <p:sp>
        <p:nvSpPr>
          <p:cNvPr id="25" name="TextBox 25"/>
          <p:cNvSpPr txBox="1"/>
          <p:nvPr/>
        </p:nvSpPr>
        <p:spPr>
          <a:xfrm>
            <a:off x="3051443" y="3045738"/>
            <a:ext cx="3521566"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500" spc="35">
                <a:solidFill>
                  <a:srgbClr val="214E89"/>
                </a:solidFill>
                <a:cs typeface="Bai Jamjuree"/>
              </a:rPr>
              <a:t>report balance sheet</a:t>
            </a:r>
          </a:p>
        </p:txBody>
      </p:sp>
      <p:sp>
        <p:nvSpPr>
          <p:cNvPr id="26" name="TextBox 26"/>
          <p:cNvSpPr txBox="1"/>
          <p:nvPr/>
        </p:nvSpPr>
        <p:spPr>
          <a:xfrm>
            <a:off x="3051443" y="8588500"/>
            <a:ext cx="3521566"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500" spc="35">
                <a:solidFill>
                  <a:srgbClr val="214E89"/>
                </a:solidFill>
                <a:latin typeface="Bai Jamjuree"/>
              </a:rPr>
              <a:t>(Report form)</a:t>
            </a:r>
          </a:p>
        </p:txBody>
      </p:sp>
      <p:sp>
        <p:nvSpPr>
          <p:cNvPr id="27" name="TextBox 27"/>
          <p:cNvSpPr txBox="1"/>
          <p:nvPr/>
        </p:nvSpPr>
        <p:spPr>
          <a:xfrm>
            <a:off x="11889280" y="2950275"/>
            <a:ext cx="3521566"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500" spc="35">
                <a:solidFill>
                  <a:srgbClr val="214E89"/>
                </a:solidFill>
                <a:cs typeface="Bai Jamjuree"/>
              </a:rPr>
              <a:t>account balance sheet</a:t>
            </a:r>
          </a:p>
        </p:txBody>
      </p:sp>
      <p:sp>
        <p:nvSpPr>
          <p:cNvPr id="28" name="TextBox 28"/>
          <p:cNvSpPr txBox="1"/>
          <p:nvPr/>
        </p:nvSpPr>
        <p:spPr>
          <a:xfrm>
            <a:off x="12039704" y="8526375"/>
            <a:ext cx="3521566"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500" spc="35">
                <a:solidFill>
                  <a:srgbClr val="214E89"/>
                </a:solidFill>
                <a:latin typeface="Bai Jamjuree"/>
              </a:rPr>
              <a:t>(Account form)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39173" y="-2057400"/>
            <a:ext cx="3636454"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4412373" y="-2057400"/>
            <a:ext cx="3636454" cy="4114800"/>
          </a:xfrm>
          <a:prstGeom prst="rect">
            <a:avLst/>
          </a:prstGeom>
        </p:spPr>
      </p:pic>
      <p:pic>
        <p:nvPicPr>
          <p:cNvPr id="4" name="Picture 4"/>
          <p:cNvPicPr>
            <a:picLocks noChangeAspect="1"/>
          </p:cNvPicPr>
          <p:nvPr/>
        </p:nvPicPr>
        <p:blipFill>
          <a:blip r:embed="rId4"/>
          <a:srcRect l="45152" t="18787" r="23697" b="34442"/>
          <a:stretch>
            <a:fillRect/>
          </a:stretch>
        </p:blipFill>
        <p:spPr>
          <a:xfrm>
            <a:off x="3373986" y="270315"/>
            <a:ext cx="11540027" cy="9746370"/>
          </a:xfrm>
          <a:prstGeom prst="rect">
            <a:avLst/>
          </a:prstGeom>
        </p:spPr>
      </p:pic>
      <p:sp>
        <p:nvSpPr>
          <p:cNvPr id="5" name="TextBox 5"/>
          <p:cNvSpPr txBox="1"/>
          <p:nvPr/>
        </p:nvSpPr>
        <p:spPr>
          <a:xfrm>
            <a:off x="3159535" y="1372353"/>
            <a:ext cx="4987605" cy="600075"/>
          </a:xfrm>
          <a:prstGeom prst="rect">
            <a:avLst/>
          </a:prstGeom>
        </p:spPr>
        <p:txBody>
          <a:bodyPr lIns="0" tIns="0" rIns="0" bIns="0" rtlCol="0" anchor="t">
            <a:spAutoFit/>
          </a:bodyPr>
          <a:lstStyle/>
          <a:p>
            <a:pPr xmlns:a="http://schemas.openxmlformats.org/drawingml/2006/main" algn="ctr">
              <a:lnSpc>
                <a:spcPts val="4799"/>
              </a:lnSpc>
            </a:pPr>
            <a:r xmlns:a="http://schemas.openxmlformats.org/drawingml/2006/main">
              <a:rPr lang="en" sz="3999">
                <a:solidFill>
                  <a:srgbClr val="041F4D"/>
                </a:solidFill>
                <a:cs typeface="Bai Jamjuree"/>
              </a:rPr>
              <a:t>report balance sheet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39173" y="-2057400"/>
            <a:ext cx="3636454"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4412373" y="-2057400"/>
            <a:ext cx="3636454" cy="4114800"/>
          </a:xfrm>
          <a:prstGeom prst="rect">
            <a:avLst/>
          </a:prstGeom>
        </p:spPr>
      </p:pic>
      <p:pic>
        <p:nvPicPr>
          <p:cNvPr id="4" name="Picture 4"/>
          <p:cNvPicPr>
            <a:picLocks noChangeAspect="1"/>
          </p:cNvPicPr>
          <p:nvPr/>
        </p:nvPicPr>
        <p:blipFill>
          <a:blip r:embed="rId4"/>
          <a:srcRect l="45152" t="65109" r="23697" b="5600"/>
          <a:stretch>
            <a:fillRect/>
          </a:stretch>
        </p:blipFill>
        <p:spPr>
          <a:xfrm>
            <a:off x="2987157" y="2481068"/>
            <a:ext cx="11540027" cy="6103696"/>
          </a:xfrm>
          <a:prstGeom prst="rect">
            <a:avLst/>
          </a:prstGeom>
        </p:spPr>
      </p:pic>
      <p:sp>
        <p:nvSpPr>
          <p:cNvPr id="5" name="TextBox 5"/>
          <p:cNvSpPr txBox="1"/>
          <p:nvPr/>
        </p:nvSpPr>
        <p:spPr>
          <a:xfrm>
            <a:off x="9185595" y="2481068"/>
            <a:ext cx="4987605" cy="600075"/>
          </a:xfrm>
          <a:prstGeom prst="rect">
            <a:avLst/>
          </a:prstGeom>
        </p:spPr>
        <p:txBody>
          <a:bodyPr lIns="0" tIns="0" rIns="0" bIns="0" rtlCol="0" anchor="t">
            <a:spAutoFit/>
          </a:bodyPr>
          <a:lstStyle/>
          <a:p>
            <a:pPr xmlns:a="http://schemas.openxmlformats.org/drawingml/2006/main" algn="ctr">
              <a:lnSpc>
                <a:spcPts val="4799"/>
              </a:lnSpc>
            </a:pPr>
            <a:r xmlns:a="http://schemas.openxmlformats.org/drawingml/2006/main">
              <a:rPr lang="en" sz="3999">
                <a:solidFill>
                  <a:srgbClr val="041F4D"/>
                </a:solidFill>
                <a:cs typeface="Bai Jamjuree"/>
              </a:rPr>
              <a:t>report balance sheet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39173" y="-2057400"/>
            <a:ext cx="3636454"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4412373" y="-2057400"/>
            <a:ext cx="3636454" cy="4114800"/>
          </a:xfrm>
          <a:prstGeom prst="rect">
            <a:avLst/>
          </a:prstGeom>
        </p:spPr>
      </p:pic>
      <p:pic>
        <p:nvPicPr>
          <p:cNvPr id="4" name="Picture 4"/>
          <p:cNvPicPr>
            <a:picLocks noChangeAspect="1"/>
          </p:cNvPicPr>
          <p:nvPr/>
        </p:nvPicPr>
        <p:blipFill>
          <a:blip r:embed="rId4"/>
          <a:srcRect l="40829" t="18787" r="20655" b="5408"/>
          <a:stretch>
            <a:fillRect/>
          </a:stretch>
        </p:blipFill>
        <p:spPr>
          <a:xfrm>
            <a:off x="4114800" y="130985"/>
            <a:ext cx="8978210" cy="9939779"/>
          </a:xfrm>
          <a:prstGeom prst="rect">
            <a:avLst/>
          </a:prstGeom>
        </p:spPr>
      </p:pic>
      <p:sp>
        <p:nvSpPr>
          <p:cNvPr id="5" name="TextBox 5"/>
          <p:cNvSpPr txBox="1"/>
          <p:nvPr/>
        </p:nvSpPr>
        <p:spPr>
          <a:xfrm>
            <a:off x="3353461" y="728662"/>
            <a:ext cx="4987605" cy="600075"/>
          </a:xfrm>
          <a:prstGeom prst="rect">
            <a:avLst/>
          </a:prstGeom>
        </p:spPr>
        <p:txBody>
          <a:bodyPr lIns="0" tIns="0" rIns="0" bIns="0" rtlCol="0" anchor="t">
            <a:spAutoFit/>
          </a:bodyPr>
          <a:lstStyle/>
          <a:p>
            <a:pPr xmlns:a="http://schemas.openxmlformats.org/drawingml/2006/main" algn="ctr">
              <a:lnSpc>
                <a:spcPts val="4799"/>
              </a:lnSpc>
            </a:pPr>
            <a:r xmlns:a="http://schemas.openxmlformats.org/drawingml/2006/main">
              <a:rPr lang="en" sz="3999">
                <a:solidFill>
                  <a:srgbClr val="041F4D"/>
                </a:solidFill>
                <a:cs typeface="Bai Jamjuree"/>
              </a:rPr>
              <a:t>account balance sheet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7542500" y="1814050"/>
            <a:ext cx="10745500" cy="6658900"/>
            <a:chOff x="0" y="0"/>
            <a:chExt cx="2830091" cy="1753784"/>
          </a:xfrm>
        </p:grpSpPr>
        <p:sp>
          <p:nvSpPr>
            <p:cNvPr id="3" name="Freeform 3"/>
            <p:cNvSpPr/>
            <p:nvPr/>
          </p:nvSpPr>
          <p:spPr>
            <a:xfrm>
              <a:off x="0" y="0"/>
              <a:ext cx="2830091" cy="1753784"/>
            </a:xfrm>
            <a:custGeom>
              <a:avLst/>
              <a:gdLst/>
              <a:ahLst/>
              <a:cxnLst/>
              <a:rect l="l" t="t" r="r" b="b"/>
              <a:pathLst>
                <a:path w="2830091" h="1753784">
                  <a:moveTo>
                    <a:pt x="0" y="0"/>
                  </a:moveTo>
                  <a:lnTo>
                    <a:pt x="2830091" y="0"/>
                  </a:lnTo>
                  <a:lnTo>
                    <a:pt x="2830091" y="1753784"/>
                  </a:lnTo>
                  <a:lnTo>
                    <a:pt x="0" y="1753784"/>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028700"/>
            <a:ext cx="6610175" cy="8229600"/>
            <a:chOff x="0" y="0"/>
            <a:chExt cx="684482" cy="852174"/>
          </a:xfrm>
        </p:grpSpPr>
        <p:sp>
          <p:nvSpPr>
            <p:cNvPr id="6" name="Freeform 6"/>
            <p:cNvSpPr/>
            <p:nvPr/>
          </p:nvSpPr>
          <p:spPr>
            <a:xfrm>
              <a:off x="0" y="0"/>
              <a:ext cx="684482" cy="852174"/>
            </a:xfrm>
            <a:custGeom>
              <a:avLst/>
              <a:gdLst/>
              <a:ahLst/>
              <a:cxnLst/>
              <a:rect l="l" t="t" r="r" b="b"/>
              <a:pathLst>
                <a:path w="684482" h="852174">
                  <a:moveTo>
                    <a:pt x="0" y="0"/>
                  </a:moveTo>
                  <a:lnTo>
                    <a:pt x="684482" y="0"/>
                  </a:lnTo>
                  <a:lnTo>
                    <a:pt x="684482" y="852174"/>
                  </a:lnTo>
                  <a:lnTo>
                    <a:pt x="0" y="852174"/>
                  </a:lnTo>
                  <a:close/>
                </a:path>
              </a:pathLst>
            </a:custGeom>
            <a:solidFill>
              <a:srgbClr val="CBE9F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4412373" y="-2266152"/>
            <a:ext cx="3636454" cy="411480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14412373" y="8471902"/>
            <a:ext cx="3636454" cy="41148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5910" y="5143500"/>
            <a:ext cx="6215756" cy="4114800"/>
          </a:xfrm>
          <a:prstGeom prst="rect">
            <a:avLst/>
          </a:prstGeom>
        </p:spPr>
      </p:pic>
      <p:sp>
        <p:nvSpPr>
          <p:cNvPr id="11" name="TextBox 11"/>
          <p:cNvSpPr txBox="1"/>
          <p:nvPr/>
        </p:nvSpPr>
        <p:spPr>
          <a:xfrm>
            <a:off x="8442887" y="2107933"/>
            <a:ext cx="3636613" cy="676275"/>
          </a:xfrm>
          <a:prstGeom prst="rect">
            <a:avLst/>
          </a:prstGeom>
        </p:spPr>
        <p:txBody>
          <a:bodyPr lIns="0" tIns="0" rIns="0" bIns="0" rtlCol="0" anchor="t">
            <a:spAutoFit/>
          </a:bodyPr>
          <a:lstStyle/>
          <a:p>
            <a:pPr xmlns:a="http://schemas.openxmlformats.org/drawingml/2006/main">
              <a:lnSpc>
                <a:spcPts val="5399"/>
              </a:lnSpc>
            </a:pPr>
            <a:r xmlns:a="http://schemas.openxmlformats.org/drawingml/2006/main">
              <a:rPr lang="en" sz="4499">
                <a:solidFill>
                  <a:srgbClr val="CBE9F3"/>
                </a:solidFill>
                <a:cs typeface="Bai Jamjuree"/>
              </a:rPr>
              <a:t>income statement</a:t>
            </a:r>
          </a:p>
        </p:txBody>
      </p:sp>
      <p:sp>
        <p:nvSpPr>
          <p:cNvPr id="12" name="TextBox 12"/>
          <p:cNvSpPr txBox="1"/>
          <p:nvPr/>
        </p:nvSpPr>
        <p:spPr>
          <a:xfrm>
            <a:off x="8044262" y="3002445"/>
            <a:ext cx="9771561" cy="19812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Income Statement is a statement that shows the performance of a business in a particular accounting period. Which is generally specified for a period of 1 year or can make a profit and loss statement to report operating results for a period shorter than 1 year.</a:t>
            </a:r>
          </a:p>
        </p:txBody>
      </p:sp>
      <p:sp>
        <p:nvSpPr>
          <p:cNvPr id="13" name="TextBox 13"/>
          <p:cNvSpPr txBox="1"/>
          <p:nvPr/>
        </p:nvSpPr>
        <p:spPr>
          <a:xfrm>
            <a:off x="1256124" y="3406849"/>
            <a:ext cx="6185542" cy="676275"/>
          </a:xfrm>
          <a:prstGeom prst="rect">
            <a:avLst/>
          </a:prstGeom>
        </p:spPr>
        <p:txBody>
          <a:bodyPr lIns="0" tIns="0" rIns="0" bIns="0" rtlCol="0" anchor="t">
            <a:spAutoFit/>
          </a:bodyPr>
          <a:lstStyle/>
          <a:p>
            <a:pPr xmlns:a="http://schemas.openxmlformats.org/drawingml/2006/main">
              <a:lnSpc>
                <a:spcPts val="5399"/>
              </a:lnSpc>
            </a:pPr>
            <a:r xmlns:a="http://schemas.openxmlformats.org/drawingml/2006/main">
              <a:rPr lang="en" sz="4499">
                <a:solidFill>
                  <a:srgbClr val="214E89"/>
                </a:solidFill>
                <a:cs typeface="Bai Jamjuree"/>
              </a:rPr>
              <a:t>Profit = Revenue – Expenses</a:t>
            </a:r>
          </a:p>
        </p:txBody>
      </p:sp>
      <p:sp>
        <p:nvSpPr>
          <p:cNvPr id="14" name="TextBox 14"/>
          <p:cNvSpPr txBox="1"/>
          <p:nvPr/>
        </p:nvSpPr>
        <p:spPr>
          <a:xfrm>
            <a:off x="7638875" y="5440844"/>
            <a:ext cx="10176948" cy="2670475"/>
          </a:xfrm>
          <a:prstGeom prst="rect">
            <a:avLst/>
          </a:prstGeom>
        </p:spPr>
        <p:txBody>
          <a:bodyPr lIns="0" tIns="0" rIns="0" bIns="0" rtlCol="0" anchor="t">
            <a:spAutoFit/>
          </a:bodyPr>
          <a:lstStyle/>
          <a:p>
            <a:pPr xmlns:a="http://schemas.openxmlformats.org/drawingml/2006/main" marL="582935" lvl="1" indent="-291467">
              <a:lnSpc>
                <a:spcPts val="3510"/>
              </a:lnSpc>
              <a:buFont typeface="Arial"/>
              <a:buChar char="•"/>
            </a:pPr>
            <a:r xmlns:a="http://schemas.openxmlformats.org/drawingml/2006/main">
              <a:rPr lang="en" sz="2700" spc="27" dirty="0" err="1">
                <a:solidFill>
                  <a:srgbClr val="FFFFFF"/>
                </a:solidFill>
                <a:cs typeface="Bai Jamjuree"/>
              </a:rPr>
              <a:t>Revenues </a:t>
            </a:r>
            <a:r xmlns:a="http://schemas.openxmlformats.org/drawingml/2006/main">
              <a:rPr lang="en" sz="2700" spc="27" dirty="0">
                <a:solidFill>
                  <a:srgbClr val="FFFFFF"/>
                </a:solidFill>
                <a:cs typeface="Bai Jamjuree"/>
              </a:rPr>
              <a:t>are the assets that an entity receives from the sale </a:t>
            </a:r>
            <a:r xmlns:a="http://schemas.openxmlformats.org/drawingml/2006/main">
              <a:rPr lang="en" sz="2700" spc="27" dirty="0" err="1">
                <a:solidFill>
                  <a:srgbClr val="FFFFFF"/>
                </a:solidFill>
                <a:cs typeface="Bai Jamjuree"/>
              </a:rPr>
              <a:t>of </a:t>
            </a:r>
            <a:r xmlns:a="http://schemas.openxmlformats.org/drawingml/2006/main">
              <a:rPr lang="en" sz="2700" spc="27" dirty="0">
                <a:solidFill>
                  <a:srgbClr val="FFFFFF"/>
                </a:solidFill>
                <a:cs typeface="Bai Jamjuree"/>
              </a:rPr>
              <a:t>goods and services to its customers, including returns on investments.</a:t>
            </a:r>
          </a:p>
          <a:p>
            <a:pPr xmlns:a="http://schemas.openxmlformats.org/drawingml/2006/main" marL="582935" lvl="1" indent="-291467">
              <a:lnSpc>
                <a:spcPts val="3510"/>
              </a:lnSpc>
              <a:buFont typeface="Arial"/>
              <a:buChar char="•"/>
            </a:pPr>
            <a:r xmlns:a="http://schemas.openxmlformats.org/drawingml/2006/main">
              <a:rPr lang="en" sz="2700" spc="27" dirty="0">
                <a:solidFill>
                  <a:srgbClr val="FFFFFF"/>
                </a:solidFill>
                <a:latin typeface="Bai Jamjuree"/>
              </a:rPr>
              <a:t> </a:t>
            </a:r>
            <a:r xmlns:a="http://schemas.openxmlformats.org/drawingml/2006/main">
              <a:rPr lang="en" sz="2700" spc="27" dirty="0" err="1">
                <a:solidFill>
                  <a:srgbClr val="FFFFFF"/>
                </a:solidFill>
                <a:cs typeface="Bai Jamjuree"/>
              </a:rPr>
              <a:t>Expenses </a:t>
            </a:r>
            <a:r xmlns:a="http://schemas.openxmlformats.org/drawingml/2006/main">
              <a:rPr lang="en" sz="2700" spc="27" dirty="0" err="1">
                <a:solidFill>
                  <a:srgbClr val="FFFFFF"/>
                </a:solidFill>
                <a:cs typeface="Bai Jamjuree"/>
              </a:rPr>
              <a:t>are </a:t>
            </a:r>
            <a:r xmlns:a="http://schemas.openxmlformats.org/drawingml/2006/main">
              <a:rPr lang="en" sz="2700" spc="27" dirty="0">
                <a:solidFill>
                  <a:srgbClr val="FFFFFF"/>
                </a:solidFill>
                <a:cs typeface="Bai Jamjuree"/>
              </a:rPr>
              <a:t>the costs of goods and services that are used or exhausted to generate revenue and result in a decrease in equity </a:t>
            </a:r>
            <a:r xmlns:a="http://schemas.openxmlformats.org/drawingml/2006/main">
              <a:rPr lang="en" sz="2700" spc="27" dirty="0">
                <a:solidFill>
                  <a:srgbClr val="FFFFFF"/>
                </a:solidFill>
                <a:cs typeface="Bai Jamjuree"/>
              </a:rPr>
              <a:t>.</a:t>
            </a:r>
          </a:p>
          <a:p>
            <a:pPr xmlns:a="http://schemas.openxmlformats.org/drawingml/2006/main" marL="582935" lvl="1" indent="-291467">
              <a:lnSpc>
                <a:spcPts val="3510"/>
              </a:lnSpc>
              <a:buFont typeface="Arial"/>
              <a:buChar char="•"/>
            </a:pPr>
            <a:r xmlns:a="http://schemas.openxmlformats.org/drawingml/2006/main">
              <a:rPr lang="en" sz="2700" spc="27" dirty="0" err="1">
                <a:solidFill>
                  <a:srgbClr val="FFFFFF"/>
                </a:solidFill>
                <a:cs typeface="Bai Jamjuree"/>
              </a:rPr>
              <a:t>Net profit </a:t>
            </a:r>
            <a:r xmlns:a="http://schemas.openxmlformats.org/drawingml/2006/main">
              <a:rPr lang="en" sz="2700" spc="27" dirty="0">
                <a:solidFill>
                  <a:srgbClr val="FFFFFF"/>
                </a:solidFill>
                <a:cs typeface="Bai Jamjuree"/>
              </a:rPr>
              <a:t>( </a:t>
            </a:r>
            <a:r xmlns:a="http://schemas.openxmlformats.org/drawingml/2006/main">
              <a:rPr lang="en" sz="2700" spc="27" dirty="0" err="1">
                <a:solidFill>
                  <a:srgbClr val="FFFFFF"/>
                </a:solidFill>
                <a:cs typeface="Bai Jamjuree"/>
              </a:rPr>
              <a:t>net loss </a:t>
            </a:r>
            <a:r xmlns:a="http://schemas.openxmlformats.org/drawingml/2006/main">
              <a:rPr lang="en" sz="2700" spc="27" dirty="0">
                <a:solidFill>
                  <a:srgbClr val="FFFFFF"/>
                </a:solidFill>
                <a:cs typeface="Bai Jamjuree"/>
              </a:rPr>
              <a:t>) </a:t>
            </a:r>
            <a:r xmlns:a="http://schemas.openxmlformats.org/drawingml/2006/main">
              <a:rPr lang="en" sz="2700" spc="27" dirty="0" err="1">
                <a:solidFill>
                  <a:srgbClr val="FFFFFF"/>
                </a:solidFill>
                <a:cs typeface="Bai Jamjuree"/>
              </a:rPr>
              <a:t>means</a:t>
            </a:r>
            <a:r xmlns:a="http://schemas.openxmlformats.org/drawingml/2006/main">
              <a:rPr lang="en" sz="2700" spc="27" dirty="0">
                <a:solidFill>
                  <a:srgbClr val="FFFFFF"/>
                </a:solidFill>
                <a:cs typeface="Bai Jamjuree"/>
              </a:rPr>
              <a:t> </a:t>
            </a:r>
            <a:r xmlns:a="http://schemas.openxmlformats.org/drawingml/2006/main">
              <a:rPr lang="en" sz="2700" spc="27" dirty="0" err="1">
                <a:solidFill>
                  <a:srgbClr val="FFFFFF"/>
                </a:solidFill>
                <a:cs typeface="Bai Jamjuree"/>
              </a:rPr>
              <a:t>The surplus where income is higher than expenses in one accounting period.</a:t>
            </a:r>
            <a:endParaRPr xmlns:a="http://schemas.openxmlformats.org/drawingml/2006/main" lang="en-US" sz="2700" spc="27" dirty="0">
              <a:solidFill>
                <a:srgbClr val="FFFFFF"/>
              </a:solidFill>
              <a:cs typeface="Bai Jamjure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419962"/>
            <a:ext cx="4196878" cy="5126789"/>
            <a:chOff x="0" y="0"/>
            <a:chExt cx="434586" cy="530878"/>
          </a:xfrm>
        </p:grpSpPr>
        <p:sp>
          <p:nvSpPr>
            <p:cNvPr id="3" name="Freeform 3"/>
            <p:cNvSpPr/>
            <p:nvPr/>
          </p:nvSpPr>
          <p:spPr>
            <a:xfrm>
              <a:off x="0" y="0"/>
              <a:ext cx="434586" cy="530878"/>
            </a:xfrm>
            <a:custGeom>
              <a:avLst/>
              <a:gdLst/>
              <a:ahLst/>
              <a:cxnLst/>
              <a:rect l="l" t="t" r="r" b="b"/>
              <a:pathLst>
                <a:path w="434586" h="530878">
                  <a:moveTo>
                    <a:pt x="0" y="0"/>
                  </a:moveTo>
                  <a:lnTo>
                    <a:pt x="434586" y="0"/>
                  </a:lnTo>
                  <a:lnTo>
                    <a:pt x="434586" y="530878"/>
                  </a:lnTo>
                  <a:lnTo>
                    <a:pt x="0" y="530878"/>
                  </a:lnTo>
                  <a:close/>
                </a:path>
              </a:pathLst>
            </a:custGeom>
            <a:solidFill>
              <a:srgbClr val="CBE9F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4412373" y="-2266152"/>
            <a:ext cx="3636454" cy="41148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H="1" flipV="1">
            <a:off x="14412373" y="8471902"/>
            <a:ext cx="3636454" cy="4114800"/>
          </a:xfrm>
          <a:prstGeom prst="rect">
            <a:avLst/>
          </a:prstGeom>
        </p:spPr>
      </p:pic>
      <p:grpSp>
        <p:nvGrpSpPr>
          <p:cNvPr id="7" name="Group 7"/>
          <p:cNvGrpSpPr/>
          <p:nvPr/>
        </p:nvGrpSpPr>
        <p:grpSpPr>
          <a:xfrm>
            <a:off x="7045561" y="2361030"/>
            <a:ext cx="4196878" cy="5126789"/>
            <a:chOff x="0" y="0"/>
            <a:chExt cx="434586" cy="530878"/>
          </a:xfrm>
        </p:grpSpPr>
        <p:sp>
          <p:nvSpPr>
            <p:cNvPr id="8" name="Freeform 8"/>
            <p:cNvSpPr/>
            <p:nvPr/>
          </p:nvSpPr>
          <p:spPr>
            <a:xfrm>
              <a:off x="0" y="0"/>
              <a:ext cx="434586" cy="530878"/>
            </a:xfrm>
            <a:custGeom>
              <a:avLst/>
              <a:gdLst/>
              <a:ahLst/>
              <a:cxnLst/>
              <a:rect l="l" t="t" r="r" b="b"/>
              <a:pathLst>
                <a:path w="434586" h="530878">
                  <a:moveTo>
                    <a:pt x="0" y="0"/>
                  </a:moveTo>
                  <a:lnTo>
                    <a:pt x="434586" y="0"/>
                  </a:lnTo>
                  <a:lnTo>
                    <a:pt x="434586" y="530878"/>
                  </a:lnTo>
                  <a:lnTo>
                    <a:pt x="0" y="530878"/>
                  </a:lnTo>
                  <a:close/>
                </a:path>
              </a:pathLst>
            </a:custGeom>
            <a:solidFill>
              <a:srgbClr val="CBE9F3"/>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2881283" y="2361030"/>
            <a:ext cx="4196878" cy="5126789"/>
            <a:chOff x="0" y="0"/>
            <a:chExt cx="434586" cy="530878"/>
          </a:xfrm>
        </p:grpSpPr>
        <p:sp>
          <p:nvSpPr>
            <p:cNvPr id="11" name="Freeform 11"/>
            <p:cNvSpPr/>
            <p:nvPr/>
          </p:nvSpPr>
          <p:spPr>
            <a:xfrm>
              <a:off x="0" y="0"/>
              <a:ext cx="434586" cy="530878"/>
            </a:xfrm>
            <a:custGeom>
              <a:avLst/>
              <a:gdLst/>
              <a:ahLst/>
              <a:cxnLst/>
              <a:rect l="l" t="t" r="r" b="b"/>
              <a:pathLst>
                <a:path w="434586" h="530878">
                  <a:moveTo>
                    <a:pt x="0" y="0"/>
                  </a:moveTo>
                  <a:lnTo>
                    <a:pt x="434586" y="0"/>
                  </a:lnTo>
                  <a:lnTo>
                    <a:pt x="434586" y="530878"/>
                  </a:lnTo>
                  <a:lnTo>
                    <a:pt x="0" y="530878"/>
                  </a:lnTo>
                  <a:close/>
                </a:path>
              </a:pathLst>
            </a:custGeom>
            <a:solidFill>
              <a:srgbClr val="CBE9F3"/>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50065"/>
            <a:ext cx="4676394" cy="55727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0" y="8979665"/>
            <a:ext cx="4676394" cy="557270"/>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78450" y="6232618"/>
            <a:ext cx="2228811" cy="1920830"/>
          </a:xfrm>
          <a:prstGeom prst="rect">
            <a:avLst/>
          </a:prstGeom>
        </p:spPr>
      </p:pic>
      <p:pic>
        <p:nvPicPr>
          <p:cNvPr id="16" name="Picture 16"/>
          <p:cNvPicPr>
            <a:picLocks noChangeAspect="1"/>
          </p:cNvPicPr>
          <p:nvPr/>
        </p:nvPicPr>
        <p:blipFill>
          <a:blip r:embed="rId8"/>
          <a:srcRect/>
          <a:stretch>
            <a:fillRect/>
          </a:stretch>
        </p:blipFill>
        <p:spPr>
          <a:xfrm>
            <a:off x="14979722" y="6132113"/>
            <a:ext cx="2526669" cy="2021335"/>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553872" y="6132113"/>
            <a:ext cx="2343902" cy="2343902"/>
          </a:xfrm>
          <a:prstGeom prst="rect">
            <a:avLst/>
          </a:prstGeom>
        </p:spPr>
      </p:pic>
      <p:sp>
        <p:nvSpPr>
          <p:cNvPr id="18" name="TextBox 18"/>
          <p:cNvSpPr txBox="1"/>
          <p:nvPr/>
        </p:nvSpPr>
        <p:spPr>
          <a:xfrm>
            <a:off x="1389270" y="3369945"/>
            <a:ext cx="3475738" cy="3070860"/>
          </a:xfrm>
          <a:prstGeom prst="rect">
            <a:avLst/>
          </a:prstGeom>
        </p:spPr>
        <p:txBody>
          <a:bodyPr lIns="0" tIns="0" rIns="0" bIns="0" rtlCol="0" anchor="t">
            <a:spAutoFit/>
          </a:bodyPr>
          <a:lstStyle/>
          <a:p>
            <a:pPr xmlns:a="http://schemas.openxmlformats.org/drawingml/2006/main" algn="ctr">
              <a:lnSpc>
                <a:spcPts val="3510"/>
              </a:lnSpc>
            </a:pPr>
            <a:r xmlns:a="http://schemas.openxmlformats.org/drawingml/2006/main">
              <a:rPr lang="en" sz="2700" spc="27" dirty="0" err="1">
                <a:solidFill>
                  <a:srgbClr val="214E89"/>
                </a:solidFill>
                <a:cs typeface="Bai Jamjuree"/>
              </a:rPr>
              <a:t>Revenues </a:t>
            </a:r>
            <a:r xmlns:a="http://schemas.openxmlformats.org/drawingml/2006/main">
              <a:rPr lang="en" sz="2700" spc="27" dirty="0">
                <a:solidFill>
                  <a:srgbClr val="214E89"/>
                </a:solidFill>
                <a:cs typeface="Bai Jamjuree"/>
              </a:rPr>
              <a:t>are the assets that an entity receives from the sale </a:t>
            </a:r>
            <a:r xmlns:a="http://schemas.openxmlformats.org/drawingml/2006/main">
              <a:rPr lang="en" sz="2700" spc="27" dirty="0" err="1">
                <a:solidFill>
                  <a:srgbClr val="214E89"/>
                </a:solidFill>
                <a:cs typeface="Bai Jamjuree"/>
              </a:rPr>
              <a:t>of </a:t>
            </a:r>
            <a:r xmlns:a="http://schemas.openxmlformats.org/drawingml/2006/main">
              <a:rPr lang="en" sz="2700" spc="27" dirty="0">
                <a:solidFill>
                  <a:srgbClr val="214E89"/>
                </a:solidFill>
                <a:cs typeface="Bai Jamjuree"/>
              </a:rPr>
              <a:t>goods and services to its customers, including returns on investments.</a:t>
            </a:r>
          </a:p>
        </p:txBody>
      </p:sp>
      <p:sp>
        <p:nvSpPr>
          <p:cNvPr id="19" name="TextBox 19"/>
          <p:cNvSpPr txBox="1"/>
          <p:nvPr/>
        </p:nvSpPr>
        <p:spPr>
          <a:xfrm>
            <a:off x="7202876" y="3369945"/>
            <a:ext cx="3885137" cy="2670475"/>
          </a:xfrm>
          <a:prstGeom prst="rect">
            <a:avLst/>
          </a:prstGeom>
        </p:spPr>
        <p:txBody>
          <a:bodyPr lIns="0" tIns="0" rIns="0" bIns="0" rtlCol="0" anchor="t">
            <a:spAutoFit/>
          </a:bodyPr>
          <a:lstStyle/>
          <a:p>
            <a:pPr xmlns:a="http://schemas.openxmlformats.org/drawingml/2006/main" algn="ctr">
              <a:lnSpc>
                <a:spcPts val="3510"/>
              </a:lnSpc>
            </a:pPr>
            <a:r xmlns:a="http://schemas.openxmlformats.org/drawingml/2006/main">
              <a:rPr lang="en" sz="2700" spc="27" dirty="0">
                <a:solidFill>
                  <a:srgbClr val="214E89"/>
                </a:solidFill>
                <a:latin typeface="Bai Jamjuree"/>
              </a:rPr>
              <a:t> </a:t>
            </a:r>
            <a:r xmlns:a="http://schemas.openxmlformats.org/drawingml/2006/main">
              <a:rPr lang="en" sz="2700" spc="27" dirty="0" err="1">
                <a:solidFill>
                  <a:srgbClr val="214E89"/>
                </a:solidFill>
                <a:cs typeface="Bai Jamjuree"/>
              </a:rPr>
              <a:t>Expenses </a:t>
            </a:r>
            <a:r xmlns:a="http://schemas.openxmlformats.org/drawingml/2006/main">
              <a:rPr lang="en" sz="2700" spc="27" dirty="0" err="1">
                <a:solidFill>
                  <a:srgbClr val="214E89"/>
                </a:solidFill>
                <a:cs typeface="Bai Jamjuree"/>
              </a:rPr>
              <a:t>are </a:t>
            </a:r>
            <a:r xmlns:a="http://schemas.openxmlformats.org/drawingml/2006/main">
              <a:rPr lang="en" sz="2700" spc="27" dirty="0">
                <a:solidFill>
                  <a:srgbClr val="214E89"/>
                </a:solidFill>
                <a:cs typeface="Bai Jamjuree"/>
              </a:rPr>
              <a:t>the costs of goods and services that are used or exhausted to generate revenue and result in a decrease in equity </a:t>
            </a:r>
            <a:r xmlns:a="http://schemas.openxmlformats.org/drawingml/2006/main">
              <a:rPr lang="en" sz="2700" spc="27" dirty="0">
                <a:solidFill>
                  <a:srgbClr val="214E89"/>
                </a:solidFill>
                <a:cs typeface="Bai Jamjuree"/>
              </a:rPr>
              <a:t>.</a:t>
            </a:r>
          </a:p>
        </p:txBody>
      </p:sp>
      <p:sp>
        <p:nvSpPr>
          <p:cNvPr id="20" name="TextBox 20"/>
          <p:cNvSpPr txBox="1"/>
          <p:nvPr/>
        </p:nvSpPr>
        <p:spPr>
          <a:xfrm>
            <a:off x="13046602" y="3192722"/>
            <a:ext cx="3790404" cy="2194560"/>
          </a:xfrm>
          <a:prstGeom prst="rect">
            <a:avLst/>
          </a:prstGeom>
        </p:spPr>
        <p:txBody>
          <a:bodyPr lIns="0" tIns="0" rIns="0" bIns="0" rtlCol="0" anchor="t">
            <a:spAutoFit/>
          </a:bodyPr>
          <a:lstStyle/>
          <a:p>
            <a:pPr algn="ctr">
              <a:lnSpc>
                <a:spcPts val="3510"/>
              </a:lnSpc>
            </a:pPr>
            <a:endParaRPr dirty="0"/>
          </a:p>
          <a:p>
            <a:pPr xmlns:a="http://schemas.openxmlformats.org/drawingml/2006/main" algn="ctr">
              <a:lnSpc>
                <a:spcPts val="3510"/>
              </a:lnSpc>
            </a:pPr>
            <a:r xmlns:a="http://schemas.openxmlformats.org/drawingml/2006/main">
              <a:rPr lang="en" sz="2700" spc="27" dirty="0" err="1">
                <a:solidFill>
                  <a:srgbClr val="214E89"/>
                </a:solidFill>
                <a:cs typeface="Bai Jamjuree"/>
              </a:rPr>
              <a:t>Net profit </a:t>
            </a:r>
            <a:r xmlns:a="http://schemas.openxmlformats.org/drawingml/2006/main">
              <a:rPr lang="en" sz="2700" spc="27" dirty="0">
                <a:solidFill>
                  <a:srgbClr val="214E89"/>
                </a:solidFill>
                <a:cs typeface="Bai Jamjuree"/>
              </a:rPr>
              <a:t>( </a:t>
            </a:r>
            <a:r xmlns:a="http://schemas.openxmlformats.org/drawingml/2006/main">
              <a:rPr lang="en" sz="2700" spc="27" dirty="0" err="1">
                <a:solidFill>
                  <a:srgbClr val="214E89"/>
                </a:solidFill>
                <a:cs typeface="Bai Jamjuree"/>
              </a:rPr>
              <a:t>net loss </a:t>
            </a:r>
            <a:r xmlns:a="http://schemas.openxmlformats.org/drawingml/2006/main">
              <a:rPr lang="en" sz="2700" spc="27" dirty="0">
                <a:solidFill>
                  <a:srgbClr val="214E89"/>
                </a:solidFill>
                <a:cs typeface="Bai Jamjuree"/>
              </a:rPr>
              <a:t>) </a:t>
            </a:r>
            <a:r xmlns:a="http://schemas.openxmlformats.org/drawingml/2006/main">
              <a:rPr lang="en" sz="2700" spc="27" dirty="0" err="1">
                <a:solidFill>
                  <a:srgbClr val="214E89"/>
                </a:solidFill>
                <a:cs typeface="Bai Jamjuree"/>
              </a:rPr>
              <a:t>means</a:t>
            </a:r>
            <a:r xmlns:a="http://schemas.openxmlformats.org/drawingml/2006/main">
              <a:rPr lang="en" sz="2700" spc="27" dirty="0">
                <a:solidFill>
                  <a:srgbClr val="214E89"/>
                </a:solidFill>
                <a:cs typeface="Bai Jamjuree"/>
              </a:rPr>
              <a:t> </a:t>
            </a:r>
            <a:r xmlns:a="http://schemas.openxmlformats.org/drawingml/2006/main">
              <a:rPr lang="en" sz="2700" spc="27" dirty="0" err="1">
                <a:solidFill>
                  <a:srgbClr val="214E89"/>
                </a:solidFill>
                <a:cs typeface="Bai Jamjuree"/>
              </a:rPr>
              <a:t>The surplus where income is higher than expenses in one accounting period.</a:t>
            </a:r>
            <a:endParaRPr xmlns:a="http://schemas.openxmlformats.org/drawingml/2006/main" lang="en-US" sz="2700" spc="27" dirty="0">
              <a:solidFill>
                <a:srgbClr val="214E89"/>
              </a:solidFill>
              <a:cs typeface="Bai Jamjure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815850" y="8942121"/>
            <a:ext cx="19919700" cy="3086100"/>
            <a:chOff x="0" y="0"/>
            <a:chExt cx="5246341" cy="812800"/>
          </a:xfrm>
        </p:grpSpPr>
        <p:sp>
          <p:nvSpPr>
            <p:cNvPr id="3" name="Freeform 3"/>
            <p:cNvSpPr/>
            <p:nvPr/>
          </p:nvSpPr>
          <p:spPr>
            <a:xfrm>
              <a:off x="0" y="0"/>
              <a:ext cx="5246341" cy="812800"/>
            </a:xfrm>
            <a:custGeom>
              <a:avLst/>
              <a:gdLst/>
              <a:ahLst/>
              <a:cxnLst/>
              <a:rect l="l" t="t" r="r" b="b"/>
              <a:pathLst>
                <a:path w="5246341" h="812800">
                  <a:moveTo>
                    <a:pt x="0" y="0"/>
                  </a:moveTo>
                  <a:lnTo>
                    <a:pt x="5246341" y="0"/>
                  </a:lnTo>
                  <a:lnTo>
                    <a:pt x="5246341" y="812800"/>
                  </a:lnTo>
                  <a:lnTo>
                    <a:pt x="0" y="812800"/>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456974"/>
            <a:ext cx="6244837" cy="74417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789686" y="-1817775"/>
            <a:ext cx="3636454" cy="4114800"/>
          </a:xfrm>
          <a:prstGeom prst="rect">
            <a:avLst/>
          </a:prstGeom>
        </p:spPr>
      </p:pic>
      <p:grpSp>
        <p:nvGrpSpPr>
          <p:cNvPr id="7" name="Group 7"/>
          <p:cNvGrpSpPr/>
          <p:nvPr/>
        </p:nvGrpSpPr>
        <p:grpSpPr>
          <a:xfrm>
            <a:off x="5619902" y="847286"/>
            <a:ext cx="11639398" cy="7024328"/>
            <a:chOff x="0" y="0"/>
            <a:chExt cx="3065521" cy="1850029"/>
          </a:xfrm>
        </p:grpSpPr>
        <p:sp>
          <p:nvSpPr>
            <p:cNvPr id="8" name="Freeform 8"/>
            <p:cNvSpPr/>
            <p:nvPr/>
          </p:nvSpPr>
          <p:spPr>
            <a:xfrm>
              <a:off x="0" y="0"/>
              <a:ext cx="3065520" cy="1850029"/>
            </a:xfrm>
            <a:custGeom>
              <a:avLst/>
              <a:gdLst/>
              <a:ahLst/>
              <a:cxnLst/>
              <a:rect l="l" t="t" r="r" b="b"/>
              <a:pathLst>
                <a:path w="3065520" h="1850029">
                  <a:moveTo>
                    <a:pt x="0" y="0"/>
                  </a:moveTo>
                  <a:lnTo>
                    <a:pt x="3065520" y="0"/>
                  </a:lnTo>
                  <a:lnTo>
                    <a:pt x="3065520" y="1850029"/>
                  </a:lnTo>
                  <a:lnTo>
                    <a:pt x="0" y="1850029"/>
                  </a:lnTo>
                  <a:close/>
                </a:path>
              </a:pathLst>
            </a:custGeom>
            <a:solidFill>
              <a:srgbClr val="FFFFFF"/>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58482" y="5397670"/>
            <a:ext cx="4782233" cy="3472863"/>
          </a:xfrm>
          <a:prstGeom prst="rect">
            <a:avLst/>
          </a:prstGeom>
        </p:spPr>
      </p:pic>
      <p:sp>
        <p:nvSpPr>
          <p:cNvPr id="11" name="TextBox 11"/>
          <p:cNvSpPr txBox="1"/>
          <p:nvPr/>
        </p:nvSpPr>
        <p:spPr>
          <a:xfrm>
            <a:off x="6957504" y="3074420"/>
            <a:ext cx="7317061" cy="923925"/>
          </a:xfrm>
          <a:prstGeom prst="rect">
            <a:avLst/>
          </a:prstGeom>
        </p:spPr>
        <p:txBody>
          <a:bodyPr lIns="0" tIns="0" rIns="0" bIns="0" rtlCol="0" anchor="t">
            <a:spAutoFit/>
          </a:bodyPr>
          <a:lstStyle/>
          <a:p>
            <a:pPr xmlns:a="http://schemas.openxmlformats.org/drawingml/2006/main" algn="just">
              <a:lnSpc>
                <a:spcPts val="3600"/>
              </a:lnSpc>
            </a:pPr>
            <a:r xmlns:a="http://schemas.openxmlformats.org/drawingml/2006/main">
              <a:rPr lang="en" sz="3000">
                <a:solidFill>
                  <a:srgbClr val="214E89"/>
                </a:solidFill>
                <a:cs typeface="Bai Jamjuree Bold"/>
              </a:rPr>
              <a:t>One-Step Income Statement</a:t>
            </a:r>
          </a:p>
          <a:p>
            <a:pPr xmlns:a="http://schemas.openxmlformats.org/drawingml/2006/main" algn="just">
              <a:lnSpc>
                <a:spcPts val="3600"/>
              </a:lnSpc>
            </a:pPr>
            <a:r xmlns:a="http://schemas.openxmlformats.org/drawingml/2006/main">
              <a:rPr lang="en" sz="3000">
                <a:solidFill>
                  <a:srgbClr val="214E89"/>
                </a:solidFill>
                <a:latin typeface="Bai Jamjuree"/>
              </a:rPr>
              <a:t>(Single-Step Income Statement)</a:t>
            </a:r>
          </a:p>
        </p:txBody>
      </p:sp>
      <p:sp>
        <p:nvSpPr>
          <p:cNvPr id="12" name="TextBox 12"/>
          <p:cNvSpPr txBox="1"/>
          <p:nvPr/>
        </p:nvSpPr>
        <p:spPr>
          <a:xfrm>
            <a:off x="6957504" y="4402157"/>
            <a:ext cx="9029541" cy="923925"/>
          </a:xfrm>
          <a:prstGeom prst="rect">
            <a:avLst/>
          </a:prstGeom>
        </p:spPr>
        <p:txBody>
          <a:bodyPr lIns="0" tIns="0" rIns="0" bIns="0" rtlCol="0" anchor="t">
            <a:spAutoFit/>
          </a:bodyPr>
          <a:lstStyle/>
          <a:p>
            <a:pPr xmlns:a="http://schemas.openxmlformats.org/drawingml/2006/main" algn="just">
              <a:lnSpc>
                <a:spcPts val="3600"/>
              </a:lnSpc>
            </a:pPr>
            <a:r xmlns:a="http://schemas.openxmlformats.org/drawingml/2006/main">
              <a:rPr lang="en" sz="3000">
                <a:solidFill>
                  <a:srgbClr val="214E89"/>
                </a:solidFill>
                <a:cs typeface="Bai Jamjuree Bold"/>
              </a:rPr>
              <a:t>Multi-Step Income Statement</a:t>
            </a:r>
          </a:p>
          <a:p>
            <a:pPr xmlns:a="http://schemas.openxmlformats.org/drawingml/2006/main" algn="just">
              <a:lnSpc>
                <a:spcPts val="3600"/>
              </a:lnSpc>
            </a:pPr>
            <a:r xmlns:a="http://schemas.openxmlformats.org/drawingml/2006/main">
              <a:rPr lang="en" sz="3000">
                <a:solidFill>
                  <a:srgbClr val="214E89"/>
                </a:solidFill>
                <a:latin typeface="Bai Jamjuree"/>
              </a:rPr>
              <a:t>(Multi-Step Income Statement)</a:t>
            </a:r>
          </a:p>
        </p:txBody>
      </p:sp>
      <p:sp>
        <p:nvSpPr>
          <p:cNvPr id="13" name="TextBox 13"/>
          <p:cNvSpPr txBox="1"/>
          <p:nvPr/>
        </p:nvSpPr>
        <p:spPr>
          <a:xfrm>
            <a:off x="6505011" y="1719715"/>
            <a:ext cx="10273181" cy="676275"/>
          </a:xfrm>
          <a:prstGeom prst="rect">
            <a:avLst/>
          </a:prstGeom>
        </p:spPr>
        <p:txBody>
          <a:bodyPr lIns="0" tIns="0" rIns="0" bIns="0" rtlCol="0" anchor="t">
            <a:spAutoFit/>
          </a:bodyPr>
          <a:lstStyle/>
          <a:p>
            <a:pPr xmlns:a="http://schemas.openxmlformats.org/drawingml/2006/main">
              <a:lnSpc>
                <a:spcPts val="5399"/>
              </a:lnSpc>
            </a:pPr>
            <a:r xmlns:a="http://schemas.openxmlformats.org/drawingml/2006/main">
              <a:rPr lang="en" sz="4499">
                <a:solidFill>
                  <a:srgbClr val="041F4D"/>
                </a:solidFill>
                <a:cs typeface="Bai Jamjuree"/>
              </a:rPr>
              <a:t>The profit and loss statement can be prepared in 2 formats.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815850" y="8942121"/>
            <a:ext cx="19919700" cy="3086100"/>
            <a:chOff x="0" y="0"/>
            <a:chExt cx="5246341" cy="812800"/>
          </a:xfrm>
        </p:grpSpPr>
        <p:sp>
          <p:nvSpPr>
            <p:cNvPr id="3" name="Freeform 3"/>
            <p:cNvSpPr/>
            <p:nvPr/>
          </p:nvSpPr>
          <p:spPr>
            <a:xfrm>
              <a:off x="0" y="0"/>
              <a:ext cx="5246341" cy="812800"/>
            </a:xfrm>
            <a:custGeom>
              <a:avLst/>
              <a:gdLst/>
              <a:ahLst/>
              <a:cxnLst/>
              <a:rect l="l" t="t" r="r" b="b"/>
              <a:pathLst>
                <a:path w="5246341" h="812800">
                  <a:moveTo>
                    <a:pt x="0" y="0"/>
                  </a:moveTo>
                  <a:lnTo>
                    <a:pt x="5246341" y="0"/>
                  </a:lnTo>
                  <a:lnTo>
                    <a:pt x="5246341" y="812800"/>
                  </a:lnTo>
                  <a:lnTo>
                    <a:pt x="0" y="812800"/>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456974"/>
            <a:ext cx="6244837" cy="74417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789686" y="-1817775"/>
            <a:ext cx="3636454" cy="4114800"/>
          </a:xfrm>
          <a:prstGeom prst="rect">
            <a:avLst/>
          </a:prstGeom>
        </p:spPr>
      </p:pic>
      <p:pic>
        <p:nvPicPr>
          <p:cNvPr id="7" name="Picture 7"/>
          <p:cNvPicPr>
            <a:picLocks noChangeAspect="1"/>
          </p:cNvPicPr>
          <p:nvPr/>
        </p:nvPicPr>
        <p:blipFill>
          <a:blip r:embed="rId6"/>
          <a:srcRect l="9126" t="25618" r="52038" b="10532"/>
          <a:stretch>
            <a:fillRect/>
          </a:stretch>
        </p:blipFill>
        <p:spPr>
          <a:xfrm>
            <a:off x="7095405" y="432359"/>
            <a:ext cx="10163895" cy="9399634"/>
          </a:xfrm>
          <a:prstGeom prst="rect">
            <a:avLst/>
          </a:prstGeom>
        </p:spPr>
      </p:pic>
      <p:sp>
        <p:nvSpPr>
          <p:cNvPr id="8" name="TextBox 8"/>
          <p:cNvSpPr txBox="1"/>
          <p:nvPr/>
        </p:nvSpPr>
        <p:spPr>
          <a:xfrm>
            <a:off x="550513" y="4532101"/>
            <a:ext cx="5849497" cy="600075"/>
          </a:xfrm>
          <a:prstGeom prst="rect">
            <a:avLst/>
          </a:prstGeom>
        </p:spPr>
        <p:txBody>
          <a:bodyPr lIns="0" tIns="0" rIns="0" bIns="0" rtlCol="0" anchor="t">
            <a:spAutoFit/>
          </a:bodyPr>
          <a:lstStyle/>
          <a:p>
            <a:pPr xmlns:a="http://schemas.openxmlformats.org/drawingml/2006/main" algn="ctr">
              <a:lnSpc>
                <a:spcPts val="4799"/>
              </a:lnSpc>
            </a:pPr>
            <a:r xmlns:a="http://schemas.openxmlformats.org/drawingml/2006/main">
              <a:rPr lang="en" sz="3999">
                <a:solidFill>
                  <a:srgbClr val="FFFFFF"/>
                </a:solidFill>
                <a:cs typeface="Bai Jamjuree"/>
              </a:rPr>
              <a:t>Single level income statement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815850" y="8942121"/>
            <a:ext cx="19919700" cy="3086100"/>
            <a:chOff x="0" y="0"/>
            <a:chExt cx="5246341" cy="812800"/>
          </a:xfrm>
        </p:grpSpPr>
        <p:sp>
          <p:nvSpPr>
            <p:cNvPr id="3" name="Freeform 3"/>
            <p:cNvSpPr/>
            <p:nvPr/>
          </p:nvSpPr>
          <p:spPr>
            <a:xfrm>
              <a:off x="0" y="0"/>
              <a:ext cx="5246341" cy="812800"/>
            </a:xfrm>
            <a:custGeom>
              <a:avLst/>
              <a:gdLst/>
              <a:ahLst/>
              <a:cxnLst/>
              <a:rect l="l" t="t" r="r" b="b"/>
              <a:pathLst>
                <a:path w="5246341" h="812800">
                  <a:moveTo>
                    <a:pt x="0" y="0"/>
                  </a:moveTo>
                  <a:lnTo>
                    <a:pt x="5246341" y="0"/>
                  </a:lnTo>
                  <a:lnTo>
                    <a:pt x="5246341" y="812800"/>
                  </a:lnTo>
                  <a:lnTo>
                    <a:pt x="0" y="812800"/>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456974"/>
            <a:ext cx="6244837" cy="74417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789686" y="-1817775"/>
            <a:ext cx="3636454" cy="4114800"/>
          </a:xfrm>
          <a:prstGeom prst="rect">
            <a:avLst/>
          </a:prstGeom>
        </p:spPr>
      </p:pic>
      <p:pic>
        <p:nvPicPr>
          <p:cNvPr id="7" name="Picture 7"/>
          <p:cNvPicPr>
            <a:picLocks noChangeAspect="1"/>
          </p:cNvPicPr>
          <p:nvPr/>
        </p:nvPicPr>
        <p:blipFill>
          <a:blip r:embed="rId6"/>
          <a:srcRect l="56681" t="25903" r="4803" b="12240"/>
          <a:stretch>
            <a:fillRect/>
          </a:stretch>
        </p:blipFill>
        <p:spPr>
          <a:xfrm>
            <a:off x="6789491" y="367477"/>
            <a:ext cx="10469809" cy="9458372"/>
          </a:xfrm>
          <a:prstGeom prst="rect">
            <a:avLst/>
          </a:prstGeom>
        </p:spPr>
      </p:pic>
      <p:sp>
        <p:nvSpPr>
          <p:cNvPr id="8" name="TextBox 8"/>
          <p:cNvSpPr txBox="1"/>
          <p:nvPr/>
        </p:nvSpPr>
        <p:spPr>
          <a:xfrm>
            <a:off x="550513" y="4496588"/>
            <a:ext cx="5980580" cy="600075"/>
          </a:xfrm>
          <a:prstGeom prst="rect">
            <a:avLst/>
          </a:prstGeom>
        </p:spPr>
        <p:txBody>
          <a:bodyPr lIns="0" tIns="0" rIns="0" bIns="0" rtlCol="0" anchor="t">
            <a:spAutoFit/>
          </a:bodyPr>
          <a:lstStyle/>
          <a:p>
            <a:pPr xmlns:a="http://schemas.openxmlformats.org/drawingml/2006/main" algn="ctr">
              <a:lnSpc>
                <a:spcPts val="4799"/>
              </a:lnSpc>
            </a:pPr>
            <a:r xmlns:a="http://schemas.openxmlformats.org/drawingml/2006/main">
              <a:rPr lang="en" sz="3999">
                <a:solidFill>
                  <a:srgbClr val="FFFFFF"/>
                </a:solidFill>
                <a:cs typeface="Bai Jamjuree"/>
              </a:rPr>
              <a:t>multi-tiered income statement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1283450" y="2066138"/>
            <a:ext cx="7323725" cy="6154725"/>
            <a:chOff x="0" y="0"/>
            <a:chExt cx="1928882" cy="1620998"/>
          </a:xfrm>
        </p:grpSpPr>
        <p:sp>
          <p:nvSpPr>
            <p:cNvPr id="3" name="Freeform 3"/>
            <p:cNvSpPr/>
            <p:nvPr/>
          </p:nvSpPr>
          <p:spPr>
            <a:xfrm>
              <a:off x="0" y="0"/>
              <a:ext cx="1928882" cy="1620998"/>
            </a:xfrm>
            <a:custGeom>
              <a:avLst/>
              <a:gdLst/>
              <a:ahLst/>
              <a:cxnLst/>
              <a:rect l="l" t="t" r="r" b="b"/>
              <a:pathLst>
                <a:path w="1928882" h="1620998">
                  <a:moveTo>
                    <a:pt x="0" y="0"/>
                  </a:moveTo>
                  <a:lnTo>
                    <a:pt x="1928882" y="0"/>
                  </a:lnTo>
                  <a:lnTo>
                    <a:pt x="1928882" y="1620998"/>
                  </a:lnTo>
                  <a:lnTo>
                    <a:pt x="0" y="1620998"/>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412373" y="-239173"/>
            <a:ext cx="3636454" cy="41148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41073" y="6163462"/>
            <a:ext cx="3636454"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49800" y="1468366"/>
            <a:ext cx="1886131" cy="909272"/>
          </a:xfrm>
          <a:prstGeom prst="rect">
            <a:avLst/>
          </a:prstGeom>
        </p:spPr>
      </p:pic>
      <p:sp>
        <p:nvSpPr>
          <p:cNvPr id="8" name="TextBox 8"/>
          <p:cNvSpPr txBox="1"/>
          <p:nvPr/>
        </p:nvSpPr>
        <p:spPr>
          <a:xfrm>
            <a:off x="8257406" y="1626263"/>
            <a:ext cx="9011419" cy="600075"/>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cs typeface="Bai Jamjuree"/>
              </a:rPr>
              <a:t>Meaning and importance of financial statements.</a:t>
            </a:r>
          </a:p>
        </p:txBody>
      </p:sp>
      <p:sp>
        <p:nvSpPr>
          <p:cNvPr id="9" name="TextBox 9"/>
          <p:cNvSpPr txBox="1"/>
          <p:nvPr/>
        </p:nvSpPr>
        <p:spPr>
          <a:xfrm>
            <a:off x="6592273" y="1613440"/>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01.</a:t>
            </a:r>
          </a:p>
        </p:txBody>
      </p:sp>
      <p:sp>
        <p:nvSpPr>
          <p:cNvPr id="10" name="TextBox 10"/>
          <p:cNvSpPr txBox="1"/>
          <p:nvPr/>
        </p:nvSpPr>
        <p:spPr>
          <a:xfrm>
            <a:off x="6563698" y="5553862"/>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04.</a:t>
            </a:r>
          </a:p>
        </p:txBody>
      </p:sp>
      <p:sp>
        <p:nvSpPr>
          <p:cNvPr id="11" name="TextBox 11"/>
          <p:cNvSpPr txBox="1"/>
          <p:nvPr/>
        </p:nvSpPr>
        <p:spPr>
          <a:xfrm>
            <a:off x="6563698" y="6789499"/>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05.</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002175" y="5405808"/>
            <a:ext cx="1886131" cy="909272"/>
          </a:xfrm>
          <a:prstGeom prst="rect">
            <a:avLst/>
          </a:prstGeom>
        </p:spPr>
      </p:pic>
      <p:sp>
        <p:nvSpPr>
          <p:cNvPr id="13" name="TextBox 13"/>
          <p:cNvSpPr txBox="1"/>
          <p:nvPr/>
        </p:nvSpPr>
        <p:spPr>
          <a:xfrm>
            <a:off x="8228831" y="5560407"/>
            <a:ext cx="9011419" cy="600075"/>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cs typeface="Bai Jamjuree"/>
              </a:rPr>
              <a:t>Types of Users of Financial Statements</a:t>
            </a:r>
          </a:p>
        </p:txBody>
      </p:sp>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21225" y="4067910"/>
            <a:ext cx="1886131" cy="909272"/>
          </a:xfrm>
          <a:prstGeom prst="rect">
            <a:avLst/>
          </a:prstGeom>
        </p:spPr>
      </p:pic>
      <p:sp>
        <p:nvSpPr>
          <p:cNvPr id="15" name="TextBox 15"/>
          <p:cNvSpPr txBox="1"/>
          <p:nvPr/>
        </p:nvSpPr>
        <p:spPr>
          <a:xfrm>
            <a:off x="6563698" y="4188385"/>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03.</a:t>
            </a:r>
          </a:p>
        </p:txBody>
      </p:sp>
      <p:sp>
        <p:nvSpPr>
          <p:cNvPr id="16" name="TextBox 16"/>
          <p:cNvSpPr txBox="1"/>
          <p:nvPr/>
        </p:nvSpPr>
        <p:spPr>
          <a:xfrm>
            <a:off x="8228831" y="4067910"/>
            <a:ext cx="9011419" cy="600075"/>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cs typeface="Bai Jamjuree"/>
              </a:rPr>
              <a:t>Elements of financial statements</a:t>
            </a: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02175" y="2727182"/>
            <a:ext cx="1886131" cy="909272"/>
          </a:xfrm>
          <a:prstGeom prst="rect">
            <a:avLst/>
          </a:prstGeom>
        </p:spPr>
      </p:pic>
      <p:sp>
        <p:nvSpPr>
          <p:cNvPr id="18" name="TextBox 18"/>
          <p:cNvSpPr txBox="1"/>
          <p:nvPr/>
        </p:nvSpPr>
        <p:spPr>
          <a:xfrm>
            <a:off x="6544648" y="2872256"/>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02.</a:t>
            </a:r>
          </a:p>
        </p:txBody>
      </p:sp>
      <p:sp>
        <p:nvSpPr>
          <p:cNvPr id="19" name="TextBox 19"/>
          <p:cNvSpPr txBox="1"/>
          <p:nvPr/>
        </p:nvSpPr>
        <p:spPr>
          <a:xfrm>
            <a:off x="8228831" y="2881781"/>
            <a:ext cx="9011419" cy="600075"/>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cs typeface="Bai Jamjuree"/>
              </a:rPr>
              <a:t>Purpose of Financial Statements</a:t>
            </a:r>
          </a:p>
        </p:txBody>
      </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021225" y="6644425"/>
            <a:ext cx="1886131" cy="909272"/>
          </a:xfrm>
          <a:prstGeom prst="rect">
            <a:avLst/>
          </a:prstGeom>
        </p:spPr>
      </p:pic>
      <p:sp>
        <p:nvSpPr>
          <p:cNvPr id="21" name="TextBox 21"/>
          <p:cNvSpPr txBox="1"/>
          <p:nvPr/>
        </p:nvSpPr>
        <p:spPr>
          <a:xfrm>
            <a:off x="8247881" y="6801953"/>
            <a:ext cx="9011419" cy="600075"/>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cs typeface="Bai Jamjuree"/>
              </a:rPr>
              <a:t>balance sheet</a:t>
            </a:r>
          </a:p>
        </p:txBody>
      </p:sp>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011700" y="7982323"/>
            <a:ext cx="1886131" cy="909272"/>
          </a:xfrm>
          <a:prstGeom prst="rect">
            <a:avLst/>
          </a:prstGeom>
        </p:spPr>
      </p:pic>
      <p:sp>
        <p:nvSpPr>
          <p:cNvPr id="23" name="TextBox 23"/>
          <p:cNvSpPr txBox="1"/>
          <p:nvPr/>
        </p:nvSpPr>
        <p:spPr>
          <a:xfrm>
            <a:off x="6554173" y="8127396"/>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06.</a:t>
            </a:r>
          </a:p>
        </p:txBody>
      </p:sp>
      <p:sp>
        <p:nvSpPr>
          <p:cNvPr id="24" name="TextBox 24"/>
          <p:cNvSpPr txBox="1"/>
          <p:nvPr/>
        </p:nvSpPr>
        <p:spPr>
          <a:xfrm>
            <a:off x="8238356" y="8139850"/>
            <a:ext cx="9011419" cy="600075"/>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cs typeface="Bai Jamjuree"/>
              </a:rPr>
              <a:t>income statement</a:t>
            </a:r>
            <a:r xmlns:a="http://schemas.openxmlformats.org/drawingml/2006/main">
              <a:rPr lang="en" sz="3999">
                <a:solidFill>
                  <a:srgbClr val="CBE9F3"/>
                </a:solidFill>
                <a:latin typeface="Bai Jamjuree"/>
              </a:rPr>
              <a:t> </a:t>
            </a:r>
          </a:p>
        </p:txBody>
      </p:sp>
      <p:pic>
        <p:nvPicPr>
          <p:cNvPr id="25" name="Picture 25"/>
          <p:cNvPicPr>
            <a:picLocks noChangeAspect="1"/>
          </p:cNvPicPr>
          <p:nvPr/>
        </p:nvPicPr>
        <p:blipFill>
          <a:blip r:embed="rId6"/>
          <a:srcRect/>
          <a:stretch>
            <a:fillRect/>
          </a:stretch>
        </p:blipFill>
        <p:spPr>
          <a:xfrm>
            <a:off x="475915" y="4490492"/>
            <a:ext cx="4941435" cy="4132275"/>
          </a:xfrm>
          <a:prstGeom prst="rect">
            <a:avLst/>
          </a:prstGeom>
        </p:spPr>
      </p:pic>
      <p:sp>
        <p:nvSpPr>
          <p:cNvPr id="26" name="TextBox 26"/>
          <p:cNvSpPr txBox="1"/>
          <p:nvPr/>
        </p:nvSpPr>
        <p:spPr>
          <a:xfrm>
            <a:off x="350700" y="2965020"/>
            <a:ext cx="5066650" cy="981075"/>
          </a:xfrm>
          <a:prstGeom prst="rect">
            <a:avLst/>
          </a:prstGeom>
        </p:spPr>
        <p:txBody>
          <a:bodyPr lIns="0" tIns="0" rIns="0" bIns="0" rtlCol="0" anchor="t">
            <a:spAutoFit/>
          </a:bodyPr>
          <a:lstStyle/>
          <a:p>
            <a:pPr xmlns:a="http://schemas.openxmlformats.org/drawingml/2006/main" algn="ctr">
              <a:lnSpc>
                <a:spcPts val="7679"/>
              </a:lnSpc>
            </a:pPr>
            <a:r xmlns:a="http://schemas.openxmlformats.org/drawingml/2006/main">
              <a:rPr lang="en" sz="6399">
                <a:solidFill>
                  <a:srgbClr val="CBE9F3"/>
                </a:solidFill>
                <a:latin typeface="Barlow Bold"/>
              </a:rPr>
              <a:t>TOPIC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18741" y="1606470"/>
            <a:ext cx="7315200" cy="131673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66684" y="7363794"/>
            <a:ext cx="7315200" cy="1316736"/>
          </a:xfrm>
          <a:prstGeom prst="rect">
            <a:avLst/>
          </a:prstGeom>
        </p:spPr>
      </p:pic>
      <p:grpSp>
        <p:nvGrpSpPr>
          <p:cNvPr id="4" name="Group 4"/>
          <p:cNvGrpSpPr/>
          <p:nvPr/>
        </p:nvGrpSpPr>
        <p:grpSpPr>
          <a:xfrm>
            <a:off x="-3972150" y="2923206"/>
            <a:ext cx="26232300" cy="4440589"/>
            <a:chOff x="0" y="0"/>
            <a:chExt cx="6908918" cy="1169538"/>
          </a:xfrm>
        </p:grpSpPr>
        <p:sp>
          <p:nvSpPr>
            <p:cNvPr id="5" name="Freeform 5"/>
            <p:cNvSpPr/>
            <p:nvPr/>
          </p:nvSpPr>
          <p:spPr>
            <a:xfrm>
              <a:off x="0" y="0"/>
              <a:ext cx="6908919" cy="1169538"/>
            </a:xfrm>
            <a:custGeom>
              <a:avLst/>
              <a:gdLst/>
              <a:ahLst/>
              <a:cxnLst/>
              <a:rect l="l" t="t" r="r" b="b"/>
              <a:pathLst>
                <a:path w="6908919" h="1169538">
                  <a:moveTo>
                    <a:pt x="0" y="0"/>
                  </a:moveTo>
                  <a:lnTo>
                    <a:pt x="6908919" y="0"/>
                  </a:lnTo>
                  <a:lnTo>
                    <a:pt x="6908919" y="1169538"/>
                  </a:lnTo>
                  <a:lnTo>
                    <a:pt x="0" y="1169538"/>
                  </a:lnTo>
                  <a:close/>
                </a:path>
              </a:pathLst>
            </a:custGeom>
            <a:solidFill>
              <a:srgbClr val="214E89"/>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39173" y="-1852825"/>
            <a:ext cx="3636454" cy="41148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412373" y="7866798"/>
            <a:ext cx="3636454" cy="4114800"/>
          </a:xfrm>
          <a:prstGeom prst="rect">
            <a:avLst/>
          </a:prstGeom>
        </p:spPr>
      </p:pic>
      <p:sp>
        <p:nvSpPr>
          <p:cNvPr id="9" name="TextBox 9"/>
          <p:cNvSpPr txBox="1"/>
          <p:nvPr/>
        </p:nvSpPr>
        <p:spPr>
          <a:xfrm>
            <a:off x="4301900" y="4356577"/>
            <a:ext cx="9684200" cy="1348612"/>
          </a:xfrm>
          <a:prstGeom prst="rect">
            <a:avLst/>
          </a:prstGeom>
        </p:spPr>
        <p:txBody>
          <a:bodyPr lIns="0" tIns="0" rIns="0" bIns="0" rtlCol="0" anchor="t">
            <a:spAutoFit/>
          </a:bodyPr>
          <a:lstStyle/>
          <a:p>
            <a:pPr xmlns:a="http://schemas.openxmlformats.org/drawingml/2006/main" algn="ctr">
              <a:lnSpc>
                <a:spcPts val="9990"/>
              </a:lnSpc>
            </a:pPr>
            <a:r xmlns:a="http://schemas.openxmlformats.org/drawingml/2006/main">
              <a:rPr lang="en" sz="10299">
                <a:solidFill>
                  <a:srgbClr val="CBE9F3"/>
                </a:solidFill>
                <a:latin typeface="Barlow Bold"/>
              </a:rPr>
              <a:t>THANK YOU</a:t>
            </a:r>
          </a:p>
        </p:txBody>
      </p:sp>
      <p:sp>
        <p:nvSpPr>
          <p:cNvPr id="10" name="TextBox 10"/>
          <p:cNvSpPr txBox="1"/>
          <p:nvPr/>
        </p:nvSpPr>
        <p:spPr>
          <a:xfrm>
            <a:off x="3411659" y="5628989"/>
            <a:ext cx="11464682"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000">
                <a:solidFill>
                  <a:srgbClr val="FFFFFF"/>
                </a:solidFill>
                <a:cs typeface="Barlow Light"/>
              </a:rPr>
              <a:t>financial statements, balance sheets and income statements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1283450" y="2066138"/>
            <a:ext cx="7323725" cy="6154725"/>
            <a:chOff x="0" y="0"/>
            <a:chExt cx="1928882" cy="1620998"/>
          </a:xfrm>
        </p:grpSpPr>
        <p:sp>
          <p:nvSpPr>
            <p:cNvPr id="3" name="Freeform 3"/>
            <p:cNvSpPr/>
            <p:nvPr/>
          </p:nvSpPr>
          <p:spPr>
            <a:xfrm>
              <a:off x="0" y="0"/>
              <a:ext cx="1928882" cy="1620998"/>
            </a:xfrm>
            <a:custGeom>
              <a:avLst/>
              <a:gdLst/>
              <a:ahLst/>
              <a:cxnLst/>
              <a:rect l="l" t="t" r="r" b="b"/>
              <a:pathLst>
                <a:path w="1928882" h="1620998">
                  <a:moveTo>
                    <a:pt x="0" y="0"/>
                  </a:moveTo>
                  <a:lnTo>
                    <a:pt x="1928882" y="0"/>
                  </a:lnTo>
                  <a:lnTo>
                    <a:pt x="1928882" y="1620998"/>
                  </a:lnTo>
                  <a:lnTo>
                    <a:pt x="0" y="1620998"/>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412373" y="-239173"/>
            <a:ext cx="3636454" cy="41148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41073" y="6163462"/>
            <a:ext cx="3636454"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87900" y="2066138"/>
            <a:ext cx="1886131" cy="909272"/>
          </a:xfrm>
          <a:prstGeom prst="rect">
            <a:avLst/>
          </a:prstGeom>
        </p:spPr>
      </p:pic>
      <p:sp>
        <p:nvSpPr>
          <p:cNvPr id="8" name="TextBox 8"/>
          <p:cNvSpPr txBox="1"/>
          <p:nvPr/>
        </p:nvSpPr>
        <p:spPr>
          <a:xfrm>
            <a:off x="8295506" y="2224035"/>
            <a:ext cx="9011419" cy="533400"/>
          </a:xfrm>
          <a:prstGeom prst="rect">
            <a:avLst/>
          </a:prstGeom>
        </p:spPr>
        <p:txBody>
          <a:bodyPr lIns="0" tIns="0" rIns="0" bIns="0" rtlCol="0" anchor="t">
            <a:spAutoFit/>
          </a:bodyPr>
          <a:lstStyle/>
          <a:p>
            <a:pPr xmlns:a="http://schemas.openxmlformats.org/drawingml/2006/main">
              <a:lnSpc>
                <a:spcPts val="4200"/>
              </a:lnSpc>
            </a:pPr>
            <a:r xmlns:a="http://schemas.openxmlformats.org/drawingml/2006/main">
              <a:rPr lang="en" sz="3500">
                <a:solidFill>
                  <a:srgbClr val="CBE9F3"/>
                </a:solidFill>
                <a:cs typeface="Bai Jamjuree"/>
              </a:rPr>
              <a:t>Explain the meaning of the term financial statements.</a:t>
            </a:r>
          </a:p>
        </p:txBody>
      </p:sp>
      <p:sp>
        <p:nvSpPr>
          <p:cNvPr id="9" name="TextBox 9"/>
          <p:cNvSpPr txBox="1"/>
          <p:nvPr/>
        </p:nvSpPr>
        <p:spPr>
          <a:xfrm>
            <a:off x="6630373" y="2211211"/>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01.</a:t>
            </a:r>
          </a:p>
        </p:txBody>
      </p:sp>
      <p:sp>
        <p:nvSpPr>
          <p:cNvPr id="10" name="TextBox 10"/>
          <p:cNvSpPr txBox="1"/>
          <p:nvPr/>
        </p:nvSpPr>
        <p:spPr>
          <a:xfrm>
            <a:off x="6601798" y="6151634"/>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04.</a:t>
            </a:r>
          </a:p>
        </p:txBody>
      </p:sp>
      <p:sp>
        <p:nvSpPr>
          <p:cNvPr id="11" name="TextBox 11"/>
          <p:cNvSpPr txBox="1"/>
          <p:nvPr/>
        </p:nvSpPr>
        <p:spPr>
          <a:xfrm>
            <a:off x="6601798" y="7387270"/>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05.</a:t>
            </a: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040275" y="6003579"/>
            <a:ext cx="1886131" cy="909272"/>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59325" y="4665682"/>
            <a:ext cx="1886131" cy="909272"/>
          </a:xfrm>
          <a:prstGeom prst="rect">
            <a:avLst/>
          </a:prstGeom>
        </p:spPr>
      </p:pic>
      <p:sp>
        <p:nvSpPr>
          <p:cNvPr id="14" name="TextBox 14"/>
          <p:cNvSpPr txBox="1"/>
          <p:nvPr/>
        </p:nvSpPr>
        <p:spPr>
          <a:xfrm>
            <a:off x="6601798" y="4786157"/>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03.</a:t>
            </a:r>
          </a:p>
        </p:txBody>
      </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40275" y="3324954"/>
            <a:ext cx="1886131" cy="909272"/>
          </a:xfrm>
          <a:prstGeom prst="rect">
            <a:avLst/>
          </a:prstGeom>
        </p:spPr>
      </p:pic>
      <p:sp>
        <p:nvSpPr>
          <p:cNvPr id="16" name="TextBox 16"/>
          <p:cNvSpPr txBox="1"/>
          <p:nvPr/>
        </p:nvSpPr>
        <p:spPr>
          <a:xfrm>
            <a:off x="6582748" y="3470027"/>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02.</a:t>
            </a:r>
          </a:p>
        </p:txBody>
      </p:sp>
      <p:sp>
        <p:nvSpPr>
          <p:cNvPr id="17" name="TextBox 17"/>
          <p:cNvSpPr txBox="1"/>
          <p:nvPr/>
        </p:nvSpPr>
        <p:spPr>
          <a:xfrm>
            <a:off x="8266931" y="3479552"/>
            <a:ext cx="8876950" cy="533400"/>
          </a:xfrm>
          <a:prstGeom prst="rect">
            <a:avLst/>
          </a:prstGeom>
        </p:spPr>
        <p:txBody>
          <a:bodyPr lIns="0" tIns="0" rIns="0" bIns="0" rtlCol="0" anchor="t">
            <a:spAutoFit/>
          </a:bodyPr>
          <a:lstStyle/>
          <a:p>
            <a:pPr xmlns:a="http://schemas.openxmlformats.org/drawingml/2006/main">
              <a:lnSpc>
                <a:spcPts val="4200"/>
              </a:lnSpc>
            </a:pPr>
            <a:r xmlns:a="http://schemas.openxmlformats.org/drawingml/2006/main">
              <a:rPr lang="en" sz="3500">
                <a:solidFill>
                  <a:srgbClr val="CBE9F3"/>
                </a:solidFill>
                <a:cs typeface="Bai Jamjuree"/>
              </a:rPr>
              <a:t>What are the elements of financial statements? Explain.</a:t>
            </a:r>
          </a:p>
        </p:txBody>
      </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6059325" y="7242197"/>
            <a:ext cx="1886131" cy="909272"/>
          </a:xfrm>
          <a:prstGeom prst="rect">
            <a:avLst/>
          </a:prstGeom>
        </p:spPr>
      </p:pic>
      <p:sp>
        <p:nvSpPr>
          <p:cNvPr id="19" name="TextBox 19"/>
          <p:cNvSpPr txBox="1"/>
          <p:nvPr/>
        </p:nvSpPr>
        <p:spPr>
          <a:xfrm>
            <a:off x="350700" y="2965020"/>
            <a:ext cx="5066650" cy="981075"/>
          </a:xfrm>
          <a:prstGeom prst="rect">
            <a:avLst/>
          </a:prstGeom>
        </p:spPr>
        <p:txBody>
          <a:bodyPr lIns="0" tIns="0" rIns="0" bIns="0" rtlCol="0" anchor="t">
            <a:spAutoFit/>
          </a:bodyPr>
          <a:lstStyle/>
          <a:p>
            <a:pPr xmlns:a="http://schemas.openxmlformats.org/drawingml/2006/main" algn="ctr">
              <a:lnSpc>
                <a:spcPts val="7679"/>
              </a:lnSpc>
            </a:pPr>
            <a:r xmlns:a="http://schemas.openxmlformats.org/drawingml/2006/main">
              <a:rPr lang="en" sz="6399">
                <a:solidFill>
                  <a:srgbClr val="CBE9F3"/>
                </a:solidFill>
                <a:cs typeface="Barlow Bold"/>
              </a:rPr>
              <a:t>end of chapter questions</a:t>
            </a:r>
          </a:p>
        </p:txBody>
      </p:sp>
      <p:sp>
        <p:nvSpPr>
          <p:cNvPr id="20" name="TextBox 20"/>
          <p:cNvSpPr txBox="1"/>
          <p:nvPr/>
        </p:nvSpPr>
        <p:spPr>
          <a:xfrm>
            <a:off x="8295506" y="4958126"/>
            <a:ext cx="8876950" cy="533400"/>
          </a:xfrm>
          <a:prstGeom prst="rect">
            <a:avLst/>
          </a:prstGeom>
        </p:spPr>
        <p:txBody>
          <a:bodyPr lIns="0" tIns="0" rIns="0" bIns="0" rtlCol="0" anchor="t">
            <a:spAutoFit/>
          </a:bodyPr>
          <a:lstStyle/>
          <a:p>
            <a:pPr xmlns:a="http://schemas.openxmlformats.org/drawingml/2006/main">
              <a:lnSpc>
                <a:spcPts val="4200"/>
              </a:lnSpc>
            </a:pPr>
            <a:r xmlns:a="http://schemas.openxmlformats.org/drawingml/2006/main">
              <a:rPr lang="en" sz="3500">
                <a:solidFill>
                  <a:srgbClr val="CBE9F3"/>
                </a:solidFill>
                <a:cs typeface="Bai Jamjuree"/>
              </a:rPr>
              <a:t>What is the purpose of financial statements? Explain.</a:t>
            </a:r>
          </a:p>
        </p:txBody>
      </p:sp>
      <p:sp>
        <p:nvSpPr>
          <p:cNvPr id="21" name="TextBox 21"/>
          <p:cNvSpPr txBox="1"/>
          <p:nvPr/>
        </p:nvSpPr>
        <p:spPr>
          <a:xfrm>
            <a:off x="8266931" y="5918271"/>
            <a:ext cx="9380487" cy="1066800"/>
          </a:xfrm>
          <a:prstGeom prst="rect">
            <a:avLst/>
          </a:prstGeom>
        </p:spPr>
        <p:txBody>
          <a:bodyPr lIns="0" tIns="0" rIns="0" bIns="0" rtlCol="0" anchor="t">
            <a:spAutoFit/>
          </a:bodyPr>
          <a:lstStyle/>
          <a:p>
            <a:pPr xmlns:a="http://schemas.openxmlformats.org/drawingml/2006/main">
              <a:lnSpc>
                <a:spcPts val="4200"/>
              </a:lnSpc>
            </a:pPr>
            <a:r xmlns:a="http://schemas.openxmlformats.org/drawingml/2006/main">
              <a:rPr lang="en" sz="3500">
                <a:solidFill>
                  <a:srgbClr val="CBE9F3"/>
                </a:solidFill>
                <a:cs typeface="Bai Jamjuree"/>
              </a:rPr>
              <a:t>Explain the meaning of the word users of financial statements And how many types of financial statements users are divided into? What are they?</a:t>
            </a:r>
          </a:p>
        </p:txBody>
      </p:sp>
      <p:sp>
        <p:nvSpPr>
          <p:cNvPr id="22" name="TextBox 22"/>
          <p:cNvSpPr txBox="1"/>
          <p:nvPr/>
        </p:nvSpPr>
        <p:spPr>
          <a:xfrm>
            <a:off x="8295506" y="7163433"/>
            <a:ext cx="9621310" cy="1066800"/>
          </a:xfrm>
          <a:prstGeom prst="rect">
            <a:avLst/>
          </a:prstGeom>
        </p:spPr>
        <p:txBody>
          <a:bodyPr lIns="0" tIns="0" rIns="0" bIns="0" rtlCol="0" anchor="t">
            <a:spAutoFit/>
          </a:bodyPr>
          <a:lstStyle/>
          <a:p>
            <a:pPr xmlns:a="http://schemas.openxmlformats.org/drawingml/2006/main">
              <a:lnSpc>
                <a:spcPts val="4200"/>
              </a:lnSpc>
            </a:pPr>
            <a:r xmlns:a="http://schemas.openxmlformats.org/drawingml/2006/main">
              <a:rPr lang="en" sz="3500">
                <a:solidFill>
                  <a:srgbClr val="CBE9F3"/>
                </a:solidFill>
                <a:cs typeface="Bai Jamjuree"/>
              </a:rPr>
              <a:t>Explain the meaning of the word balance sheet and how many important elements of the balance sheet are there?</a:t>
            </a:r>
          </a:p>
        </p:txBody>
      </p:sp>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9750" y="5313552"/>
            <a:ext cx="5346675" cy="28953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1283450" y="2066138"/>
            <a:ext cx="7323725" cy="6154725"/>
            <a:chOff x="0" y="0"/>
            <a:chExt cx="1928882" cy="1620998"/>
          </a:xfrm>
        </p:grpSpPr>
        <p:sp>
          <p:nvSpPr>
            <p:cNvPr id="3" name="Freeform 3"/>
            <p:cNvSpPr/>
            <p:nvPr/>
          </p:nvSpPr>
          <p:spPr>
            <a:xfrm>
              <a:off x="0" y="0"/>
              <a:ext cx="1928882" cy="1620998"/>
            </a:xfrm>
            <a:custGeom>
              <a:avLst/>
              <a:gdLst/>
              <a:ahLst/>
              <a:cxnLst/>
              <a:rect l="l" t="t" r="r" b="b"/>
              <a:pathLst>
                <a:path w="1928882" h="1620998">
                  <a:moveTo>
                    <a:pt x="0" y="0"/>
                  </a:moveTo>
                  <a:lnTo>
                    <a:pt x="1928882" y="0"/>
                  </a:lnTo>
                  <a:lnTo>
                    <a:pt x="1928882" y="1620998"/>
                  </a:lnTo>
                  <a:lnTo>
                    <a:pt x="0" y="1620998"/>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412373" y="-239173"/>
            <a:ext cx="3636454" cy="411480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5441073" y="6163462"/>
            <a:ext cx="3636454" cy="41148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87900" y="2066138"/>
            <a:ext cx="1886131" cy="909272"/>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40275" y="3324954"/>
            <a:ext cx="1886131" cy="90927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9750" y="5313552"/>
            <a:ext cx="5346675" cy="2895364"/>
          </a:xfrm>
          <a:prstGeom prst="rect">
            <a:avLst/>
          </a:prstGeom>
        </p:spPr>
      </p:pic>
      <p:sp>
        <p:nvSpPr>
          <p:cNvPr id="12" name="TextBox 12"/>
          <p:cNvSpPr txBox="1"/>
          <p:nvPr/>
        </p:nvSpPr>
        <p:spPr>
          <a:xfrm>
            <a:off x="8295506" y="2224035"/>
            <a:ext cx="9011419" cy="533400"/>
          </a:xfrm>
          <a:prstGeom prst="rect">
            <a:avLst/>
          </a:prstGeom>
        </p:spPr>
        <p:txBody>
          <a:bodyPr lIns="0" tIns="0" rIns="0" bIns="0" rtlCol="0" anchor="t">
            <a:spAutoFit/>
          </a:bodyPr>
          <a:lstStyle/>
          <a:p>
            <a:pPr xmlns:a="http://schemas.openxmlformats.org/drawingml/2006/main">
              <a:lnSpc>
                <a:spcPts val="4200"/>
              </a:lnSpc>
            </a:pPr>
            <a:r xmlns:a="http://schemas.openxmlformats.org/drawingml/2006/main">
              <a:rPr lang="en" sz="3500">
                <a:solidFill>
                  <a:srgbClr val="CBE9F3"/>
                </a:solidFill>
                <a:cs typeface="Bai Jamjuree"/>
              </a:rPr>
              <a:t>What is the balance sheet equation?</a:t>
            </a:r>
          </a:p>
        </p:txBody>
      </p:sp>
      <p:sp>
        <p:nvSpPr>
          <p:cNvPr id="13" name="TextBox 13"/>
          <p:cNvSpPr txBox="1"/>
          <p:nvPr/>
        </p:nvSpPr>
        <p:spPr>
          <a:xfrm>
            <a:off x="6630373" y="2211211"/>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06.</a:t>
            </a:r>
          </a:p>
        </p:txBody>
      </p:sp>
      <p:sp>
        <p:nvSpPr>
          <p:cNvPr id="16" name="TextBox 16"/>
          <p:cNvSpPr txBox="1"/>
          <p:nvPr/>
        </p:nvSpPr>
        <p:spPr>
          <a:xfrm>
            <a:off x="6582748" y="3470027"/>
            <a:ext cx="801185" cy="609600"/>
          </a:xfrm>
          <a:prstGeom prst="rect">
            <a:avLst/>
          </a:prstGeom>
        </p:spPr>
        <p:txBody>
          <a:bodyPr lIns="0" tIns="0" rIns="0" bIns="0" rtlCol="0" anchor="t">
            <a:spAutoFit/>
          </a:bodyPr>
          <a:lstStyle/>
          <a:p>
            <a:pPr xmlns:a="http://schemas.openxmlformats.org/drawingml/2006/main">
              <a:lnSpc>
                <a:spcPts val="4799"/>
              </a:lnSpc>
            </a:pPr>
            <a:r xmlns:a="http://schemas.openxmlformats.org/drawingml/2006/main">
              <a:rPr lang="en" sz="3999">
                <a:solidFill>
                  <a:srgbClr val="CBE9F3"/>
                </a:solidFill>
                <a:latin typeface="Barlow Medium"/>
              </a:rPr>
              <a:t>07.</a:t>
            </a:r>
          </a:p>
        </p:txBody>
      </p:sp>
      <p:sp>
        <p:nvSpPr>
          <p:cNvPr id="17" name="TextBox 17"/>
          <p:cNvSpPr txBox="1"/>
          <p:nvPr/>
        </p:nvSpPr>
        <p:spPr>
          <a:xfrm>
            <a:off x="8266931" y="3279527"/>
            <a:ext cx="9674889" cy="990600"/>
          </a:xfrm>
          <a:prstGeom prst="rect">
            <a:avLst/>
          </a:prstGeom>
        </p:spPr>
        <p:txBody>
          <a:bodyPr lIns="0" tIns="0" rIns="0" bIns="0" rtlCol="0" anchor="t">
            <a:spAutoFit/>
          </a:bodyPr>
          <a:lstStyle/>
          <a:p>
            <a:pPr xmlns:a="http://schemas.openxmlformats.org/drawingml/2006/main">
              <a:lnSpc>
                <a:spcPts val="3960"/>
              </a:lnSpc>
            </a:pPr>
            <a:r xmlns:a="http://schemas.openxmlformats.org/drawingml/2006/main">
              <a:rPr lang="en" sz="3300">
                <a:solidFill>
                  <a:srgbClr val="CBE9F3"/>
                </a:solidFill>
                <a:cs typeface="Bai Jamjuree"/>
              </a:rPr>
              <a:t>Explain the meaning of the word profit and loss statement and how many important elements of the balance sheet are there?</a:t>
            </a:r>
          </a:p>
        </p:txBody>
      </p:sp>
      <p:sp>
        <p:nvSpPr>
          <p:cNvPr id="18" name="TextBox 18"/>
          <p:cNvSpPr txBox="1"/>
          <p:nvPr/>
        </p:nvSpPr>
        <p:spPr>
          <a:xfrm>
            <a:off x="350700" y="2965020"/>
            <a:ext cx="5066650" cy="981075"/>
          </a:xfrm>
          <a:prstGeom prst="rect">
            <a:avLst/>
          </a:prstGeom>
        </p:spPr>
        <p:txBody>
          <a:bodyPr lIns="0" tIns="0" rIns="0" bIns="0" rtlCol="0" anchor="t">
            <a:spAutoFit/>
          </a:bodyPr>
          <a:lstStyle/>
          <a:p>
            <a:pPr xmlns:a="http://schemas.openxmlformats.org/drawingml/2006/main" algn="ctr">
              <a:lnSpc>
                <a:spcPts val="7679"/>
              </a:lnSpc>
            </a:pPr>
            <a:r xmlns:a="http://schemas.openxmlformats.org/drawingml/2006/main">
              <a:rPr lang="en" sz="6399">
                <a:solidFill>
                  <a:srgbClr val="CBE9F3"/>
                </a:solidFill>
                <a:cs typeface="Barlow Bold"/>
              </a:rPr>
              <a:t>end of chapter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289252" y="0"/>
            <a:ext cx="3636454"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94340" y="9258300"/>
            <a:ext cx="3636454" cy="41148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1536" b="39639"/>
          <a:stretch>
            <a:fillRect/>
          </a:stretch>
        </p:blipFill>
        <p:spPr>
          <a:xfrm rot="-10800000">
            <a:off x="1792250" y="1169000"/>
            <a:ext cx="15503075" cy="756927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72800" y="8678822"/>
            <a:ext cx="7315200" cy="871728"/>
          </a:xfrm>
          <a:prstGeom prst="rect">
            <a:avLst/>
          </a:prstGeom>
        </p:spPr>
      </p:pic>
      <p:sp>
        <p:nvSpPr>
          <p:cNvPr id="6" name="TextBox 6"/>
          <p:cNvSpPr txBox="1"/>
          <p:nvPr/>
        </p:nvSpPr>
        <p:spPr>
          <a:xfrm>
            <a:off x="2180421" y="2943225"/>
            <a:ext cx="9250373" cy="4311650"/>
          </a:xfrm>
          <a:prstGeom prst="rect">
            <a:avLst/>
          </a:prstGeom>
        </p:spPr>
        <p:txBody>
          <a:bodyPr lIns="0" tIns="0" rIns="0" bIns="0" rtlCol="0" anchor="t">
            <a:spAutoFit/>
          </a:bodyPr>
          <a:lstStyle/>
          <a:p>
            <a:pPr xmlns:a="http://schemas.openxmlformats.org/drawingml/2006/main" algn="just">
              <a:lnSpc>
                <a:spcPts val="4900"/>
              </a:lnSpc>
            </a:pPr>
            <a:r xmlns:a="http://schemas.openxmlformats.org/drawingml/2006/main">
              <a:rPr lang="en" sz="3500">
                <a:solidFill>
                  <a:srgbClr val="CBE9F3"/>
                </a:solidFill>
                <a:cs typeface="Bai Jamjuree"/>
              </a:rPr>
              <a:t>Financial statements present information about assets, liabilities, shareholders' equity. income and expenses so that users of the financial statements are aware of the financial position performance and cash flow of the business It will be presented in the statement of financial position. Statement of Comprehensive Income Statement of Changes in Owner's Equity and cash flow statement</a:t>
            </a: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054723" y="2140855"/>
            <a:ext cx="5687737" cy="6005291"/>
          </a:xfrm>
          <a:prstGeom prst="rect">
            <a:avLst/>
          </a:prstGeom>
        </p:spPr>
      </p:pic>
      <p:sp>
        <p:nvSpPr>
          <p:cNvPr id="8" name="TextBox 8"/>
          <p:cNvSpPr txBox="1"/>
          <p:nvPr/>
        </p:nvSpPr>
        <p:spPr>
          <a:xfrm>
            <a:off x="1792250" y="1719262"/>
            <a:ext cx="10085481" cy="676275"/>
          </a:xfrm>
          <a:prstGeom prst="rect">
            <a:avLst/>
          </a:prstGeom>
        </p:spPr>
        <p:txBody>
          <a:bodyPr lIns="0" tIns="0" rIns="0" bIns="0" rtlCol="0" anchor="t">
            <a:spAutoFit/>
          </a:bodyPr>
          <a:lstStyle/>
          <a:p>
            <a:pPr xmlns:a="http://schemas.openxmlformats.org/drawingml/2006/main">
              <a:lnSpc>
                <a:spcPts val="5399"/>
              </a:lnSpc>
            </a:pPr>
            <a:r xmlns:a="http://schemas.openxmlformats.org/drawingml/2006/main">
              <a:rPr lang="en" sz="4499">
                <a:solidFill>
                  <a:srgbClr val="CBE9F3"/>
                </a:solidFill>
                <a:latin typeface="Bai Jamjuree"/>
              </a:rPr>
              <a:t>Meaning and importance of financial statements.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549500"/>
            <a:ext cx="15185250" cy="7002250"/>
            <a:chOff x="0" y="0"/>
            <a:chExt cx="3999407" cy="1844214"/>
          </a:xfrm>
        </p:grpSpPr>
        <p:sp>
          <p:nvSpPr>
            <p:cNvPr id="3" name="Freeform 3"/>
            <p:cNvSpPr/>
            <p:nvPr/>
          </p:nvSpPr>
          <p:spPr>
            <a:xfrm>
              <a:off x="0" y="0"/>
              <a:ext cx="3999407" cy="1844214"/>
            </a:xfrm>
            <a:custGeom>
              <a:avLst/>
              <a:gdLst/>
              <a:ahLst/>
              <a:cxnLst/>
              <a:rect l="l" t="t" r="r" b="b"/>
              <a:pathLst>
                <a:path w="3999407" h="1844214">
                  <a:moveTo>
                    <a:pt x="0" y="0"/>
                  </a:moveTo>
                  <a:lnTo>
                    <a:pt x="3999407" y="0"/>
                  </a:lnTo>
                  <a:lnTo>
                    <a:pt x="3999407" y="1844214"/>
                  </a:lnTo>
                  <a:lnTo>
                    <a:pt x="0" y="1844214"/>
                  </a:lnTo>
                  <a:close/>
                </a:path>
              </a:pathLst>
            </a:custGeom>
            <a:solidFill>
              <a:srgbClr val="214E89"/>
            </a:solidFill>
          </p:spPr>
        </p:sp>
        <p:sp>
          <p:nvSpPr>
            <p:cNvPr id="4" name="TextBox 4"/>
            <p:cNvSpPr txBox="1"/>
            <p:nvPr/>
          </p:nvSpPr>
          <p:spPr>
            <a:xfrm>
              <a:off x="0" y="-9525"/>
              <a:ext cx="812800" cy="822325"/>
            </a:xfrm>
            <a:prstGeom prst="rect">
              <a:avLst/>
            </a:prstGeom>
          </p:spPr>
          <p:txBody>
            <a:bodyPr lIns="50800" tIns="50800" rIns="50800" bIns="50800" rtlCol="0" anchor="ctr"/>
            <a:lstStyle/>
            <a:p>
              <a:pPr algn="ctr">
                <a:lnSpc>
                  <a:spcPts val="299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610947" y="6884788"/>
            <a:ext cx="3192255" cy="361217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30681" y="471430"/>
            <a:ext cx="4676394" cy="55727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189211" y="1705064"/>
            <a:ext cx="9430834" cy="7893305"/>
          </a:xfrm>
          <a:prstGeom prst="rect">
            <a:avLst/>
          </a:prstGeom>
        </p:spPr>
      </p:pic>
      <p:sp>
        <p:nvSpPr>
          <p:cNvPr id="8" name="TextBox 8"/>
          <p:cNvSpPr txBox="1"/>
          <p:nvPr/>
        </p:nvSpPr>
        <p:spPr>
          <a:xfrm>
            <a:off x="1028700" y="2613488"/>
            <a:ext cx="6171121" cy="676275"/>
          </a:xfrm>
          <a:prstGeom prst="rect">
            <a:avLst/>
          </a:prstGeom>
        </p:spPr>
        <p:txBody>
          <a:bodyPr lIns="0" tIns="0" rIns="0" bIns="0" rtlCol="0" anchor="t">
            <a:spAutoFit/>
          </a:bodyPr>
          <a:lstStyle/>
          <a:p>
            <a:pPr xmlns:a="http://schemas.openxmlformats.org/drawingml/2006/main">
              <a:lnSpc>
                <a:spcPts val="5399"/>
              </a:lnSpc>
            </a:pPr>
            <a:r xmlns:a="http://schemas.openxmlformats.org/drawingml/2006/main">
              <a:rPr lang="en" sz="4499">
                <a:solidFill>
                  <a:srgbClr val="CBE9F3"/>
                </a:solidFill>
                <a:cs typeface="Bai Jamjuree"/>
              </a:rPr>
              <a:t>Purpose of Financial Statements</a:t>
            </a:r>
          </a:p>
        </p:txBody>
      </p:sp>
      <p:sp>
        <p:nvSpPr>
          <p:cNvPr id="9" name="TextBox 9"/>
          <p:cNvSpPr txBox="1"/>
          <p:nvPr/>
        </p:nvSpPr>
        <p:spPr>
          <a:xfrm>
            <a:off x="872150" y="3743325"/>
            <a:ext cx="7317061" cy="3073400"/>
          </a:xfrm>
          <a:prstGeom prst="rect">
            <a:avLst/>
          </a:prstGeom>
        </p:spPr>
        <p:txBody>
          <a:bodyPr lIns="0" tIns="0" rIns="0" bIns="0" rtlCol="0" anchor="t">
            <a:spAutoFit/>
          </a:bodyPr>
          <a:lstStyle/>
          <a:p>
            <a:pPr xmlns:a="http://schemas.openxmlformats.org/drawingml/2006/main" algn="just">
              <a:lnSpc>
                <a:spcPts val="4900"/>
              </a:lnSpc>
            </a:pPr>
            <a:r xmlns:a="http://schemas.openxmlformats.org/drawingml/2006/main">
              <a:rPr lang="en" sz="3500">
                <a:solidFill>
                  <a:srgbClr val="CBE9F3"/>
                </a:solidFill>
                <a:cs typeface="Bai Jamjuree"/>
              </a:rPr>
              <a:t>It is a systematic presentation of the financial status and financial performance of the business. The objective is to provide information about financial status. performance and cash flow of the business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815850" y="8942121"/>
            <a:ext cx="19919700" cy="3086100"/>
            <a:chOff x="0" y="0"/>
            <a:chExt cx="5246341" cy="812800"/>
          </a:xfrm>
        </p:grpSpPr>
        <p:sp>
          <p:nvSpPr>
            <p:cNvPr id="3" name="Freeform 3"/>
            <p:cNvSpPr/>
            <p:nvPr/>
          </p:nvSpPr>
          <p:spPr>
            <a:xfrm>
              <a:off x="0" y="0"/>
              <a:ext cx="5246341" cy="812800"/>
            </a:xfrm>
            <a:custGeom>
              <a:avLst/>
              <a:gdLst/>
              <a:ahLst/>
              <a:cxnLst/>
              <a:rect l="l" t="t" r="r" b="b"/>
              <a:pathLst>
                <a:path w="5246341" h="812800">
                  <a:moveTo>
                    <a:pt x="0" y="0"/>
                  </a:moveTo>
                  <a:lnTo>
                    <a:pt x="5246341" y="0"/>
                  </a:lnTo>
                  <a:lnTo>
                    <a:pt x="5246341" y="812800"/>
                  </a:lnTo>
                  <a:lnTo>
                    <a:pt x="0" y="812800"/>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8456974"/>
            <a:ext cx="6244837" cy="74417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789686" y="-1817775"/>
            <a:ext cx="3636454" cy="4114800"/>
          </a:xfrm>
          <a:prstGeom prst="rect">
            <a:avLst/>
          </a:prstGeom>
        </p:spPr>
      </p:pic>
      <p:grpSp>
        <p:nvGrpSpPr>
          <p:cNvPr id="7" name="Group 7"/>
          <p:cNvGrpSpPr/>
          <p:nvPr/>
        </p:nvGrpSpPr>
        <p:grpSpPr>
          <a:xfrm>
            <a:off x="5619902" y="847286"/>
            <a:ext cx="11639398" cy="7024328"/>
            <a:chOff x="0" y="0"/>
            <a:chExt cx="15519198" cy="9365771"/>
          </a:xfrm>
        </p:grpSpPr>
        <p:grpSp>
          <p:nvGrpSpPr>
            <p:cNvPr id="8" name="Group 8"/>
            <p:cNvGrpSpPr/>
            <p:nvPr/>
          </p:nvGrpSpPr>
          <p:grpSpPr>
            <a:xfrm>
              <a:off x="0" y="0"/>
              <a:ext cx="15519198" cy="9365771"/>
              <a:chOff x="0" y="0"/>
              <a:chExt cx="3065521" cy="1850029"/>
            </a:xfrm>
          </p:grpSpPr>
          <p:sp>
            <p:nvSpPr>
              <p:cNvPr id="9" name="Freeform 9"/>
              <p:cNvSpPr/>
              <p:nvPr/>
            </p:nvSpPr>
            <p:spPr>
              <a:xfrm>
                <a:off x="0" y="0"/>
                <a:ext cx="3065520" cy="1850029"/>
              </a:xfrm>
              <a:custGeom>
                <a:avLst/>
                <a:gdLst/>
                <a:ahLst/>
                <a:cxnLst/>
                <a:rect l="l" t="t" r="r" b="b"/>
                <a:pathLst>
                  <a:path w="3065520" h="1850029">
                    <a:moveTo>
                      <a:pt x="0" y="0"/>
                    </a:moveTo>
                    <a:lnTo>
                      <a:pt x="3065520" y="0"/>
                    </a:lnTo>
                    <a:lnTo>
                      <a:pt x="3065520" y="1850029"/>
                    </a:lnTo>
                    <a:lnTo>
                      <a:pt x="0" y="1850029"/>
                    </a:lnTo>
                    <a:close/>
                  </a:path>
                </a:pathLst>
              </a:custGeom>
              <a:solidFill>
                <a:srgbClr val="FFFFFF"/>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180145" y="790178"/>
              <a:ext cx="9756081" cy="1228725"/>
            </a:xfrm>
            <a:prstGeom prst="rect">
              <a:avLst/>
            </a:prstGeom>
          </p:spPr>
          <p:txBody>
            <a:bodyPr lIns="0" tIns="0" rIns="0" bIns="0" rtlCol="0" anchor="t">
              <a:spAutoFit/>
            </a:bodyPr>
            <a:lstStyle/>
            <a:p>
              <a:pPr xmlns:a="http://schemas.openxmlformats.org/drawingml/2006/main" algn="just">
                <a:lnSpc>
                  <a:spcPts val="3600"/>
                </a:lnSpc>
              </a:pPr>
              <a:r xmlns:a="http://schemas.openxmlformats.org/drawingml/2006/main">
                <a:rPr lang="en" sz="3000">
                  <a:solidFill>
                    <a:srgbClr val="214E89"/>
                  </a:solidFill>
                  <a:cs typeface="Bai Jamjuree Bold"/>
                </a:rPr>
                <a:t>Statement of financial position at the end of the period</a:t>
              </a:r>
            </a:p>
            <a:p>
              <a:pPr xmlns:a="http://schemas.openxmlformats.org/drawingml/2006/main" algn="just">
                <a:lnSpc>
                  <a:spcPts val="3600"/>
                </a:lnSpc>
              </a:pPr>
              <a:r xmlns:a="http://schemas.openxmlformats.org/drawingml/2006/main">
                <a:rPr lang="en" sz="3000">
                  <a:solidFill>
                    <a:srgbClr val="214E89"/>
                  </a:solidFill>
                  <a:latin typeface="Bai Jamjuree"/>
                </a:rPr>
                <a:t>(Statement of Financial Position)</a:t>
              </a:r>
            </a:p>
          </p:txBody>
        </p:sp>
        <p:sp>
          <p:nvSpPr>
            <p:cNvPr id="12" name="TextBox 12"/>
            <p:cNvSpPr txBox="1"/>
            <p:nvPr/>
          </p:nvSpPr>
          <p:spPr>
            <a:xfrm>
              <a:off x="1180145" y="2425461"/>
              <a:ext cx="12039388" cy="1228725"/>
            </a:xfrm>
            <a:prstGeom prst="rect">
              <a:avLst/>
            </a:prstGeom>
          </p:spPr>
          <p:txBody>
            <a:bodyPr lIns="0" tIns="0" rIns="0" bIns="0" rtlCol="0" anchor="t">
              <a:spAutoFit/>
            </a:bodyPr>
            <a:lstStyle/>
            <a:p>
              <a:pPr xmlns:a="http://schemas.openxmlformats.org/drawingml/2006/main" algn="just">
                <a:lnSpc>
                  <a:spcPts val="3600"/>
                </a:lnSpc>
              </a:pPr>
              <a:r xmlns:a="http://schemas.openxmlformats.org/drawingml/2006/main">
                <a:rPr lang="en" sz="3000">
                  <a:solidFill>
                    <a:srgbClr val="214E89"/>
                  </a:solidFill>
                  <a:cs typeface="Bai Jamjuree Bold"/>
                </a:rPr>
                <a:t>Statement of profit and loss and other comprehensive income for the period </a:t>
              </a:r>
              <a:r xmlns:a="http://schemas.openxmlformats.org/drawingml/2006/main">
                <a:rPr lang="en" sz="3000">
                  <a:solidFill>
                    <a:srgbClr val="214E89"/>
                  </a:solidFill>
                  <a:latin typeface="Bai Jamjuree"/>
                </a:rPr>
                <a:t>(Profit and Loss Statement)</a:t>
              </a:r>
            </a:p>
          </p:txBody>
        </p:sp>
        <p:sp>
          <p:nvSpPr>
            <p:cNvPr id="13" name="TextBox 13"/>
            <p:cNvSpPr txBox="1"/>
            <p:nvPr/>
          </p:nvSpPr>
          <p:spPr>
            <a:xfrm>
              <a:off x="1180145" y="4063761"/>
              <a:ext cx="12039388" cy="1228725"/>
            </a:xfrm>
            <a:prstGeom prst="rect">
              <a:avLst/>
            </a:prstGeom>
          </p:spPr>
          <p:txBody>
            <a:bodyPr lIns="0" tIns="0" rIns="0" bIns="0" rtlCol="0" anchor="t">
              <a:spAutoFit/>
            </a:bodyPr>
            <a:lstStyle/>
            <a:p>
              <a:pPr xmlns:a="http://schemas.openxmlformats.org/drawingml/2006/main" algn="just">
                <a:lnSpc>
                  <a:spcPts val="3600"/>
                </a:lnSpc>
              </a:pPr>
              <a:r xmlns:a="http://schemas.openxmlformats.org/drawingml/2006/main">
                <a:rPr lang="en" sz="3000">
                  <a:solidFill>
                    <a:srgbClr val="214E89"/>
                  </a:solidFill>
                  <a:cs typeface="Bai Jamjuree Bold"/>
                </a:rPr>
                <a:t>Statement of changes in equity for the period</a:t>
              </a:r>
            </a:p>
            <a:p>
              <a:pPr xmlns:a="http://schemas.openxmlformats.org/drawingml/2006/main" algn="just">
                <a:lnSpc>
                  <a:spcPts val="3600"/>
                </a:lnSpc>
              </a:pPr>
              <a:r xmlns:a="http://schemas.openxmlformats.org/drawingml/2006/main">
                <a:rPr lang="en" sz="3000">
                  <a:solidFill>
                    <a:srgbClr val="214E89"/>
                  </a:solidFill>
                  <a:latin typeface="Bai Jamjuree"/>
                </a:rPr>
                <a:t>(Statement of Change in Shareholder's Equity)</a:t>
              </a:r>
              <a:r xmlns:a="http://schemas.openxmlformats.org/drawingml/2006/main">
                <a:rPr lang="en" sz="3000">
                  <a:solidFill>
                    <a:srgbClr val="214E89"/>
                  </a:solidFill>
                  <a:latin typeface="Bai Jamjuree Bold"/>
                </a:rPr>
                <a:t> </a:t>
              </a:r>
            </a:p>
          </p:txBody>
        </p:sp>
        <p:sp>
          <p:nvSpPr>
            <p:cNvPr id="14" name="TextBox 14"/>
            <p:cNvSpPr txBox="1"/>
            <p:nvPr/>
          </p:nvSpPr>
          <p:spPr>
            <a:xfrm>
              <a:off x="1180145" y="5702061"/>
              <a:ext cx="9756081" cy="1228725"/>
            </a:xfrm>
            <a:prstGeom prst="rect">
              <a:avLst/>
            </a:prstGeom>
          </p:spPr>
          <p:txBody>
            <a:bodyPr lIns="0" tIns="0" rIns="0" bIns="0" rtlCol="0" anchor="t">
              <a:spAutoFit/>
            </a:bodyPr>
            <a:lstStyle/>
            <a:p>
              <a:pPr xmlns:a="http://schemas.openxmlformats.org/drawingml/2006/main" algn="just">
                <a:lnSpc>
                  <a:spcPts val="3600"/>
                </a:lnSpc>
              </a:pPr>
              <a:r xmlns:a="http://schemas.openxmlformats.org/drawingml/2006/main">
                <a:rPr lang="en" sz="3000">
                  <a:solidFill>
                    <a:srgbClr val="214E89"/>
                  </a:solidFill>
                  <a:cs typeface="Bai Jamjuree Bold"/>
                </a:rPr>
                <a:t>cash flow statement</a:t>
              </a:r>
            </a:p>
            <a:p>
              <a:pPr xmlns:a="http://schemas.openxmlformats.org/drawingml/2006/main" algn="just">
                <a:lnSpc>
                  <a:spcPts val="3600"/>
                </a:lnSpc>
              </a:pPr>
              <a:r xmlns:a="http://schemas.openxmlformats.org/drawingml/2006/main">
                <a:rPr lang="en" sz="3000">
                  <a:solidFill>
                    <a:srgbClr val="214E89"/>
                  </a:solidFill>
                  <a:latin typeface="Bai Jamjuree"/>
                </a:rPr>
                <a:t>(Cash flow statement)</a:t>
              </a:r>
            </a:p>
          </p:txBody>
        </p:sp>
        <p:sp>
          <p:nvSpPr>
            <p:cNvPr id="15" name="TextBox 15"/>
            <p:cNvSpPr txBox="1"/>
            <p:nvPr/>
          </p:nvSpPr>
          <p:spPr>
            <a:xfrm>
              <a:off x="1180145" y="7340361"/>
              <a:ext cx="9756081" cy="1228725"/>
            </a:xfrm>
            <a:prstGeom prst="rect">
              <a:avLst/>
            </a:prstGeom>
          </p:spPr>
          <p:txBody>
            <a:bodyPr lIns="0" tIns="0" rIns="0" bIns="0" rtlCol="0" anchor="t">
              <a:spAutoFit/>
            </a:bodyPr>
            <a:lstStyle/>
            <a:p>
              <a:pPr xmlns:a="http://schemas.openxmlformats.org/drawingml/2006/main" algn="just">
                <a:lnSpc>
                  <a:spcPts val="3600"/>
                </a:lnSpc>
              </a:pPr>
              <a:r xmlns:a="http://schemas.openxmlformats.org/drawingml/2006/main">
                <a:rPr lang="en" sz="3000">
                  <a:solidFill>
                    <a:srgbClr val="214E89"/>
                  </a:solidFill>
                  <a:cs typeface="Bai Jamjuree Bold"/>
                </a:rPr>
                <a:t>Notes to financial statements</a:t>
              </a:r>
            </a:p>
            <a:p>
              <a:pPr xmlns:a="http://schemas.openxmlformats.org/drawingml/2006/main" algn="just">
                <a:lnSpc>
                  <a:spcPts val="3600"/>
                </a:lnSpc>
              </a:pPr>
              <a:r xmlns:a="http://schemas.openxmlformats.org/drawingml/2006/main">
                <a:rPr lang="en" sz="3000">
                  <a:solidFill>
                    <a:srgbClr val="214E89"/>
                  </a:solidFill>
                  <a:latin typeface="Bai Jamjuree"/>
                </a:rPr>
                <a:t>(Note to Financial Statement)</a:t>
              </a:r>
            </a:p>
          </p:txBody>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15005" y="5326082"/>
            <a:ext cx="6086670" cy="3875068"/>
          </a:xfrm>
          <a:prstGeom prst="rect">
            <a:avLst/>
          </a:prstGeom>
        </p:spPr>
      </p:pic>
      <p:sp>
        <p:nvSpPr>
          <p:cNvPr id="17" name="TextBox 17"/>
          <p:cNvSpPr txBox="1"/>
          <p:nvPr/>
        </p:nvSpPr>
        <p:spPr>
          <a:xfrm>
            <a:off x="1028700" y="4161350"/>
            <a:ext cx="3636613" cy="1352550"/>
          </a:xfrm>
          <a:prstGeom prst="rect">
            <a:avLst/>
          </a:prstGeom>
        </p:spPr>
        <p:txBody>
          <a:bodyPr lIns="0" tIns="0" rIns="0" bIns="0" rtlCol="0" anchor="t">
            <a:spAutoFit/>
          </a:bodyPr>
          <a:lstStyle/>
          <a:p>
            <a:pPr xmlns:a="http://schemas.openxmlformats.org/drawingml/2006/main">
              <a:lnSpc>
                <a:spcPts val="5399"/>
              </a:lnSpc>
            </a:pPr>
            <a:r xmlns:a="http://schemas.openxmlformats.org/drawingml/2006/main">
              <a:rPr lang="en" sz="4499">
                <a:solidFill>
                  <a:srgbClr val="CBE9F3"/>
                </a:solidFill>
                <a:cs typeface="Bai Jamjuree"/>
              </a:rPr>
              <a:t>Elements of financial statements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921350"/>
            <a:ext cx="7428540" cy="4664250"/>
            <a:chOff x="0" y="0"/>
            <a:chExt cx="1956488" cy="1228444"/>
          </a:xfrm>
        </p:grpSpPr>
        <p:sp>
          <p:nvSpPr>
            <p:cNvPr id="3" name="Freeform 3"/>
            <p:cNvSpPr/>
            <p:nvPr/>
          </p:nvSpPr>
          <p:spPr>
            <a:xfrm>
              <a:off x="0" y="0"/>
              <a:ext cx="1956488" cy="1228444"/>
            </a:xfrm>
            <a:custGeom>
              <a:avLst/>
              <a:gdLst/>
              <a:ahLst/>
              <a:cxnLst/>
              <a:rect l="l" t="t" r="r" b="b"/>
              <a:pathLst>
                <a:path w="1956488" h="1228444">
                  <a:moveTo>
                    <a:pt x="0" y="0"/>
                  </a:moveTo>
                  <a:lnTo>
                    <a:pt x="1956488" y="0"/>
                  </a:lnTo>
                  <a:lnTo>
                    <a:pt x="1956488" y="1228444"/>
                  </a:lnTo>
                  <a:lnTo>
                    <a:pt x="0" y="1228444"/>
                  </a:lnTo>
                  <a:close/>
                </a:path>
              </a:pathLst>
            </a:custGeom>
            <a:solidFill>
              <a:srgbClr val="214E89"/>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830760" y="4921350"/>
            <a:ext cx="7428540" cy="4664250"/>
            <a:chOff x="0" y="0"/>
            <a:chExt cx="1956488" cy="1228444"/>
          </a:xfrm>
        </p:grpSpPr>
        <p:sp>
          <p:nvSpPr>
            <p:cNvPr id="6" name="Freeform 6"/>
            <p:cNvSpPr/>
            <p:nvPr/>
          </p:nvSpPr>
          <p:spPr>
            <a:xfrm>
              <a:off x="0" y="0"/>
              <a:ext cx="1956488" cy="1228444"/>
            </a:xfrm>
            <a:custGeom>
              <a:avLst/>
              <a:gdLst/>
              <a:ahLst/>
              <a:cxnLst/>
              <a:rect l="l" t="t" r="r" b="b"/>
              <a:pathLst>
                <a:path w="1956488" h="1228444">
                  <a:moveTo>
                    <a:pt x="0" y="0"/>
                  </a:moveTo>
                  <a:lnTo>
                    <a:pt x="1956488" y="0"/>
                  </a:lnTo>
                  <a:lnTo>
                    <a:pt x="1956488" y="1228444"/>
                  </a:lnTo>
                  <a:lnTo>
                    <a:pt x="0" y="1228444"/>
                  </a:lnTo>
                  <a:close/>
                </a:path>
              </a:pathLst>
            </a:custGeom>
            <a:solidFill>
              <a:srgbClr val="214E8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30635" y="2588032"/>
            <a:ext cx="3923542" cy="3889211"/>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42271" y="3200333"/>
            <a:ext cx="3777266" cy="3442033"/>
          </a:xfrm>
          <a:prstGeom prst="rect">
            <a:avLst/>
          </a:prstGeom>
        </p:spPr>
      </p:pic>
      <p:sp>
        <p:nvSpPr>
          <p:cNvPr id="10" name="TextBox 10"/>
          <p:cNvSpPr txBox="1"/>
          <p:nvPr/>
        </p:nvSpPr>
        <p:spPr>
          <a:xfrm>
            <a:off x="3750424" y="685263"/>
            <a:ext cx="6080336" cy="771526"/>
          </a:xfrm>
          <a:prstGeom prst="rect">
            <a:avLst/>
          </a:prstGeom>
        </p:spPr>
        <p:txBody>
          <a:bodyPr lIns="0" tIns="0" rIns="0" bIns="0" rtlCol="0" anchor="t">
            <a:spAutoFit/>
          </a:bodyPr>
          <a:lstStyle/>
          <a:p>
            <a:pPr xmlns:a="http://schemas.openxmlformats.org/drawingml/2006/main">
              <a:lnSpc>
                <a:spcPts val="6299"/>
              </a:lnSpc>
              <a:spcBef>
                <a:spcPct val="0"/>
              </a:spcBef>
            </a:pPr>
            <a:r xmlns:a="http://schemas.openxmlformats.org/drawingml/2006/main">
              <a:rPr lang="en" sz="4499">
                <a:solidFill>
                  <a:srgbClr val="CBE9F3"/>
                </a:solidFill>
                <a:latin typeface="Barlow Light"/>
              </a:rPr>
              <a:t>Types of Users of Financial Statements</a:t>
            </a:r>
          </a:p>
        </p:txBody>
      </p:sp>
      <p:sp>
        <p:nvSpPr>
          <p:cNvPr id="11" name="TextBox 11"/>
          <p:cNvSpPr txBox="1"/>
          <p:nvPr/>
        </p:nvSpPr>
        <p:spPr>
          <a:xfrm>
            <a:off x="1763872" y="5943843"/>
            <a:ext cx="2664404"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500" spc="35">
                <a:solidFill>
                  <a:srgbClr val="FFFFFF"/>
                </a:solidFill>
                <a:cs typeface="Bai Jamjuree"/>
              </a:rPr>
              <a:t>internal user</a:t>
            </a:r>
          </a:p>
        </p:txBody>
      </p:sp>
      <p:sp>
        <p:nvSpPr>
          <p:cNvPr id="12" name="TextBox 12"/>
          <p:cNvSpPr txBox="1"/>
          <p:nvPr/>
        </p:nvSpPr>
        <p:spPr>
          <a:xfrm>
            <a:off x="1577720" y="6941261"/>
            <a:ext cx="6387820" cy="1981200"/>
          </a:xfrm>
          <a:prstGeom prst="rect">
            <a:avLst/>
          </a:prstGeom>
        </p:spPr>
        <p:txBody>
          <a:bodyPr lIns="0" tIns="0" rIns="0" bIns="0" rtlCol="0" anchor="t">
            <a:spAutoFit/>
          </a:bodyPr>
          <a:lstStyle/>
          <a:p>
            <a:pPr xmlns:a="http://schemas.openxmlformats.org/drawingml/2006/main" algn="ctr">
              <a:lnSpc>
                <a:spcPts val="3900"/>
              </a:lnSpc>
            </a:pPr>
            <a:r xmlns:a="http://schemas.openxmlformats.org/drawingml/2006/main">
              <a:rPr lang="en" sz="3000" spc="30">
                <a:solidFill>
                  <a:srgbClr val="FFFFFF"/>
                </a:solidFill>
                <a:cs typeface="Bai Jamjuree"/>
              </a:rPr>
              <a:t>Executives at all levels and departments with decision-making authority on issues related to operations investment and financing of entities such as management</a:t>
            </a:r>
          </a:p>
        </p:txBody>
      </p:sp>
      <p:sp>
        <p:nvSpPr>
          <p:cNvPr id="13" name="TextBox 13"/>
          <p:cNvSpPr txBox="1"/>
          <p:nvPr/>
        </p:nvSpPr>
        <p:spPr>
          <a:xfrm>
            <a:off x="10577867" y="5943843"/>
            <a:ext cx="2664404"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500" spc="35">
                <a:solidFill>
                  <a:srgbClr val="FFFFFF"/>
                </a:solidFill>
                <a:cs typeface="Bai Jamjuree"/>
              </a:rPr>
              <a:t>external user</a:t>
            </a:r>
          </a:p>
        </p:txBody>
      </p:sp>
      <p:sp>
        <p:nvSpPr>
          <p:cNvPr id="14" name="TextBox 14"/>
          <p:cNvSpPr txBox="1"/>
          <p:nvPr/>
        </p:nvSpPr>
        <p:spPr>
          <a:xfrm>
            <a:off x="10577867" y="6941261"/>
            <a:ext cx="5934327" cy="1981200"/>
          </a:xfrm>
          <a:prstGeom prst="rect">
            <a:avLst/>
          </a:prstGeom>
        </p:spPr>
        <p:txBody>
          <a:bodyPr lIns="0" tIns="0" rIns="0" bIns="0" rtlCol="0" anchor="t">
            <a:spAutoFit/>
          </a:bodyPr>
          <a:lstStyle/>
          <a:p>
            <a:pPr xmlns:a="http://schemas.openxmlformats.org/drawingml/2006/main" algn="ctr">
              <a:lnSpc>
                <a:spcPts val="3900"/>
              </a:lnSpc>
            </a:pPr>
            <a:r xmlns:a="http://schemas.openxmlformats.org/drawingml/2006/main">
              <a:rPr lang="en" sz="3000" spc="30">
                <a:solidFill>
                  <a:srgbClr val="FFFFFF"/>
                </a:solidFill>
                <a:cs typeface="Bai Jamjuree"/>
              </a:rPr>
              <a:t>Non-management users of the entity's financial statements They are external stakeholders, such as investors who own (equity) and are creditors.</a:t>
            </a: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372579" y="405405"/>
            <a:ext cx="7924946" cy="142649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239173" y="-1852825"/>
            <a:ext cx="3636454" cy="411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268373" y="-1128443"/>
            <a:ext cx="3636454" cy="41148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172019" y="6411373"/>
            <a:ext cx="3636454" cy="4114800"/>
          </a:xfrm>
          <a:prstGeom prst="rect">
            <a:avLst/>
          </a:prstGeom>
        </p:spPr>
      </p:pic>
      <p:grpSp>
        <p:nvGrpSpPr>
          <p:cNvPr id="4" name="Group 4"/>
          <p:cNvGrpSpPr/>
          <p:nvPr/>
        </p:nvGrpSpPr>
        <p:grpSpPr>
          <a:xfrm>
            <a:off x="6925400" y="409001"/>
            <a:ext cx="10333900" cy="2836975"/>
            <a:chOff x="0" y="0"/>
            <a:chExt cx="2721686" cy="747187"/>
          </a:xfrm>
        </p:grpSpPr>
        <p:sp>
          <p:nvSpPr>
            <p:cNvPr id="5" name="Freeform 5"/>
            <p:cNvSpPr/>
            <p:nvPr/>
          </p:nvSpPr>
          <p:spPr>
            <a:xfrm>
              <a:off x="0" y="0"/>
              <a:ext cx="2721686" cy="747187"/>
            </a:xfrm>
            <a:custGeom>
              <a:avLst/>
              <a:gdLst/>
              <a:ahLst/>
              <a:cxnLst/>
              <a:rect l="l" t="t" r="r" b="b"/>
              <a:pathLst>
                <a:path w="2721686" h="747187">
                  <a:moveTo>
                    <a:pt x="0" y="0"/>
                  </a:moveTo>
                  <a:lnTo>
                    <a:pt x="2721686" y="0"/>
                  </a:lnTo>
                  <a:lnTo>
                    <a:pt x="2721686" y="747187"/>
                  </a:lnTo>
                  <a:lnTo>
                    <a:pt x="0" y="747187"/>
                  </a:lnTo>
                  <a:close/>
                </a:path>
              </a:pathLst>
            </a:custGeom>
            <a:solidFill>
              <a:srgbClr val="214E89"/>
            </a:solidFill>
            <a:ln w="95250">
              <a:solidFill>
                <a:srgbClr val="CBE9F3"/>
              </a:solidFill>
            </a:ln>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925400" y="3725013"/>
            <a:ext cx="10333900" cy="2836975"/>
            <a:chOff x="0" y="0"/>
            <a:chExt cx="2721686" cy="747187"/>
          </a:xfrm>
        </p:grpSpPr>
        <p:sp>
          <p:nvSpPr>
            <p:cNvPr id="8" name="Freeform 8"/>
            <p:cNvSpPr/>
            <p:nvPr/>
          </p:nvSpPr>
          <p:spPr>
            <a:xfrm>
              <a:off x="0" y="0"/>
              <a:ext cx="2721686" cy="747187"/>
            </a:xfrm>
            <a:custGeom>
              <a:avLst/>
              <a:gdLst/>
              <a:ahLst/>
              <a:cxnLst/>
              <a:rect l="l" t="t" r="r" b="b"/>
              <a:pathLst>
                <a:path w="2721686" h="747187">
                  <a:moveTo>
                    <a:pt x="0" y="0"/>
                  </a:moveTo>
                  <a:lnTo>
                    <a:pt x="2721686" y="0"/>
                  </a:lnTo>
                  <a:lnTo>
                    <a:pt x="2721686" y="747187"/>
                  </a:lnTo>
                  <a:lnTo>
                    <a:pt x="0" y="747187"/>
                  </a:lnTo>
                  <a:close/>
                </a:path>
              </a:pathLst>
            </a:custGeom>
            <a:solidFill>
              <a:srgbClr val="214E89"/>
            </a:solidFill>
            <a:ln w="95250">
              <a:solidFill>
                <a:srgbClr val="CBE9F3"/>
              </a:solidFill>
            </a:ln>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6925400" y="7050285"/>
            <a:ext cx="10333900" cy="2836975"/>
            <a:chOff x="0" y="0"/>
            <a:chExt cx="2721686" cy="747187"/>
          </a:xfrm>
        </p:grpSpPr>
        <p:sp>
          <p:nvSpPr>
            <p:cNvPr id="11" name="Freeform 11"/>
            <p:cNvSpPr/>
            <p:nvPr/>
          </p:nvSpPr>
          <p:spPr>
            <a:xfrm>
              <a:off x="0" y="0"/>
              <a:ext cx="2721686" cy="747187"/>
            </a:xfrm>
            <a:custGeom>
              <a:avLst/>
              <a:gdLst/>
              <a:ahLst/>
              <a:cxnLst/>
              <a:rect l="l" t="t" r="r" b="b"/>
              <a:pathLst>
                <a:path w="2721686" h="747187">
                  <a:moveTo>
                    <a:pt x="0" y="0"/>
                  </a:moveTo>
                  <a:lnTo>
                    <a:pt x="2721686" y="0"/>
                  </a:lnTo>
                  <a:lnTo>
                    <a:pt x="2721686" y="747187"/>
                  </a:lnTo>
                  <a:lnTo>
                    <a:pt x="0" y="747187"/>
                  </a:lnTo>
                  <a:close/>
                </a:path>
              </a:pathLst>
            </a:custGeom>
            <a:solidFill>
              <a:srgbClr val="214E89"/>
            </a:solidFill>
            <a:ln w="95250">
              <a:solidFill>
                <a:srgbClr val="CBE9F3"/>
              </a:solidFill>
            </a:ln>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67363" y="1257300"/>
            <a:ext cx="310204" cy="131240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667363" y="4491931"/>
            <a:ext cx="310204" cy="1312400"/>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98040" y="7631575"/>
            <a:ext cx="384499" cy="1626725"/>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99816" y="6650546"/>
            <a:ext cx="3063324" cy="3263194"/>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62996" y="7461404"/>
            <a:ext cx="2732408" cy="2452336"/>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70036" y="7461404"/>
            <a:ext cx="2659560" cy="2452336"/>
          </a:xfrm>
          <a:prstGeom prst="rect">
            <a:avLst/>
          </a:prstGeom>
        </p:spPr>
      </p:pic>
      <p:sp>
        <p:nvSpPr>
          <p:cNvPr id="19" name="TextBox 19"/>
          <p:cNvSpPr txBox="1"/>
          <p:nvPr/>
        </p:nvSpPr>
        <p:spPr>
          <a:xfrm>
            <a:off x="537580" y="2048613"/>
            <a:ext cx="1664747" cy="771526"/>
          </a:xfrm>
          <a:prstGeom prst="rect">
            <a:avLst/>
          </a:prstGeom>
        </p:spPr>
        <p:txBody>
          <a:bodyPr lIns="0" tIns="0" rIns="0" bIns="0" rtlCol="0" anchor="t">
            <a:spAutoFit/>
          </a:bodyPr>
          <a:lstStyle/>
          <a:p>
            <a:pPr xmlns:a="http://schemas.openxmlformats.org/drawingml/2006/main">
              <a:lnSpc>
                <a:spcPts val="6299"/>
              </a:lnSpc>
              <a:spcBef>
                <a:spcPct val="0"/>
              </a:spcBef>
            </a:pPr>
            <a:r xmlns:a="http://schemas.openxmlformats.org/drawingml/2006/main">
              <a:rPr lang="en" sz="4499">
                <a:solidFill>
                  <a:srgbClr val="CBE9F3"/>
                </a:solidFill>
                <a:cs typeface="Barlow Light"/>
              </a:rPr>
              <a:t>balance sheet</a:t>
            </a:r>
          </a:p>
        </p:txBody>
      </p:sp>
      <p:sp>
        <p:nvSpPr>
          <p:cNvPr id="20" name="TextBox 20"/>
          <p:cNvSpPr txBox="1"/>
          <p:nvPr/>
        </p:nvSpPr>
        <p:spPr>
          <a:xfrm>
            <a:off x="556549" y="3093575"/>
            <a:ext cx="5838855" cy="3200399"/>
          </a:xfrm>
          <a:prstGeom prst="rect">
            <a:avLst/>
          </a:prstGeom>
        </p:spPr>
        <p:txBody>
          <a:bodyPr lIns="0" tIns="0" rIns="0" bIns="0" rtlCol="0" anchor="t">
            <a:spAutoFit/>
          </a:bodyPr>
          <a:lstStyle/>
          <a:p>
            <a:pPr xmlns:a="http://schemas.openxmlformats.org/drawingml/2006/main" algn="ctr">
              <a:lnSpc>
                <a:spcPts val="5100"/>
              </a:lnSpc>
            </a:pPr>
            <a:r xmlns:a="http://schemas.openxmlformats.org/drawingml/2006/main">
              <a:rPr lang="en" sz="3000" spc="30">
                <a:solidFill>
                  <a:srgbClr val="FFFFFF"/>
                </a:solidFill>
                <a:cs typeface="Bai Jamjuree"/>
              </a:rPr>
              <a:t>A balance sheet is a statement of the financial position of a business at a particular point in time, generally showing information ending on a certain date. The balance sheet is divided into three types:</a:t>
            </a:r>
          </a:p>
        </p:txBody>
      </p:sp>
      <p:sp>
        <p:nvSpPr>
          <p:cNvPr id="21" name="TextBox 21"/>
          <p:cNvSpPr txBox="1"/>
          <p:nvPr/>
        </p:nvSpPr>
        <p:spPr>
          <a:xfrm>
            <a:off x="7353325" y="1083800"/>
            <a:ext cx="4004922" cy="1485900"/>
          </a:xfrm>
          <a:prstGeom prst="rect">
            <a:avLst/>
          </a:prstGeom>
        </p:spPr>
        <p:txBody>
          <a:bodyPr lIns="0" tIns="0" rIns="0" bIns="0" rtlCol="0" anchor="t">
            <a:spAutoFit/>
          </a:bodyPr>
          <a:lstStyle/>
          <a:p>
            <a:pPr xmlns:a="http://schemas.openxmlformats.org/drawingml/2006/main" algn="ctr">
              <a:lnSpc>
                <a:spcPts val="3900"/>
              </a:lnSpc>
            </a:pPr>
            <a:r xmlns:a="http://schemas.openxmlformats.org/drawingml/2006/main">
              <a:rPr lang="en" sz="3000" spc="30">
                <a:solidFill>
                  <a:srgbClr val="FFFFFF"/>
                </a:solidFill>
                <a:cs typeface="Bai Jamjuree"/>
              </a:rPr>
              <a:t>Assets Resources owned or owned by an entity.</a:t>
            </a:r>
          </a:p>
        </p:txBody>
      </p:sp>
      <p:sp>
        <p:nvSpPr>
          <p:cNvPr id="22" name="TextBox 22"/>
          <p:cNvSpPr txBox="1"/>
          <p:nvPr/>
        </p:nvSpPr>
        <p:spPr>
          <a:xfrm>
            <a:off x="12633198" y="990600"/>
            <a:ext cx="2988236" cy="4953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current assets</a:t>
            </a:r>
          </a:p>
        </p:txBody>
      </p:sp>
      <p:sp>
        <p:nvSpPr>
          <p:cNvPr id="23" name="TextBox 23"/>
          <p:cNvSpPr txBox="1"/>
          <p:nvPr/>
        </p:nvSpPr>
        <p:spPr>
          <a:xfrm>
            <a:off x="12633198" y="2105763"/>
            <a:ext cx="4133903" cy="4953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non-current assets</a:t>
            </a:r>
          </a:p>
        </p:txBody>
      </p:sp>
      <p:sp>
        <p:nvSpPr>
          <p:cNvPr id="24" name="TextBox 24"/>
          <p:cNvSpPr txBox="1"/>
          <p:nvPr/>
        </p:nvSpPr>
        <p:spPr>
          <a:xfrm>
            <a:off x="7009987" y="4138480"/>
            <a:ext cx="4477544" cy="1981200"/>
          </a:xfrm>
          <a:prstGeom prst="rect">
            <a:avLst/>
          </a:prstGeom>
        </p:spPr>
        <p:txBody>
          <a:bodyPr lIns="0" tIns="0" rIns="0" bIns="0" rtlCol="0" anchor="t">
            <a:spAutoFit/>
          </a:bodyPr>
          <a:lstStyle/>
          <a:p>
            <a:pPr xmlns:a="http://schemas.openxmlformats.org/drawingml/2006/main" algn="ctr">
              <a:lnSpc>
                <a:spcPts val="3900"/>
              </a:lnSpc>
            </a:pPr>
            <a:r xmlns:a="http://schemas.openxmlformats.org/drawingml/2006/main">
              <a:rPr lang="en" sz="3000" spc="30">
                <a:solidFill>
                  <a:srgbClr val="FFFFFF"/>
                </a:solidFill>
                <a:cs typeface="Bai Jamjuree"/>
              </a:rPr>
              <a:t>Liabilities</a:t>
            </a:r>
          </a:p>
          <a:p>
            <a:pPr xmlns:a="http://schemas.openxmlformats.org/drawingml/2006/main" algn="ctr">
              <a:lnSpc>
                <a:spcPts val="3900"/>
              </a:lnSpc>
            </a:pPr>
            <a:r xmlns:a="http://schemas.openxmlformats.org/drawingml/2006/main">
              <a:rPr lang="en" sz="3000" spc="30">
                <a:solidFill>
                  <a:srgbClr val="FFFFFF"/>
                </a:solidFill>
                <a:cs typeface="Bai Jamjuree"/>
              </a:rPr>
              <a:t>Obligations or responsibilities that the entity has to perform as agreed.</a:t>
            </a:r>
          </a:p>
        </p:txBody>
      </p:sp>
      <p:sp>
        <p:nvSpPr>
          <p:cNvPr id="25" name="TextBox 25"/>
          <p:cNvSpPr txBox="1"/>
          <p:nvPr/>
        </p:nvSpPr>
        <p:spPr>
          <a:xfrm>
            <a:off x="12633198" y="4225231"/>
            <a:ext cx="2988236" cy="4953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current liabilities</a:t>
            </a:r>
          </a:p>
        </p:txBody>
      </p:sp>
      <p:sp>
        <p:nvSpPr>
          <p:cNvPr id="26" name="TextBox 26"/>
          <p:cNvSpPr txBox="1"/>
          <p:nvPr/>
        </p:nvSpPr>
        <p:spPr>
          <a:xfrm>
            <a:off x="12633198" y="5537630"/>
            <a:ext cx="2988236" cy="4953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long term debt</a:t>
            </a:r>
          </a:p>
        </p:txBody>
      </p:sp>
      <p:sp>
        <p:nvSpPr>
          <p:cNvPr id="27" name="TextBox 27"/>
          <p:cNvSpPr txBox="1"/>
          <p:nvPr/>
        </p:nvSpPr>
        <p:spPr>
          <a:xfrm>
            <a:off x="7086600" y="7211473"/>
            <a:ext cx="5397115" cy="2476500"/>
          </a:xfrm>
          <a:prstGeom prst="rect">
            <a:avLst/>
          </a:prstGeom>
        </p:spPr>
        <p:txBody>
          <a:bodyPr lIns="0" tIns="0" rIns="0" bIns="0" rtlCol="0" anchor="t">
            <a:spAutoFit/>
          </a:bodyPr>
          <a:lstStyle/>
          <a:p>
            <a:pPr xmlns:a="http://schemas.openxmlformats.org/drawingml/2006/main" algn="ctr">
              <a:lnSpc>
                <a:spcPts val="3900"/>
              </a:lnSpc>
            </a:pPr>
            <a:r xmlns:a="http://schemas.openxmlformats.org/drawingml/2006/main">
              <a:rPr lang="en" sz="3000" spc="30">
                <a:solidFill>
                  <a:srgbClr val="FFFFFF"/>
                </a:solidFill>
                <a:cs typeface="Bai Jamjuree"/>
              </a:rPr>
              <a:t>owner's equity</a:t>
            </a:r>
          </a:p>
          <a:p>
            <a:pPr xmlns:a="http://schemas.openxmlformats.org/drawingml/2006/main" algn="ctr">
              <a:lnSpc>
                <a:spcPts val="3900"/>
              </a:lnSpc>
            </a:pPr>
            <a:r xmlns:a="http://schemas.openxmlformats.org/drawingml/2006/main">
              <a:rPr lang="en" sz="3000" spc="30">
                <a:solidFill>
                  <a:srgbClr val="FFFFFF"/>
                </a:solidFill>
                <a:latin typeface="Bai Jamjuree"/>
              </a:rPr>
              <a:t>(Owners' Equities) The difference between the total value of the assets of the firm and the liabilities of the firm.</a:t>
            </a:r>
          </a:p>
        </p:txBody>
      </p:sp>
      <p:sp>
        <p:nvSpPr>
          <p:cNvPr id="28" name="TextBox 28"/>
          <p:cNvSpPr txBox="1"/>
          <p:nvPr/>
        </p:nvSpPr>
        <p:spPr>
          <a:xfrm>
            <a:off x="13495089" y="8129743"/>
            <a:ext cx="2988236" cy="4953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capital surplus</a:t>
            </a:r>
          </a:p>
        </p:txBody>
      </p:sp>
      <p:sp>
        <p:nvSpPr>
          <p:cNvPr id="29" name="TextBox 29"/>
          <p:cNvSpPr txBox="1"/>
          <p:nvPr/>
        </p:nvSpPr>
        <p:spPr>
          <a:xfrm>
            <a:off x="13495089" y="8878348"/>
            <a:ext cx="2988236" cy="4953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retained earnings</a:t>
            </a:r>
          </a:p>
        </p:txBody>
      </p:sp>
      <p:sp>
        <p:nvSpPr>
          <p:cNvPr id="30" name="TextBox 30"/>
          <p:cNvSpPr txBox="1"/>
          <p:nvPr/>
        </p:nvSpPr>
        <p:spPr>
          <a:xfrm>
            <a:off x="13495089" y="7381137"/>
            <a:ext cx="2988236" cy="4953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share capital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899168" y="2915379"/>
            <a:ext cx="7871990" cy="3256035"/>
            <a:chOff x="0" y="0"/>
            <a:chExt cx="2073281" cy="857557"/>
          </a:xfrm>
        </p:grpSpPr>
        <p:sp>
          <p:nvSpPr>
            <p:cNvPr id="3" name="Freeform 3"/>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2762979"/>
            <a:ext cx="7871990" cy="3256035"/>
            <a:chOff x="0" y="0"/>
            <a:chExt cx="2073281" cy="857557"/>
          </a:xfrm>
        </p:grpSpPr>
        <p:sp>
          <p:nvSpPr>
            <p:cNvPr id="6" name="Freeform 6"/>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214E8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372579" y="405405"/>
            <a:ext cx="7924946" cy="1426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39173" y="-1852825"/>
            <a:ext cx="3636454" cy="4114800"/>
          </a:xfrm>
          <a:prstGeom prst="rect">
            <a:avLst/>
          </a:prstGeom>
        </p:spPr>
      </p:pic>
      <p:grpSp>
        <p:nvGrpSpPr>
          <p:cNvPr id="10" name="Group 10"/>
          <p:cNvGrpSpPr/>
          <p:nvPr/>
        </p:nvGrpSpPr>
        <p:grpSpPr>
          <a:xfrm>
            <a:off x="9572574" y="2915379"/>
            <a:ext cx="7871990" cy="3256035"/>
            <a:chOff x="0" y="0"/>
            <a:chExt cx="2073281" cy="857557"/>
          </a:xfrm>
        </p:grpSpPr>
        <p:sp>
          <p:nvSpPr>
            <p:cNvPr id="11" name="Freeform 11"/>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FFFFFF"/>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411178" y="2762979"/>
            <a:ext cx="7871990" cy="3256035"/>
            <a:chOff x="0" y="0"/>
            <a:chExt cx="2073281" cy="857557"/>
          </a:xfrm>
        </p:grpSpPr>
        <p:sp>
          <p:nvSpPr>
            <p:cNvPr id="14" name="Freeform 14"/>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214E89"/>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6" name="Picture 16"/>
          <p:cNvPicPr>
            <a:picLocks noChangeAspect="1"/>
          </p:cNvPicPr>
          <p:nvPr/>
        </p:nvPicPr>
        <p:blipFill>
          <a:blip r:embed="rId6"/>
          <a:srcRect/>
          <a:stretch>
            <a:fillRect/>
          </a:stretch>
        </p:blipFill>
        <p:spPr>
          <a:xfrm>
            <a:off x="4333235" y="7238214"/>
            <a:ext cx="2026285" cy="1775532"/>
          </a:xfrm>
          <a:prstGeom prst="rect">
            <a:avLst/>
          </a:prstGeom>
        </p:spPr>
      </p:pic>
      <p:pic>
        <p:nvPicPr>
          <p:cNvPr id="17" name="Picture 17"/>
          <p:cNvPicPr>
            <a:picLocks noChangeAspect="1"/>
          </p:cNvPicPr>
          <p:nvPr/>
        </p:nvPicPr>
        <p:blipFill>
          <a:blip r:embed="rId7"/>
          <a:srcRect/>
          <a:stretch>
            <a:fillRect/>
          </a:stretch>
        </p:blipFill>
        <p:spPr>
          <a:xfrm>
            <a:off x="1353324" y="6742914"/>
            <a:ext cx="4392889" cy="2844396"/>
          </a:xfrm>
          <a:prstGeom prst="rect">
            <a:avLst/>
          </a:prstGeom>
        </p:spPr>
      </p:pic>
      <p:pic>
        <p:nvPicPr>
          <p:cNvPr id="18" name="Picture 18"/>
          <p:cNvPicPr>
            <a:picLocks noChangeAspect="1"/>
          </p:cNvPicPr>
          <p:nvPr/>
        </p:nvPicPr>
        <p:blipFill>
          <a:blip r:embed="rId8"/>
          <a:srcRect/>
          <a:stretch>
            <a:fillRect/>
          </a:stretch>
        </p:blipFill>
        <p:spPr>
          <a:xfrm>
            <a:off x="5488619" y="6742914"/>
            <a:ext cx="2693880" cy="2844396"/>
          </a:xfrm>
          <a:prstGeom prst="rect">
            <a:avLst/>
          </a:prstGeom>
        </p:spPr>
      </p:pic>
      <p:pic>
        <p:nvPicPr>
          <p:cNvPr id="19" name="Picture 19"/>
          <p:cNvPicPr>
            <a:picLocks noChangeAspect="1"/>
          </p:cNvPicPr>
          <p:nvPr/>
        </p:nvPicPr>
        <p:blipFill>
          <a:blip r:embed="rId9"/>
          <a:srcRect/>
          <a:stretch>
            <a:fillRect/>
          </a:stretch>
        </p:blipFill>
        <p:spPr>
          <a:xfrm>
            <a:off x="12945965" y="7944271"/>
            <a:ext cx="4120472" cy="1643038"/>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460951" y="6469542"/>
            <a:ext cx="3047618" cy="3117767"/>
          </a:xfrm>
          <a:prstGeom prst="rect">
            <a:avLst/>
          </a:prstGeom>
        </p:spPr>
      </p:pic>
      <p:sp>
        <p:nvSpPr>
          <p:cNvPr id="21" name="TextBox 21"/>
          <p:cNvSpPr txBox="1"/>
          <p:nvPr/>
        </p:nvSpPr>
        <p:spPr>
          <a:xfrm>
            <a:off x="4114800" y="1251276"/>
            <a:ext cx="6080336" cy="771526"/>
          </a:xfrm>
          <a:prstGeom prst="rect">
            <a:avLst/>
          </a:prstGeom>
        </p:spPr>
        <p:txBody>
          <a:bodyPr lIns="0" tIns="0" rIns="0" bIns="0" rtlCol="0" anchor="t">
            <a:spAutoFit/>
          </a:bodyPr>
          <a:lstStyle/>
          <a:p>
            <a:pPr xmlns:a="http://schemas.openxmlformats.org/drawingml/2006/main" algn="ctr">
              <a:lnSpc>
                <a:spcPts val="6299"/>
              </a:lnSpc>
              <a:spcBef>
                <a:spcPct val="0"/>
              </a:spcBef>
            </a:pPr>
            <a:r xmlns:a="http://schemas.openxmlformats.org/drawingml/2006/main">
              <a:rPr lang="en" sz="4499" spc="44">
                <a:solidFill>
                  <a:srgbClr val="CBE9F3"/>
                </a:solidFill>
                <a:cs typeface="Barlow Light"/>
              </a:rPr>
              <a:t>Assets </a:t>
            </a:r>
            <a:r xmlns:a="http://schemas.openxmlformats.org/drawingml/2006/main">
              <a:rPr lang="en" sz="4499" spc="44">
                <a:solidFill>
                  <a:srgbClr val="CBE9F3"/>
                </a:solidFill>
                <a:latin typeface="Barlow Light"/>
              </a:rPr>
              <a:t>_</a:t>
            </a:r>
          </a:p>
        </p:txBody>
      </p:sp>
      <p:sp>
        <p:nvSpPr>
          <p:cNvPr id="22" name="TextBox 22"/>
          <p:cNvSpPr txBox="1"/>
          <p:nvPr/>
        </p:nvSpPr>
        <p:spPr>
          <a:xfrm>
            <a:off x="1353324" y="3205376"/>
            <a:ext cx="3881675"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500" spc="35">
                <a:solidFill>
                  <a:srgbClr val="FFFFFF"/>
                </a:solidFill>
                <a:cs typeface="Bai Jamjuree"/>
              </a:rPr>
              <a:t>current assets</a:t>
            </a:r>
          </a:p>
        </p:txBody>
      </p:sp>
      <p:sp>
        <p:nvSpPr>
          <p:cNvPr id="23" name="TextBox 23"/>
          <p:cNvSpPr txBox="1"/>
          <p:nvPr/>
        </p:nvSpPr>
        <p:spPr>
          <a:xfrm>
            <a:off x="1499282" y="4102884"/>
            <a:ext cx="6956244" cy="14859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Cash or other assets that can be converted into cash within 1 year or the normal operating period of the business.</a:t>
            </a:r>
          </a:p>
        </p:txBody>
      </p:sp>
      <p:sp>
        <p:nvSpPr>
          <p:cNvPr id="24" name="TextBox 24"/>
          <p:cNvSpPr txBox="1"/>
          <p:nvPr/>
        </p:nvSpPr>
        <p:spPr>
          <a:xfrm>
            <a:off x="9923541" y="3205376"/>
            <a:ext cx="4096487" cy="533400"/>
          </a:xfrm>
          <a:prstGeom prst="rect">
            <a:avLst/>
          </a:prstGeom>
        </p:spPr>
        <p:txBody>
          <a:bodyPr lIns="0" tIns="0" rIns="0" bIns="0" rtlCol="0" anchor="t">
            <a:spAutoFit/>
          </a:bodyPr>
          <a:lstStyle/>
          <a:p>
            <a:pPr xmlns:a="http://schemas.openxmlformats.org/drawingml/2006/main" algn="ctr">
              <a:lnSpc>
                <a:spcPts val="4200"/>
              </a:lnSpc>
            </a:pPr>
            <a:r xmlns:a="http://schemas.openxmlformats.org/drawingml/2006/main">
              <a:rPr lang="en" sz="3500" spc="35">
                <a:solidFill>
                  <a:srgbClr val="FFFFFF"/>
                </a:solidFill>
                <a:cs typeface="Bai Jamjuree"/>
              </a:rPr>
              <a:t>non-current assets</a:t>
            </a:r>
          </a:p>
        </p:txBody>
      </p:sp>
      <p:sp>
        <p:nvSpPr>
          <p:cNvPr id="25" name="TextBox 25"/>
          <p:cNvSpPr txBox="1"/>
          <p:nvPr/>
        </p:nvSpPr>
        <p:spPr>
          <a:xfrm>
            <a:off x="9923541" y="4152900"/>
            <a:ext cx="6765300" cy="9906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tangible assets which has a permanent condition and have a service life of more than 1 year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41F4D"/>
        </a:solidFill>
        <a:effectLst/>
      </p:bgPr>
    </p:bg>
    <p:spTree>
      <p:nvGrpSpPr>
        <p:cNvPr id="1" name=""/>
        <p:cNvGrpSpPr/>
        <p:nvPr/>
      </p:nvGrpSpPr>
      <p:grpSpPr>
        <a:xfrm>
          <a:off x="0" y="0"/>
          <a:ext cx="0" cy="0"/>
          <a:chOff x="0" y="0"/>
          <a:chExt cx="0" cy="0"/>
        </a:xfrm>
      </p:grpSpPr>
      <p:grpSp>
        <p:nvGrpSpPr>
          <p:cNvPr id="2" name="Group 2"/>
          <p:cNvGrpSpPr/>
          <p:nvPr/>
        </p:nvGrpSpPr>
        <p:grpSpPr>
          <a:xfrm>
            <a:off x="899168" y="2915379"/>
            <a:ext cx="7871990" cy="3256035"/>
            <a:chOff x="0" y="0"/>
            <a:chExt cx="2073281" cy="857557"/>
          </a:xfrm>
        </p:grpSpPr>
        <p:sp>
          <p:nvSpPr>
            <p:cNvPr id="3" name="Freeform 3"/>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2762979"/>
            <a:ext cx="7871990" cy="3256035"/>
            <a:chOff x="0" y="0"/>
            <a:chExt cx="2073281" cy="857557"/>
          </a:xfrm>
        </p:grpSpPr>
        <p:sp>
          <p:nvSpPr>
            <p:cNvPr id="6" name="Freeform 6"/>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214E89"/>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0372579" y="405405"/>
            <a:ext cx="7924946" cy="142649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239173" y="-1852825"/>
            <a:ext cx="3636454" cy="4114800"/>
          </a:xfrm>
          <a:prstGeom prst="rect">
            <a:avLst/>
          </a:prstGeom>
        </p:spPr>
      </p:pic>
      <p:grpSp>
        <p:nvGrpSpPr>
          <p:cNvPr id="10" name="Group 10"/>
          <p:cNvGrpSpPr/>
          <p:nvPr/>
        </p:nvGrpSpPr>
        <p:grpSpPr>
          <a:xfrm>
            <a:off x="9572574" y="2915379"/>
            <a:ext cx="7871990" cy="3256035"/>
            <a:chOff x="0" y="0"/>
            <a:chExt cx="2073281" cy="857557"/>
          </a:xfrm>
        </p:grpSpPr>
        <p:sp>
          <p:nvSpPr>
            <p:cNvPr id="11" name="Freeform 11"/>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FFFFFF"/>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411178" y="2762979"/>
            <a:ext cx="7871990" cy="3256035"/>
            <a:chOff x="0" y="0"/>
            <a:chExt cx="2073281" cy="857557"/>
          </a:xfrm>
        </p:grpSpPr>
        <p:sp>
          <p:nvSpPr>
            <p:cNvPr id="14" name="Freeform 14"/>
            <p:cNvSpPr/>
            <p:nvPr/>
          </p:nvSpPr>
          <p:spPr>
            <a:xfrm>
              <a:off x="0" y="0"/>
              <a:ext cx="2073281" cy="857557"/>
            </a:xfrm>
            <a:custGeom>
              <a:avLst/>
              <a:gdLst/>
              <a:ahLst/>
              <a:cxnLst/>
              <a:rect l="l" t="t" r="r" b="b"/>
              <a:pathLst>
                <a:path w="2073281" h="857557">
                  <a:moveTo>
                    <a:pt x="0" y="0"/>
                  </a:moveTo>
                  <a:lnTo>
                    <a:pt x="2073281" y="0"/>
                  </a:lnTo>
                  <a:lnTo>
                    <a:pt x="2073281" y="857557"/>
                  </a:lnTo>
                  <a:lnTo>
                    <a:pt x="0" y="857557"/>
                  </a:lnTo>
                  <a:close/>
                </a:path>
              </a:pathLst>
            </a:custGeom>
            <a:solidFill>
              <a:srgbClr val="214E89"/>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58872" y="6914364"/>
            <a:ext cx="2657504" cy="2657504"/>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671624" y="7066764"/>
            <a:ext cx="2287248" cy="2047087"/>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99282" y="6406288"/>
            <a:ext cx="4062328" cy="3368039"/>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406620" y="6406288"/>
            <a:ext cx="3048076" cy="3368039"/>
          </a:xfrm>
          <a:prstGeom prst="rect">
            <a:avLst/>
          </a:prstGeom>
        </p:spPr>
      </p:pic>
      <p:sp>
        <p:nvSpPr>
          <p:cNvPr id="20" name="TextBox 20"/>
          <p:cNvSpPr txBox="1"/>
          <p:nvPr/>
        </p:nvSpPr>
        <p:spPr>
          <a:xfrm>
            <a:off x="4114800" y="1251276"/>
            <a:ext cx="6080336" cy="771526"/>
          </a:xfrm>
          <a:prstGeom prst="rect">
            <a:avLst/>
          </a:prstGeom>
        </p:spPr>
        <p:txBody>
          <a:bodyPr lIns="0" tIns="0" rIns="0" bIns="0" rtlCol="0" anchor="t">
            <a:spAutoFit/>
          </a:bodyPr>
          <a:lstStyle/>
          <a:p>
            <a:pPr xmlns:a="http://schemas.openxmlformats.org/drawingml/2006/main" algn="ctr">
              <a:lnSpc>
                <a:spcPts val="6299"/>
              </a:lnSpc>
              <a:spcBef>
                <a:spcPct val="0"/>
              </a:spcBef>
            </a:pPr>
            <a:r xmlns:a="http://schemas.openxmlformats.org/drawingml/2006/main">
              <a:rPr lang="en" sz="4499" spc="44">
                <a:solidFill>
                  <a:srgbClr val="CBE9F3"/>
                </a:solidFill>
                <a:cs typeface="Barlow Light"/>
              </a:rPr>
              <a:t>Liabilities</a:t>
            </a:r>
          </a:p>
        </p:txBody>
      </p:sp>
      <p:sp>
        <p:nvSpPr>
          <p:cNvPr id="21" name="TextBox 21"/>
          <p:cNvSpPr txBox="1"/>
          <p:nvPr/>
        </p:nvSpPr>
        <p:spPr>
          <a:xfrm>
            <a:off x="1353324" y="3205376"/>
            <a:ext cx="3881675" cy="533400"/>
          </a:xfrm>
          <a:prstGeom prst="rect">
            <a:avLst/>
          </a:prstGeom>
        </p:spPr>
        <p:txBody>
          <a:bodyPr lIns="0" tIns="0" rIns="0" bIns="0" rtlCol="0" anchor="t">
            <a:spAutoFit/>
          </a:bodyPr>
          <a:lstStyle/>
          <a:p>
            <a:pPr xmlns:a="http://schemas.openxmlformats.org/drawingml/2006/main">
              <a:lnSpc>
                <a:spcPts val="4200"/>
              </a:lnSpc>
            </a:pPr>
            <a:r xmlns:a="http://schemas.openxmlformats.org/drawingml/2006/main">
              <a:rPr lang="en" sz="3500" spc="35">
                <a:solidFill>
                  <a:srgbClr val="FFFFFF"/>
                </a:solidFill>
                <a:cs typeface="Bai Jamjuree"/>
              </a:rPr>
              <a:t>current liabilities</a:t>
            </a:r>
          </a:p>
        </p:txBody>
      </p:sp>
      <p:sp>
        <p:nvSpPr>
          <p:cNvPr id="22" name="TextBox 22"/>
          <p:cNvSpPr txBox="1"/>
          <p:nvPr/>
        </p:nvSpPr>
        <p:spPr>
          <a:xfrm>
            <a:off x="1499282" y="4102884"/>
            <a:ext cx="6956244" cy="14859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An obligation that the entity must pay back within one year or the normal operating period of the entity.</a:t>
            </a:r>
          </a:p>
        </p:txBody>
      </p:sp>
      <p:sp>
        <p:nvSpPr>
          <p:cNvPr id="23" name="TextBox 23"/>
          <p:cNvSpPr txBox="1"/>
          <p:nvPr/>
        </p:nvSpPr>
        <p:spPr>
          <a:xfrm>
            <a:off x="9923541" y="3205376"/>
            <a:ext cx="4096487" cy="533400"/>
          </a:xfrm>
          <a:prstGeom prst="rect">
            <a:avLst/>
          </a:prstGeom>
        </p:spPr>
        <p:txBody>
          <a:bodyPr lIns="0" tIns="0" rIns="0" bIns="0" rtlCol="0" anchor="t">
            <a:spAutoFit/>
          </a:bodyPr>
          <a:lstStyle/>
          <a:p>
            <a:pPr xmlns:a="http://schemas.openxmlformats.org/drawingml/2006/main" algn="just">
              <a:lnSpc>
                <a:spcPts val="4200"/>
              </a:lnSpc>
            </a:pPr>
            <a:r xmlns:a="http://schemas.openxmlformats.org/drawingml/2006/main">
              <a:rPr lang="en" sz="3500" spc="35">
                <a:solidFill>
                  <a:srgbClr val="FFFFFF"/>
                </a:solidFill>
                <a:cs typeface="Bai Jamjuree"/>
              </a:rPr>
              <a:t>long term debt</a:t>
            </a:r>
          </a:p>
        </p:txBody>
      </p:sp>
      <p:sp>
        <p:nvSpPr>
          <p:cNvPr id="24" name="TextBox 24"/>
          <p:cNvSpPr txBox="1"/>
          <p:nvPr/>
        </p:nvSpPr>
        <p:spPr>
          <a:xfrm>
            <a:off x="9923541" y="4152900"/>
            <a:ext cx="6765300" cy="1485900"/>
          </a:xfrm>
          <a:prstGeom prst="rect">
            <a:avLst/>
          </a:prstGeom>
        </p:spPr>
        <p:txBody>
          <a:bodyPr lIns="0" tIns="0" rIns="0" bIns="0" rtlCol="0" anchor="t">
            <a:spAutoFit/>
          </a:bodyPr>
          <a:lstStyle/>
          <a:p>
            <a:pPr xmlns:a="http://schemas.openxmlformats.org/drawingml/2006/main">
              <a:lnSpc>
                <a:spcPts val="3900"/>
              </a:lnSpc>
            </a:pPr>
            <a:r xmlns:a="http://schemas.openxmlformats.org/drawingml/2006/main">
              <a:rPr lang="en" sz="3000" spc="30">
                <a:solidFill>
                  <a:srgbClr val="FFFFFF"/>
                </a:solidFill>
                <a:cs typeface="Bai Jamjuree"/>
              </a:rPr>
              <a:t>Obligations that the entity expects to repay over a period of more than one year or the normal operating cycle of the entity.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977</Words>
  <Application>Microsoft Macintosh PowerPoint</Application>
  <PresentationFormat>Custom</PresentationFormat>
  <Paragraphs>110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Bai Jamjuree</vt:lpstr>
      <vt:lpstr>Barlow Bold</vt:lpstr>
      <vt:lpstr>Calibri</vt:lpstr>
      <vt:lpstr>Barlow Medium</vt:lpstr>
      <vt:lpstr>Bai Jamjuree Bold</vt:lpstr>
      <vt:lpstr>Arial</vt:lpstr>
      <vt:lpstr>Barlow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chaper 4 อ.เอื้ย</dc:title>
  <cp:lastModifiedBy>Narumon c.</cp:lastModifiedBy>
  <cp:revision>4</cp:revision>
  <dcterms:created xsi:type="dcterms:W3CDTF">2006-08-16T00:00:00Z</dcterms:created>
  <dcterms:modified xsi:type="dcterms:W3CDTF">2022-10-31T10:09:13Z</dcterms:modified>
  <dc:identifier>DAFODbltM4E</dc:identifier>
</cp:coreProperties>
</file>