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49"/>
  </p:notesMasterIdLst>
  <p:handoutMasterIdLst>
    <p:handoutMasterId r:id="rId50"/>
  </p:handoutMasterIdLst>
  <p:sldIdLst>
    <p:sldId id="295" r:id="rId2"/>
    <p:sldId id="307" r:id="rId3"/>
    <p:sldId id="308" r:id="rId4"/>
    <p:sldId id="309" r:id="rId5"/>
    <p:sldId id="311" r:id="rId6"/>
    <p:sldId id="310" r:id="rId7"/>
    <p:sldId id="312" r:id="rId8"/>
    <p:sldId id="315" r:id="rId9"/>
    <p:sldId id="328" r:id="rId10"/>
    <p:sldId id="316" r:id="rId11"/>
    <p:sldId id="317" r:id="rId12"/>
    <p:sldId id="329" r:id="rId13"/>
    <p:sldId id="318" r:id="rId14"/>
    <p:sldId id="319" r:id="rId15"/>
    <p:sldId id="320" r:id="rId16"/>
    <p:sldId id="322" r:id="rId17"/>
    <p:sldId id="323" r:id="rId18"/>
    <p:sldId id="326" r:id="rId19"/>
    <p:sldId id="325" r:id="rId20"/>
    <p:sldId id="324" r:id="rId21"/>
    <p:sldId id="330" r:id="rId22"/>
    <p:sldId id="321" r:id="rId23"/>
    <p:sldId id="331" r:id="rId24"/>
    <p:sldId id="332" r:id="rId25"/>
    <p:sldId id="338" r:id="rId26"/>
    <p:sldId id="339" r:id="rId27"/>
    <p:sldId id="334" r:id="rId28"/>
    <p:sldId id="341" r:id="rId29"/>
    <p:sldId id="342" r:id="rId30"/>
    <p:sldId id="327" r:id="rId31"/>
    <p:sldId id="345" r:id="rId32"/>
    <p:sldId id="344" r:id="rId33"/>
    <p:sldId id="346" r:id="rId34"/>
    <p:sldId id="347" r:id="rId35"/>
    <p:sldId id="306" r:id="rId36"/>
    <p:sldId id="348" r:id="rId37"/>
    <p:sldId id="359" r:id="rId38"/>
    <p:sldId id="360" r:id="rId39"/>
    <p:sldId id="361" r:id="rId40"/>
    <p:sldId id="362" r:id="rId41"/>
    <p:sldId id="353" r:id="rId42"/>
    <p:sldId id="363" r:id="rId43"/>
    <p:sldId id="354" r:id="rId44"/>
    <p:sldId id="364" r:id="rId45"/>
    <p:sldId id="357" r:id="rId46"/>
    <p:sldId id="365" r:id="rId47"/>
    <p:sldId id="343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33"/>
    <a:srgbClr val="99CCFF"/>
    <a:srgbClr val="FFCCFF"/>
    <a:srgbClr val="CCCCFF"/>
    <a:srgbClr val="336600"/>
    <a:srgbClr val="CCFF99"/>
    <a:srgbClr val="FFCC9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9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96"/>
    </p:cViewPr>
  </p:sorterViewPr>
  <p:notesViewPr>
    <p:cSldViewPr>
      <p:cViewPr varScale="1">
        <p:scale>
          <a:sx n="67" d="100"/>
          <a:sy n="67" d="100"/>
        </p:scale>
        <p:origin x="-3154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10" Type="http://schemas.openxmlformats.org/officeDocument/2006/relationships/image" Target="../media/image15.emf"/><Relationship Id="rId4" Type="http://schemas.openxmlformats.org/officeDocument/2006/relationships/image" Target="../media/image9.emf"/><Relationship Id="rId9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3" Type="http://schemas.openxmlformats.org/officeDocument/2006/relationships/image" Target="../media/image26.e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emf"/><Relationship Id="rId1" Type="http://schemas.openxmlformats.org/officeDocument/2006/relationships/image" Target="../media/image24.emf"/><Relationship Id="rId6" Type="http://schemas.openxmlformats.org/officeDocument/2006/relationships/image" Target="../media/image29.wmf"/><Relationship Id="rId11" Type="http://schemas.openxmlformats.org/officeDocument/2006/relationships/image" Target="../media/image34.emf"/><Relationship Id="rId5" Type="http://schemas.openxmlformats.org/officeDocument/2006/relationships/image" Target="../media/image28.emf"/><Relationship Id="rId10" Type="http://schemas.openxmlformats.org/officeDocument/2006/relationships/image" Target="../media/image33.emf"/><Relationship Id="rId4" Type="http://schemas.openxmlformats.org/officeDocument/2006/relationships/image" Target="../media/image27.emf"/><Relationship Id="rId9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Rectangle 1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876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Marketing </a:t>
            </a:r>
            <a:r>
              <a:rPr lang="en-US" dirty="0"/>
              <a:t>Principles</a:t>
            </a:r>
            <a:endParaRPr lang="th-TH" dirty="0"/>
          </a:p>
          <a:p>
            <a:pPr>
              <a:defRPr/>
            </a:pPr>
            <a:r>
              <a:rPr lang="en-US" sz="1400" dirty="0" smtClean="0"/>
              <a:t>7. </a:t>
            </a:r>
            <a:r>
              <a:rPr lang="en-US" sz="1400" dirty="0"/>
              <a:t>Price</a:t>
            </a:r>
            <a:endParaRPr lang="th-TH" sz="1400" dirty="0"/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495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z="1000" dirty="0" smtClean="0"/>
              <a:t>@</a:t>
            </a:r>
            <a:r>
              <a:rPr lang="en-US" sz="1000" dirty="0" err="1" smtClean="0"/>
              <a:t>Ajarnauay</a:t>
            </a:r>
            <a:endParaRPr lang="th-TH" sz="1000" dirty="0"/>
          </a:p>
        </p:txBody>
      </p:sp>
      <p:sp>
        <p:nvSpPr>
          <p:cNvPr id="23566" name="Rectangle 1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1200" y="8686800"/>
            <a:ext cx="1066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F7579E3-760D-4C5A-9618-8D7774CAA3EA}" type="slidenum">
              <a:rPr lang="th-TH"/>
              <a:pPr>
                <a:defRPr/>
              </a:pPr>
              <a:t>‹#›</a:t>
            </a:fld>
            <a:endParaRPr lang="th-TH"/>
          </a:p>
          <a:p>
            <a:pPr>
              <a:defRPr/>
            </a:pPr>
            <a:fld id="{38082E33-8234-40FD-B44A-20E825CEF113}" type="datetime5">
              <a:rPr lang="th-TH" sz="1000"/>
              <a:pPr>
                <a:defRPr/>
              </a:pPr>
              <a:t>สิงหาคม 60</a:t>
            </a:fld>
            <a:endParaRPr lang="th-TH" sz="1000"/>
          </a:p>
        </p:txBody>
      </p:sp>
    </p:spTree>
    <p:extLst>
      <p:ext uri="{BB962C8B-B14F-4D97-AF65-F5344CB8AC3E}">
        <p14:creationId xmlns:p14="http://schemas.microsoft.com/office/powerpoint/2010/main" val="203662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 smtClean="0"/>
            </a:lvl1pPr>
          </a:lstStyle>
          <a:p>
            <a:pPr>
              <a:defRPr/>
            </a:pPr>
            <a:fld id="{DD8F6660-EF49-492E-9605-2DD015CA4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56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B4A2A-F41D-4860-A67A-E0A44A12824E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C9139-C17F-4103-918E-114494C0A39C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752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CE681-C1AD-4B64-8AE2-CB207F95B7E9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93534-773F-4AB9-B988-69C1BA9E98FF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149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CA2B8-DED9-45AB-8836-F070D7CD474E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47495-F6A9-4FCC-9213-2CF14A67B577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018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A9A04-39C4-4DE3-87FE-3E8A586A9CB4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BD6F6-252B-462E-96D0-5005A8AEDBE5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946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9F343-2C1B-4D6F-B4F5-34A815171F4D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898A4-9DB0-4B17-9C20-164326A0909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099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DD705-2B2D-4A8E-A15B-5B067C265A47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4AFD0-EC67-49C6-A9DC-FBAB5C6EE98C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408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B34E7-61B9-4ED9-A361-5175D1C3CC69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646DF-F223-40B6-B609-41618E414B93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434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94474-C4D2-4917-B842-F86D9B30238A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2765E-0003-4DF7-9525-B1C74286D817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55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CBC-D4DA-4F54-B770-3A490142E147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62165-85A4-4055-B2D4-C523B6DB2B02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82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4B5DC-C421-4968-BFEA-871247C3A16E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7D362-1F2B-4F28-9A79-FD5C18891787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282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C0613-4043-4B65-9E77-524743E6FE60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271D8-E816-4933-9EFC-D5D234369CB6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290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2051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624F31-7B26-40C6-A7D9-EE75F317911A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ACB61D-79DD-464F-B140-E7E6EE3A5B44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0.emf"/><Relationship Id="rId18" Type="http://schemas.openxmlformats.org/officeDocument/2006/relationships/oleObject" Target="../embeddings/oleObject13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14.emf"/><Relationship Id="rId7" Type="http://schemas.openxmlformats.org/officeDocument/2006/relationships/image" Target="../media/image7.e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2.emf"/><Relationship Id="rId2" Type="http://schemas.openxmlformats.org/officeDocument/2006/relationships/vmlDrawing" Target="../drawings/vmlDrawing3.v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1" Type="http://schemas.openxmlformats.org/officeDocument/2006/relationships/themeOverride" Target="../theme/themeOverride13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5" Type="http://schemas.openxmlformats.org/officeDocument/2006/relationships/image" Target="../media/image11.emf"/><Relationship Id="rId23" Type="http://schemas.openxmlformats.org/officeDocument/2006/relationships/image" Target="../media/image15.e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3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e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7.emf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14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2.e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9.emf"/><Relationship Id="rId12" Type="http://schemas.openxmlformats.org/officeDocument/2006/relationships/oleObject" Target="../embeddings/oleObject22.bin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15.x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1.emf"/><Relationship Id="rId5" Type="http://schemas.openxmlformats.org/officeDocument/2006/relationships/image" Target="../media/image18.emf"/><Relationship Id="rId15" Type="http://schemas.openxmlformats.org/officeDocument/2006/relationships/image" Target="../media/image23.e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0.emf"/><Relationship Id="rId1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8.emf"/><Relationship Id="rId18" Type="http://schemas.openxmlformats.org/officeDocument/2006/relationships/oleObject" Target="../embeddings/oleObject31.bin"/><Relationship Id="rId26" Type="http://schemas.openxmlformats.org/officeDocument/2006/relationships/oleObject" Target="../embeddings/oleObject35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32.wmf"/><Relationship Id="rId7" Type="http://schemas.openxmlformats.org/officeDocument/2006/relationships/image" Target="../media/image25.e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0.wmf"/><Relationship Id="rId25" Type="http://schemas.openxmlformats.org/officeDocument/2006/relationships/image" Target="../media/image34.emf"/><Relationship Id="rId2" Type="http://schemas.openxmlformats.org/officeDocument/2006/relationships/vmlDrawing" Target="../drawings/vmlDrawing6.v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1" Type="http://schemas.openxmlformats.org/officeDocument/2006/relationships/themeOverride" Target="../theme/themeOverride16.x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7.emf"/><Relationship Id="rId24" Type="http://schemas.openxmlformats.org/officeDocument/2006/relationships/oleObject" Target="../embeddings/oleObject34.bin"/><Relationship Id="rId5" Type="http://schemas.openxmlformats.org/officeDocument/2006/relationships/image" Target="../media/image24.emf"/><Relationship Id="rId15" Type="http://schemas.openxmlformats.org/officeDocument/2006/relationships/image" Target="../media/image29.wmf"/><Relationship Id="rId23" Type="http://schemas.openxmlformats.org/officeDocument/2006/relationships/image" Target="../media/image33.emf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31.e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6.emf"/><Relationship Id="rId14" Type="http://schemas.openxmlformats.org/officeDocument/2006/relationships/oleObject" Target="../embeddings/oleObject29.bin"/><Relationship Id="rId22" Type="http://schemas.openxmlformats.org/officeDocument/2006/relationships/oleObject" Target="../embeddings/oleObject33.bin"/><Relationship Id="rId27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7.vml"/><Relationship Id="rId1" Type="http://schemas.openxmlformats.org/officeDocument/2006/relationships/themeOverride" Target="../theme/themeOverride26.x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6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8.vml"/><Relationship Id="rId1" Type="http://schemas.openxmlformats.org/officeDocument/2006/relationships/themeOverride" Target="../theme/themeOverride28.x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7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9.wmf"/><Relationship Id="rId2" Type="http://schemas.openxmlformats.org/officeDocument/2006/relationships/vmlDrawing" Target="../drawings/vmlDrawing9.vml"/><Relationship Id="rId1" Type="http://schemas.openxmlformats.org/officeDocument/2006/relationships/themeOverride" Target="../theme/themeOverride29.x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0.e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2.wmf"/><Relationship Id="rId2" Type="http://schemas.openxmlformats.org/officeDocument/2006/relationships/vmlDrawing" Target="../drawings/vmlDrawing10.vml"/><Relationship Id="rId1" Type="http://schemas.openxmlformats.org/officeDocument/2006/relationships/themeOverride" Target="../theme/themeOverride30.x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3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1.vml"/><Relationship Id="rId1" Type="http://schemas.openxmlformats.org/officeDocument/2006/relationships/themeOverride" Target="../theme/themeOverride32.x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4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2.vml"/><Relationship Id="rId1" Type="http://schemas.openxmlformats.org/officeDocument/2006/relationships/themeOverride" Target="../theme/themeOverride33.xml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7.emf"/><Relationship Id="rId2" Type="http://schemas.openxmlformats.org/officeDocument/2006/relationships/vmlDrawing" Target="../drawings/vmlDrawing13.vml"/><Relationship Id="rId1" Type="http://schemas.openxmlformats.org/officeDocument/2006/relationships/themeOverride" Target="../theme/themeOverride34.x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6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9.wmf"/><Relationship Id="rId2" Type="http://schemas.openxmlformats.org/officeDocument/2006/relationships/vmlDrawing" Target="../drawings/vmlDrawing14.vml"/><Relationship Id="rId1" Type="http://schemas.openxmlformats.org/officeDocument/2006/relationships/themeOverride" Target="../theme/themeOverride35.x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5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2.wmf"/><Relationship Id="rId2" Type="http://schemas.openxmlformats.org/officeDocument/2006/relationships/vmlDrawing" Target="../drawings/vmlDrawing15.vml"/><Relationship Id="rId1" Type="http://schemas.openxmlformats.org/officeDocument/2006/relationships/themeOverride" Target="../theme/themeOverride36.x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51.wmf"/><Relationship Id="rId4" Type="http://schemas.openxmlformats.org/officeDocument/2006/relationships/oleObject" Target="../embeddings/oleObject51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6.vml"/><Relationship Id="rId1" Type="http://schemas.openxmlformats.org/officeDocument/2006/relationships/themeOverride" Target="../theme/themeOverride37.xml"/><Relationship Id="rId5" Type="http://schemas.openxmlformats.org/officeDocument/2006/relationships/image" Target="../media/image53.wmf"/><Relationship Id="rId4" Type="http://schemas.openxmlformats.org/officeDocument/2006/relationships/oleObject" Target="../embeddings/oleObject53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7.vml"/><Relationship Id="rId1" Type="http://schemas.openxmlformats.org/officeDocument/2006/relationships/themeOverride" Target="../theme/themeOverride40.xml"/><Relationship Id="rId5" Type="http://schemas.openxmlformats.org/officeDocument/2006/relationships/image" Target="../media/image54.wmf"/><Relationship Id="rId4" Type="http://schemas.openxmlformats.org/officeDocument/2006/relationships/oleObject" Target="../embeddings/oleObject54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6"/>
          <p:cNvSpPr>
            <a:spLocks noChangeShapeType="1"/>
          </p:cNvSpPr>
          <p:nvPr/>
        </p:nvSpPr>
        <p:spPr bwMode="auto">
          <a:xfrm flipV="1">
            <a:off x="744538" y="3276600"/>
            <a:ext cx="8382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5800" y="2251075"/>
            <a:ext cx="7772400" cy="1143000"/>
          </a:xfrm>
        </p:spPr>
        <p:txBody>
          <a:bodyPr/>
          <a:lstStyle/>
          <a:p>
            <a:r>
              <a:rPr lang="th-TH" altLang="th-TH" dirty="0" smtClean="0"/>
              <a:t>ราคา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429000"/>
            <a:ext cx="6858000" cy="2971800"/>
          </a:xfrm>
        </p:spPr>
        <p:txBody>
          <a:bodyPr/>
          <a:lstStyle/>
          <a:p>
            <a:pPr algn="l">
              <a:lnSpc>
                <a:spcPct val="8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วัตถุประสงค์ในการกำหนดราคา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ปัจจัยที่มีผลต่อการกำหนดราคา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วิธีการกำหนดราคา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กลยุทธ์การกำหนดราคา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กลยุทธ์การปรับราคา</a:t>
            </a:r>
          </a:p>
        </p:txBody>
      </p:sp>
      <p:sp>
        <p:nvSpPr>
          <p:cNvPr id="48144" name="WordArt 16"/>
          <p:cNvSpPr>
            <a:spLocks noChangeArrowheads="1" noChangeShapeType="1" noTextEdit="1"/>
          </p:cNvSpPr>
          <p:nvPr/>
        </p:nvSpPr>
        <p:spPr bwMode="auto">
          <a:xfrm>
            <a:off x="7467600" y="914400"/>
            <a:ext cx="838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66FF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7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2" grpId="0" autoUpdateAnimBg="0"/>
      <p:bldP spid="48143" grpId="0" autoUpdateAnimBg="0"/>
      <p:bldP spid="481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smtClean="0"/>
              <a:t>2. </a:t>
            </a:r>
            <a:r>
              <a:rPr lang="th-TH" altLang="th-TH" smtClean="0"/>
              <a:t>ปัจจัยด้านผู้บริโภค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ความต้องการของผู้บริโภคที่เป็นตลาดเป้าหมาย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ลักษณะของเส้นอุปสงค์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ความยืดหยุ่นของอุปสงค์ที่มีต่อราคา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ความยืดหยุ่นของอุปสงค์แบบไขว้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คุณค่าในสายตาของผู้บริโภค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ราคาในช่องทางการจัดจำหน่ายที่ส่งผลถึงผู้บริโภคคนสุดท้าย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ลักษณะของเส้นอุปสงค์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5635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mtClean="0"/>
              <a:t>เส้นอุปสงค์</a:t>
            </a:r>
            <a:r>
              <a:rPr lang="en-US" smtClean="0"/>
              <a:t> (Demand Curve)</a:t>
            </a:r>
            <a:endParaRPr lang="th-TH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14400" y="2590800"/>
            <a:ext cx="3568700" cy="3951288"/>
            <a:chOff x="576" y="1632"/>
            <a:chExt cx="2248" cy="2489"/>
          </a:xfrm>
        </p:grpSpPr>
        <p:grpSp>
          <p:nvGrpSpPr>
            <p:cNvPr id="27672" name="Group 5"/>
            <p:cNvGrpSpPr>
              <a:grpSpLocks/>
            </p:cNvGrpSpPr>
            <p:nvPr/>
          </p:nvGrpSpPr>
          <p:grpSpPr bwMode="auto">
            <a:xfrm>
              <a:off x="832" y="2928"/>
              <a:ext cx="1296" cy="432"/>
              <a:chOff x="768" y="2880"/>
              <a:chExt cx="1056" cy="432"/>
            </a:xfrm>
          </p:grpSpPr>
          <p:sp>
            <p:nvSpPr>
              <p:cNvPr id="27684" name="Line 6"/>
              <p:cNvSpPr>
                <a:spLocks noChangeShapeType="1"/>
              </p:cNvSpPr>
              <p:nvPr/>
            </p:nvSpPr>
            <p:spPr bwMode="auto">
              <a:xfrm>
                <a:off x="768" y="288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7685" name="Line 7"/>
              <p:cNvSpPr>
                <a:spLocks noChangeShapeType="1"/>
              </p:cNvSpPr>
              <p:nvPr/>
            </p:nvSpPr>
            <p:spPr bwMode="auto">
              <a:xfrm>
                <a:off x="1824" y="2880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27673" name="Group 8"/>
            <p:cNvGrpSpPr>
              <a:grpSpLocks/>
            </p:cNvGrpSpPr>
            <p:nvPr/>
          </p:nvGrpSpPr>
          <p:grpSpPr bwMode="auto">
            <a:xfrm>
              <a:off x="832" y="2496"/>
              <a:ext cx="816" cy="864"/>
              <a:chOff x="768" y="2880"/>
              <a:chExt cx="1056" cy="432"/>
            </a:xfrm>
          </p:grpSpPr>
          <p:sp>
            <p:nvSpPr>
              <p:cNvPr id="27682" name="Line 9"/>
              <p:cNvSpPr>
                <a:spLocks noChangeShapeType="1"/>
              </p:cNvSpPr>
              <p:nvPr/>
            </p:nvSpPr>
            <p:spPr bwMode="auto">
              <a:xfrm>
                <a:off x="768" y="2880"/>
                <a:ext cx="1056" cy="0"/>
              </a:xfrm>
              <a:prstGeom prst="line">
                <a:avLst/>
              </a:prstGeom>
              <a:noFill/>
              <a:ln w="28575">
                <a:solidFill>
                  <a:srgbClr val="66FF99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7683" name="Line 10"/>
              <p:cNvSpPr>
                <a:spLocks noChangeShapeType="1"/>
              </p:cNvSpPr>
              <p:nvPr/>
            </p:nvSpPr>
            <p:spPr bwMode="auto">
              <a:xfrm>
                <a:off x="1824" y="2880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66FF99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27674" name="Line 11"/>
            <p:cNvSpPr>
              <a:spLocks noChangeShapeType="1"/>
            </p:cNvSpPr>
            <p:nvPr/>
          </p:nvSpPr>
          <p:spPr bwMode="auto">
            <a:xfrm>
              <a:off x="1120" y="2016"/>
              <a:ext cx="1344" cy="1200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27675" name="Group 12"/>
            <p:cNvGrpSpPr>
              <a:grpSpLocks/>
            </p:cNvGrpSpPr>
            <p:nvPr/>
          </p:nvGrpSpPr>
          <p:grpSpPr bwMode="auto">
            <a:xfrm>
              <a:off x="576" y="1632"/>
              <a:ext cx="2248" cy="2064"/>
              <a:chOff x="576" y="1632"/>
              <a:chExt cx="2248" cy="2064"/>
            </a:xfrm>
          </p:grpSpPr>
          <p:grpSp>
            <p:nvGrpSpPr>
              <p:cNvPr id="27677" name="Group 13"/>
              <p:cNvGrpSpPr>
                <a:grpSpLocks/>
              </p:cNvGrpSpPr>
              <p:nvPr/>
            </p:nvGrpSpPr>
            <p:grpSpPr bwMode="auto">
              <a:xfrm>
                <a:off x="832" y="1824"/>
                <a:ext cx="1920" cy="1536"/>
                <a:chOff x="624" y="1968"/>
                <a:chExt cx="1248" cy="1248"/>
              </a:xfrm>
            </p:grpSpPr>
            <p:sp>
              <p:nvSpPr>
                <p:cNvPr id="27680" name="Line 14"/>
                <p:cNvSpPr>
                  <a:spLocks noChangeShapeType="1"/>
                </p:cNvSpPr>
                <p:nvPr/>
              </p:nvSpPr>
              <p:spPr bwMode="auto">
                <a:xfrm>
                  <a:off x="624" y="1968"/>
                  <a:ext cx="0" cy="1248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27681" name="Line 15"/>
                <p:cNvSpPr>
                  <a:spLocks noChangeShapeType="1"/>
                </p:cNvSpPr>
                <p:nvPr/>
              </p:nvSpPr>
              <p:spPr bwMode="auto">
                <a:xfrm rot="5400000">
                  <a:off x="1248" y="2592"/>
                  <a:ext cx="0" cy="1248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27678" name="Text Box 16"/>
              <p:cNvSpPr txBox="1">
                <a:spLocks noChangeArrowheads="1"/>
              </p:cNvSpPr>
              <p:nvPr/>
            </p:nvSpPr>
            <p:spPr bwMode="auto">
              <a:xfrm>
                <a:off x="576" y="1632"/>
                <a:ext cx="23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en-US" altLang="th-TH" sz="3600"/>
                  <a:t>P</a:t>
                </a:r>
                <a:endParaRPr lang="th-TH" altLang="th-TH" sz="3600"/>
              </a:p>
            </p:txBody>
          </p:sp>
          <p:sp>
            <p:nvSpPr>
              <p:cNvPr id="27679" name="Text Box 17"/>
              <p:cNvSpPr txBox="1">
                <a:spLocks noChangeArrowheads="1"/>
              </p:cNvSpPr>
              <p:nvPr/>
            </p:nvSpPr>
            <p:spPr bwMode="auto">
              <a:xfrm>
                <a:off x="2560" y="3292"/>
                <a:ext cx="26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en-US" altLang="th-TH" sz="3600"/>
                  <a:t>Q</a:t>
                </a:r>
                <a:endParaRPr lang="th-TH" altLang="th-TH" sz="3600"/>
              </a:p>
            </p:txBody>
          </p:sp>
        </p:grpSp>
        <p:sp>
          <p:nvSpPr>
            <p:cNvPr id="27676" name="Text Box 18"/>
            <p:cNvSpPr txBox="1">
              <a:spLocks noChangeArrowheads="1"/>
            </p:cNvSpPr>
            <p:nvPr/>
          </p:nvSpPr>
          <p:spPr bwMode="auto">
            <a:xfrm>
              <a:off x="783" y="3504"/>
              <a:ext cx="1888" cy="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th-TH" altLang="th-TH" sz="3600"/>
                <a:t>สินค้าทั่วไปส่วนใหญ่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(</a:t>
              </a:r>
              <a:r>
                <a:rPr lang="en-US" altLang="th-TH" sz="3600"/>
                <a:t>Most</a:t>
              </a:r>
              <a:r>
                <a:rPr lang="th-TH" altLang="th-TH" sz="3600"/>
                <a:t> Goods)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4800600" y="2590800"/>
            <a:ext cx="3581400" cy="3943350"/>
            <a:chOff x="3024" y="1632"/>
            <a:chExt cx="2256" cy="2484"/>
          </a:xfrm>
        </p:grpSpPr>
        <p:grpSp>
          <p:nvGrpSpPr>
            <p:cNvPr id="27657" name="Group 20"/>
            <p:cNvGrpSpPr>
              <a:grpSpLocks/>
            </p:cNvGrpSpPr>
            <p:nvPr/>
          </p:nvGrpSpPr>
          <p:grpSpPr bwMode="auto">
            <a:xfrm>
              <a:off x="3288" y="2544"/>
              <a:ext cx="1296" cy="816"/>
              <a:chOff x="768" y="2880"/>
              <a:chExt cx="1056" cy="432"/>
            </a:xfrm>
          </p:grpSpPr>
          <p:sp>
            <p:nvSpPr>
              <p:cNvPr id="27670" name="Line 21"/>
              <p:cNvSpPr>
                <a:spLocks noChangeShapeType="1"/>
              </p:cNvSpPr>
              <p:nvPr/>
            </p:nvSpPr>
            <p:spPr bwMode="auto">
              <a:xfrm>
                <a:off x="768" y="288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7671" name="Line 22"/>
              <p:cNvSpPr>
                <a:spLocks noChangeShapeType="1"/>
              </p:cNvSpPr>
              <p:nvPr/>
            </p:nvSpPr>
            <p:spPr bwMode="auto">
              <a:xfrm>
                <a:off x="1824" y="2880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27658" name="Group 23"/>
            <p:cNvGrpSpPr>
              <a:grpSpLocks/>
            </p:cNvGrpSpPr>
            <p:nvPr/>
          </p:nvGrpSpPr>
          <p:grpSpPr bwMode="auto">
            <a:xfrm>
              <a:off x="3024" y="1632"/>
              <a:ext cx="2256" cy="2064"/>
              <a:chOff x="3024" y="1632"/>
              <a:chExt cx="2256" cy="2064"/>
            </a:xfrm>
          </p:grpSpPr>
          <p:grpSp>
            <p:nvGrpSpPr>
              <p:cNvPr id="27665" name="Group 24"/>
              <p:cNvGrpSpPr>
                <a:grpSpLocks/>
              </p:cNvGrpSpPr>
              <p:nvPr/>
            </p:nvGrpSpPr>
            <p:grpSpPr bwMode="auto">
              <a:xfrm>
                <a:off x="3288" y="1824"/>
                <a:ext cx="1920" cy="1536"/>
                <a:chOff x="624" y="1968"/>
                <a:chExt cx="1248" cy="1248"/>
              </a:xfrm>
            </p:grpSpPr>
            <p:sp>
              <p:nvSpPr>
                <p:cNvPr id="27668" name="Line 25"/>
                <p:cNvSpPr>
                  <a:spLocks noChangeShapeType="1"/>
                </p:cNvSpPr>
                <p:nvPr/>
              </p:nvSpPr>
              <p:spPr bwMode="auto">
                <a:xfrm>
                  <a:off x="624" y="1968"/>
                  <a:ext cx="0" cy="1248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27669" name="Line 26"/>
                <p:cNvSpPr>
                  <a:spLocks noChangeShapeType="1"/>
                </p:cNvSpPr>
                <p:nvPr/>
              </p:nvSpPr>
              <p:spPr bwMode="auto">
                <a:xfrm rot="5400000">
                  <a:off x="1248" y="2592"/>
                  <a:ext cx="0" cy="1248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27666" name="Text Box 27"/>
              <p:cNvSpPr txBox="1">
                <a:spLocks noChangeArrowheads="1"/>
              </p:cNvSpPr>
              <p:nvPr/>
            </p:nvSpPr>
            <p:spPr bwMode="auto">
              <a:xfrm>
                <a:off x="5016" y="3292"/>
                <a:ext cx="26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en-US" altLang="th-TH" sz="3600"/>
                  <a:t>Q</a:t>
                </a:r>
                <a:endParaRPr lang="th-TH" altLang="th-TH" sz="3600"/>
              </a:p>
            </p:txBody>
          </p:sp>
          <p:sp>
            <p:nvSpPr>
              <p:cNvPr id="27667" name="Text Box 28"/>
              <p:cNvSpPr txBox="1">
                <a:spLocks noChangeArrowheads="1"/>
              </p:cNvSpPr>
              <p:nvPr/>
            </p:nvSpPr>
            <p:spPr bwMode="auto">
              <a:xfrm>
                <a:off x="3024" y="1632"/>
                <a:ext cx="23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en-US" altLang="th-TH" sz="3600"/>
                  <a:t>P</a:t>
                </a:r>
                <a:endParaRPr lang="th-TH" altLang="th-TH" sz="3600"/>
              </a:p>
            </p:txBody>
          </p:sp>
        </p:grpSp>
        <p:grpSp>
          <p:nvGrpSpPr>
            <p:cNvPr id="27659" name="Group 29"/>
            <p:cNvGrpSpPr>
              <a:grpSpLocks/>
            </p:cNvGrpSpPr>
            <p:nvPr/>
          </p:nvGrpSpPr>
          <p:grpSpPr bwMode="auto">
            <a:xfrm>
              <a:off x="3288" y="1920"/>
              <a:ext cx="816" cy="1440"/>
              <a:chOff x="3288" y="1920"/>
              <a:chExt cx="816" cy="1440"/>
            </a:xfrm>
          </p:grpSpPr>
          <p:grpSp>
            <p:nvGrpSpPr>
              <p:cNvPr id="27661" name="Group 30"/>
              <p:cNvGrpSpPr>
                <a:grpSpLocks/>
              </p:cNvGrpSpPr>
              <p:nvPr/>
            </p:nvGrpSpPr>
            <p:grpSpPr bwMode="auto">
              <a:xfrm>
                <a:off x="3288" y="1920"/>
                <a:ext cx="816" cy="1440"/>
                <a:chOff x="3288" y="2112"/>
                <a:chExt cx="816" cy="1248"/>
              </a:xfrm>
            </p:grpSpPr>
            <p:sp>
              <p:nvSpPr>
                <p:cNvPr id="27663" name="Line 31"/>
                <p:cNvSpPr>
                  <a:spLocks noChangeShapeType="1"/>
                </p:cNvSpPr>
                <p:nvPr/>
              </p:nvSpPr>
              <p:spPr bwMode="auto">
                <a:xfrm>
                  <a:off x="3288" y="2112"/>
                  <a:ext cx="816" cy="0"/>
                </a:xfrm>
                <a:prstGeom prst="line">
                  <a:avLst/>
                </a:prstGeom>
                <a:noFill/>
                <a:ln w="28575">
                  <a:solidFill>
                    <a:srgbClr val="66FF99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27664" name="Line 32"/>
                <p:cNvSpPr>
                  <a:spLocks noChangeShapeType="1"/>
                </p:cNvSpPr>
                <p:nvPr/>
              </p:nvSpPr>
              <p:spPr bwMode="auto">
                <a:xfrm>
                  <a:off x="4104" y="2112"/>
                  <a:ext cx="0" cy="1248"/>
                </a:xfrm>
                <a:prstGeom prst="line">
                  <a:avLst/>
                </a:prstGeom>
                <a:noFill/>
                <a:ln w="28575">
                  <a:solidFill>
                    <a:srgbClr val="66FF99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27662" name="Line 33"/>
              <p:cNvSpPr>
                <a:spLocks noChangeShapeType="1"/>
              </p:cNvSpPr>
              <p:nvPr/>
            </p:nvSpPr>
            <p:spPr bwMode="auto">
              <a:xfrm>
                <a:off x="3288" y="3057"/>
                <a:ext cx="816" cy="0"/>
              </a:xfrm>
              <a:prstGeom prst="line">
                <a:avLst/>
              </a:prstGeom>
              <a:noFill/>
              <a:ln w="28575">
                <a:solidFill>
                  <a:srgbClr val="66FF99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27660" name="Text Box 34"/>
            <p:cNvSpPr txBox="1">
              <a:spLocks noChangeArrowheads="1"/>
            </p:cNvSpPr>
            <p:nvPr/>
          </p:nvSpPr>
          <p:spPr bwMode="auto">
            <a:xfrm>
              <a:off x="3492" y="3504"/>
              <a:ext cx="1461" cy="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th-TH" altLang="th-TH" sz="3600"/>
                <a:t>สินค้าฟุ่มเฟือย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(Prestige Goods)</a:t>
              </a:r>
            </a:p>
          </p:txBody>
        </p:sp>
      </p:grpSp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5257800" y="2667000"/>
            <a:ext cx="3357563" cy="2590800"/>
            <a:chOff x="3312" y="1680"/>
            <a:chExt cx="2115" cy="1632"/>
          </a:xfrm>
        </p:grpSpPr>
        <p:sp>
          <p:nvSpPr>
            <p:cNvPr id="27655" name="Freeform 36"/>
            <p:cNvSpPr>
              <a:spLocks/>
            </p:cNvSpPr>
            <p:nvPr/>
          </p:nvSpPr>
          <p:spPr bwMode="auto">
            <a:xfrm>
              <a:off x="3312" y="1824"/>
              <a:ext cx="1296" cy="1488"/>
            </a:xfrm>
            <a:custGeom>
              <a:avLst/>
              <a:gdLst>
                <a:gd name="T0" fmla="*/ 0 w 1288"/>
                <a:gd name="T1" fmla="*/ 1536 h 1536"/>
                <a:gd name="T2" fmla="*/ 768 w 1288"/>
                <a:gd name="T3" fmla="*/ 1296 h 1536"/>
                <a:gd name="T4" fmla="*/ 1200 w 1288"/>
                <a:gd name="T5" fmla="*/ 912 h 1536"/>
                <a:gd name="T6" fmla="*/ 1248 w 1288"/>
                <a:gd name="T7" fmla="*/ 576 h 1536"/>
                <a:gd name="T8" fmla="*/ 960 w 1288"/>
                <a:gd name="T9" fmla="*/ 192 h 1536"/>
                <a:gd name="T10" fmla="*/ 480 w 1288"/>
                <a:gd name="T11" fmla="*/ 0 h 1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88"/>
                <a:gd name="T19" fmla="*/ 0 h 1536"/>
                <a:gd name="T20" fmla="*/ 1288 w 1288"/>
                <a:gd name="T21" fmla="*/ 1536 h 1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88" h="1536">
                  <a:moveTo>
                    <a:pt x="0" y="1536"/>
                  </a:moveTo>
                  <a:cubicBezTo>
                    <a:pt x="284" y="1468"/>
                    <a:pt x="568" y="1400"/>
                    <a:pt x="768" y="1296"/>
                  </a:cubicBezTo>
                  <a:cubicBezTo>
                    <a:pt x="968" y="1192"/>
                    <a:pt x="1120" y="1032"/>
                    <a:pt x="1200" y="912"/>
                  </a:cubicBezTo>
                  <a:cubicBezTo>
                    <a:pt x="1280" y="792"/>
                    <a:pt x="1288" y="696"/>
                    <a:pt x="1248" y="576"/>
                  </a:cubicBezTo>
                  <a:cubicBezTo>
                    <a:pt x="1208" y="456"/>
                    <a:pt x="1088" y="288"/>
                    <a:pt x="960" y="192"/>
                  </a:cubicBezTo>
                  <a:cubicBezTo>
                    <a:pt x="832" y="96"/>
                    <a:pt x="656" y="48"/>
                    <a:pt x="480" y="0"/>
                  </a:cubicBezTo>
                </a:path>
              </a:pathLst>
            </a:custGeom>
            <a:noFill/>
            <a:ln w="28575" cmpd="sng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7656" name="Text Box 37"/>
            <p:cNvSpPr txBox="1">
              <a:spLocks noChangeArrowheads="1"/>
            </p:cNvSpPr>
            <p:nvPr/>
          </p:nvSpPr>
          <p:spPr bwMode="auto">
            <a:xfrm>
              <a:off x="4618" y="1680"/>
              <a:ext cx="809" cy="573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altLang="th-TH" sz="3600"/>
                <a:t>Inverse</a:t>
              </a:r>
              <a:br>
                <a:rPr lang="en-US" altLang="th-TH" sz="3600"/>
              </a:br>
              <a:r>
                <a:rPr lang="en-US" altLang="th-TH" sz="3600"/>
                <a:t>Demand</a:t>
              </a:r>
              <a:endParaRPr lang="th-TH" altLang="th-TH" sz="360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ความยืดหยุ่นของอุปสงค์ที่มีต่อราคา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3200400"/>
            <a:ext cx="81534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กรณีอุปสงค์มีความยืดหยุ่นสูง</a:t>
            </a:r>
            <a:r>
              <a:rPr lang="en-US" altLang="th-TH" smtClean="0"/>
              <a:t> (Elastic Demand)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ค่าความยืดหยุ่นมากกว่า 1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การเปลี่ยนแปลงราคามีผลต่อปริมาณการซื้อเป็นอย่างมาก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กรณีอุปสงค์มีความยืดหยุ่นต่ำ </a:t>
            </a:r>
            <a:r>
              <a:rPr lang="en-US" altLang="th-TH" smtClean="0"/>
              <a:t>(Inelastic Demand)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ค่าความยืดหยุ่นน้อยกว่า 1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การเปลี่ยนแปลงราคามีผลต่อปริมาณการซื้อน้อย หรือไม่มีเลย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1250" y="1816100"/>
            <a:ext cx="6981825" cy="1103313"/>
            <a:chOff x="972" y="2776"/>
            <a:chExt cx="4398" cy="695"/>
          </a:xfrm>
        </p:grpSpPr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972" y="2776"/>
              <a:ext cx="4398" cy="695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th-TH" sz="3600"/>
                <a:t>Price Elasticity 	= 	% change in Quantity   </a:t>
              </a:r>
            </a:p>
            <a:p>
              <a:pPr>
                <a:lnSpc>
                  <a:spcPct val="90000"/>
                </a:lnSpc>
              </a:pPr>
              <a:r>
                <a:rPr lang="en-US" altLang="th-TH" sz="3600"/>
                <a:t>				% change in Price</a:t>
              </a:r>
              <a:endParaRPr lang="th-TH" altLang="th-TH" sz="3600"/>
            </a:p>
          </p:txBody>
        </p: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3286" y="3142"/>
              <a:ext cx="18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22363" y="3111500"/>
            <a:ext cx="7099300" cy="1103313"/>
            <a:chOff x="902" y="3280"/>
            <a:chExt cx="4472" cy="695"/>
          </a:xfrm>
        </p:grpSpPr>
        <p:grpSp>
          <p:nvGrpSpPr>
            <p:cNvPr id="29704" name="Group 3"/>
            <p:cNvGrpSpPr>
              <a:grpSpLocks/>
            </p:cNvGrpSpPr>
            <p:nvPr/>
          </p:nvGrpSpPr>
          <p:grpSpPr bwMode="auto">
            <a:xfrm>
              <a:off x="902" y="3280"/>
              <a:ext cx="4472" cy="695"/>
              <a:chOff x="902" y="3280"/>
              <a:chExt cx="4472" cy="695"/>
            </a:xfrm>
          </p:grpSpPr>
          <p:grpSp>
            <p:nvGrpSpPr>
              <p:cNvPr id="29707" name="Group 4"/>
              <p:cNvGrpSpPr>
                <a:grpSpLocks/>
              </p:cNvGrpSpPr>
              <p:nvPr/>
            </p:nvGrpSpPr>
            <p:grpSpPr bwMode="auto">
              <a:xfrm>
                <a:off x="902" y="3280"/>
                <a:ext cx="4472" cy="695"/>
                <a:chOff x="902" y="3280"/>
                <a:chExt cx="4472" cy="695"/>
              </a:xfrm>
            </p:grpSpPr>
            <p:sp>
              <p:nvSpPr>
                <p:cNvPr id="29709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902" y="3280"/>
                  <a:ext cx="4472" cy="695"/>
                </a:xfrm>
                <a:prstGeom prst="rect">
                  <a:avLst/>
                </a:prstGeom>
                <a:solidFill>
                  <a:srgbClr val="FF66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1pPr>
                  <a:lvl2pPr marL="742950" indent="-28575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2pPr>
                  <a:lvl3pPr marL="1143000" indent="-22860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3pPr>
                  <a:lvl4pPr marL="1600200" indent="-22860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4pPr>
                  <a:lvl5pPr marL="2057400" indent="-22860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th-TH" altLang="th-TH" sz="3600"/>
                    <a:t>Price Elasticity	=	Q1 - Q2	P1 + P2   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th-TH" altLang="th-TH" sz="3600"/>
                    <a:t>				Q1 + Q2	P1 - P2</a:t>
                  </a:r>
                </a:p>
              </p:txBody>
            </p:sp>
            <p:sp>
              <p:nvSpPr>
                <p:cNvPr id="29710" name="Line 6"/>
                <p:cNvSpPr>
                  <a:spLocks noChangeShapeType="1"/>
                </p:cNvSpPr>
                <p:nvPr/>
              </p:nvSpPr>
              <p:spPr bwMode="auto">
                <a:xfrm>
                  <a:off x="3264" y="3648"/>
                  <a:ext cx="672" cy="0"/>
                </a:xfrm>
                <a:prstGeom prst="line">
                  <a:avLst/>
                </a:prstGeom>
                <a:noFill/>
                <a:ln w="28575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29711" name="Line 7"/>
                <p:cNvSpPr>
                  <a:spLocks noChangeShapeType="1"/>
                </p:cNvSpPr>
                <p:nvPr/>
              </p:nvSpPr>
              <p:spPr bwMode="auto">
                <a:xfrm>
                  <a:off x="4368" y="3648"/>
                  <a:ext cx="672" cy="0"/>
                </a:xfrm>
                <a:prstGeom prst="line">
                  <a:avLst/>
                </a:prstGeom>
                <a:noFill/>
                <a:ln w="28575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29708" name="Text Box 8"/>
              <p:cNvSpPr txBox="1">
                <a:spLocks noChangeArrowheads="1"/>
              </p:cNvSpPr>
              <p:nvPr/>
            </p:nvSpPr>
            <p:spPr bwMode="auto">
              <a:xfrm>
                <a:off x="4019" y="3408"/>
                <a:ext cx="253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th-TH" altLang="th-TH" sz="3600"/>
                  <a:t>X</a:t>
                </a:r>
              </a:p>
            </p:txBody>
          </p:sp>
        </p:grpSp>
        <p:sp>
          <p:nvSpPr>
            <p:cNvPr id="29705" name="Line 9"/>
            <p:cNvSpPr>
              <a:spLocks noChangeShapeType="1"/>
            </p:cNvSpPr>
            <p:nvPr/>
          </p:nvSpPr>
          <p:spPr bwMode="auto">
            <a:xfrm>
              <a:off x="3168" y="3360"/>
              <a:ext cx="0" cy="5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9706" name="Line 10"/>
            <p:cNvSpPr>
              <a:spLocks noChangeShapeType="1"/>
            </p:cNvSpPr>
            <p:nvPr/>
          </p:nvSpPr>
          <p:spPr bwMode="auto">
            <a:xfrm>
              <a:off x="5136" y="3360"/>
              <a:ext cx="0" cy="5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34507" name="Text Box 11"/>
          <p:cNvSpPr txBox="1">
            <a:spLocks noChangeArrowheads="1"/>
          </p:cNvSpPr>
          <p:nvPr/>
        </p:nvSpPr>
        <p:spPr bwMode="auto">
          <a:xfrm>
            <a:off x="1098550" y="4310063"/>
            <a:ext cx="72072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th-TH" sz="3600"/>
              <a:t>Q1	</a:t>
            </a:r>
            <a:r>
              <a:rPr lang="th-TH" altLang="th-TH" sz="3600"/>
              <a:t>คือ ปริมาณความต้องการซื้อก่อนเปลี่ยนแปลงราคา</a:t>
            </a:r>
          </a:p>
          <a:p>
            <a:pPr>
              <a:lnSpc>
                <a:spcPct val="90000"/>
              </a:lnSpc>
            </a:pPr>
            <a:r>
              <a:rPr lang="en-US" altLang="th-TH" sz="3600"/>
              <a:t>Q2	คือ ปริมาณความต้องการซื้อหลังเปลี่ยนแปลงราคา</a:t>
            </a:r>
          </a:p>
          <a:p>
            <a:pPr>
              <a:lnSpc>
                <a:spcPct val="90000"/>
              </a:lnSpc>
            </a:pPr>
            <a:r>
              <a:rPr lang="en-US" altLang="th-TH" sz="3600"/>
              <a:t>P1</a:t>
            </a:r>
            <a:r>
              <a:rPr lang="th-TH" altLang="th-TH" sz="3600"/>
              <a:t>	คือ ราคาเดิม (ก่อนการเปลี่ยนแปลงราคา)</a:t>
            </a:r>
          </a:p>
          <a:p>
            <a:pPr>
              <a:lnSpc>
                <a:spcPct val="90000"/>
              </a:lnSpc>
            </a:pPr>
            <a:r>
              <a:rPr lang="en-US" altLang="th-TH" sz="3600"/>
              <a:t>P2</a:t>
            </a:r>
            <a:r>
              <a:rPr lang="th-TH" altLang="th-TH" sz="3600"/>
              <a:t>	คือ ราคาใหม่ (หลังการเปลี่ยนแปลงราคา)</a:t>
            </a:r>
          </a:p>
        </p:txBody>
      </p:sp>
      <p:grpSp>
        <p:nvGrpSpPr>
          <p:cNvPr id="29700" name="Group 12"/>
          <p:cNvGrpSpPr>
            <a:grpSpLocks/>
          </p:cNvGrpSpPr>
          <p:nvPr/>
        </p:nvGrpSpPr>
        <p:grpSpPr bwMode="auto">
          <a:xfrm>
            <a:off x="1111250" y="1816100"/>
            <a:ext cx="6981825" cy="1103313"/>
            <a:chOff x="972" y="2776"/>
            <a:chExt cx="4398" cy="695"/>
          </a:xfrm>
        </p:grpSpPr>
        <p:sp>
          <p:nvSpPr>
            <p:cNvPr id="29702" name="Text Box 13"/>
            <p:cNvSpPr txBox="1">
              <a:spLocks noChangeArrowheads="1"/>
            </p:cNvSpPr>
            <p:nvPr/>
          </p:nvSpPr>
          <p:spPr bwMode="auto">
            <a:xfrm>
              <a:off x="972" y="2776"/>
              <a:ext cx="4398" cy="695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th-TH" sz="3600"/>
                <a:t>Price Elasticity 	= 	% change in Quantity   </a:t>
              </a:r>
            </a:p>
            <a:p>
              <a:pPr>
                <a:lnSpc>
                  <a:spcPct val="90000"/>
                </a:lnSpc>
              </a:pPr>
              <a:r>
                <a:rPr lang="en-US" altLang="th-TH" sz="3600"/>
                <a:t>				% change in Price</a:t>
              </a:r>
              <a:endParaRPr lang="th-TH" altLang="th-TH" sz="3600"/>
            </a:p>
          </p:txBody>
        </p:sp>
        <p:sp>
          <p:nvSpPr>
            <p:cNvPr id="29703" name="Line 14"/>
            <p:cNvSpPr>
              <a:spLocks noChangeShapeType="1"/>
            </p:cNvSpPr>
            <p:nvPr/>
          </p:nvSpPr>
          <p:spPr bwMode="auto">
            <a:xfrm>
              <a:off x="3286" y="3142"/>
              <a:ext cx="18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9701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ความยืดหยุ่นของอุปสงค์ที่มีต่อราคา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34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198438" y="103188"/>
            <a:ext cx="7316787" cy="16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90000"/>
              </a:lnSpc>
            </a:pPr>
            <a:r>
              <a:rPr lang="th-TH" altLang="th-TH" sz="3600" u="sng"/>
              <a:t>ตัวอย่างที่ 9-2</a:t>
            </a:r>
            <a:r>
              <a:rPr lang="th-TH" altLang="th-TH" sz="3600"/>
              <a:t> </a:t>
            </a:r>
          </a:p>
          <a:p>
            <a:pPr>
              <a:lnSpc>
                <a:spcPct val="90000"/>
              </a:lnSpc>
            </a:pPr>
            <a:r>
              <a:rPr lang="th-TH" altLang="th-TH" sz="3600"/>
              <a:t>เดิมปากการาคาด้ามละ 5 บาท ขายได้ 10 ด้าม</a:t>
            </a:r>
          </a:p>
          <a:p>
            <a:pPr>
              <a:lnSpc>
                <a:spcPct val="90000"/>
              </a:lnSpc>
            </a:pPr>
            <a:r>
              <a:rPr lang="th-TH" altLang="th-TH" sz="3600"/>
              <a:t>ต่อมาลดราคาลงเหลือด้ามละ 4 บาท ขายได้ 20 ด้าม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905000"/>
            <a:ext cx="4330700" cy="1103313"/>
            <a:chOff x="192" y="1200"/>
            <a:chExt cx="2728" cy="695"/>
          </a:xfrm>
        </p:grpSpPr>
        <p:sp>
          <p:nvSpPr>
            <p:cNvPr id="30760" name="Text Box 4"/>
            <p:cNvSpPr txBox="1">
              <a:spLocks noChangeArrowheads="1"/>
            </p:cNvSpPr>
            <p:nvPr/>
          </p:nvSpPr>
          <p:spPr bwMode="auto">
            <a:xfrm>
              <a:off x="192" y="1200"/>
              <a:ext cx="2728" cy="695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	Q1 - Q2	P1 + P2   </a:t>
              </a:r>
            </a:p>
            <a:p>
              <a:pPr>
                <a:lnSpc>
                  <a:spcPct val="90000"/>
                </a:lnSpc>
              </a:pPr>
              <a:r>
                <a:rPr lang="th-TH" altLang="th-TH" sz="3600"/>
                <a:t>	Q1 + Q2	P1 - P2</a:t>
              </a:r>
            </a:p>
          </p:txBody>
        </p:sp>
        <p:sp>
          <p:nvSpPr>
            <p:cNvPr id="30761" name="Line 5"/>
            <p:cNvSpPr>
              <a:spLocks noChangeShapeType="1"/>
            </p:cNvSpPr>
            <p:nvPr/>
          </p:nvSpPr>
          <p:spPr bwMode="auto">
            <a:xfrm>
              <a:off x="816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62" name="Line 6"/>
            <p:cNvSpPr>
              <a:spLocks noChangeShapeType="1"/>
            </p:cNvSpPr>
            <p:nvPr/>
          </p:nvSpPr>
          <p:spPr bwMode="auto">
            <a:xfrm>
              <a:off x="1968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63" name="Text Box 7"/>
            <p:cNvSpPr txBox="1">
              <a:spLocks noChangeArrowheads="1"/>
            </p:cNvSpPr>
            <p:nvPr/>
          </p:nvSpPr>
          <p:spPr bwMode="auto">
            <a:xfrm>
              <a:off x="1619" y="1328"/>
              <a:ext cx="253" cy="40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X</a:t>
              </a:r>
            </a:p>
          </p:txBody>
        </p:sp>
        <p:sp>
          <p:nvSpPr>
            <p:cNvPr id="30764" name="Line 8"/>
            <p:cNvSpPr>
              <a:spLocks noChangeShapeType="1"/>
            </p:cNvSpPr>
            <p:nvPr/>
          </p:nvSpPr>
          <p:spPr bwMode="auto">
            <a:xfrm>
              <a:off x="720" y="1280"/>
              <a:ext cx="0" cy="5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65" name="Line 9"/>
            <p:cNvSpPr>
              <a:spLocks noChangeShapeType="1"/>
            </p:cNvSpPr>
            <p:nvPr/>
          </p:nvSpPr>
          <p:spPr bwMode="auto">
            <a:xfrm>
              <a:off x="2736" y="1280"/>
              <a:ext cx="0" cy="5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66" name="Text Box 10"/>
            <p:cNvSpPr txBox="1">
              <a:spLocks noChangeArrowheads="1"/>
            </p:cNvSpPr>
            <p:nvPr/>
          </p:nvSpPr>
          <p:spPr bwMode="auto">
            <a:xfrm>
              <a:off x="336" y="1324"/>
              <a:ext cx="224" cy="40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th-TH" sz="3600"/>
                <a:t>=</a:t>
              </a:r>
              <a:endParaRPr lang="th-TH" altLang="th-TH" sz="3600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04800" y="3048000"/>
            <a:ext cx="4510088" cy="1103313"/>
            <a:chOff x="192" y="1200"/>
            <a:chExt cx="2841" cy="695"/>
          </a:xfrm>
        </p:grpSpPr>
        <p:sp>
          <p:nvSpPr>
            <p:cNvPr id="30753" name="Text Box 12"/>
            <p:cNvSpPr txBox="1">
              <a:spLocks noChangeArrowheads="1"/>
            </p:cNvSpPr>
            <p:nvPr/>
          </p:nvSpPr>
          <p:spPr bwMode="auto">
            <a:xfrm>
              <a:off x="192" y="1200"/>
              <a:ext cx="2841" cy="695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	10  -  20	  5 + 4      </a:t>
              </a:r>
            </a:p>
            <a:p>
              <a:pPr>
                <a:lnSpc>
                  <a:spcPct val="90000"/>
                </a:lnSpc>
              </a:pPr>
              <a:r>
                <a:rPr lang="th-TH" altLang="th-TH" sz="3600"/>
                <a:t>	 10 + 20	   5 - 4</a:t>
              </a:r>
            </a:p>
          </p:txBody>
        </p:sp>
        <p:sp>
          <p:nvSpPr>
            <p:cNvPr id="30754" name="Line 13"/>
            <p:cNvSpPr>
              <a:spLocks noChangeShapeType="1"/>
            </p:cNvSpPr>
            <p:nvPr/>
          </p:nvSpPr>
          <p:spPr bwMode="auto">
            <a:xfrm>
              <a:off x="816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55" name="Line 14"/>
            <p:cNvSpPr>
              <a:spLocks noChangeShapeType="1"/>
            </p:cNvSpPr>
            <p:nvPr/>
          </p:nvSpPr>
          <p:spPr bwMode="auto">
            <a:xfrm>
              <a:off x="1968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56" name="Text Box 15"/>
            <p:cNvSpPr txBox="1">
              <a:spLocks noChangeArrowheads="1"/>
            </p:cNvSpPr>
            <p:nvPr/>
          </p:nvSpPr>
          <p:spPr bwMode="auto">
            <a:xfrm>
              <a:off x="1619" y="1328"/>
              <a:ext cx="253" cy="40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X</a:t>
              </a:r>
            </a:p>
          </p:txBody>
        </p:sp>
        <p:sp>
          <p:nvSpPr>
            <p:cNvPr id="30757" name="Line 16"/>
            <p:cNvSpPr>
              <a:spLocks noChangeShapeType="1"/>
            </p:cNvSpPr>
            <p:nvPr/>
          </p:nvSpPr>
          <p:spPr bwMode="auto">
            <a:xfrm>
              <a:off x="720" y="1280"/>
              <a:ext cx="0" cy="5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58" name="Line 17"/>
            <p:cNvSpPr>
              <a:spLocks noChangeShapeType="1"/>
            </p:cNvSpPr>
            <p:nvPr/>
          </p:nvSpPr>
          <p:spPr bwMode="auto">
            <a:xfrm>
              <a:off x="2736" y="1280"/>
              <a:ext cx="0" cy="5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59" name="Text Box 18"/>
            <p:cNvSpPr txBox="1">
              <a:spLocks noChangeArrowheads="1"/>
            </p:cNvSpPr>
            <p:nvPr/>
          </p:nvSpPr>
          <p:spPr bwMode="auto">
            <a:xfrm>
              <a:off x="336" y="1324"/>
              <a:ext cx="224" cy="40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th-TH" sz="3600"/>
                <a:t>=</a:t>
              </a:r>
              <a:endParaRPr lang="th-TH" altLang="th-TH" sz="3600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04800" y="4191000"/>
            <a:ext cx="4581525" cy="1103313"/>
            <a:chOff x="192" y="1200"/>
            <a:chExt cx="2886" cy="695"/>
          </a:xfrm>
        </p:grpSpPr>
        <p:sp>
          <p:nvSpPr>
            <p:cNvPr id="30746" name="Text Box 20"/>
            <p:cNvSpPr txBox="1">
              <a:spLocks noChangeArrowheads="1"/>
            </p:cNvSpPr>
            <p:nvPr/>
          </p:nvSpPr>
          <p:spPr bwMode="auto">
            <a:xfrm>
              <a:off x="192" y="1200"/>
              <a:ext cx="2886" cy="695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	   - 10	  	    9          </a:t>
              </a:r>
            </a:p>
            <a:p>
              <a:pPr>
                <a:lnSpc>
                  <a:spcPct val="90000"/>
                </a:lnSpc>
              </a:pPr>
              <a:r>
                <a:rPr lang="th-TH" altLang="th-TH" sz="3600"/>
                <a:t>	    30		    1</a:t>
              </a:r>
            </a:p>
          </p:txBody>
        </p:sp>
        <p:sp>
          <p:nvSpPr>
            <p:cNvPr id="30747" name="Line 21"/>
            <p:cNvSpPr>
              <a:spLocks noChangeShapeType="1"/>
            </p:cNvSpPr>
            <p:nvPr/>
          </p:nvSpPr>
          <p:spPr bwMode="auto">
            <a:xfrm>
              <a:off x="816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48" name="Line 22"/>
            <p:cNvSpPr>
              <a:spLocks noChangeShapeType="1"/>
            </p:cNvSpPr>
            <p:nvPr/>
          </p:nvSpPr>
          <p:spPr bwMode="auto">
            <a:xfrm>
              <a:off x="1968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49" name="Text Box 23"/>
            <p:cNvSpPr txBox="1">
              <a:spLocks noChangeArrowheads="1"/>
            </p:cNvSpPr>
            <p:nvPr/>
          </p:nvSpPr>
          <p:spPr bwMode="auto">
            <a:xfrm>
              <a:off x="1619" y="1328"/>
              <a:ext cx="253" cy="40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X</a:t>
              </a:r>
            </a:p>
          </p:txBody>
        </p:sp>
        <p:sp>
          <p:nvSpPr>
            <p:cNvPr id="30750" name="Line 24"/>
            <p:cNvSpPr>
              <a:spLocks noChangeShapeType="1"/>
            </p:cNvSpPr>
            <p:nvPr/>
          </p:nvSpPr>
          <p:spPr bwMode="auto">
            <a:xfrm>
              <a:off x="720" y="1280"/>
              <a:ext cx="0" cy="5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51" name="Line 25"/>
            <p:cNvSpPr>
              <a:spLocks noChangeShapeType="1"/>
            </p:cNvSpPr>
            <p:nvPr/>
          </p:nvSpPr>
          <p:spPr bwMode="auto">
            <a:xfrm>
              <a:off x="2736" y="1280"/>
              <a:ext cx="0" cy="5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52" name="Text Box 26"/>
            <p:cNvSpPr txBox="1">
              <a:spLocks noChangeArrowheads="1"/>
            </p:cNvSpPr>
            <p:nvPr/>
          </p:nvSpPr>
          <p:spPr bwMode="auto">
            <a:xfrm>
              <a:off x="336" y="1324"/>
              <a:ext cx="224" cy="404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th-TH" sz="3600"/>
                <a:t>=</a:t>
              </a:r>
              <a:endParaRPr lang="th-TH" altLang="th-TH" sz="3600"/>
            </a:p>
          </p:txBody>
        </p:sp>
      </p:grpSp>
      <p:sp>
        <p:nvSpPr>
          <p:cNvPr id="235547" name="Text Box 27"/>
          <p:cNvSpPr txBox="1">
            <a:spLocks noChangeArrowheads="1"/>
          </p:cNvSpPr>
          <p:nvPr/>
        </p:nvSpPr>
        <p:spPr bwMode="auto">
          <a:xfrm>
            <a:off x="228600" y="5410200"/>
            <a:ext cx="4887913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3600"/>
              <a:t>ค่าความยืดหยุ่น = 3</a:t>
            </a:r>
          </a:p>
          <a:p>
            <a:pPr>
              <a:lnSpc>
                <a:spcPct val="80000"/>
              </a:lnSpc>
            </a:pPr>
            <a:r>
              <a:rPr lang="th-TH" altLang="th-TH" sz="3600"/>
              <a:t>ค่าความยืดหยุ่น &gt; 1</a:t>
            </a:r>
            <a:r>
              <a:rPr lang="en-US" altLang="th-TH" sz="3600"/>
              <a:t> ; Elastic Demand</a:t>
            </a:r>
            <a:endParaRPr lang="th-TH" altLang="th-TH" sz="3600"/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908550" y="1752600"/>
            <a:ext cx="4156075" cy="4724400"/>
            <a:chOff x="3092" y="1152"/>
            <a:chExt cx="2618" cy="2976"/>
          </a:xfrm>
        </p:grpSpPr>
        <p:grpSp>
          <p:nvGrpSpPr>
            <p:cNvPr id="30730" name="Group 29"/>
            <p:cNvGrpSpPr>
              <a:grpSpLocks/>
            </p:cNvGrpSpPr>
            <p:nvPr/>
          </p:nvGrpSpPr>
          <p:grpSpPr bwMode="auto">
            <a:xfrm>
              <a:off x="3432" y="3168"/>
              <a:ext cx="1296" cy="624"/>
              <a:chOff x="768" y="2880"/>
              <a:chExt cx="1056" cy="432"/>
            </a:xfrm>
          </p:grpSpPr>
          <p:sp>
            <p:nvSpPr>
              <p:cNvPr id="30744" name="Line 30"/>
              <p:cNvSpPr>
                <a:spLocks noChangeShapeType="1"/>
              </p:cNvSpPr>
              <p:nvPr/>
            </p:nvSpPr>
            <p:spPr bwMode="auto">
              <a:xfrm>
                <a:off x="768" y="288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0745" name="Line 31"/>
              <p:cNvSpPr>
                <a:spLocks noChangeShapeType="1"/>
              </p:cNvSpPr>
              <p:nvPr/>
            </p:nvSpPr>
            <p:spPr bwMode="auto">
              <a:xfrm>
                <a:off x="1824" y="2880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30731" name="Group 32"/>
            <p:cNvGrpSpPr>
              <a:grpSpLocks/>
            </p:cNvGrpSpPr>
            <p:nvPr/>
          </p:nvGrpSpPr>
          <p:grpSpPr bwMode="auto">
            <a:xfrm>
              <a:off x="3432" y="2928"/>
              <a:ext cx="648" cy="864"/>
              <a:chOff x="768" y="2880"/>
              <a:chExt cx="1056" cy="432"/>
            </a:xfrm>
          </p:grpSpPr>
          <p:sp>
            <p:nvSpPr>
              <p:cNvPr id="30742" name="Line 33"/>
              <p:cNvSpPr>
                <a:spLocks noChangeShapeType="1"/>
              </p:cNvSpPr>
              <p:nvPr/>
            </p:nvSpPr>
            <p:spPr bwMode="auto">
              <a:xfrm>
                <a:off x="768" y="288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0743" name="Line 34"/>
              <p:cNvSpPr>
                <a:spLocks noChangeShapeType="1"/>
              </p:cNvSpPr>
              <p:nvPr/>
            </p:nvSpPr>
            <p:spPr bwMode="auto">
              <a:xfrm>
                <a:off x="1824" y="2880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30732" name="Line 35"/>
            <p:cNvSpPr>
              <a:spLocks noChangeShapeType="1"/>
            </p:cNvSpPr>
            <p:nvPr/>
          </p:nvSpPr>
          <p:spPr bwMode="auto">
            <a:xfrm>
              <a:off x="3648" y="2736"/>
              <a:ext cx="1488" cy="57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30733" name="Group 36"/>
            <p:cNvGrpSpPr>
              <a:grpSpLocks/>
            </p:cNvGrpSpPr>
            <p:nvPr/>
          </p:nvGrpSpPr>
          <p:grpSpPr bwMode="auto">
            <a:xfrm>
              <a:off x="3176" y="2064"/>
              <a:ext cx="2248" cy="2064"/>
              <a:chOff x="576" y="1632"/>
              <a:chExt cx="2248" cy="2064"/>
            </a:xfrm>
          </p:grpSpPr>
          <p:grpSp>
            <p:nvGrpSpPr>
              <p:cNvPr id="30737" name="Group 37"/>
              <p:cNvGrpSpPr>
                <a:grpSpLocks/>
              </p:cNvGrpSpPr>
              <p:nvPr/>
            </p:nvGrpSpPr>
            <p:grpSpPr bwMode="auto">
              <a:xfrm>
                <a:off x="832" y="1824"/>
                <a:ext cx="1920" cy="1536"/>
                <a:chOff x="624" y="1968"/>
                <a:chExt cx="1248" cy="1248"/>
              </a:xfrm>
            </p:grpSpPr>
            <p:sp>
              <p:nvSpPr>
                <p:cNvPr id="30740" name="Line 38"/>
                <p:cNvSpPr>
                  <a:spLocks noChangeShapeType="1"/>
                </p:cNvSpPr>
                <p:nvPr/>
              </p:nvSpPr>
              <p:spPr bwMode="auto">
                <a:xfrm>
                  <a:off x="624" y="1968"/>
                  <a:ext cx="0" cy="1248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0741" name="Line 39"/>
                <p:cNvSpPr>
                  <a:spLocks noChangeShapeType="1"/>
                </p:cNvSpPr>
                <p:nvPr/>
              </p:nvSpPr>
              <p:spPr bwMode="auto">
                <a:xfrm rot="5400000">
                  <a:off x="1248" y="2592"/>
                  <a:ext cx="0" cy="1248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30738" name="Text Box 40"/>
              <p:cNvSpPr txBox="1">
                <a:spLocks noChangeArrowheads="1"/>
              </p:cNvSpPr>
              <p:nvPr/>
            </p:nvSpPr>
            <p:spPr bwMode="auto">
              <a:xfrm>
                <a:off x="576" y="1632"/>
                <a:ext cx="23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en-US" altLang="th-TH" sz="3600"/>
                  <a:t>P</a:t>
                </a:r>
                <a:endParaRPr lang="th-TH" altLang="th-TH" sz="3600"/>
              </a:p>
            </p:txBody>
          </p:sp>
          <p:sp>
            <p:nvSpPr>
              <p:cNvPr id="30739" name="Text Box 41"/>
              <p:cNvSpPr txBox="1">
                <a:spLocks noChangeArrowheads="1"/>
              </p:cNvSpPr>
              <p:nvPr/>
            </p:nvSpPr>
            <p:spPr bwMode="auto">
              <a:xfrm>
                <a:off x="2560" y="3292"/>
                <a:ext cx="26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en-US" altLang="th-TH" sz="3600"/>
                  <a:t>Q</a:t>
                </a:r>
                <a:endParaRPr lang="th-TH" altLang="th-TH" sz="3600"/>
              </a:p>
            </p:txBody>
          </p:sp>
        </p:grpSp>
        <p:sp>
          <p:nvSpPr>
            <p:cNvPr id="30734" name="Text Box 42"/>
            <p:cNvSpPr txBox="1">
              <a:spLocks noChangeArrowheads="1"/>
            </p:cNvSpPr>
            <p:nvPr/>
          </p:nvSpPr>
          <p:spPr bwMode="auto">
            <a:xfrm>
              <a:off x="3206" y="2832"/>
              <a:ext cx="222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60000"/>
                </a:lnSpc>
              </a:pPr>
              <a:r>
                <a:rPr lang="th-TH" altLang="th-TH" sz="3600"/>
                <a:t>5</a:t>
              </a:r>
            </a:p>
            <a:p>
              <a:pPr>
                <a:lnSpc>
                  <a:spcPct val="60000"/>
                </a:lnSpc>
              </a:pPr>
              <a:r>
                <a:rPr lang="th-TH" altLang="th-TH" sz="3600"/>
                <a:t>4</a:t>
              </a:r>
            </a:p>
          </p:txBody>
        </p:sp>
        <p:sp>
          <p:nvSpPr>
            <p:cNvPr id="30735" name="Text Box 43"/>
            <p:cNvSpPr txBox="1">
              <a:spLocks noChangeArrowheads="1"/>
            </p:cNvSpPr>
            <p:nvPr/>
          </p:nvSpPr>
          <p:spPr bwMode="auto">
            <a:xfrm>
              <a:off x="3920" y="3696"/>
              <a:ext cx="119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10          20</a:t>
              </a:r>
            </a:p>
          </p:txBody>
        </p:sp>
        <p:sp>
          <p:nvSpPr>
            <p:cNvPr id="30736" name="Text Box 44"/>
            <p:cNvSpPr txBox="1">
              <a:spLocks noChangeArrowheads="1"/>
            </p:cNvSpPr>
            <p:nvPr/>
          </p:nvSpPr>
          <p:spPr bwMode="auto">
            <a:xfrm>
              <a:off x="3092" y="1152"/>
              <a:ext cx="2618" cy="1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		</a:t>
              </a:r>
              <a:r>
                <a:rPr lang="en-US" altLang="th-TH" sz="3600" u="sng"/>
                <a:t>P x Q</a:t>
              </a:r>
              <a:endParaRPr lang="th-TH" altLang="th-TH" sz="3600"/>
            </a:p>
            <a:p>
              <a:pPr>
                <a:lnSpc>
                  <a:spcPct val="90000"/>
                </a:lnSpc>
              </a:pPr>
              <a:r>
                <a:rPr lang="th-TH" altLang="th-TH" sz="3600"/>
                <a:t>ราคาเดิม	</a:t>
              </a:r>
              <a:r>
                <a:rPr lang="en-US" altLang="th-TH" sz="3600"/>
                <a:t>5 x 10 = 50</a:t>
              </a:r>
              <a:r>
                <a:rPr lang="th-TH" altLang="th-TH" sz="3600"/>
                <a:t> บาท</a:t>
              </a:r>
            </a:p>
            <a:p>
              <a:pPr>
                <a:lnSpc>
                  <a:spcPct val="90000"/>
                </a:lnSpc>
              </a:pPr>
              <a:r>
                <a:rPr lang="th-TH" altLang="th-TH" sz="3600"/>
                <a:t>ราคาใหม่	4 </a:t>
              </a:r>
              <a:r>
                <a:rPr lang="en-US" altLang="th-TH" sz="3600"/>
                <a:t>x 20 = 80 </a:t>
              </a:r>
              <a:r>
                <a:rPr lang="th-TH" altLang="th-TH" sz="3600"/>
                <a:t>บาท</a:t>
              </a:r>
            </a:p>
          </p:txBody>
        </p:sp>
      </p:grpSp>
      <p:sp>
        <p:nvSpPr>
          <p:cNvPr id="235566" name="Text Box 46"/>
          <p:cNvSpPr txBox="1">
            <a:spLocks noChangeArrowheads="1"/>
          </p:cNvSpPr>
          <p:nvPr/>
        </p:nvSpPr>
        <p:spPr bwMode="auto">
          <a:xfrm>
            <a:off x="6640513" y="3382963"/>
            <a:ext cx="2449512" cy="584200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kumimoji="0" lang="th-TH" altLang="th-TH"/>
              <a:t>กรณีนี้ควรลดราคา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5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7" grpId="0" autoUpdateAnimBg="0"/>
      <p:bldP spid="23556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69"/>
          <p:cNvSpPr>
            <a:spLocks noChangeArrowheads="1"/>
          </p:cNvSpPr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31747" name="Text Box 1026"/>
          <p:cNvSpPr txBox="1">
            <a:spLocks noChangeArrowheads="1"/>
          </p:cNvSpPr>
          <p:nvPr/>
        </p:nvSpPr>
        <p:spPr bwMode="auto">
          <a:xfrm>
            <a:off x="198438" y="76200"/>
            <a:ext cx="621665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90000"/>
              </a:lnSpc>
            </a:pPr>
            <a:r>
              <a:rPr lang="th-TH" altLang="th-TH" sz="3600" u="sng">
                <a:solidFill>
                  <a:srgbClr val="FFFF99"/>
                </a:solidFill>
              </a:rPr>
              <a:t>ตัวอย่างเพิ่มเติม</a:t>
            </a:r>
            <a:endParaRPr lang="th-TH" altLang="th-TH" sz="360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th-TH" altLang="th-TH" sz="3600"/>
              <a:t>เดิมเสื้อผ้าราคาชุดละ 1000 บาท ขายได้ 5 ชุด</a:t>
            </a:r>
          </a:p>
          <a:p>
            <a:pPr>
              <a:lnSpc>
                <a:spcPct val="90000"/>
              </a:lnSpc>
            </a:pPr>
            <a:r>
              <a:rPr lang="th-TH" altLang="th-TH" sz="3600"/>
              <a:t>ต่อมาลดราคาลงเหลือชุดละ 600 บาท ขายได้ 7 ชุด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304800" y="1905000"/>
            <a:ext cx="4330700" cy="1103313"/>
            <a:chOff x="192" y="1200"/>
            <a:chExt cx="2728" cy="695"/>
          </a:xfrm>
        </p:grpSpPr>
        <p:sp>
          <p:nvSpPr>
            <p:cNvPr id="31782" name="Text Box 1028"/>
            <p:cNvSpPr txBox="1">
              <a:spLocks noChangeArrowheads="1"/>
            </p:cNvSpPr>
            <p:nvPr/>
          </p:nvSpPr>
          <p:spPr bwMode="auto">
            <a:xfrm>
              <a:off x="192" y="1200"/>
              <a:ext cx="2728" cy="695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	Q1 - Q2	P1 + P2   </a:t>
              </a:r>
            </a:p>
            <a:p>
              <a:pPr>
                <a:lnSpc>
                  <a:spcPct val="90000"/>
                </a:lnSpc>
              </a:pPr>
              <a:r>
                <a:rPr lang="th-TH" altLang="th-TH" sz="3600"/>
                <a:t>	Q1 + Q2	P1 - P2</a:t>
              </a:r>
            </a:p>
          </p:txBody>
        </p:sp>
        <p:sp>
          <p:nvSpPr>
            <p:cNvPr id="31783" name="Line 1029"/>
            <p:cNvSpPr>
              <a:spLocks noChangeShapeType="1"/>
            </p:cNvSpPr>
            <p:nvPr/>
          </p:nvSpPr>
          <p:spPr bwMode="auto">
            <a:xfrm>
              <a:off x="816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1784" name="Line 1030"/>
            <p:cNvSpPr>
              <a:spLocks noChangeShapeType="1"/>
            </p:cNvSpPr>
            <p:nvPr/>
          </p:nvSpPr>
          <p:spPr bwMode="auto">
            <a:xfrm>
              <a:off x="1968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1785" name="Text Box 1031"/>
            <p:cNvSpPr txBox="1">
              <a:spLocks noChangeArrowheads="1"/>
            </p:cNvSpPr>
            <p:nvPr/>
          </p:nvSpPr>
          <p:spPr bwMode="auto">
            <a:xfrm>
              <a:off x="1619" y="1328"/>
              <a:ext cx="253" cy="40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X</a:t>
              </a:r>
            </a:p>
          </p:txBody>
        </p:sp>
        <p:sp>
          <p:nvSpPr>
            <p:cNvPr id="31786" name="Line 1032"/>
            <p:cNvSpPr>
              <a:spLocks noChangeShapeType="1"/>
            </p:cNvSpPr>
            <p:nvPr/>
          </p:nvSpPr>
          <p:spPr bwMode="auto">
            <a:xfrm>
              <a:off x="720" y="1280"/>
              <a:ext cx="0" cy="5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1787" name="Text Box 1034"/>
            <p:cNvSpPr txBox="1">
              <a:spLocks noChangeArrowheads="1"/>
            </p:cNvSpPr>
            <p:nvPr/>
          </p:nvSpPr>
          <p:spPr bwMode="auto">
            <a:xfrm>
              <a:off x="336" y="1324"/>
              <a:ext cx="224" cy="40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th-TH" sz="3600"/>
                <a:t>=</a:t>
              </a:r>
              <a:endParaRPr lang="th-TH" altLang="th-TH" sz="3600"/>
            </a:p>
          </p:txBody>
        </p:sp>
      </p:grpSp>
      <p:grpSp>
        <p:nvGrpSpPr>
          <p:cNvPr id="3" name="Group 1035"/>
          <p:cNvGrpSpPr>
            <a:grpSpLocks/>
          </p:cNvGrpSpPr>
          <p:nvPr/>
        </p:nvGrpSpPr>
        <p:grpSpPr bwMode="auto">
          <a:xfrm>
            <a:off x="304800" y="3048000"/>
            <a:ext cx="4554538" cy="1089025"/>
            <a:chOff x="192" y="1200"/>
            <a:chExt cx="2930" cy="686"/>
          </a:xfrm>
        </p:grpSpPr>
        <p:sp>
          <p:nvSpPr>
            <p:cNvPr id="31776" name="Text Box 1036"/>
            <p:cNvSpPr txBox="1">
              <a:spLocks noChangeArrowheads="1"/>
            </p:cNvSpPr>
            <p:nvPr/>
          </p:nvSpPr>
          <p:spPr bwMode="auto">
            <a:xfrm>
              <a:off x="192" y="1200"/>
              <a:ext cx="2930" cy="686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	  </a:t>
              </a:r>
              <a:r>
                <a:rPr lang="en-US" altLang="th-TH" sz="3600"/>
                <a:t>5</a:t>
              </a:r>
              <a:r>
                <a:rPr lang="th-TH" altLang="th-TH" sz="3600"/>
                <a:t> - 7	          1000+600  </a:t>
              </a:r>
            </a:p>
            <a:p>
              <a:pPr>
                <a:lnSpc>
                  <a:spcPct val="90000"/>
                </a:lnSpc>
              </a:pPr>
              <a:r>
                <a:rPr lang="th-TH" altLang="th-TH" sz="3600"/>
                <a:t>	  5 + 7	 1000-600</a:t>
              </a:r>
            </a:p>
          </p:txBody>
        </p:sp>
        <p:sp>
          <p:nvSpPr>
            <p:cNvPr id="31777" name="Line 1037"/>
            <p:cNvSpPr>
              <a:spLocks noChangeShapeType="1"/>
            </p:cNvSpPr>
            <p:nvPr/>
          </p:nvSpPr>
          <p:spPr bwMode="auto">
            <a:xfrm>
              <a:off x="816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1778" name="Line 1038"/>
            <p:cNvSpPr>
              <a:spLocks noChangeShapeType="1"/>
            </p:cNvSpPr>
            <p:nvPr/>
          </p:nvSpPr>
          <p:spPr bwMode="auto">
            <a:xfrm>
              <a:off x="1968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1779" name="Text Box 1039"/>
            <p:cNvSpPr txBox="1">
              <a:spLocks noChangeArrowheads="1"/>
            </p:cNvSpPr>
            <p:nvPr/>
          </p:nvSpPr>
          <p:spPr bwMode="auto">
            <a:xfrm>
              <a:off x="1619" y="1328"/>
              <a:ext cx="253" cy="40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X</a:t>
              </a:r>
            </a:p>
          </p:txBody>
        </p:sp>
        <p:sp>
          <p:nvSpPr>
            <p:cNvPr id="31780" name="Line 1040"/>
            <p:cNvSpPr>
              <a:spLocks noChangeShapeType="1"/>
            </p:cNvSpPr>
            <p:nvPr/>
          </p:nvSpPr>
          <p:spPr bwMode="auto">
            <a:xfrm>
              <a:off x="720" y="1280"/>
              <a:ext cx="0" cy="5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1781" name="Text Box 1042"/>
            <p:cNvSpPr txBox="1">
              <a:spLocks noChangeArrowheads="1"/>
            </p:cNvSpPr>
            <p:nvPr/>
          </p:nvSpPr>
          <p:spPr bwMode="auto">
            <a:xfrm>
              <a:off x="336" y="1324"/>
              <a:ext cx="224" cy="40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th-TH" sz="3600"/>
                <a:t>=</a:t>
              </a:r>
              <a:endParaRPr lang="th-TH" altLang="th-TH" sz="3600"/>
            </a:p>
          </p:txBody>
        </p:sp>
      </p:grpSp>
      <p:grpSp>
        <p:nvGrpSpPr>
          <p:cNvPr id="4" name="Group 1043"/>
          <p:cNvGrpSpPr>
            <a:grpSpLocks/>
          </p:cNvGrpSpPr>
          <p:nvPr/>
        </p:nvGrpSpPr>
        <p:grpSpPr bwMode="auto">
          <a:xfrm>
            <a:off x="304800" y="4191000"/>
            <a:ext cx="4460875" cy="1103313"/>
            <a:chOff x="192" y="1200"/>
            <a:chExt cx="2810" cy="695"/>
          </a:xfrm>
        </p:grpSpPr>
        <p:sp>
          <p:nvSpPr>
            <p:cNvPr id="31770" name="Text Box 1044"/>
            <p:cNvSpPr txBox="1">
              <a:spLocks noChangeArrowheads="1"/>
            </p:cNvSpPr>
            <p:nvPr/>
          </p:nvSpPr>
          <p:spPr bwMode="auto">
            <a:xfrm>
              <a:off x="192" y="1200"/>
              <a:ext cx="2810" cy="695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	   - 2	  	   1600     </a:t>
              </a:r>
            </a:p>
            <a:p>
              <a:pPr>
                <a:lnSpc>
                  <a:spcPct val="90000"/>
                </a:lnSpc>
              </a:pPr>
              <a:r>
                <a:rPr lang="th-TH" altLang="th-TH" sz="3600"/>
                <a:t>	    12		    400</a:t>
              </a:r>
            </a:p>
          </p:txBody>
        </p:sp>
        <p:sp>
          <p:nvSpPr>
            <p:cNvPr id="31771" name="Line 1045"/>
            <p:cNvSpPr>
              <a:spLocks noChangeShapeType="1"/>
            </p:cNvSpPr>
            <p:nvPr/>
          </p:nvSpPr>
          <p:spPr bwMode="auto">
            <a:xfrm>
              <a:off x="816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1772" name="Line 1046"/>
            <p:cNvSpPr>
              <a:spLocks noChangeShapeType="1"/>
            </p:cNvSpPr>
            <p:nvPr/>
          </p:nvSpPr>
          <p:spPr bwMode="auto">
            <a:xfrm>
              <a:off x="1968" y="1568"/>
              <a:ext cx="67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1773" name="Text Box 1047"/>
            <p:cNvSpPr txBox="1">
              <a:spLocks noChangeArrowheads="1"/>
            </p:cNvSpPr>
            <p:nvPr/>
          </p:nvSpPr>
          <p:spPr bwMode="auto">
            <a:xfrm>
              <a:off x="1619" y="1328"/>
              <a:ext cx="253" cy="40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X</a:t>
              </a:r>
            </a:p>
          </p:txBody>
        </p:sp>
        <p:sp>
          <p:nvSpPr>
            <p:cNvPr id="31774" name="Line 1048"/>
            <p:cNvSpPr>
              <a:spLocks noChangeShapeType="1"/>
            </p:cNvSpPr>
            <p:nvPr/>
          </p:nvSpPr>
          <p:spPr bwMode="auto">
            <a:xfrm>
              <a:off x="720" y="1280"/>
              <a:ext cx="0" cy="52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1775" name="Text Box 1050"/>
            <p:cNvSpPr txBox="1">
              <a:spLocks noChangeArrowheads="1"/>
            </p:cNvSpPr>
            <p:nvPr/>
          </p:nvSpPr>
          <p:spPr bwMode="auto">
            <a:xfrm>
              <a:off x="336" y="1324"/>
              <a:ext cx="224" cy="40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th-TH" sz="3600"/>
                <a:t>=</a:t>
              </a:r>
              <a:endParaRPr lang="th-TH" altLang="th-TH" sz="3600"/>
            </a:p>
          </p:txBody>
        </p:sp>
      </p:grpSp>
      <p:sp>
        <p:nvSpPr>
          <p:cNvPr id="236571" name="Text Box 1051"/>
          <p:cNvSpPr txBox="1">
            <a:spLocks noChangeArrowheads="1"/>
          </p:cNvSpPr>
          <p:nvPr/>
        </p:nvSpPr>
        <p:spPr bwMode="auto">
          <a:xfrm>
            <a:off x="228600" y="5410200"/>
            <a:ext cx="51054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3600"/>
              <a:t>ค่าความยืดหยุ่น = 0.67</a:t>
            </a:r>
          </a:p>
          <a:p>
            <a:pPr>
              <a:lnSpc>
                <a:spcPct val="80000"/>
              </a:lnSpc>
            </a:pPr>
            <a:r>
              <a:rPr lang="th-TH" altLang="th-TH" sz="3600"/>
              <a:t>ค่าความยืดหยุ่น &lt; 1</a:t>
            </a:r>
            <a:r>
              <a:rPr lang="en-US" altLang="th-TH" sz="3600"/>
              <a:t> ; Inelastic Demand</a:t>
            </a:r>
            <a:endParaRPr lang="th-TH" altLang="th-TH" sz="3600"/>
          </a:p>
        </p:txBody>
      </p:sp>
      <p:grpSp>
        <p:nvGrpSpPr>
          <p:cNvPr id="5" name="Group 1052"/>
          <p:cNvGrpSpPr>
            <a:grpSpLocks/>
          </p:cNvGrpSpPr>
          <p:nvPr/>
        </p:nvGrpSpPr>
        <p:grpSpPr bwMode="auto">
          <a:xfrm>
            <a:off x="4518025" y="1700213"/>
            <a:ext cx="4625975" cy="4776787"/>
            <a:chOff x="2846" y="1119"/>
            <a:chExt cx="2914" cy="3009"/>
          </a:xfrm>
        </p:grpSpPr>
        <p:grpSp>
          <p:nvGrpSpPr>
            <p:cNvPr id="31754" name="Group 1053"/>
            <p:cNvGrpSpPr>
              <a:grpSpLocks/>
            </p:cNvGrpSpPr>
            <p:nvPr/>
          </p:nvGrpSpPr>
          <p:grpSpPr bwMode="auto">
            <a:xfrm>
              <a:off x="3576" y="3072"/>
              <a:ext cx="1296" cy="720"/>
              <a:chOff x="768" y="2880"/>
              <a:chExt cx="1056" cy="432"/>
            </a:xfrm>
          </p:grpSpPr>
          <p:sp>
            <p:nvSpPr>
              <p:cNvPr id="31768" name="Line 1054"/>
              <p:cNvSpPr>
                <a:spLocks noChangeShapeType="1"/>
              </p:cNvSpPr>
              <p:nvPr/>
            </p:nvSpPr>
            <p:spPr bwMode="auto">
              <a:xfrm>
                <a:off x="768" y="288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1769" name="Line 1055"/>
              <p:cNvSpPr>
                <a:spLocks noChangeShapeType="1"/>
              </p:cNvSpPr>
              <p:nvPr/>
            </p:nvSpPr>
            <p:spPr bwMode="auto">
              <a:xfrm>
                <a:off x="1824" y="2880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31755" name="Group 1056"/>
            <p:cNvGrpSpPr>
              <a:grpSpLocks/>
            </p:cNvGrpSpPr>
            <p:nvPr/>
          </p:nvGrpSpPr>
          <p:grpSpPr bwMode="auto">
            <a:xfrm>
              <a:off x="3576" y="2592"/>
              <a:ext cx="984" cy="1200"/>
              <a:chOff x="768" y="2880"/>
              <a:chExt cx="1056" cy="432"/>
            </a:xfrm>
          </p:grpSpPr>
          <p:sp>
            <p:nvSpPr>
              <p:cNvPr id="31766" name="Line 1057"/>
              <p:cNvSpPr>
                <a:spLocks noChangeShapeType="1"/>
              </p:cNvSpPr>
              <p:nvPr/>
            </p:nvSpPr>
            <p:spPr bwMode="auto">
              <a:xfrm>
                <a:off x="768" y="288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1767" name="Line 1058"/>
              <p:cNvSpPr>
                <a:spLocks noChangeShapeType="1"/>
              </p:cNvSpPr>
              <p:nvPr/>
            </p:nvSpPr>
            <p:spPr bwMode="auto">
              <a:xfrm>
                <a:off x="1824" y="2880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31756" name="Line 1059"/>
            <p:cNvSpPr>
              <a:spLocks noChangeShapeType="1"/>
            </p:cNvSpPr>
            <p:nvPr/>
          </p:nvSpPr>
          <p:spPr bwMode="auto">
            <a:xfrm>
              <a:off x="4368" y="2304"/>
              <a:ext cx="768" cy="115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31757" name="Group 1060"/>
            <p:cNvGrpSpPr>
              <a:grpSpLocks/>
            </p:cNvGrpSpPr>
            <p:nvPr/>
          </p:nvGrpSpPr>
          <p:grpSpPr bwMode="auto">
            <a:xfrm>
              <a:off x="3320" y="2064"/>
              <a:ext cx="2248" cy="2064"/>
              <a:chOff x="576" y="1632"/>
              <a:chExt cx="2248" cy="2064"/>
            </a:xfrm>
          </p:grpSpPr>
          <p:grpSp>
            <p:nvGrpSpPr>
              <p:cNvPr id="31761" name="Group 1061"/>
              <p:cNvGrpSpPr>
                <a:grpSpLocks/>
              </p:cNvGrpSpPr>
              <p:nvPr/>
            </p:nvGrpSpPr>
            <p:grpSpPr bwMode="auto">
              <a:xfrm>
                <a:off x="832" y="1824"/>
                <a:ext cx="1920" cy="1536"/>
                <a:chOff x="624" y="1968"/>
                <a:chExt cx="1248" cy="1248"/>
              </a:xfrm>
            </p:grpSpPr>
            <p:sp>
              <p:nvSpPr>
                <p:cNvPr id="31764" name="Line 1062"/>
                <p:cNvSpPr>
                  <a:spLocks noChangeShapeType="1"/>
                </p:cNvSpPr>
                <p:nvPr/>
              </p:nvSpPr>
              <p:spPr bwMode="auto">
                <a:xfrm>
                  <a:off x="624" y="1968"/>
                  <a:ext cx="0" cy="1248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31765" name="Line 1063"/>
                <p:cNvSpPr>
                  <a:spLocks noChangeShapeType="1"/>
                </p:cNvSpPr>
                <p:nvPr/>
              </p:nvSpPr>
              <p:spPr bwMode="auto">
                <a:xfrm rot="5400000">
                  <a:off x="1248" y="2592"/>
                  <a:ext cx="0" cy="1248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31762" name="Text Box 1064"/>
              <p:cNvSpPr txBox="1">
                <a:spLocks noChangeArrowheads="1"/>
              </p:cNvSpPr>
              <p:nvPr/>
            </p:nvSpPr>
            <p:spPr bwMode="auto">
              <a:xfrm>
                <a:off x="576" y="1632"/>
                <a:ext cx="23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en-US" altLang="th-TH" sz="3600"/>
                  <a:t>P</a:t>
                </a:r>
                <a:endParaRPr lang="th-TH" altLang="th-TH" sz="3600"/>
              </a:p>
            </p:txBody>
          </p:sp>
          <p:sp>
            <p:nvSpPr>
              <p:cNvPr id="31763" name="Text Box 1065"/>
              <p:cNvSpPr txBox="1">
                <a:spLocks noChangeArrowheads="1"/>
              </p:cNvSpPr>
              <p:nvPr/>
            </p:nvSpPr>
            <p:spPr bwMode="auto">
              <a:xfrm>
                <a:off x="2560" y="3292"/>
                <a:ext cx="26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lang="en-US" altLang="th-TH" sz="3600"/>
                  <a:t>Q</a:t>
                </a:r>
                <a:endParaRPr lang="th-TH" altLang="th-TH" sz="3600"/>
              </a:p>
            </p:txBody>
          </p:sp>
        </p:grpSp>
        <p:sp>
          <p:nvSpPr>
            <p:cNvPr id="31758" name="Text Box 1066"/>
            <p:cNvSpPr txBox="1">
              <a:spLocks noChangeArrowheads="1"/>
            </p:cNvSpPr>
            <p:nvPr/>
          </p:nvSpPr>
          <p:spPr bwMode="auto">
            <a:xfrm>
              <a:off x="3028" y="2187"/>
              <a:ext cx="540" cy="1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th-TH" altLang="th-TH" sz="3600"/>
                <a:t>1000</a:t>
              </a:r>
            </a:p>
            <a:p>
              <a:pPr algn="r">
                <a:lnSpc>
                  <a:spcPct val="150000"/>
                </a:lnSpc>
              </a:pPr>
              <a:r>
                <a:rPr lang="th-TH" altLang="th-TH" sz="3600"/>
                <a:t>600</a:t>
              </a:r>
            </a:p>
          </p:txBody>
        </p:sp>
        <p:sp>
          <p:nvSpPr>
            <p:cNvPr id="31759" name="Text Box 1067"/>
            <p:cNvSpPr txBox="1">
              <a:spLocks noChangeArrowheads="1"/>
            </p:cNvSpPr>
            <p:nvPr/>
          </p:nvSpPr>
          <p:spPr bwMode="auto">
            <a:xfrm>
              <a:off x="4446" y="3696"/>
              <a:ext cx="65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5     7</a:t>
              </a:r>
            </a:p>
          </p:txBody>
        </p:sp>
        <p:sp>
          <p:nvSpPr>
            <p:cNvPr id="31760" name="Text Box 1068"/>
            <p:cNvSpPr txBox="1">
              <a:spLocks noChangeArrowheads="1"/>
            </p:cNvSpPr>
            <p:nvPr/>
          </p:nvSpPr>
          <p:spPr bwMode="auto">
            <a:xfrm>
              <a:off x="2846" y="1119"/>
              <a:ext cx="2914" cy="1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		</a:t>
              </a:r>
              <a:r>
                <a:rPr lang="en-US" altLang="th-TH" sz="3600" u="sng"/>
                <a:t>P x Q</a:t>
              </a:r>
              <a:endParaRPr lang="th-TH" altLang="th-TH" sz="3600"/>
            </a:p>
            <a:p>
              <a:pPr>
                <a:lnSpc>
                  <a:spcPct val="90000"/>
                </a:lnSpc>
              </a:pPr>
              <a:r>
                <a:rPr lang="th-TH" altLang="th-TH" sz="3600"/>
                <a:t>ราคาเดิม    1000</a:t>
              </a:r>
              <a:r>
                <a:rPr lang="en-US" altLang="th-TH" sz="3600"/>
                <a:t> x 5 = 5000</a:t>
              </a:r>
              <a:r>
                <a:rPr lang="th-TH" altLang="th-TH" sz="3600"/>
                <a:t> บาท</a:t>
              </a:r>
            </a:p>
            <a:p>
              <a:pPr>
                <a:lnSpc>
                  <a:spcPct val="90000"/>
                </a:lnSpc>
              </a:pPr>
              <a:r>
                <a:rPr lang="th-TH" altLang="th-TH" sz="3600"/>
                <a:t>ราคาใหม่     600 </a:t>
              </a:r>
              <a:r>
                <a:rPr lang="en-US" altLang="th-TH" sz="3600"/>
                <a:t>x 7 = 4200 </a:t>
              </a:r>
              <a:r>
                <a:rPr lang="th-TH" altLang="th-TH" sz="3600"/>
                <a:t>บาท</a:t>
              </a:r>
            </a:p>
          </p:txBody>
        </p:sp>
      </p:grpSp>
      <p:sp>
        <p:nvSpPr>
          <p:cNvPr id="236590" name="Text Box 1070"/>
          <p:cNvSpPr txBox="1">
            <a:spLocks noChangeArrowheads="1"/>
          </p:cNvSpPr>
          <p:nvPr/>
        </p:nvSpPr>
        <p:spPr bwMode="auto">
          <a:xfrm>
            <a:off x="6269038" y="5211763"/>
            <a:ext cx="2493962" cy="579437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kumimoji="0" lang="th-TH" altLang="th-TH">
                <a:solidFill>
                  <a:schemeClr val="bg2"/>
                </a:solidFill>
              </a:rPr>
              <a:t>กรณีนี้ไม่ควรลดราคา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6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6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6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6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6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6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71" grpId="0" autoUpdateAnimBg="0"/>
      <p:bldP spid="23659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smtClean="0"/>
              <a:t>3. </a:t>
            </a:r>
            <a:r>
              <a:rPr lang="th-TH" altLang="th-TH" smtClean="0"/>
              <a:t>ปัจจัยด้านการแข่งขัน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557338"/>
            <a:ext cx="82296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h-TH" altLang="th-TH" sz="3600" dirty="0" smtClean="0"/>
              <a:t>โครงสร้างของตลาด</a:t>
            </a:r>
          </a:p>
          <a:p>
            <a:pPr lvl="1">
              <a:lnSpc>
                <a:spcPct val="80000"/>
              </a:lnSpc>
            </a:pPr>
            <a:r>
              <a:rPr lang="th-TH" altLang="th-TH" sz="3600" dirty="0" smtClean="0"/>
              <a:t>ตลาดแข่งขันสมบูรณ์</a:t>
            </a:r>
            <a:r>
              <a:rPr lang="en-US" altLang="th-TH" sz="3600" dirty="0" smtClean="0"/>
              <a:t> (Pure Competition)</a:t>
            </a:r>
            <a:endParaRPr lang="th-TH" altLang="th-TH" sz="3600" dirty="0" smtClean="0"/>
          </a:p>
          <a:p>
            <a:pPr lvl="1">
              <a:lnSpc>
                <a:spcPct val="80000"/>
              </a:lnSpc>
            </a:pPr>
            <a:r>
              <a:rPr lang="th-TH" altLang="th-TH" sz="3600" dirty="0" smtClean="0"/>
              <a:t>ตลาดผูกขาด (</a:t>
            </a:r>
            <a:r>
              <a:rPr lang="th-TH" altLang="th-TH" sz="3600" dirty="0" err="1" smtClean="0"/>
              <a:t>Pure</a:t>
            </a:r>
            <a:r>
              <a:rPr lang="th-TH" altLang="th-TH" sz="3600" dirty="0" smtClean="0"/>
              <a:t> </a:t>
            </a:r>
            <a:r>
              <a:rPr lang="th-TH" altLang="th-TH" sz="3600" dirty="0" err="1" smtClean="0"/>
              <a:t>Monopoly</a:t>
            </a:r>
            <a:r>
              <a:rPr lang="th-TH" altLang="th-TH" sz="36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th-TH" altLang="th-TH" sz="3600" dirty="0" smtClean="0"/>
              <a:t>ตลาดผู้ขายน้อยราย (</a:t>
            </a:r>
            <a:r>
              <a:rPr lang="th-TH" altLang="th-TH" sz="3600" dirty="0" err="1" smtClean="0"/>
              <a:t>Oligopoly</a:t>
            </a:r>
            <a:r>
              <a:rPr lang="th-TH" altLang="th-TH" sz="36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th-TH" altLang="th-TH" sz="3600" dirty="0" smtClean="0"/>
              <a:t>ตลาดแข่งขันไม่สมบูรณ์ (</a:t>
            </a:r>
            <a:r>
              <a:rPr lang="th-TH" altLang="th-TH" sz="3600" dirty="0" err="1" smtClean="0"/>
              <a:t>Monopolistic</a:t>
            </a:r>
            <a:r>
              <a:rPr lang="th-TH" altLang="th-TH" sz="3600" dirty="0" smtClean="0"/>
              <a:t> </a:t>
            </a:r>
            <a:r>
              <a:rPr lang="th-TH" altLang="th-TH" sz="3600" dirty="0" err="1" smtClean="0"/>
              <a:t>Competition</a:t>
            </a:r>
            <a:r>
              <a:rPr lang="th-TH" altLang="th-TH" sz="36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th-TH" altLang="th-TH" sz="3600" dirty="0" smtClean="0"/>
              <a:t>กลยุทธ์การตลาดของคู่แข่งขัน</a:t>
            </a:r>
          </a:p>
          <a:p>
            <a:pPr lvl="1">
              <a:lnSpc>
                <a:spcPct val="80000"/>
              </a:lnSpc>
            </a:pPr>
            <a:r>
              <a:rPr lang="th-TH" altLang="th-TH" sz="3600" dirty="0" smtClean="0"/>
              <a:t>พิจารณาจากศักยภาพการแข่งขันด้านราคา</a:t>
            </a:r>
          </a:p>
          <a:p>
            <a:pPr lvl="1">
              <a:lnSpc>
                <a:spcPct val="80000"/>
              </a:lnSpc>
            </a:pPr>
            <a:r>
              <a:rPr lang="th-TH" altLang="th-TH" sz="3600" dirty="0" smtClean="0"/>
              <a:t>ศึกษาพฤติกรรมในอดีตของคู่แข่งขัน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177088" y="4354513"/>
            <a:ext cx="1281112" cy="1741487"/>
            <a:chOff x="4521" y="2743"/>
            <a:chExt cx="807" cy="1097"/>
          </a:xfrm>
        </p:grpSpPr>
        <p:graphicFrame>
          <p:nvGraphicFramePr>
            <p:cNvPr id="3083" name="Object 5"/>
            <p:cNvGraphicFramePr>
              <a:graphicFrameLocks noChangeAspect="1"/>
            </p:cNvGraphicFramePr>
            <p:nvPr/>
          </p:nvGraphicFramePr>
          <p:xfrm>
            <a:off x="4521" y="2743"/>
            <a:ext cx="807" cy="10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9" name="Clip" r:id="rId4" imgW="1673280" imgH="2275560" progId="MS_ClipArt_Gallery.2">
                    <p:embed/>
                  </p:oleObj>
                </mc:Choice>
                <mc:Fallback>
                  <p:oleObj name="Clip" r:id="rId4" imgW="1673280" imgH="227556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1" y="2743"/>
                          <a:ext cx="807" cy="10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8" name="Text Box 6"/>
            <p:cNvSpPr txBox="1">
              <a:spLocks noChangeArrowheads="1"/>
            </p:cNvSpPr>
            <p:nvPr/>
          </p:nvSpPr>
          <p:spPr bwMode="auto">
            <a:xfrm>
              <a:off x="4660" y="3113"/>
              <a:ext cx="529" cy="5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BBQ</a:t>
              </a:r>
            </a:p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10 B.</a:t>
              </a:r>
              <a:endParaRPr lang="th-TH" altLang="th-TH" sz="360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04800" y="3886200"/>
            <a:ext cx="6324600" cy="2665413"/>
            <a:chOff x="192" y="2448"/>
            <a:chExt cx="3984" cy="1679"/>
          </a:xfrm>
        </p:grpSpPr>
        <p:graphicFrame>
          <p:nvGraphicFramePr>
            <p:cNvPr id="3074" name="Object 8"/>
            <p:cNvGraphicFramePr>
              <a:graphicFrameLocks noChangeAspect="1"/>
            </p:cNvGraphicFramePr>
            <p:nvPr/>
          </p:nvGraphicFramePr>
          <p:xfrm>
            <a:off x="1161" y="3360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0" name="Clip" r:id="rId6" imgW="1807560" imgH="2001960" progId="MS_ClipArt_Gallery.2">
                    <p:embed/>
                  </p:oleObj>
                </mc:Choice>
                <mc:Fallback>
                  <p:oleObj name="Clip" r:id="rId6" imgW="1807560" imgH="2001960" progId="MS_ClipArt_Gallery.2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1" y="3360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5" name="Object 9"/>
            <p:cNvGraphicFramePr>
              <a:graphicFrameLocks noChangeAspect="1"/>
            </p:cNvGraphicFramePr>
            <p:nvPr/>
          </p:nvGraphicFramePr>
          <p:xfrm>
            <a:off x="1968" y="2880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1" name="Clip" r:id="rId8" imgW="1807560" imgH="2001960" progId="MS_ClipArt_Gallery.2">
                    <p:embed/>
                  </p:oleObj>
                </mc:Choice>
                <mc:Fallback>
                  <p:oleObj name="Clip" r:id="rId8" imgW="1807560" imgH="2001960" progId="MS_ClipArt_Gallery.2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880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6" name="Object 10"/>
            <p:cNvGraphicFramePr>
              <a:graphicFrameLocks noChangeAspect="1"/>
            </p:cNvGraphicFramePr>
            <p:nvPr/>
          </p:nvGraphicFramePr>
          <p:xfrm>
            <a:off x="192" y="3552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2" name="Clip" r:id="rId10" imgW="1807560" imgH="2001960" progId="MS_ClipArt_Gallery.2">
                    <p:embed/>
                  </p:oleObj>
                </mc:Choice>
                <mc:Fallback>
                  <p:oleObj name="Clip" r:id="rId10" imgW="1807560" imgH="2001960" progId="MS_ClipArt_Gallery.2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3552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7" name="Object 11"/>
            <p:cNvGraphicFramePr>
              <a:graphicFrameLocks noChangeAspect="1"/>
            </p:cNvGraphicFramePr>
            <p:nvPr/>
          </p:nvGraphicFramePr>
          <p:xfrm>
            <a:off x="1257" y="2448"/>
            <a:ext cx="51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3" name="Clip" r:id="rId12" imgW="1807560" imgH="2001960" progId="MS_ClipArt_Gallery.2">
                    <p:embed/>
                  </p:oleObj>
                </mc:Choice>
                <mc:Fallback>
                  <p:oleObj name="Clip" r:id="rId12" imgW="1807560" imgH="2001960" progId="MS_ClipArt_Gallery.2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57" y="2448"/>
                          <a:ext cx="51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" name="Object 12"/>
            <p:cNvGraphicFramePr>
              <a:graphicFrameLocks noChangeAspect="1"/>
            </p:cNvGraphicFramePr>
            <p:nvPr/>
          </p:nvGraphicFramePr>
          <p:xfrm>
            <a:off x="384" y="2640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4" name="Clip" r:id="rId14" imgW="1807560" imgH="2001960" progId="MS_ClipArt_Gallery.2">
                    <p:embed/>
                  </p:oleObj>
                </mc:Choice>
                <mc:Fallback>
                  <p:oleObj name="Clip" r:id="rId14" imgW="1807560" imgH="2001960" progId="MS_ClipArt_Gallery.2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640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9" name="Object 13"/>
            <p:cNvGraphicFramePr>
              <a:graphicFrameLocks noChangeAspect="1"/>
            </p:cNvGraphicFramePr>
            <p:nvPr/>
          </p:nvGraphicFramePr>
          <p:xfrm>
            <a:off x="2409" y="3552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5" name="Clip" r:id="rId16" imgW="1807560" imgH="2001960" progId="MS_ClipArt_Gallery.2">
                    <p:embed/>
                  </p:oleObj>
                </mc:Choice>
                <mc:Fallback>
                  <p:oleObj name="Clip" r:id="rId16" imgW="1807560" imgH="2001960" progId="MS_ClipArt_Gallery.2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9" y="3552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0" name="Object 14"/>
            <p:cNvGraphicFramePr>
              <a:graphicFrameLocks noChangeAspect="1"/>
            </p:cNvGraphicFramePr>
            <p:nvPr/>
          </p:nvGraphicFramePr>
          <p:xfrm>
            <a:off x="2688" y="2496"/>
            <a:ext cx="51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6" name="Clip" r:id="rId18" imgW="1807560" imgH="2001960" progId="MS_ClipArt_Gallery.2">
                    <p:embed/>
                  </p:oleObj>
                </mc:Choice>
                <mc:Fallback>
                  <p:oleObj name="Clip" r:id="rId18" imgW="1807560" imgH="2001960" progId="MS_ClipArt_Gallery.2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8" y="2496"/>
                          <a:ext cx="51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1" name="Object 15"/>
            <p:cNvGraphicFramePr>
              <a:graphicFrameLocks noChangeAspect="1"/>
            </p:cNvGraphicFramePr>
            <p:nvPr/>
          </p:nvGraphicFramePr>
          <p:xfrm>
            <a:off x="3225" y="3456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7" name="Clip" r:id="rId20" imgW="1807560" imgH="2001960" progId="MS_ClipArt_Gallery.2">
                    <p:embed/>
                  </p:oleObj>
                </mc:Choice>
                <mc:Fallback>
                  <p:oleObj name="Clip" r:id="rId20" imgW="1807560" imgH="2001960" progId="MS_ClipArt_Gallery.2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5" y="3456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2" name="Object 16"/>
            <p:cNvGraphicFramePr>
              <a:graphicFrameLocks noChangeAspect="1"/>
            </p:cNvGraphicFramePr>
            <p:nvPr/>
          </p:nvGraphicFramePr>
          <p:xfrm>
            <a:off x="3657" y="2688"/>
            <a:ext cx="51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8" name="Clip" r:id="rId22" imgW="1807560" imgH="2001960" progId="MS_ClipArt_Gallery.2">
                    <p:embed/>
                  </p:oleObj>
                </mc:Choice>
                <mc:Fallback>
                  <p:oleObj name="Clip" r:id="rId22" imgW="1807560" imgH="2001960" progId="MS_ClipArt_Gallery.2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7" y="2688"/>
                          <a:ext cx="51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86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ตลาดแข่งขันสมบูรณ์</a:t>
            </a:r>
            <a:r>
              <a:rPr lang="en-US" altLang="th-TH" smtClean="0"/>
              <a:t>  </a:t>
            </a:r>
            <a:r>
              <a:rPr lang="en-US" altLang="th-TH" sz="3600" smtClean="0"/>
              <a:t>(Pure Competition)</a:t>
            </a:r>
            <a:endParaRPr lang="th-TH" altLang="th-TH" smtClean="0"/>
          </a:p>
        </p:txBody>
      </p:sp>
      <p:sp>
        <p:nvSpPr>
          <p:cNvPr id="3087" name="Rectangle 2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มีผู้ซื้อและผู้ขายจำนวนมาก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ผลิตภัณฑ์ไม่มีความแตกต่างกัน สามารถทดแทนกันได้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ราคาเป็นไปตามกลไกของตลาด กำหนดโดยผู้ซื้อและผู้ขาย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00400" y="4506913"/>
            <a:ext cx="2743200" cy="1589087"/>
            <a:chOff x="2016" y="2839"/>
            <a:chExt cx="1728" cy="1001"/>
          </a:xfrm>
        </p:grpSpPr>
        <p:graphicFrame>
          <p:nvGraphicFramePr>
            <p:cNvPr id="4098" name="Object 5"/>
            <p:cNvGraphicFramePr>
              <a:graphicFrameLocks noChangeAspect="1"/>
            </p:cNvGraphicFramePr>
            <p:nvPr/>
          </p:nvGraphicFramePr>
          <p:xfrm>
            <a:off x="2016" y="3223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4" name="Clip" r:id="rId4" imgW="1807560" imgH="2001960" progId="MS_ClipArt_Gallery.2">
                    <p:embed/>
                  </p:oleObj>
                </mc:Choice>
                <mc:Fallback>
                  <p:oleObj name="Clip" r:id="rId4" imgW="1807560" imgH="200196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3223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9" name="Object 6"/>
            <p:cNvGraphicFramePr>
              <a:graphicFrameLocks noChangeAspect="1"/>
            </p:cNvGraphicFramePr>
            <p:nvPr/>
          </p:nvGraphicFramePr>
          <p:xfrm>
            <a:off x="2640" y="2839"/>
            <a:ext cx="1104" cy="10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5" name="Clip" r:id="rId6" imgW="1673280" imgH="2275560" progId="MS_ClipArt_Gallery.2">
                    <p:embed/>
                  </p:oleObj>
                </mc:Choice>
                <mc:Fallback>
                  <p:oleObj name="Clip" r:id="rId6" imgW="1673280" imgH="227556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" y="2839"/>
                          <a:ext cx="1104" cy="10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3719" name="Text Box 7"/>
          <p:cNvSpPr txBox="1">
            <a:spLocks noChangeArrowheads="1"/>
          </p:cNvSpPr>
          <p:nvPr/>
        </p:nvSpPr>
        <p:spPr bwMode="auto">
          <a:xfrm>
            <a:off x="4646613" y="4953000"/>
            <a:ext cx="83978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en-US" altLang="th-TH" sz="3600">
                <a:solidFill>
                  <a:schemeClr val="bg1"/>
                </a:solidFill>
              </a:rPr>
              <a:t>BBQ</a:t>
            </a:r>
          </a:p>
          <a:p>
            <a:pPr algn="ctr">
              <a:lnSpc>
                <a:spcPct val="70000"/>
              </a:lnSpc>
            </a:pPr>
            <a:r>
              <a:rPr lang="en-US" altLang="th-TH" sz="3600">
                <a:solidFill>
                  <a:schemeClr val="bg1"/>
                </a:solidFill>
              </a:rPr>
              <a:t>20 B.</a:t>
            </a:r>
            <a:endParaRPr lang="th-TH" altLang="th-TH" sz="3600">
              <a:solidFill>
                <a:schemeClr val="bg1"/>
              </a:solidFill>
            </a:endParaRPr>
          </a:p>
        </p:txBody>
      </p:sp>
      <p:sp>
        <p:nvSpPr>
          <p:cNvPr id="410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ตลาดผูกขาด</a:t>
            </a:r>
            <a:r>
              <a:rPr lang="en-US" altLang="th-TH" smtClean="0"/>
              <a:t>  </a:t>
            </a:r>
            <a:r>
              <a:rPr lang="en-US" altLang="th-TH" sz="3600" smtClean="0"/>
              <a:t>(Pure Monopoly</a:t>
            </a:r>
            <a:r>
              <a:rPr lang="th-TH" altLang="th-TH" sz="3600" smtClean="0"/>
              <a:t>)</a:t>
            </a:r>
            <a:endParaRPr lang="th-TH" altLang="th-TH" smtClean="0"/>
          </a:p>
        </p:txBody>
      </p:sp>
      <p:sp>
        <p:nvSpPr>
          <p:cNvPr id="4103" name="Rectangle 9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มีผู้ขายรายใหญ่เพียงรายเดียว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ส่วนมากเป็นผลิตภัณฑ์ที่ได้รับสัมปทาน หรือเป็นรัฐวิสาหกิจ ไม่มีผลิตภัณฑ์อื่นทดแทน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กำหนดราคาได้ตามความพอใจ ยกเว้นมีกฎหมายควบคุม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71550" y="3973513"/>
            <a:ext cx="7200900" cy="2579687"/>
            <a:chOff x="612" y="2503"/>
            <a:chExt cx="4536" cy="1625"/>
          </a:xfrm>
        </p:grpSpPr>
        <p:graphicFrame>
          <p:nvGraphicFramePr>
            <p:cNvPr id="5122" name="Object 5"/>
            <p:cNvGraphicFramePr>
              <a:graphicFrameLocks noChangeAspect="1"/>
            </p:cNvGraphicFramePr>
            <p:nvPr/>
          </p:nvGraphicFramePr>
          <p:xfrm>
            <a:off x="912" y="3553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6" name="Clip" r:id="rId4" imgW="1807560" imgH="2001960" progId="MS_ClipArt_Gallery.2">
                    <p:embed/>
                  </p:oleObj>
                </mc:Choice>
                <mc:Fallback>
                  <p:oleObj name="Clip" r:id="rId4" imgW="1807560" imgH="200196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" y="3553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3" name="Object 6"/>
            <p:cNvGraphicFramePr>
              <a:graphicFrameLocks noChangeAspect="1"/>
            </p:cNvGraphicFramePr>
            <p:nvPr/>
          </p:nvGraphicFramePr>
          <p:xfrm>
            <a:off x="2620" y="3552"/>
            <a:ext cx="51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7" name="Clip" r:id="rId6" imgW="1807560" imgH="2001960" progId="MS_ClipArt_Gallery.2">
                    <p:embed/>
                  </p:oleObj>
                </mc:Choice>
                <mc:Fallback>
                  <p:oleObj name="Clip" r:id="rId6" imgW="1807560" imgH="200196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0" y="3552"/>
                          <a:ext cx="51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4" name="Object 7"/>
            <p:cNvGraphicFramePr>
              <a:graphicFrameLocks noChangeAspect="1"/>
            </p:cNvGraphicFramePr>
            <p:nvPr/>
          </p:nvGraphicFramePr>
          <p:xfrm>
            <a:off x="4320" y="3553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8" name="Clip" r:id="rId8" imgW="1807560" imgH="2001960" progId="MS_ClipArt_Gallery.2">
                    <p:embed/>
                  </p:oleObj>
                </mc:Choice>
                <mc:Fallback>
                  <p:oleObj name="Clip" r:id="rId8" imgW="1807560" imgH="200196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3553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40" name="Group 8"/>
            <p:cNvGrpSpPr>
              <a:grpSpLocks/>
            </p:cNvGrpSpPr>
            <p:nvPr/>
          </p:nvGrpSpPr>
          <p:grpSpPr bwMode="auto">
            <a:xfrm>
              <a:off x="612" y="2503"/>
              <a:ext cx="1104" cy="1001"/>
              <a:chOff x="441" y="2448"/>
              <a:chExt cx="1104" cy="1001"/>
            </a:xfrm>
          </p:grpSpPr>
          <p:graphicFrame>
            <p:nvGraphicFramePr>
              <p:cNvPr id="5127" name="Object 9"/>
              <p:cNvGraphicFramePr>
                <a:graphicFrameLocks noChangeAspect="1"/>
              </p:cNvGraphicFramePr>
              <p:nvPr/>
            </p:nvGraphicFramePr>
            <p:xfrm>
              <a:off x="441" y="2448"/>
              <a:ext cx="1104" cy="100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79" name="Clip" r:id="rId10" imgW="1673280" imgH="2275560" progId="MS_ClipArt_Gallery.2">
                      <p:embed/>
                    </p:oleObj>
                  </mc:Choice>
                  <mc:Fallback>
                    <p:oleObj name="Clip" r:id="rId10" imgW="1673280" imgH="2275560" progId="MS_ClipArt_Gallery.2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1" y="2448"/>
                            <a:ext cx="1104" cy="100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45" name="Text Box 10"/>
              <p:cNvSpPr txBox="1">
                <a:spLocks noChangeArrowheads="1"/>
              </p:cNvSpPr>
              <p:nvPr/>
            </p:nvSpPr>
            <p:spPr bwMode="auto">
              <a:xfrm>
                <a:off x="728" y="2630"/>
                <a:ext cx="529" cy="5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altLang="th-TH" sz="3600">
                    <a:solidFill>
                      <a:schemeClr val="bg1"/>
                    </a:solidFill>
                  </a:rPr>
                  <a:t>BBQ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altLang="th-TH" sz="3600">
                    <a:solidFill>
                      <a:schemeClr val="bg1"/>
                    </a:solidFill>
                  </a:rPr>
                  <a:t>10 B.</a:t>
                </a:r>
                <a:endParaRPr lang="th-TH" altLang="th-TH" sz="36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141" name="Group 11"/>
            <p:cNvGrpSpPr>
              <a:grpSpLocks/>
            </p:cNvGrpSpPr>
            <p:nvPr/>
          </p:nvGrpSpPr>
          <p:grpSpPr bwMode="auto">
            <a:xfrm>
              <a:off x="2328" y="2503"/>
              <a:ext cx="1104" cy="1001"/>
              <a:chOff x="3408" y="2400"/>
              <a:chExt cx="1104" cy="1001"/>
            </a:xfrm>
          </p:grpSpPr>
          <p:graphicFrame>
            <p:nvGraphicFramePr>
              <p:cNvPr id="5126" name="Object 12"/>
              <p:cNvGraphicFramePr>
                <a:graphicFrameLocks noChangeAspect="1"/>
              </p:cNvGraphicFramePr>
              <p:nvPr/>
            </p:nvGraphicFramePr>
            <p:xfrm>
              <a:off x="3408" y="2400"/>
              <a:ext cx="1104" cy="100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80" name="Clip" r:id="rId12" imgW="1673280" imgH="2275560" progId="MS_ClipArt_Gallery.2">
                      <p:embed/>
                    </p:oleObj>
                  </mc:Choice>
                  <mc:Fallback>
                    <p:oleObj name="Clip" r:id="rId12" imgW="1673280" imgH="2275560" progId="MS_ClipArt_Gallery.2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08" y="2400"/>
                            <a:ext cx="1104" cy="100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44" name="Text Box 13"/>
              <p:cNvSpPr txBox="1">
                <a:spLocks noChangeArrowheads="1"/>
              </p:cNvSpPr>
              <p:nvPr/>
            </p:nvSpPr>
            <p:spPr bwMode="auto">
              <a:xfrm>
                <a:off x="3697" y="2582"/>
                <a:ext cx="529" cy="5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altLang="th-TH" sz="3600">
                    <a:solidFill>
                      <a:schemeClr val="bg1"/>
                    </a:solidFill>
                  </a:rPr>
                  <a:t>BBQ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altLang="th-TH" sz="3600">
                    <a:solidFill>
                      <a:schemeClr val="bg1"/>
                    </a:solidFill>
                  </a:rPr>
                  <a:t>10 B.</a:t>
                </a:r>
                <a:endParaRPr lang="th-TH" altLang="th-TH" sz="36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142" name="Group 14"/>
            <p:cNvGrpSpPr>
              <a:grpSpLocks/>
            </p:cNvGrpSpPr>
            <p:nvPr/>
          </p:nvGrpSpPr>
          <p:grpSpPr bwMode="auto">
            <a:xfrm>
              <a:off x="4044" y="2503"/>
              <a:ext cx="1104" cy="1001"/>
              <a:chOff x="4608" y="3120"/>
              <a:chExt cx="1104" cy="1001"/>
            </a:xfrm>
          </p:grpSpPr>
          <p:graphicFrame>
            <p:nvGraphicFramePr>
              <p:cNvPr id="5125" name="Object 15"/>
              <p:cNvGraphicFramePr>
                <a:graphicFrameLocks noChangeAspect="1"/>
              </p:cNvGraphicFramePr>
              <p:nvPr/>
            </p:nvGraphicFramePr>
            <p:xfrm>
              <a:off x="4608" y="3120"/>
              <a:ext cx="1104" cy="100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81" name="Clip" r:id="rId14" imgW="1673280" imgH="2275560" progId="MS_ClipArt_Gallery.2">
                      <p:embed/>
                    </p:oleObj>
                  </mc:Choice>
                  <mc:Fallback>
                    <p:oleObj name="Clip" r:id="rId14" imgW="1673280" imgH="2275560" progId="MS_ClipArt_Gallery.2">
                      <p:embed/>
                      <p:pic>
                        <p:nvPicPr>
                          <p:cNvPr id="0" name="Object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08" y="3120"/>
                            <a:ext cx="1104" cy="100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43" name="Text Box 16"/>
              <p:cNvSpPr txBox="1">
                <a:spLocks noChangeArrowheads="1"/>
              </p:cNvSpPr>
              <p:nvPr/>
            </p:nvSpPr>
            <p:spPr bwMode="auto">
              <a:xfrm>
                <a:off x="4897" y="3302"/>
                <a:ext cx="529" cy="5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ctr">
                  <a:lnSpc>
                    <a:spcPct val="70000"/>
                  </a:lnSpc>
                </a:pPr>
                <a:r>
                  <a:rPr lang="en-US" altLang="th-TH" sz="3600">
                    <a:solidFill>
                      <a:schemeClr val="bg1"/>
                    </a:solidFill>
                  </a:rPr>
                  <a:t>BBQ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altLang="th-TH" sz="3600">
                    <a:solidFill>
                      <a:schemeClr val="bg1"/>
                    </a:solidFill>
                  </a:rPr>
                  <a:t>10 B.</a:t>
                </a:r>
                <a:endParaRPr lang="th-TH" altLang="th-TH" sz="360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428750" y="4876800"/>
            <a:ext cx="839788" cy="641350"/>
            <a:chOff x="911" y="3072"/>
            <a:chExt cx="529" cy="404"/>
          </a:xfrm>
        </p:grpSpPr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911" y="3072"/>
              <a:ext cx="52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>
                  <a:solidFill>
                    <a:srgbClr val="FF0000"/>
                  </a:solidFill>
                </a:rPr>
                <a:t>12 B.</a:t>
              </a:r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>
              <a:off x="960" y="307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4154488" y="4876800"/>
            <a:ext cx="839787" cy="641350"/>
            <a:chOff x="911" y="3072"/>
            <a:chExt cx="529" cy="404"/>
          </a:xfrm>
        </p:grpSpPr>
        <p:sp>
          <p:nvSpPr>
            <p:cNvPr id="5136" name="Text Box 21"/>
            <p:cNvSpPr txBox="1">
              <a:spLocks noChangeArrowheads="1"/>
            </p:cNvSpPr>
            <p:nvPr/>
          </p:nvSpPr>
          <p:spPr bwMode="auto">
            <a:xfrm>
              <a:off x="911" y="3072"/>
              <a:ext cx="52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>
                  <a:solidFill>
                    <a:srgbClr val="FF0000"/>
                  </a:solidFill>
                </a:rPr>
                <a:t>12 B.</a:t>
              </a:r>
            </a:p>
          </p:txBody>
        </p:sp>
        <p:sp>
          <p:nvSpPr>
            <p:cNvPr id="5137" name="Line 22"/>
            <p:cNvSpPr>
              <a:spLocks noChangeShapeType="1"/>
            </p:cNvSpPr>
            <p:nvPr/>
          </p:nvSpPr>
          <p:spPr bwMode="auto">
            <a:xfrm>
              <a:off x="960" y="307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897688" y="4876800"/>
            <a:ext cx="839787" cy="641350"/>
            <a:chOff x="911" y="3072"/>
            <a:chExt cx="529" cy="404"/>
          </a:xfrm>
        </p:grpSpPr>
        <p:sp>
          <p:nvSpPr>
            <p:cNvPr id="5134" name="Text Box 24"/>
            <p:cNvSpPr txBox="1">
              <a:spLocks noChangeArrowheads="1"/>
            </p:cNvSpPr>
            <p:nvPr/>
          </p:nvSpPr>
          <p:spPr bwMode="auto">
            <a:xfrm>
              <a:off x="911" y="3072"/>
              <a:ext cx="52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>
                  <a:solidFill>
                    <a:srgbClr val="FF0000"/>
                  </a:solidFill>
                </a:rPr>
                <a:t>12 B.</a:t>
              </a:r>
            </a:p>
          </p:txBody>
        </p:sp>
        <p:sp>
          <p:nvSpPr>
            <p:cNvPr id="5135" name="Line 25"/>
            <p:cNvSpPr>
              <a:spLocks noChangeShapeType="1"/>
            </p:cNvSpPr>
            <p:nvPr/>
          </p:nvSpPr>
          <p:spPr bwMode="auto">
            <a:xfrm>
              <a:off x="960" y="307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513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ตลาดผู้ขายน้อยราย </a:t>
            </a:r>
            <a:r>
              <a:rPr lang="en-US" altLang="th-TH" smtClean="0"/>
              <a:t> </a:t>
            </a:r>
            <a:r>
              <a:rPr lang="en-US" altLang="th-TH" sz="3600" smtClean="0"/>
              <a:t>(Oligopoly)</a:t>
            </a:r>
            <a:endParaRPr lang="th-TH" altLang="th-TH" smtClean="0"/>
          </a:p>
        </p:txBody>
      </p:sp>
      <p:sp>
        <p:nvSpPr>
          <p:cNvPr id="5133" name="Rectangle 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มีจำนวนผู้ขายน้อย ส่วนมากเป็นผู้ขายรายใหญ่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ผลิตภัณฑ์มีลักษณะพิเศษ ผู้ขายมีความชำนาญเฉพาะ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มีการรวมตัวกันในด้านราคาของทั้งอุตสาหกรรม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คุณค่าและราคา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คุณค่า</a:t>
            </a:r>
            <a:r>
              <a:rPr lang="en-US" altLang="th-TH" sz="3600" smtClean="0"/>
              <a:t> (Value)</a:t>
            </a:r>
            <a:endParaRPr lang="th-TH" altLang="th-TH" sz="3600" smtClean="0"/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เกณฑ์เชิงปริมาณที่ใช้วัดมูลค่าของสินค้าหรือบริการในการแลกเปลี่ยน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ราคา</a:t>
            </a:r>
            <a:r>
              <a:rPr lang="en-US" altLang="th-TH" sz="3600" smtClean="0"/>
              <a:t> (Price)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มูลค่าของเงินที่ต้องจ่ายในการแลกเปลี่ยนให้ได้มาซึ่งตัวผลิตภัณฑ์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705600" y="5105400"/>
          <a:ext cx="1985963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lip" r:id="rId3" imgW="4582440" imgH="3363120" progId="MS_ClipArt_Gallery.5">
                  <p:embed/>
                </p:oleObj>
              </mc:Choice>
              <mc:Fallback>
                <p:oleObj name="Clip" r:id="rId3" imgW="4582440" imgH="336312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105400"/>
                        <a:ext cx="1985963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6688" y="4114800"/>
            <a:ext cx="7058025" cy="2436813"/>
            <a:chOff x="105" y="2592"/>
            <a:chExt cx="4446" cy="1535"/>
          </a:xfrm>
        </p:grpSpPr>
        <p:graphicFrame>
          <p:nvGraphicFramePr>
            <p:cNvPr id="6154" name="Object 5"/>
            <p:cNvGraphicFramePr>
              <a:graphicFrameLocks noChangeAspect="1"/>
            </p:cNvGraphicFramePr>
            <p:nvPr/>
          </p:nvGraphicFramePr>
          <p:xfrm>
            <a:off x="105" y="3408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9" name="Clip" r:id="rId4" imgW="1807560" imgH="2001960" progId="MS_ClipArt_Gallery.2">
                    <p:embed/>
                  </p:oleObj>
                </mc:Choice>
                <mc:Fallback>
                  <p:oleObj name="Clip" r:id="rId4" imgW="1807560" imgH="200196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" y="3408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5" name="Object 6"/>
            <p:cNvGraphicFramePr>
              <a:graphicFrameLocks noChangeAspect="1"/>
            </p:cNvGraphicFramePr>
            <p:nvPr/>
          </p:nvGraphicFramePr>
          <p:xfrm>
            <a:off x="1872" y="2592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0" name="Clip" r:id="rId6" imgW="1807560" imgH="2001960" progId="MS_ClipArt_Gallery.2">
                    <p:embed/>
                  </p:oleObj>
                </mc:Choice>
                <mc:Fallback>
                  <p:oleObj name="Clip" r:id="rId6" imgW="1807560" imgH="200196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2592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6" name="Object 7"/>
            <p:cNvGraphicFramePr>
              <a:graphicFrameLocks noChangeAspect="1"/>
            </p:cNvGraphicFramePr>
            <p:nvPr/>
          </p:nvGraphicFramePr>
          <p:xfrm>
            <a:off x="2832" y="2976"/>
            <a:ext cx="51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1" name="Clip" r:id="rId8" imgW="1807560" imgH="2001960" progId="MS_ClipArt_Gallery.2">
                    <p:embed/>
                  </p:oleObj>
                </mc:Choice>
                <mc:Fallback>
                  <p:oleObj name="Clip" r:id="rId8" imgW="1807560" imgH="200196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2976"/>
                          <a:ext cx="51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7" name="Object 8"/>
            <p:cNvGraphicFramePr>
              <a:graphicFrameLocks noChangeAspect="1"/>
            </p:cNvGraphicFramePr>
            <p:nvPr/>
          </p:nvGraphicFramePr>
          <p:xfrm>
            <a:off x="4032" y="3552"/>
            <a:ext cx="5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2" name="Clip" r:id="rId10" imgW="1807560" imgH="2001960" progId="MS_ClipArt_Gallery.2">
                    <p:embed/>
                  </p:oleObj>
                </mc:Choice>
                <mc:Fallback>
                  <p:oleObj name="Clip" r:id="rId10" imgW="1807560" imgH="2001960" progId="MS_ClipArt_Gallery.2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2" y="3552"/>
                          <a:ext cx="5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00088" y="3886200"/>
            <a:ext cx="1752600" cy="2819400"/>
            <a:chOff x="441" y="2448"/>
            <a:chExt cx="1104" cy="1776"/>
          </a:xfrm>
        </p:grpSpPr>
        <p:graphicFrame>
          <p:nvGraphicFramePr>
            <p:cNvPr id="6152" name="Object 10"/>
            <p:cNvGraphicFramePr>
              <a:graphicFrameLocks noChangeAspect="1"/>
            </p:cNvGraphicFramePr>
            <p:nvPr/>
          </p:nvGraphicFramePr>
          <p:xfrm>
            <a:off x="441" y="2448"/>
            <a:ext cx="1104" cy="10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3" name="Clip" r:id="rId12" imgW="1673280" imgH="2275560" progId="MS_ClipArt_Gallery.2">
                    <p:embed/>
                  </p:oleObj>
                </mc:Choice>
                <mc:Fallback>
                  <p:oleObj name="Clip" r:id="rId12" imgW="1673280" imgH="2275560" progId="MS_ClipArt_Gallery.2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" y="2448"/>
                          <a:ext cx="1104" cy="10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8" name="Text Box 11"/>
            <p:cNvSpPr txBox="1">
              <a:spLocks noChangeArrowheads="1"/>
            </p:cNvSpPr>
            <p:nvPr/>
          </p:nvSpPr>
          <p:spPr bwMode="auto">
            <a:xfrm>
              <a:off x="529" y="2630"/>
              <a:ext cx="928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BBQ</a:t>
              </a:r>
            </a:p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BANANA</a:t>
              </a:r>
            </a:p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10 B.</a:t>
              </a:r>
              <a:endParaRPr lang="th-TH" altLang="th-TH" sz="3600">
                <a:solidFill>
                  <a:schemeClr val="bg1"/>
                </a:solidFill>
              </a:endParaRPr>
            </a:p>
          </p:txBody>
        </p:sp>
        <p:graphicFrame>
          <p:nvGraphicFramePr>
            <p:cNvPr id="6153" name="Object 12"/>
            <p:cNvGraphicFramePr>
              <a:graphicFrameLocks noChangeAspect="1"/>
            </p:cNvGraphicFramePr>
            <p:nvPr/>
          </p:nvGraphicFramePr>
          <p:xfrm>
            <a:off x="514" y="3730"/>
            <a:ext cx="446" cy="4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4" name="Clip" r:id="rId14" imgW="709200" imgH="785160" progId="MS_ClipArt_Gallery.2">
                    <p:embed/>
                  </p:oleObj>
                </mc:Choice>
                <mc:Fallback>
                  <p:oleObj name="Clip" r:id="rId14" imgW="709200" imgH="785160" progId="MS_ClipArt_Gallery.2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" y="3730"/>
                          <a:ext cx="446" cy="4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514600" y="4343400"/>
            <a:ext cx="1905000" cy="2286000"/>
            <a:chOff x="1584" y="2736"/>
            <a:chExt cx="1200" cy="1440"/>
          </a:xfrm>
        </p:grpSpPr>
        <p:graphicFrame>
          <p:nvGraphicFramePr>
            <p:cNvPr id="6150" name="Object 14"/>
            <p:cNvGraphicFramePr>
              <a:graphicFrameLocks noChangeAspect="1"/>
            </p:cNvGraphicFramePr>
            <p:nvPr/>
          </p:nvGraphicFramePr>
          <p:xfrm>
            <a:off x="2399" y="2736"/>
            <a:ext cx="385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5" name="Clip" r:id="rId16" imgW="475200" imgH="592920" progId="MS_ClipArt_Gallery.2">
                    <p:embed/>
                  </p:oleObj>
                </mc:Choice>
                <mc:Fallback>
                  <p:oleObj name="Clip" r:id="rId16" imgW="475200" imgH="592920" progId="MS_ClipArt_Gallery.2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9" y="2736"/>
                          <a:ext cx="385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1" name="Object 15"/>
            <p:cNvGraphicFramePr>
              <a:graphicFrameLocks noChangeAspect="1"/>
            </p:cNvGraphicFramePr>
            <p:nvPr/>
          </p:nvGraphicFramePr>
          <p:xfrm>
            <a:off x="1584" y="3175"/>
            <a:ext cx="1104" cy="10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6" name="Clip" r:id="rId18" imgW="1673280" imgH="2275560" progId="MS_ClipArt_Gallery.2">
                    <p:embed/>
                  </p:oleObj>
                </mc:Choice>
                <mc:Fallback>
                  <p:oleObj name="Clip" r:id="rId18" imgW="1673280" imgH="2275560" progId="MS_ClipArt_Gallery.2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3175"/>
                          <a:ext cx="1104" cy="10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7" name="Text Box 16"/>
            <p:cNvSpPr txBox="1">
              <a:spLocks noChangeArrowheads="1"/>
            </p:cNvSpPr>
            <p:nvPr/>
          </p:nvSpPr>
          <p:spPr bwMode="auto">
            <a:xfrm>
              <a:off x="1767" y="3357"/>
              <a:ext cx="739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BBQ</a:t>
              </a:r>
            </a:p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APPLE</a:t>
              </a:r>
            </a:p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15 B.</a:t>
              </a:r>
              <a:endParaRPr lang="th-TH" altLang="th-TH" sz="360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791200" y="4953000"/>
            <a:ext cx="3276600" cy="1617663"/>
            <a:chOff x="3648" y="3120"/>
            <a:chExt cx="2064" cy="1019"/>
          </a:xfrm>
        </p:grpSpPr>
        <p:graphicFrame>
          <p:nvGraphicFramePr>
            <p:cNvPr id="6148" name="Object 18"/>
            <p:cNvGraphicFramePr>
              <a:graphicFrameLocks noChangeAspect="1"/>
            </p:cNvGraphicFramePr>
            <p:nvPr/>
          </p:nvGraphicFramePr>
          <p:xfrm>
            <a:off x="3648" y="3696"/>
            <a:ext cx="408" cy="4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7" name="Clip" r:id="rId20" imgW="789840" imgH="856440" progId="MS_ClipArt_Gallery.2">
                    <p:embed/>
                  </p:oleObj>
                </mc:Choice>
                <mc:Fallback>
                  <p:oleObj name="Clip" r:id="rId20" imgW="789840" imgH="856440" progId="MS_ClipArt_Gallery.2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3696"/>
                          <a:ext cx="408" cy="4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9" name="Object 19"/>
            <p:cNvGraphicFramePr>
              <a:graphicFrameLocks noChangeAspect="1"/>
            </p:cNvGraphicFramePr>
            <p:nvPr/>
          </p:nvGraphicFramePr>
          <p:xfrm>
            <a:off x="4608" y="3120"/>
            <a:ext cx="1104" cy="10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8" name="Clip" r:id="rId22" imgW="1673280" imgH="2275560" progId="MS_ClipArt_Gallery.2">
                    <p:embed/>
                  </p:oleObj>
                </mc:Choice>
                <mc:Fallback>
                  <p:oleObj name="Clip" r:id="rId22" imgW="1673280" imgH="2275560" progId="MS_ClipArt_Gallery.2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8" y="3120"/>
                          <a:ext cx="1104" cy="10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6" name="Text Box 20"/>
            <p:cNvSpPr txBox="1">
              <a:spLocks noChangeArrowheads="1"/>
            </p:cNvSpPr>
            <p:nvPr/>
          </p:nvSpPr>
          <p:spPr bwMode="auto">
            <a:xfrm>
              <a:off x="4708" y="3302"/>
              <a:ext cx="907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BBQ</a:t>
              </a:r>
            </a:p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PUMKIN</a:t>
              </a:r>
            </a:p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12 B.</a:t>
              </a:r>
              <a:endParaRPr lang="th-TH" altLang="th-TH" sz="360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4648200" y="3810000"/>
            <a:ext cx="2514600" cy="2590800"/>
            <a:chOff x="2928" y="2400"/>
            <a:chExt cx="1584" cy="1632"/>
          </a:xfrm>
        </p:grpSpPr>
        <p:graphicFrame>
          <p:nvGraphicFramePr>
            <p:cNvPr id="6146" name="Object 22"/>
            <p:cNvGraphicFramePr>
              <a:graphicFrameLocks noChangeAspect="1"/>
            </p:cNvGraphicFramePr>
            <p:nvPr/>
          </p:nvGraphicFramePr>
          <p:xfrm>
            <a:off x="3408" y="2400"/>
            <a:ext cx="1104" cy="10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9" name="Clip" r:id="rId24" imgW="1673280" imgH="2275560" progId="MS_ClipArt_Gallery.2">
                    <p:embed/>
                  </p:oleObj>
                </mc:Choice>
                <mc:Fallback>
                  <p:oleObj name="Clip" r:id="rId24" imgW="1673280" imgH="2275560" progId="MS_ClipArt_Gallery.2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2400"/>
                          <a:ext cx="1104" cy="10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5" name="Text Box 23"/>
            <p:cNvSpPr txBox="1">
              <a:spLocks noChangeArrowheads="1"/>
            </p:cNvSpPr>
            <p:nvPr/>
          </p:nvSpPr>
          <p:spPr bwMode="auto">
            <a:xfrm>
              <a:off x="3571" y="2582"/>
              <a:ext cx="781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BBQ</a:t>
              </a:r>
            </a:p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GRAPE</a:t>
              </a:r>
            </a:p>
            <a:p>
              <a:pPr algn="ctr">
                <a:lnSpc>
                  <a:spcPct val="70000"/>
                </a:lnSpc>
              </a:pPr>
              <a:r>
                <a:rPr lang="en-US" altLang="th-TH" sz="3600">
                  <a:solidFill>
                    <a:schemeClr val="bg1"/>
                  </a:solidFill>
                </a:rPr>
                <a:t>18 B.</a:t>
              </a:r>
              <a:endParaRPr lang="th-TH" altLang="th-TH" sz="3600">
                <a:solidFill>
                  <a:schemeClr val="bg1"/>
                </a:solidFill>
              </a:endParaRPr>
            </a:p>
          </p:txBody>
        </p:sp>
        <p:graphicFrame>
          <p:nvGraphicFramePr>
            <p:cNvPr id="6147" name="Object 24"/>
            <p:cNvGraphicFramePr>
              <a:graphicFrameLocks noChangeAspect="1"/>
            </p:cNvGraphicFramePr>
            <p:nvPr/>
          </p:nvGraphicFramePr>
          <p:xfrm>
            <a:off x="2928" y="3456"/>
            <a:ext cx="564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0" name="Clip" r:id="rId26" imgW="583200" imgH="596520" progId="MS_ClipArt_Gallery.2">
                    <p:embed/>
                  </p:oleObj>
                </mc:Choice>
                <mc:Fallback>
                  <p:oleObj name="Clip" r:id="rId26" imgW="583200" imgH="596520" progId="MS_ClipArt_Gallery.2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3456"/>
                          <a:ext cx="564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1691" name="Rectangle 27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mtClean="0"/>
              <a:t>ตลาดแข่งขันไม่สมบูรณ์  </a:t>
            </a:r>
            <a:r>
              <a:rPr lang="en-US" sz="3600" smtClean="0"/>
              <a:t>(Monopolistic Competition)</a:t>
            </a:r>
            <a:endParaRPr lang="th-TH" smtClean="0"/>
          </a:p>
        </p:txBody>
      </p:sp>
      <p:sp>
        <p:nvSpPr>
          <p:cNvPr id="6164" name="Rectangle 2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เป็นตลาดกึ่งแข่งขันกึ่งผูกขาด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ผลิตภัณฑ์แตกต่างกันด้านคุณภาพ รูปแบบ หรือบริการ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ราคาขึ้นอยู่กับความสามารถในการสร้างความแตกต่าง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smtClean="0"/>
              <a:t>4. </a:t>
            </a:r>
            <a:r>
              <a:rPr lang="th-TH" altLang="th-TH" smtClean="0"/>
              <a:t>ปัจจัยภายนอกอื่น ๆ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4582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ปัจจัยด้านเศรษฐกิจ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ภาวะเงินเฟ้อ/เงินฝืด อัตราดอกเบี้ย อัตราการว่างงาน ฯลฯ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มีผลต่อทั้งอำนาจซื้อของผู้บริโภคและต้นทุนของกิจการ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ปัจจัยด้านกฎหมาย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กฎหมายควบคุมราคา การเก็บภาษี การคุ้มครองผู้บริโภค ฯลฯ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มีผลต่อต้นทุนของกิจการ การกำหนดราคา และการตัดสินใจซื้อของผู้บริโภค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แนวความคิดในการกำหนดราคา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6840538" y="1981200"/>
            <a:ext cx="1620837" cy="4324350"/>
            <a:chOff x="4309" y="1248"/>
            <a:chExt cx="1021" cy="2724"/>
          </a:xfrm>
        </p:grpSpPr>
        <p:grpSp>
          <p:nvGrpSpPr>
            <p:cNvPr id="34831" name="Group 26"/>
            <p:cNvGrpSpPr>
              <a:grpSpLocks/>
            </p:cNvGrpSpPr>
            <p:nvPr/>
          </p:nvGrpSpPr>
          <p:grpSpPr bwMode="auto">
            <a:xfrm>
              <a:off x="4309" y="1333"/>
              <a:ext cx="336" cy="2496"/>
              <a:chOff x="384" y="1344"/>
              <a:chExt cx="336" cy="2496"/>
            </a:xfrm>
          </p:grpSpPr>
          <p:sp>
            <p:nvSpPr>
              <p:cNvPr id="34834" name="Oval 27"/>
              <p:cNvSpPr>
                <a:spLocks noChangeArrowheads="1"/>
              </p:cNvSpPr>
              <p:nvPr/>
            </p:nvSpPr>
            <p:spPr bwMode="auto">
              <a:xfrm>
                <a:off x="384" y="1344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sp>
            <p:nvSpPr>
              <p:cNvPr id="34835" name="Oval 28"/>
              <p:cNvSpPr>
                <a:spLocks noChangeArrowheads="1"/>
              </p:cNvSpPr>
              <p:nvPr/>
            </p:nvSpPr>
            <p:spPr bwMode="auto">
              <a:xfrm>
                <a:off x="384" y="3504"/>
                <a:ext cx="336" cy="33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sp>
            <p:nvSpPr>
              <p:cNvPr id="34836" name="Line 29"/>
              <p:cNvSpPr>
                <a:spLocks noChangeShapeType="1"/>
              </p:cNvSpPr>
              <p:nvPr/>
            </p:nvSpPr>
            <p:spPr bwMode="auto">
              <a:xfrm>
                <a:off x="552" y="1680"/>
                <a:ext cx="0" cy="18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34832" name="Text Box 31"/>
            <p:cNvSpPr txBox="1">
              <a:spLocks noChangeArrowheads="1"/>
            </p:cNvSpPr>
            <p:nvPr/>
          </p:nvSpPr>
          <p:spPr bwMode="auto">
            <a:xfrm>
              <a:off x="4692" y="1248"/>
              <a:ext cx="638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kumimoji="0" lang="en-US" altLang="th-TH"/>
                <a:t>Ceiling</a:t>
              </a:r>
            </a:p>
            <a:p>
              <a:pPr algn="ctr">
                <a:lnSpc>
                  <a:spcPct val="70000"/>
                </a:lnSpc>
              </a:pPr>
              <a:r>
                <a:rPr kumimoji="0" lang="en-US" altLang="th-TH"/>
                <a:t>Price</a:t>
              </a:r>
              <a:endParaRPr kumimoji="0" lang="th-TH" altLang="th-TH"/>
            </a:p>
          </p:txBody>
        </p:sp>
        <p:sp>
          <p:nvSpPr>
            <p:cNvPr id="34833" name="Text Box 32"/>
            <p:cNvSpPr txBox="1">
              <a:spLocks noChangeArrowheads="1"/>
            </p:cNvSpPr>
            <p:nvPr/>
          </p:nvSpPr>
          <p:spPr bwMode="auto">
            <a:xfrm>
              <a:off x="4754" y="3456"/>
              <a:ext cx="515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kumimoji="0" lang="en-US" altLang="th-TH"/>
                <a:t>Floor</a:t>
              </a:r>
            </a:p>
            <a:p>
              <a:pPr algn="ctr">
                <a:lnSpc>
                  <a:spcPct val="70000"/>
                </a:lnSpc>
              </a:pPr>
              <a:r>
                <a:rPr kumimoji="0" lang="en-US" altLang="th-TH"/>
                <a:t>Price</a:t>
              </a:r>
              <a:endParaRPr kumimoji="0" lang="th-TH" altLang="th-TH"/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381000" y="1946275"/>
            <a:ext cx="6307138" cy="873125"/>
            <a:chOff x="240" y="1226"/>
            <a:chExt cx="3973" cy="550"/>
          </a:xfrm>
        </p:grpSpPr>
        <p:sp>
          <p:nvSpPr>
            <p:cNvPr id="34829" name="Line 33"/>
            <p:cNvSpPr>
              <a:spLocks noChangeShapeType="1"/>
            </p:cNvSpPr>
            <p:nvPr/>
          </p:nvSpPr>
          <p:spPr bwMode="auto">
            <a:xfrm>
              <a:off x="1093" y="1503"/>
              <a:ext cx="3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4830" name="Text Box 35"/>
            <p:cNvSpPr txBox="1">
              <a:spLocks noChangeArrowheads="1"/>
            </p:cNvSpPr>
            <p:nvPr/>
          </p:nvSpPr>
          <p:spPr bwMode="auto">
            <a:xfrm>
              <a:off x="240" y="1226"/>
              <a:ext cx="830" cy="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kumimoji="0" lang="th-TH" altLang="th-TH"/>
                <a:t>Customer</a:t>
              </a:r>
            </a:p>
            <a:p>
              <a:pPr algn="ctr">
                <a:lnSpc>
                  <a:spcPct val="80000"/>
                </a:lnSpc>
              </a:pPr>
              <a:r>
                <a:rPr kumimoji="0" lang="th-TH" altLang="th-TH"/>
                <a:t>Value</a:t>
              </a: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896938" y="5557838"/>
            <a:ext cx="5791200" cy="579437"/>
            <a:chOff x="565" y="3501"/>
            <a:chExt cx="3648" cy="365"/>
          </a:xfrm>
        </p:grpSpPr>
        <p:sp>
          <p:nvSpPr>
            <p:cNvPr id="34827" name="Line 34"/>
            <p:cNvSpPr>
              <a:spLocks noChangeShapeType="1"/>
            </p:cNvSpPr>
            <p:nvPr/>
          </p:nvSpPr>
          <p:spPr bwMode="auto">
            <a:xfrm>
              <a:off x="1093" y="3693"/>
              <a:ext cx="3120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4828" name="Text Box 36"/>
            <p:cNvSpPr txBox="1">
              <a:spLocks noChangeArrowheads="1"/>
            </p:cNvSpPr>
            <p:nvPr/>
          </p:nvSpPr>
          <p:spPr bwMode="auto">
            <a:xfrm>
              <a:off x="565" y="3501"/>
              <a:ext cx="44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kumimoji="0" lang="th-TH" altLang="th-TH"/>
                <a:t>Cost</a:t>
              </a:r>
            </a:p>
          </p:txBody>
        </p:sp>
      </p:grpSp>
      <p:sp>
        <p:nvSpPr>
          <p:cNvPr id="238629" name="AutoShape 37"/>
          <p:cNvSpPr>
            <a:spLocks noChangeArrowheads="1"/>
          </p:cNvSpPr>
          <p:nvPr/>
        </p:nvSpPr>
        <p:spPr bwMode="auto">
          <a:xfrm>
            <a:off x="1849438" y="2455863"/>
            <a:ext cx="4724400" cy="3276600"/>
          </a:xfrm>
          <a:prstGeom prst="upDownArrow">
            <a:avLst>
              <a:gd name="adj1" fmla="val 66463"/>
              <a:gd name="adj2" fmla="val 15875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/>
            <a:r>
              <a:rPr kumimoji="0" lang="en-US" altLang="th-TH"/>
              <a:t>Price</a:t>
            </a:r>
          </a:p>
          <a:p>
            <a:pPr algn="ctr"/>
            <a:r>
              <a:rPr kumimoji="0" lang="en-US" altLang="th-TH"/>
              <a:t>GAP</a:t>
            </a:r>
            <a:endParaRPr kumimoji="0" lang="th-TH" altLang="th-TH"/>
          </a:p>
          <a:p>
            <a:pPr algn="ctr"/>
            <a:endParaRPr kumimoji="0" lang="th-TH" altLang="th-TH" sz="2000"/>
          </a:p>
          <a:p>
            <a:pPr algn="ctr"/>
            <a:r>
              <a:rPr kumimoji="0" lang="th-TH" altLang="th-TH"/>
              <a:t>ช่องว่างในการ</a:t>
            </a:r>
          </a:p>
          <a:p>
            <a:pPr algn="ctr"/>
            <a:r>
              <a:rPr kumimoji="0" lang="th-TH" altLang="th-TH"/>
              <a:t>กำหนดราคา</a:t>
            </a:r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1992313" y="1706563"/>
            <a:ext cx="4440237" cy="4745037"/>
            <a:chOff x="1255" y="1075"/>
            <a:chExt cx="2797" cy="2989"/>
          </a:xfrm>
        </p:grpSpPr>
        <p:sp>
          <p:nvSpPr>
            <p:cNvPr id="34825" name="Text Box 38"/>
            <p:cNvSpPr txBox="1">
              <a:spLocks noChangeArrowheads="1"/>
            </p:cNvSpPr>
            <p:nvPr/>
          </p:nvSpPr>
          <p:spPr bwMode="auto">
            <a:xfrm>
              <a:off x="1374" y="1075"/>
              <a:ext cx="255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/>
              <a:r>
                <a:rPr kumimoji="0" lang="th-TH" altLang="th-TH"/>
                <a:t>ราคาสูงเกินไป ไม่มีผู้ต้องการซื้อ</a:t>
              </a:r>
            </a:p>
          </p:txBody>
        </p:sp>
        <p:sp>
          <p:nvSpPr>
            <p:cNvPr id="238631" name="Text Box 39"/>
            <p:cNvSpPr txBox="1">
              <a:spLocks noChangeArrowheads="1"/>
            </p:cNvSpPr>
            <p:nvPr/>
          </p:nvSpPr>
          <p:spPr bwMode="auto">
            <a:xfrm>
              <a:off x="1255" y="3696"/>
              <a:ext cx="2797" cy="368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th-TH"/>
                <a:t>ราคาต่ำเกินไป ทำให้กิจการขาดทุน</a:t>
              </a:r>
            </a:p>
          </p:txBody>
        </p:sp>
      </p:grpSp>
      <p:sp>
        <p:nvSpPr>
          <p:cNvPr id="238636" name="Text Box 44"/>
          <p:cNvSpPr txBox="1">
            <a:spLocks noChangeArrowheads="1"/>
          </p:cNvSpPr>
          <p:nvPr/>
        </p:nvSpPr>
        <p:spPr bwMode="auto">
          <a:xfrm>
            <a:off x="66675" y="3276600"/>
            <a:ext cx="2066925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>
              <a:lnSpc>
                <a:spcPct val="80000"/>
              </a:lnSpc>
            </a:pPr>
            <a:r>
              <a:rPr kumimoji="0" lang="th-TH" altLang="th-TH"/>
              <a:t>Competitor’s</a:t>
            </a:r>
          </a:p>
          <a:p>
            <a:pPr algn="ctr">
              <a:lnSpc>
                <a:spcPct val="80000"/>
              </a:lnSpc>
            </a:pPr>
            <a:r>
              <a:rPr kumimoji="0" lang="th-TH" altLang="th-TH"/>
              <a:t>prices and other</a:t>
            </a:r>
          </a:p>
          <a:p>
            <a:pPr algn="ctr">
              <a:lnSpc>
                <a:spcPct val="80000"/>
              </a:lnSpc>
            </a:pPr>
            <a:r>
              <a:rPr kumimoji="0" lang="th-TH" altLang="th-TH"/>
              <a:t>external and</a:t>
            </a:r>
          </a:p>
          <a:p>
            <a:pPr algn="ctr">
              <a:lnSpc>
                <a:spcPct val="80000"/>
              </a:lnSpc>
            </a:pPr>
            <a:r>
              <a:rPr kumimoji="0" lang="th-TH" altLang="th-TH"/>
              <a:t>internal factors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3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3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29" grpId="0" animBg="1" autoUpdateAnimBg="0"/>
      <p:bldP spid="23863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วิธีการกำหนดราคา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7338"/>
            <a:ext cx="8512175" cy="4767262"/>
          </a:xfrm>
        </p:spPr>
        <p:txBody>
          <a:bodyPr/>
          <a:lstStyle/>
          <a:p>
            <a:r>
              <a:rPr lang="th-TH" altLang="th-TH" smtClean="0"/>
              <a:t>การกำหนดราคาโดยยึดต้นทุนเป็นหลัก </a:t>
            </a:r>
            <a:r>
              <a:rPr lang="en-US" altLang="th-TH" smtClean="0"/>
              <a:t>(Cost-based Pricing)</a:t>
            </a:r>
          </a:p>
          <a:p>
            <a:pPr lvl="1"/>
            <a:r>
              <a:rPr lang="th-TH" altLang="th-TH" sz="3200" smtClean="0"/>
              <a:t>วิธีการบวกเพิ่มจากต้นทุน (Cost-plus)</a:t>
            </a:r>
          </a:p>
          <a:p>
            <a:pPr lvl="1"/>
            <a:r>
              <a:rPr lang="th-TH" altLang="th-TH" sz="3200" smtClean="0"/>
              <a:t>วิธีการใช้ส่วนเพิ่ม (Markup)</a:t>
            </a:r>
          </a:p>
          <a:p>
            <a:pPr lvl="1"/>
            <a:r>
              <a:rPr lang="th-TH" altLang="th-TH" sz="3200" smtClean="0"/>
              <a:t>วิธีการกำหนดเป้าหมายกำไร</a:t>
            </a:r>
            <a:r>
              <a:rPr lang="en-US" altLang="th-TH" sz="3200" smtClean="0"/>
              <a:t> (Target Profit)</a:t>
            </a:r>
          </a:p>
          <a:p>
            <a:r>
              <a:rPr lang="th-TH" altLang="th-TH" smtClean="0"/>
              <a:t>การกำหนดราคาโดยยึดคุณค่าเป็นหลัก</a:t>
            </a:r>
            <a:r>
              <a:rPr lang="en-US" altLang="th-TH" smtClean="0"/>
              <a:t> (Value-based Pricing)</a:t>
            </a:r>
            <a:endParaRPr lang="th-TH" altLang="th-TH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000" smtClean="0"/>
              <a:t>การกำหนดราคาโดยบวกเพิ่มจากต้นทุน</a:t>
            </a:r>
            <a:r>
              <a:rPr lang="en-US" sz="4000" smtClean="0"/>
              <a:t> (Cost-plus Pricing)</a:t>
            </a:r>
            <a:endParaRPr lang="th-TH" sz="4000" smtClean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คำนวณง่าย สะดวก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ประมาณการยอดขาย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คำนวณต้นทุนต่อหน่วย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กำหนดกำไรต่อหน่วยที่ต้องการ</a:t>
            </a:r>
          </a:p>
          <a:p>
            <a:r>
              <a:rPr lang="th-TH" altLang="th-TH" sz="3600" smtClean="0"/>
              <a:t>มีข้อควรระวังในการคำนวณต้นทุนต่อหน่วย ที่เป็นต้นทุนเฉลี่ย ณ ระดับการประมาณการยอดขาย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52400" y="115888"/>
            <a:ext cx="8316913" cy="259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90000"/>
              </a:lnSpc>
            </a:pPr>
            <a:r>
              <a:rPr kumimoji="0" lang="th-TH" altLang="th-TH" sz="3600" u="sng"/>
              <a:t>ตัวอย่างที่ 9-3</a:t>
            </a:r>
            <a:endParaRPr kumimoji="0" lang="th-TH" altLang="th-TH" sz="3600"/>
          </a:p>
          <a:p>
            <a:pPr>
              <a:lnSpc>
                <a:spcPct val="90000"/>
              </a:lnSpc>
            </a:pPr>
            <a:r>
              <a:rPr kumimoji="0" lang="th-TH" altLang="th-TH" sz="3600"/>
              <a:t>กิจการผลิตเข็มขัด 	มีต้นทุนผันแปร เส้นละ 100 บาท</a:t>
            </a:r>
          </a:p>
          <a:p>
            <a:pPr>
              <a:lnSpc>
                <a:spcPct val="90000"/>
              </a:lnSpc>
            </a:pPr>
            <a:r>
              <a:rPr kumimoji="0" lang="th-TH" altLang="th-TH" sz="3600"/>
              <a:t>			ต้นทุนคงที่รวม 3,000,000 บาทต่อเดือน</a:t>
            </a:r>
          </a:p>
          <a:p>
            <a:pPr>
              <a:lnSpc>
                <a:spcPct val="90000"/>
              </a:lnSpc>
            </a:pPr>
            <a:r>
              <a:rPr kumimoji="0" lang="th-TH" altLang="th-TH" sz="3600"/>
              <a:t>			คาดว่าจะขายได้เดือนละ 50,000 เส้น</a:t>
            </a:r>
          </a:p>
          <a:p>
            <a:pPr>
              <a:lnSpc>
                <a:spcPct val="90000"/>
              </a:lnSpc>
            </a:pPr>
            <a:r>
              <a:rPr kumimoji="0" lang="th-TH" altLang="th-TH" sz="3600"/>
              <a:t>			ต้องการได้กำไร เส้นละ 50 บาท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03188" y="2838450"/>
            <a:ext cx="9040812" cy="979488"/>
            <a:chOff x="96" y="1512"/>
            <a:chExt cx="5695" cy="617"/>
          </a:xfrm>
        </p:grpSpPr>
        <p:sp>
          <p:nvSpPr>
            <p:cNvPr id="37895" name="Text Box 4"/>
            <p:cNvSpPr txBox="1">
              <a:spLocks noChangeArrowheads="1"/>
            </p:cNvSpPr>
            <p:nvPr/>
          </p:nvSpPr>
          <p:spPr bwMode="auto">
            <a:xfrm>
              <a:off x="96" y="1512"/>
              <a:ext cx="5695" cy="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kumimoji="0" lang="th-TH" altLang="th-TH" sz="3600"/>
                <a:t>ต้นทุนต่อหน่วย </a:t>
              </a:r>
              <a:r>
                <a:rPr kumimoji="0" lang="en-US" altLang="th-TH" sz="3600"/>
                <a:t>=  VC  +  FC	=  100 + 3,000,000	=  160 </a:t>
              </a:r>
              <a:r>
                <a:rPr kumimoji="0" lang="th-TH" altLang="th-TH" sz="3600"/>
                <a:t>บาท</a:t>
              </a:r>
              <a:endParaRPr kumimoji="0" lang="en-US" altLang="th-TH" sz="3600"/>
            </a:p>
            <a:p>
              <a:pPr>
                <a:lnSpc>
                  <a:spcPct val="80000"/>
                </a:lnSpc>
              </a:pPr>
              <a:r>
                <a:rPr kumimoji="0" lang="en-US" altLang="th-TH" sz="3600"/>
                <a:t>			        Q		         50,000</a:t>
              </a:r>
            </a:p>
          </p:txBody>
        </p:sp>
        <p:sp>
          <p:nvSpPr>
            <p:cNvPr id="37896" name="Line 5"/>
            <p:cNvSpPr>
              <a:spLocks noChangeShapeType="1"/>
            </p:cNvSpPr>
            <p:nvPr/>
          </p:nvSpPr>
          <p:spPr bwMode="auto">
            <a:xfrm>
              <a:off x="2112" y="1824"/>
              <a:ext cx="43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7897" name="Line 7"/>
            <p:cNvSpPr>
              <a:spLocks noChangeShapeType="1"/>
            </p:cNvSpPr>
            <p:nvPr/>
          </p:nvSpPr>
          <p:spPr bwMode="auto">
            <a:xfrm>
              <a:off x="3365" y="1839"/>
              <a:ext cx="7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58057" name="Text Box 9"/>
          <p:cNvSpPr txBox="1">
            <a:spLocks noChangeArrowheads="1"/>
          </p:cNvSpPr>
          <p:nvPr/>
        </p:nvSpPr>
        <p:spPr bwMode="auto">
          <a:xfrm>
            <a:off x="1033463" y="3930650"/>
            <a:ext cx="7666037" cy="646113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kumimoji="0" lang="th-TH" altLang="th-TH" sz="3600"/>
              <a:t>ราคาขาย	</a:t>
            </a:r>
            <a:r>
              <a:rPr kumimoji="0" lang="en-US" altLang="th-TH" sz="3600"/>
              <a:t>=</a:t>
            </a:r>
            <a:r>
              <a:rPr kumimoji="0" lang="th-TH" altLang="th-TH" sz="3600"/>
              <a:t>	ต้นทุนต่อหน่วย  +  กำไรที่ต้องการ</a:t>
            </a:r>
          </a:p>
        </p:txBody>
      </p:sp>
      <p:sp>
        <p:nvSpPr>
          <p:cNvPr id="258059" name="Text Box 11"/>
          <p:cNvSpPr txBox="1">
            <a:spLocks noChangeArrowheads="1"/>
          </p:cNvSpPr>
          <p:nvPr/>
        </p:nvSpPr>
        <p:spPr bwMode="auto">
          <a:xfrm>
            <a:off x="2879725" y="4600575"/>
            <a:ext cx="22399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kumimoji="0" lang="en-US" altLang="th-TH" sz="3600"/>
              <a:t>=	160 + 50</a:t>
            </a:r>
          </a:p>
          <a:p>
            <a:r>
              <a:rPr kumimoji="0" lang="en-US" altLang="th-TH" sz="3600"/>
              <a:t>=	210  </a:t>
            </a:r>
            <a:r>
              <a:rPr kumimoji="0" lang="th-TH" altLang="th-TH" sz="3600"/>
              <a:t>บาท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8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8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7" grpId="0" animBg="1" autoUpdateAnimBg="0"/>
      <p:bldP spid="258059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143000"/>
          </a:xfrm>
        </p:spPr>
        <p:txBody>
          <a:bodyPr/>
          <a:lstStyle/>
          <a:p>
            <a:r>
              <a:rPr lang="th-TH" altLang="th-TH" sz="4000" smtClean="0"/>
              <a:t>การกำหนดราคาโดยใช้ส่วนเพิ่ม</a:t>
            </a:r>
            <a:r>
              <a:rPr lang="en-US" altLang="th-TH" sz="4000" smtClean="0"/>
              <a:t> (Markup Pricing)</a:t>
            </a:r>
            <a:endParaRPr lang="th-TH" altLang="th-TH" sz="4000" smtClean="0"/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r>
              <a:rPr lang="th-TH" altLang="th-TH" smtClean="0"/>
              <a:t>สะดวกในการเปรียบเทียบราคาขาย</a:t>
            </a:r>
          </a:p>
          <a:p>
            <a:r>
              <a:rPr lang="th-TH" altLang="th-TH" smtClean="0"/>
              <a:t>ทำให้เข้าใจโครงสร้างต้นทุน ราคา และกำไร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กำหนดร้อยละส่วนเพิ่ม</a:t>
            </a:r>
            <a:r>
              <a:rPr lang="en-US" altLang="th-TH" sz="3200" smtClean="0"/>
              <a:t> (Markup Percentage) </a:t>
            </a:r>
            <a:r>
              <a:rPr lang="th-TH" altLang="th-TH" sz="3200" smtClean="0"/>
              <a:t>ที่ต้องการ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คำนวณราคาโดยอ้างอิงต้นทุนและร้อยละส่วนเพิ่ม</a:t>
            </a:r>
          </a:p>
          <a:p>
            <a:r>
              <a:rPr lang="th-TH" altLang="th-TH" smtClean="0"/>
              <a:t>มีวิธีคำนวณ 2 แบบ คือ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Markup on Cost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Markup on Selling Price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7"/>
          <p:cNvSpPr>
            <a:spLocks noChangeArrowheads="1"/>
          </p:cNvSpPr>
          <p:nvPr/>
        </p:nvSpPr>
        <p:spPr bwMode="auto">
          <a:xfrm>
            <a:off x="0" y="0"/>
            <a:ext cx="9144000" cy="1905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grpSp>
        <p:nvGrpSpPr>
          <p:cNvPr id="39939" name="Group 2"/>
          <p:cNvGrpSpPr>
            <a:grpSpLocks/>
          </p:cNvGrpSpPr>
          <p:nvPr/>
        </p:nvGrpSpPr>
        <p:grpSpPr bwMode="auto">
          <a:xfrm>
            <a:off x="76200" y="76200"/>
            <a:ext cx="9067800" cy="1755775"/>
            <a:chOff x="48" y="48"/>
            <a:chExt cx="5712" cy="1106"/>
          </a:xfrm>
        </p:grpSpPr>
        <p:sp>
          <p:nvSpPr>
            <p:cNvPr id="39952" name="Text Box 3"/>
            <p:cNvSpPr txBox="1">
              <a:spLocks noChangeArrowheads="1"/>
            </p:cNvSpPr>
            <p:nvPr/>
          </p:nvSpPr>
          <p:spPr bwMode="auto">
            <a:xfrm>
              <a:off x="48" y="48"/>
              <a:ext cx="5480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 u="sng"/>
                <a:t>ตัวอย่างที่ 9-4</a:t>
              </a:r>
              <a:r>
                <a:rPr lang="en-US" altLang="th-TH" sz="3600" u="sng"/>
                <a:t> </a:t>
              </a:r>
              <a:r>
                <a:rPr lang="th-TH" altLang="th-TH" sz="3600" u="sng"/>
                <a:t>และ 9-5</a:t>
              </a:r>
              <a:endParaRPr lang="th-TH" altLang="th-TH" sz="3600"/>
            </a:p>
            <a:p>
              <a:r>
                <a:rPr lang="th-TH" altLang="th-TH" sz="3600"/>
                <a:t>เข็มขัดราคาทุน 160 บาท ต้องการกำไร 20% จะตั้งราคาเท่าไร?</a:t>
              </a:r>
            </a:p>
            <a:p>
              <a:r>
                <a:rPr lang="th-TH" altLang="th-TH" sz="3600"/>
                <a:t>ใช้วิธีการเทียบบัญญัติไตรยางศ์จากสูตร</a:t>
              </a:r>
            </a:p>
          </p:txBody>
        </p:sp>
        <p:sp>
          <p:nvSpPr>
            <p:cNvPr id="39953" name="Text Box 4"/>
            <p:cNvSpPr txBox="1">
              <a:spLocks noChangeArrowheads="1"/>
            </p:cNvSpPr>
            <p:nvPr/>
          </p:nvSpPr>
          <p:spPr bwMode="auto">
            <a:xfrm>
              <a:off x="3656" y="799"/>
              <a:ext cx="2104" cy="355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th-TH" sz="3600"/>
                <a:t>Price = Cost + Mark-Up</a:t>
              </a:r>
              <a:endParaRPr lang="th-TH" altLang="th-TH" sz="3600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06400" y="1905000"/>
            <a:ext cx="8331200" cy="4953000"/>
            <a:chOff x="256" y="1200"/>
            <a:chExt cx="5248" cy="3120"/>
          </a:xfrm>
        </p:grpSpPr>
        <p:sp>
          <p:nvSpPr>
            <p:cNvPr id="39949" name="Line 6"/>
            <p:cNvSpPr>
              <a:spLocks noChangeShapeType="1"/>
            </p:cNvSpPr>
            <p:nvPr/>
          </p:nvSpPr>
          <p:spPr bwMode="auto">
            <a:xfrm>
              <a:off x="2878" y="1344"/>
              <a:ext cx="0" cy="2976"/>
            </a:xfrm>
            <a:prstGeom prst="line">
              <a:avLst/>
            </a:prstGeom>
            <a:noFill/>
            <a:ln w="28575">
              <a:solidFill>
                <a:srgbClr val="66CC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9950" name="Oval 7"/>
            <p:cNvSpPr>
              <a:spLocks noChangeArrowheads="1"/>
            </p:cNvSpPr>
            <p:nvPr/>
          </p:nvSpPr>
          <p:spPr bwMode="auto">
            <a:xfrm>
              <a:off x="256" y="1200"/>
              <a:ext cx="2496" cy="432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/>
              <a:r>
                <a:rPr lang="th-TH" altLang="th-TH" sz="3600"/>
                <a:t>Mark-Up on Cost</a:t>
              </a:r>
            </a:p>
          </p:txBody>
        </p:sp>
        <p:sp>
          <p:nvSpPr>
            <p:cNvPr id="39951" name="Oval 8"/>
            <p:cNvSpPr>
              <a:spLocks noChangeArrowheads="1"/>
            </p:cNvSpPr>
            <p:nvPr/>
          </p:nvSpPr>
          <p:spPr bwMode="auto">
            <a:xfrm>
              <a:off x="3008" y="1200"/>
              <a:ext cx="2496" cy="432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/>
              <a:r>
                <a:rPr lang="th-TH" altLang="th-TH" sz="3600"/>
                <a:t>Mark-Up on Price</a:t>
              </a:r>
            </a:p>
          </p:txBody>
        </p:sp>
      </p:grpSp>
      <p:sp>
        <p:nvSpPr>
          <p:cNvPr id="252937" name="Text Box 9"/>
          <p:cNvSpPr txBox="1">
            <a:spLocks noChangeArrowheads="1"/>
          </p:cNvSpPr>
          <p:nvPr/>
        </p:nvSpPr>
        <p:spPr bwMode="auto">
          <a:xfrm>
            <a:off x="381000" y="2676525"/>
            <a:ext cx="3546475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3600"/>
              <a:t>Price	= Cost	+ Mark-Up</a:t>
            </a:r>
          </a:p>
          <a:p>
            <a:pPr>
              <a:lnSpc>
                <a:spcPct val="80000"/>
              </a:lnSpc>
            </a:pPr>
            <a:r>
              <a:rPr lang="th-TH" altLang="th-TH" sz="3600"/>
              <a:t>Price	= 100	+ 20</a:t>
            </a:r>
          </a:p>
          <a:p>
            <a:pPr>
              <a:lnSpc>
                <a:spcPct val="80000"/>
              </a:lnSpc>
            </a:pPr>
            <a:r>
              <a:rPr lang="th-TH" altLang="th-TH" sz="3600"/>
              <a:t>120	= 100	+ 20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4800" y="4114800"/>
            <a:ext cx="3916363" cy="2336800"/>
            <a:chOff x="192" y="2592"/>
            <a:chExt cx="2467" cy="1472"/>
          </a:xfrm>
        </p:grpSpPr>
        <p:sp>
          <p:nvSpPr>
            <p:cNvPr id="39947" name="Text Box 11"/>
            <p:cNvSpPr txBox="1">
              <a:spLocks noChangeArrowheads="1"/>
            </p:cNvSpPr>
            <p:nvPr/>
          </p:nvSpPr>
          <p:spPr bwMode="auto">
            <a:xfrm>
              <a:off x="192" y="2592"/>
              <a:ext cx="2467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 sz="3600" u="sng"/>
                <a:t>วิธีคิด</a:t>
              </a:r>
              <a:endParaRPr lang="th-TH" altLang="th-TH" sz="3600"/>
            </a:p>
            <a:p>
              <a:pPr>
                <a:lnSpc>
                  <a:spcPct val="80000"/>
                </a:lnSpc>
              </a:pPr>
              <a:r>
                <a:rPr lang="th-TH" altLang="th-TH" sz="3600"/>
                <a:t>ทุน 100	ขาย 120</a:t>
              </a:r>
            </a:p>
            <a:p>
              <a:pPr>
                <a:lnSpc>
                  <a:spcPct val="80000"/>
                </a:lnSpc>
              </a:pPr>
              <a:r>
                <a:rPr lang="th-TH" altLang="th-TH" sz="3600"/>
                <a:t>ทุน 160	ขาย </a:t>
              </a:r>
              <a:r>
                <a:rPr lang="en-US" altLang="th-TH" sz="3600"/>
                <a:t>120 x 160</a:t>
              </a:r>
            </a:p>
            <a:p>
              <a:pPr>
                <a:lnSpc>
                  <a:spcPct val="80000"/>
                </a:lnSpc>
              </a:pPr>
              <a:r>
                <a:rPr lang="en-US" altLang="th-TH" sz="3600"/>
                <a:t>			100</a:t>
              </a:r>
            </a:p>
            <a:p>
              <a:pPr>
                <a:lnSpc>
                  <a:spcPct val="80000"/>
                </a:lnSpc>
              </a:pPr>
              <a:r>
                <a:rPr lang="en-US" altLang="th-TH" sz="3600"/>
                <a:t>	</a:t>
              </a:r>
              <a:r>
                <a:rPr lang="th-TH" altLang="th-TH" sz="3600" u="sng"/>
                <a:t>ตอบ</a:t>
              </a:r>
              <a:r>
                <a:rPr lang="th-TH" altLang="th-TH" sz="3600"/>
                <a:t> 	ขาย 192 บาท</a:t>
              </a:r>
            </a:p>
          </p:txBody>
        </p:sp>
        <p:sp>
          <p:nvSpPr>
            <p:cNvPr id="39948" name="Line 12"/>
            <p:cNvSpPr>
              <a:spLocks noChangeShapeType="1"/>
            </p:cNvSpPr>
            <p:nvPr/>
          </p:nvSpPr>
          <p:spPr bwMode="auto">
            <a:xfrm>
              <a:off x="1776" y="3456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52941" name="Text Box 13"/>
          <p:cNvSpPr txBox="1">
            <a:spLocks noChangeArrowheads="1"/>
          </p:cNvSpPr>
          <p:nvPr/>
        </p:nvSpPr>
        <p:spPr bwMode="auto">
          <a:xfrm>
            <a:off x="4899025" y="2667000"/>
            <a:ext cx="3546475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3600"/>
              <a:t>Price	= Cost	+ Mark-Up</a:t>
            </a:r>
          </a:p>
          <a:p>
            <a:pPr>
              <a:lnSpc>
                <a:spcPct val="80000"/>
              </a:lnSpc>
            </a:pPr>
            <a:r>
              <a:rPr lang="en-US" altLang="th-TH" sz="3600"/>
              <a:t>100</a:t>
            </a:r>
            <a:r>
              <a:rPr lang="th-TH" altLang="th-TH" sz="3600"/>
              <a:t>	= Cost	+ 20</a:t>
            </a:r>
          </a:p>
          <a:p>
            <a:pPr>
              <a:lnSpc>
                <a:spcPct val="80000"/>
              </a:lnSpc>
            </a:pPr>
            <a:r>
              <a:rPr lang="th-TH" altLang="th-TH" sz="3600"/>
              <a:t>100	= 80	+ 20</a:t>
            </a: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822825" y="4105275"/>
            <a:ext cx="3916363" cy="2336800"/>
            <a:chOff x="192" y="2592"/>
            <a:chExt cx="2467" cy="1472"/>
          </a:xfrm>
        </p:grpSpPr>
        <p:sp>
          <p:nvSpPr>
            <p:cNvPr id="39945" name="Text Box 15"/>
            <p:cNvSpPr txBox="1">
              <a:spLocks noChangeArrowheads="1"/>
            </p:cNvSpPr>
            <p:nvPr/>
          </p:nvSpPr>
          <p:spPr bwMode="auto">
            <a:xfrm>
              <a:off x="192" y="2592"/>
              <a:ext cx="2467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 sz="3600" u="sng"/>
                <a:t>วิธีคิด</a:t>
              </a:r>
              <a:endParaRPr lang="th-TH" altLang="th-TH" sz="3600"/>
            </a:p>
            <a:p>
              <a:pPr>
                <a:lnSpc>
                  <a:spcPct val="80000"/>
                </a:lnSpc>
              </a:pPr>
              <a:r>
                <a:rPr lang="th-TH" altLang="th-TH" sz="3600"/>
                <a:t>ทุน 80		ขาย 100</a:t>
              </a:r>
            </a:p>
            <a:p>
              <a:pPr>
                <a:lnSpc>
                  <a:spcPct val="80000"/>
                </a:lnSpc>
              </a:pPr>
              <a:r>
                <a:rPr lang="th-TH" altLang="th-TH" sz="3600"/>
                <a:t>ทุน 160	ขาย </a:t>
              </a:r>
              <a:r>
                <a:rPr lang="en-US" altLang="th-TH" sz="3600"/>
                <a:t>100 x 160</a:t>
              </a:r>
            </a:p>
            <a:p>
              <a:pPr>
                <a:lnSpc>
                  <a:spcPct val="80000"/>
                </a:lnSpc>
              </a:pPr>
              <a:r>
                <a:rPr lang="en-US" altLang="th-TH" sz="3600"/>
                <a:t>			 80</a:t>
              </a:r>
            </a:p>
            <a:p>
              <a:pPr>
                <a:lnSpc>
                  <a:spcPct val="80000"/>
                </a:lnSpc>
              </a:pPr>
              <a:r>
                <a:rPr lang="en-US" altLang="th-TH" sz="3600"/>
                <a:t>	</a:t>
              </a:r>
              <a:r>
                <a:rPr lang="th-TH" altLang="th-TH" sz="3600" u="sng"/>
                <a:t>ตอบ</a:t>
              </a:r>
              <a:r>
                <a:rPr lang="th-TH" altLang="th-TH" sz="3600"/>
                <a:t> 	ขาย 200 บาท</a:t>
              </a:r>
            </a:p>
          </p:txBody>
        </p:sp>
        <p:sp>
          <p:nvSpPr>
            <p:cNvPr id="39946" name="Line 16"/>
            <p:cNvSpPr>
              <a:spLocks noChangeShapeType="1"/>
            </p:cNvSpPr>
            <p:nvPr/>
          </p:nvSpPr>
          <p:spPr bwMode="auto">
            <a:xfrm>
              <a:off x="1776" y="3456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2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2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2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2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2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52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7" grpId="0" build="p" autoUpdateAnimBg="0"/>
      <p:bldP spid="25294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143000"/>
          </a:xfrm>
        </p:spPr>
        <p:txBody>
          <a:bodyPr/>
          <a:lstStyle/>
          <a:p>
            <a:r>
              <a:rPr lang="th-TH" altLang="th-TH" sz="4000" smtClean="0"/>
              <a:t>การกำหนดเป้าหมายกำไร</a:t>
            </a:r>
            <a:r>
              <a:rPr lang="en-US" altLang="th-TH" sz="4000" smtClean="0"/>
              <a:t> (Target Profit Pricing)</a:t>
            </a:r>
            <a:endParaRPr lang="th-TH" altLang="th-TH" sz="4000" smtClean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r>
              <a:rPr lang="th-TH" altLang="th-TH" smtClean="0"/>
              <a:t>นำแนวคิดเรื่องจุดคุ้มทุน</a:t>
            </a:r>
            <a:r>
              <a:rPr lang="en-US" altLang="th-TH" smtClean="0"/>
              <a:t> </a:t>
            </a:r>
            <a:br>
              <a:rPr lang="en-US" altLang="th-TH" smtClean="0"/>
            </a:br>
            <a:r>
              <a:rPr lang="en-US" altLang="th-TH" smtClean="0"/>
              <a:t>(Break Even)</a:t>
            </a:r>
            <a:r>
              <a:rPr lang="th-TH" altLang="th-TH" smtClean="0"/>
              <a:t> มาใช้ใน</a:t>
            </a:r>
            <a:br>
              <a:rPr lang="th-TH" altLang="th-TH" smtClean="0"/>
            </a:br>
            <a:r>
              <a:rPr lang="th-TH" altLang="th-TH" smtClean="0"/>
              <a:t>การกำหนดราคา</a:t>
            </a:r>
          </a:p>
          <a:p>
            <a:r>
              <a:rPr lang="th-TH" altLang="th-TH" smtClean="0"/>
              <a:t>การคำนวณกำไรส่วนที่เกิน</a:t>
            </a:r>
            <a:br>
              <a:rPr lang="th-TH" altLang="th-TH" smtClean="0"/>
            </a:br>
            <a:r>
              <a:rPr lang="th-TH" altLang="th-TH" smtClean="0"/>
              <a:t>จากต้นทุนคงที่ ใช้สูตร</a:t>
            </a:r>
          </a:p>
        </p:txBody>
      </p:sp>
      <p:grpSp>
        <p:nvGrpSpPr>
          <p:cNvPr id="40964" name="Group 4"/>
          <p:cNvGrpSpPr>
            <a:grpSpLocks/>
          </p:cNvGrpSpPr>
          <p:nvPr/>
        </p:nvGrpSpPr>
        <p:grpSpPr bwMode="auto">
          <a:xfrm>
            <a:off x="4508500" y="2700338"/>
            <a:ext cx="3302000" cy="3276600"/>
            <a:chOff x="3320" y="2064"/>
            <a:chExt cx="2080" cy="2064"/>
          </a:xfrm>
        </p:grpSpPr>
        <p:grpSp>
          <p:nvGrpSpPr>
            <p:cNvPr id="40981" name="Group 5"/>
            <p:cNvGrpSpPr>
              <a:grpSpLocks/>
            </p:cNvGrpSpPr>
            <p:nvPr/>
          </p:nvGrpSpPr>
          <p:grpSpPr bwMode="auto">
            <a:xfrm>
              <a:off x="3576" y="2256"/>
              <a:ext cx="1752" cy="1536"/>
              <a:chOff x="3576" y="2256"/>
              <a:chExt cx="1920" cy="1536"/>
            </a:xfrm>
          </p:grpSpPr>
          <p:sp>
            <p:nvSpPr>
              <p:cNvPr id="40984" name="Line 6"/>
              <p:cNvSpPr>
                <a:spLocks noChangeShapeType="1"/>
              </p:cNvSpPr>
              <p:nvPr/>
            </p:nvSpPr>
            <p:spPr bwMode="auto">
              <a:xfrm>
                <a:off x="3576" y="2256"/>
                <a:ext cx="0" cy="15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0985" name="Line 7"/>
              <p:cNvSpPr>
                <a:spLocks noChangeShapeType="1"/>
              </p:cNvSpPr>
              <p:nvPr/>
            </p:nvSpPr>
            <p:spPr bwMode="auto">
              <a:xfrm rot="5400000">
                <a:off x="4536" y="2832"/>
                <a:ext cx="0" cy="19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40982" name="Text Box 8"/>
            <p:cNvSpPr txBox="1">
              <a:spLocks noChangeArrowheads="1"/>
            </p:cNvSpPr>
            <p:nvPr/>
          </p:nvSpPr>
          <p:spPr bwMode="auto">
            <a:xfrm>
              <a:off x="3320" y="2064"/>
              <a:ext cx="2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th-TH" sz="3600">
                  <a:solidFill>
                    <a:srgbClr val="FF0000"/>
                  </a:solidFill>
                </a:rPr>
                <a:t>P</a:t>
              </a:r>
              <a:endParaRPr lang="th-TH" altLang="th-TH" sz="3600">
                <a:solidFill>
                  <a:srgbClr val="FF0000"/>
                </a:solidFill>
              </a:endParaRPr>
            </a:p>
          </p:txBody>
        </p:sp>
        <p:sp>
          <p:nvSpPr>
            <p:cNvPr id="40983" name="Text Box 9"/>
            <p:cNvSpPr txBox="1">
              <a:spLocks noChangeArrowheads="1"/>
            </p:cNvSpPr>
            <p:nvPr/>
          </p:nvSpPr>
          <p:spPr bwMode="auto">
            <a:xfrm>
              <a:off x="5136" y="3724"/>
              <a:ext cx="2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th-TH" sz="3600">
                  <a:solidFill>
                    <a:srgbClr val="FF0000"/>
                  </a:solidFill>
                </a:rPr>
                <a:t>Q</a:t>
              </a:r>
              <a:endParaRPr lang="th-TH" altLang="th-TH" sz="3600">
                <a:solidFill>
                  <a:srgbClr val="FF0000"/>
                </a:solidFill>
              </a:endParaRPr>
            </a:p>
          </p:txBody>
        </p:sp>
      </p:grpSp>
      <p:grpSp>
        <p:nvGrpSpPr>
          <p:cNvPr id="40965" name="Group 10"/>
          <p:cNvGrpSpPr>
            <a:grpSpLocks/>
          </p:cNvGrpSpPr>
          <p:nvPr/>
        </p:nvGrpSpPr>
        <p:grpSpPr bwMode="auto">
          <a:xfrm>
            <a:off x="4930775" y="4452938"/>
            <a:ext cx="3262313" cy="641350"/>
            <a:chOff x="3098" y="2832"/>
            <a:chExt cx="2055" cy="404"/>
          </a:xfrm>
        </p:grpSpPr>
        <p:sp>
          <p:nvSpPr>
            <p:cNvPr id="40979" name="Line 11"/>
            <p:cNvSpPr>
              <a:spLocks noChangeShapeType="1"/>
            </p:cNvSpPr>
            <p:nvPr/>
          </p:nvSpPr>
          <p:spPr bwMode="auto">
            <a:xfrm>
              <a:off x="3098" y="3072"/>
              <a:ext cx="16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0980" name="Text Box 12"/>
            <p:cNvSpPr txBox="1">
              <a:spLocks noChangeArrowheads="1"/>
            </p:cNvSpPr>
            <p:nvPr/>
          </p:nvSpPr>
          <p:spPr bwMode="auto">
            <a:xfrm>
              <a:off x="4784" y="2832"/>
              <a:ext cx="36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FC</a:t>
              </a:r>
            </a:p>
          </p:txBody>
        </p:sp>
      </p:grpSp>
      <p:grpSp>
        <p:nvGrpSpPr>
          <p:cNvPr id="40966" name="Group 13"/>
          <p:cNvGrpSpPr>
            <a:grpSpLocks/>
          </p:cNvGrpSpPr>
          <p:nvPr/>
        </p:nvGrpSpPr>
        <p:grpSpPr bwMode="auto">
          <a:xfrm>
            <a:off x="4906963" y="3471863"/>
            <a:ext cx="4092575" cy="1362075"/>
            <a:chOff x="3083" y="2214"/>
            <a:chExt cx="2578" cy="858"/>
          </a:xfrm>
        </p:grpSpPr>
        <p:sp>
          <p:nvSpPr>
            <p:cNvPr id="40977" name="Line 14"/>
            <p:cNvSpPr>
              <a:spLocks noChangeShapeType="1"/>
            </p:cNvSpPr>
            <p:nvPr/>
          </p:nvSpPr>
          <p:spPr bwMode="auto">
            <a:xfrm flipV="1">
              <a:off x="3083" y="2304"/>
              <a:ext cx="1776" cy="768"/>
            </a:xfrm>
            <a:prstGeom prst="line">
              <a:avLst/>
            </a:prstGeom>
            <a:noFill/>
            <a:ln w="28575">
              <a:solidFill>
                <a:srgbClr val="66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0978" name="Text Box 15"/>
            <p:cNvSpPr txBox="1">
              <a:spLocks noChangeArrowheads="1"/>
            </p:cNvSpPr>
            <p:nvPr/>
          </p:nvSpPr>
          <p:spPr bwMode="auto">
            <a:xfrm>
              <a:off x="4522" y="2214"/>
              <a:ext cx="1139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th-TH" altLang="th-TH" sz="3600"/>
                <a:t>TC</a:t>
              </a:r>
            </a:p>
            <a:p>
              <a:pPr algn="ctr">
                <a:lnSpc>
                  <a:spcPct val="60000"/>
                </a:lnSpc>
              </a:pPr>
              <a:r>
                <a:rPr lang="th-TH" altLang="th-TH" sz="3600"/>
                <a:t>(= FC + VC)</a:t>
              </a:r>
            </a:p>
          </p:txBody>
        </p:sp>
      </p:grpSp>
      <p:grpSp>
        <p:nvGrpSpPr>
          <p:cNvPr id="40967" name="Group 16"/>
          <p:cNvGrpSpPr>
            <a:grpSpLocks/>
          </p:cNvGrpSpPr>
          <p:nvPr/>
        </p:nvGrpSpPr>
        <p:grpSpPr bwMode="auto">
          <a:xfrm>
            <a:off x="4906963" y="2133600"/>
            <a:ext cx="3324225" cy="3309938"/>
            <a:chOff x="3083" y="1371"/>
            <a:chExt cx="2094" cy="2085"/>
          </a:xfrm>
        </p:grpSpPr>
        <p:sp>
          <p:nvSpPr>
            <p:cNvPr id="40975" name="Line 17"/>
            <p:cNvSpPr>
              <a:spLocks noChangeShapeType="1"/>
            </p:cNvSpPr>
            <p:nvPr/>
          </p:nvSpPr>
          <p:spPr bwMode="auto">
            <a:xfrm flipV="1">
              <a:off x="3083" y="1872"/>
              <a:ext cx="1573" cy="1584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0976" name="Text Box 18"/>
            <p:cNvSpPr txBox="1">
              <a:spLocks noChangeArrowheads="1"/>
            </p:cNvSpPr>
            <p:nvPr/>
          </p:nvSpPr>
          <p:spPr bwMode="auto">
            <a:xfrm>
              <a:off x="4316" y="1371"/>
              <a:ext cx="861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th-TH" altLang="th-TH" sz="3600"/>
                <a:t>TR</a:t>
              </a:r>
            </a:p>
            <a:p>
              <a:pPr algn="ctr">
                <a:lnSpc>
                  <a:spcPct val="60000"/>
                </a:lnSpc>
              </a:pPr>
              <a:r>
                <a:rPr lang="th-TH" altLang="th-TH" sz="3600"/>
                <a:t>(= P x Q)</a:t>
              </a:r>
            </a:p>
          </p:txBody>
        </p:sp>
      </p:grpSp>
      <p:grpSp>
        <p:nvGrpSpPr>
          <p:cNvPr id="40968" name="Group 19"/>
          <p:cNvGrpSpPr>
            <a:grpSpLocks/>
          </p:cNvGrpSpPr>
          <p:nvPr/>
        </p:nvGrpSpPr>
        <p:grpSpPr bwMode="auto">
          <a:xfrm>
            <a:off x="5422900" y="2471738"/>
            <a:ext cx="771525" cy="1752600"/>
            <a:chOff x="3408" y="1584"/>
            <a:chExt cx="486" cy="1104"/>
          </a:xfrm>
        </p:grpSpPr>
        <p:sp>
          <p:nvSpPr>
            <p:cNvPr id="40973" name="Freeform 20"/>
            <p:cNvSpPr>
              <a:spLocks/>
            </p:cNvSpPr>
            <p:nvPr/>
          </p:nvSpPr>
          <p:spPr bwMode="auto">
            <a:xfrm>
              <a:off x="3496" y="1968"/>
              <a:ext cx="200" cy="720"/>
            </a:xfrm>
            <a:custGeom>
              <a:avLst/>
              <a:gdLst>
                <a:gd name="T0" fmla="*/ 152 w 200"/>
                <a:gd name="T1" fmla="*/ 0 h 720"/>
                <a:gd name="T2" fmla="*/ 8 w 200"/>
                <a:gd name="T3" fmla="*/ 384 h 720"/>
                <a:gd name="T4" fmla="*/ 200 w 200"/>
                <a:gd name="T5" fmla="*/ 720 h 720"/>
                <a:gd name="T6" fmla="*/ 0 60000 65536"/>
                <a:gd name="T7" fmla="*/ 0 60000 65536"/>
                <a:gd name="T8" fmla="*/ 0 60000 65536"/>
                <a:gd name="T9" fmla="*/ 0 w 200"/>
                <a:gd name="T10" fmla="*/ 0 h 720"/>
                <a:gd name="T11" fmla="*/ 200 w 200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0" h="720">
                  <a:moveTo>
                    <a:pt x="152" y="0"/>
                  </a:moveTo>
                  <a:cubicBezTo>
                    <a:pt x="76" y="132"/>
                    <a:pt x="0" y="264"/>
                    <a:pt x="8" y="384"/>
                  </a:cubicBezTo>
                  <a:cubicBezTo>
                    <a:pt x="16" y="504"/>
                    <a:pt x="192" y="672"/>
                    <a:pt x="200" y="720"/>
                  </a:cubicBezTo>
                </a:path>
              </a:pathLst>
            </a:custGeom>
            <a:noFill/>
            <a:ln w="28575" cap="flat" cmpd="sng">
              <a:solidFill>
                <a:schemeClr val="folHlink"/>
              </a:solidFill>
              <a:prstDash val="sysDot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0974" name="Text Box 21"/>
            <p:cNvSpPr txBox="1">
              <a:spLocks noChangeArrowheads="1"/>
            </p:cNvSpPr>
            <p:nvPr/>
          </p:nvSpPr>
          <p:spPr bwMode="auto">
            <a:xfrm>
              <a:off x="3408" y="1584"/>
              <a:ext cx="48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>
                  <a:solidFill>
                    <a:srgbClr val="FFFF66"/>
                  </a:solidFill>
                </a:rPr>
                <a:t>BEP</a:t>
              </a:r>
            </a:p>
          </p:txBody>
        </p:sp>
      </p:grpSp>
      <p:grpSp>
        <p:nvGrpSpPr>
          <p:cNvPr id="40969" name="Group 22"/>
          <p:cNvGrpSpPr>
            <a:grpSpLocks/>
          </p:cNvGrpSpPr>
          <p:nvPr/>
        </p:nvGrpSpPr>
        <p:grpSpPr bwMode="auto">
          <a:xfrm>
            <a:off x="6073775" y="2835275"/>
            <a:ext cx="2419350" cy="1489075"/>
            <a:chOff x="3818" y="1813"/>
            <a:chExt cx="1524" cy="938"/>
          </a:xfrm>
        </p:grpSpPr>
        <p:sp>
          <p:nvSpPr>
            <p:cNvPr id="40971" name="Freeform 23"/>
            <p:cNvSpPr>
              <a:spLocks/>
            </p:cNvSpPr>
            <p:nvPr/>
          </p:nvSpPr>
          <p:spPr bwMode="auto">
            <a:xfrm rot="80742">
              <a:off x="3818" y="1883"/>
              <a:ext cx="1008" cy="868"/>
            </a:xfrm>
            <a:custGeom>
              <a:avLst/>
              <a:gdLst>
                <a:gd name="T0" fmla="*/ 816 w 1008"/>
                <a:gd name="T1" fmla="*/ 0 h 816"/>
                <a:gd name="T2" fmla="*/ 0 w 1008"/>
                <a:gd name="T3" fmla="*/ 816 h 816"/>
                <a:gd name="T4" fmla="*/ 1008 w 1008"/>
                <a:gd name="T5" fmla="*/ 384 h 816"/>
                <a:gd name="T6" fmla="*/ 816 w 1008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8"/>
                <a:gd name="T13" fmla="*/ 0 h 816"/>
                <a:gd name="T14" fmla="*/ 1008 w 1008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8" h="816">
                  <a:moveTo>
                    <a:pt x="816" y="0"/>
                  </a:moveTo>
                  <a:lnTo>
                    <a:pt x="0" y="816"/>
                  </a:lnTo>
                  <a:lnTo>
                    <a:pt x="1008" y="384"/>
                  </a:lnTo>
                  <a:lnTo>
                    <a:pt x="816" y="0"/>
                  </a:lnTo>
                  <a:close/>
                </a:path>
              </a:pathLst>
            </a:custGeom>
            <a:gradFill rotWithShape="0">
              <a:gsLst>
                <a:gs pos="0">
                  <a:srgbClr val="FF66FF"/>
                </a:gs>
                <a:gs pos="100000">
                  <a:srgbClr val="66FF9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0972" name="Text Box 24"/>
            <p:cNvSpPr txBox="1">
              <a:spLocks noChangeArrowheads="1"/>
            </p:cNvSpPr>
            <p:nvPr/>
          </p:nvSpPr>
          <p:spPr bwMode="auto">
            <a:xfrm>
              <a:off x="4752" y="1813"/>
              <a:ext cx="59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>
                  <a:solidFill>
                    <a:schemeClr val="accent2"/>
                  </a:solidFill>
                </a:rPr>
                <a:t>Profit</a:t>
              </a:r>
            </a:p>
          </p:txBody>
        </p:sp>
      </p:grpSp>
      <p:sp>
        <p:nvSpPr>
          <p:cNvPr id="261145" name="Text Box 25"/>
          <p:cNvSpPr txBox="1">
            <a:spLocks noChangeArrowheads="1"/>
          </p:cNvSpPr>
          <p:nvPr/>
        </p:nvSpPr>
        <p:spPr bwMode="auto">
          <a:xfrm>
            <a:off x="792163" y="5073650"/>
            <a:ext cx="3551237" cy="64135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th-TH" sz="3600"/>
              <a:t>FC Contribution = P - VC</a:t>
            </a:r>
            <a:endParaRPr lang="th-TH" altLang="th-TH" sz="36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1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build="p" autoUpdateAnimBg="0"/>
      <p:bldP spid="261145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5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76200" y="119063"/>
            <a:ext cx="8102600" cy="16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90000"/>
              </a:lnSpc>
            </a:pPr>
            <a:r>
              <a:rPr lang="th-TH" altLang="th-TH" sz="3600" u="sng"/>
              <a:t>ตัวอย่างที่ 9-6</a:t>
            </a:r>
            <a:endParaRPr lang="th-TH" altLang="th-TH" sz="3600"/>
          </a:p>
          <a:p>
            <a:pPr>
              <a:lnSpc>
                <a:spcPct val="90000"/>
              </a:lnSpc>
            </a:pPr>
            <a:r>
              <a:rPr lang="th-TH" altLang="th-TH" sz="3600"/>
              <a:t>กิจการผลิตปากกาแห่งหนึ่ง มีต้นทุนคงที่ 600 บาท </a:t>
            </a:r>
            <a:br>
              <a:rPr lang="th-TH" altLang="th-TH" sz="3600"/>
            </a:br>
            <a:r>
              <a:rPr lang="th-TH" altLang="th-TH" sz="3600"/>
              <a:t>ต้นทุนผันแปร ด้ามละ 5 บาท ตั้งราคาขาย ด้ามละ 15 บาท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828800"/>
            <a:ext cx="3668713" cy="1006475"/>
            <a:chOff x="566" y="1243"/>
            <a:chExt cx="2311" cy="634"/>
          </a:xfrm>
        </p:grpSpPr>
        <p:sp>
          <p:nvSpPr>
            <p:cNvPr id="42000" name="Text Box 4"/>
            <p:cNvSpPr txBox="1">
              <a:spLocks noChangeArrowheads="1"/>
            </p:cNvSpPr>
            <p:nvPr/>
          </p:nvSpPr>
          <p:spPr bwMode="auto">
            <a:xfrm>
              <a:off x="566" y="1243"/>
              <a:ext cx="2311" cy="63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th-TH" sz="3600"/>
                <a:t>BEP (Unit)	=	FC    </a:t>
              </a:r>
            </a:p>
            <a:p>
              <a:pPr>
                <a:lnSpc>
                  <a:spcPct val="80000"/>
                </a:lnSpc>
              </a:pPr>
              <a:r>
                <a:rPr lang="en-US" altLang="th-TH" sz="3600"/>
                <a:t>		         P - VC</a:t>
              </a:r>
              <a:endParaRPr lang="th-TH" altLang="th-TH" sz="3600"/>
            </a:p>
          </p:txBody>
        </p:sp>
        <p:sp>
          <p:nvSpPr>
            <p:cNvPr id="42001" name="Line 5"/>
            <p:cNvSpPr>
              <a:spLocks noChangeShapeType="1"/>
            </p:cNvSpPr>
            <p:nvPr/>
          </p:nvSpPr>
          <p:spPr bwMode="auto">
            <a:xfrm>
              <a:off x="2160" y="155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04800" y="2971800"/>
            <a:ext cx="3641725" cy="1006475"/>
            <a:chOff x="566" y="1243"/>
            <a:chExt cx="2294" cy="634"/>
          </a:xfrm>
        </p:grpSpPr>
        <p:sp>
          <p:nvSpPr>
            <p:cNvPr id="41998" name="Text Box 7"/>
            <p:cNvSpPr txBox="1">
              <a:spLocks noChangeArrowheads="1"/>
            </p:cNvSpPr>
            <p:nvPr/>
          </p:nvSpPr>
          <p:spPr bwMode="auto">
            <a:xfrm>
              <a:off x="566" y="1243"/>
              <a:ext cx="2294" cy="63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th-TH" sz="3600"/>
                <a:t>		=	600   </a:t>
              </a:r>
            </a:p>
            <a:p>
              <a:pPr>
                <a:lnSpc>
                  <a:spcPct val="80000"/>
                </a:lnSpc>
              </a:pPr>
              <a:r>
                <a:rPr lang="en-US" altLang="th-TH" sz="3600"/>
                <a:t>		          15 - 5</a:t>
              </a:r>
              <a:endParaRPr lang="th-TH" altLang="th-TH" sz="3600"/>
            </a:p>
          </p:txBody>
        </p:sp>
        <p:sp>
          <p:nvSpPr>
            <p:cNvPr id="41999" name="Line 8"/>
            <p:cNvSpPr>
              <a:spLocks noChangeShapeType="1"/>
            </p:cNvSpPr>
            <p:nvPr/>
          </p:nvSpPr>
          <p:spPr bwMode="auto">
            <a:xfrm>
              <a:off x="2160" y="155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62153" name="Text Box 9"/>
          <p:cNvSpPr txBox="1">
            <a:spLocks noChangeArrowheads="1"/>
          </p:cNvSpPr>
          <p:nvPr/>
        </p:nvSpPr>
        <p:spPr bwMode="auto">
          <a:xfrm>
            <a:off x="296863" y="4048125"/>
            <a:ext cx="33909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th-TH" sz="3600"/>
              <a:t>BEP (Unit) 	=  </a:t>
            </a:r>
            <a:r>
              <a:rPr lang="th-TH" altLang="th-TH" sz="3600"/>
              <a:t>60 ด้าม</a:t>
            </a:r>
          </a:p>
        </p:txBody>
      </p:sp>
      <p:sp>
        <p:nvSpPr>
          <p:cNvPr id="41991" name="Line 10"/>
          <p:cNvSpPr>
            <a:spLocks noChangeShapeType="1"/>
          </p:cNvSpPr>
          <p:nvPr/>
        </p:nvSpPr>
        <p:spPr bwMode="auto">
          <a:xfrm flipH="1" flipV="1">
            <a:off x="4191000" y="1752600"/>
            <a:ext cx="0" cy="5029200"/>
          </a:xfrm>
          <a:prstGeom prst="line">
            <a:avLst/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62155" name="Text Box 11"/>
          <p:cNvSpPr txBox="1">
            <a:spLocks noChangeArrowheads="1"/>
          </p:cNvSpPr>
          <p:nvPr/>
        </p:nvSpPr>
        <p:spPr bwMode="auto">
          <a:xfrm>
            <a:off x="301625" y="4711700"/>
            <a:ext cx="432435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90000"/>
              </a:lnSpc>
            </a:pPr>
            <a:r>
              <a:rPr lang="th-TH" altLang="th-TH" sz="3600"/>
              <a:t>ถ้าต้องการกำไร 200 บาท</a:t>
            </a:r>
          </a:p>
          <a:p>
            <a:pPr>
              <a:lnSpc>
                <a:spcPct val="90000"/>
              </a:lnSpc>
            </a:pPr>
            <a:r>
              <a:rPr lang="th-TH" altLang="th-TH" sz="3600"/>
              <a:t>จะต้องขายปากกาให้ได้กี่ด้าม?</a:t>
            </a:r>
          </a:p>
        </p:txBody>
      </p:sp>
      <p:sp>
        <p:nvSpPr>
          <p:cNvPr id="262156" name="Text Box 12"/>
          <p:cNvSpPr txBox="1">
            <a:spLocks noChangeArrowheads="1"/>
          </p:cNvSpPr>
          <p:nvPr/>
        </p:nvSpPr>
        <p:spPr bwMode="auto">
          <a:xfrm>
            <a:off x="4679950" y="1873250"/>
            <a:ext cx="3551238" cy="64135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th-TH" sz="3600"/>
              <a:t>FC Contribution = P - VC</a:t>
            </a:r>
            <a:endParaRPr lang="th-TH" altLang="th-TH" sz="3600"/>
          </a:p>
        </p:txBody>
      </p:sp>
      <p:sp>
        <p:nvSpPr>
          <p:cNvPr id="262157" name="Text Box 13"/>
          <p:cNvSpPr txBox="1">
            <a:spLocks noChangeArrowheads="1"/>
          </p:cNvSpPr>
          <p:nvPr/>
        </p:nvSpPr>
        <p:spPr bwMode="auto">
          <a:xfrm>
            <a:off x="5838825" y="2533650"/>
            <a:ext cx="24669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3600"/>
              <a:t>= 15 - 5</a:t>
            </a:r>
          </a:p>
          <a:p>
            <a:pPr>
              <a:lnSpc>
                <a:spcPct val="80000"/>
              </a:lnSpc>
            </a:pPr>
            <a:r>
              <a:rPr lang="th-TH" altLang="th-TH" sz="3600"/>
              <a:t>= 10 บาทต่อหน่วย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648200" y="3800475"/>
            <a:ext cx="4379913" cy="2474913"/>
            <a:chOff x="2928" y="2394"/>
            <a:chExt cx="2759" cy="1559"/>
          </a:xfrm>
        </p:grpSpPr>
        <p:sp>
          <p:nvSpPr>
            <p:cNvPr id="41996" name="Text Box 14"/>
            <p:cNvSpPr txBox="1">
              <a:spLocks noChangeArrowheads="1"/>
            </p:cNvSpPr>
            <p:nvPr/>
          </p:nvSpPr>
          <p:spPr bwMode="auto">
            <a:xfrm>
              <a:off x="2928" y="2394"/>
              <a:ext cx="2759" cy="1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ดังนั้น จะต้องขายเพิ่มขึ้นอีก</a:t>
              </a:r>
            </a:p>
            <a:p>
              <a:pPr>
                <a:lnSpc>
                  <a:spcPct val="70000"/>
                </a:lnSpc>
              </a:pPr>
              <a:r>
                <a:rPr lang="en-US" altLang="th-TH" sz="3600"/>
                <a:t>=   200</a:t>
              </a:r>
            </a:p>
            <a:p>
              <a:pPr>
                <a:lnSpc>
                  <a:spcPct val="70000"/>
                </a:lnSpc>
              </a:pPr>
              <a:r>
                <a:rPr lang="en-US" altLang="th-TH" sz="3600"/>
                <a:t>      10</a:t>
              </a:r>
            </a:p>
            <a:p>
              <a:pPr>
                <a:lnSpc>
                  <a:spcPct val="90000"/>
                </a:lnSpc>
              </a:pPr>
              <a:r>
                <a:rPr lang="en-US" altLang="th-TH" sz="3600"/>
                <a:t>=    20 </a:t>
              </a:r>
              <a:r>
                <a:rPr lang="th-TH" altLang="th-TH" sz="3600"/>
                <a:t>ด้าม</a:t>
              </a:r>
            </a:p>
            <a:p>
              <a:pPr>
                <a:lnSpc>
                  <a:spcPct val="110000"/>
                </a:lnSpc>
              </a:pPr>
              <a:r>
                <a:rPr lang="th-TH" altLang="th-TH" sz="3600"/>
                <a:t>รวมเป็นต้องขายทั้งสิ้น 80 ด้าม</a:t>
              </a:r>
            </a:p>
          </p:txBody>
        </p:sp>
        <p:sp>
          <p:nvSpPr>
            <p:cNvPr id="41997" name="Line 16"/>
            <p:cNvSpPr>
              <a:spLocks noChangeShapeType="1"/>
            </p:cNvSpPr>
            <p:nvPr/>
          </p:nvSpPr>
          <p:spPr bwMode="auto">
            <a:xfrm>
              <a:off x="3216" y="2976"/>
              <a:ext cx="33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2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2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2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2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2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53" grpId="0" build="p" autoUpdateAnimBg="0"/>
      <p:bldP spid="262155" grpId="0" autoUpdateAnimBg="0"/>
      <p:bldP spid="262156" grpId="0" animBg="1" autoUpdateAnimBg="0"/>
      <p:bldP spid="26215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วัตถุประสงค์ในการกำหนดราคา</a:t>
            </a:r>
            <a:endParaRPr lang="th-TH" altLang="th-TH" dirty="0" smtClean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875"/>
            <a:ext cx="8077200" cy="4911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ขึ้นอยู่กับวัตถุประสงค์ด้านการตลาดของกิจการ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ผู้นำด้านคุณภาพ	</a:t>
            </a:r>
            <a:r>
              <a:rPr lang="en-US" altLang="th-TH" sz="3200" smtClean="0"/>
              <a:t>--&gt; </a:t>
            </a:r>
            <a:r>
              <a:rPr lang="th-TH" altLang="th-TH" sz="3200" smtClean="0"/>
              <a:t> ราคาสูง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ผู้นำส่วนแบ่งตลาด</a:t>
            </a:r>
            <a:r>
              <a:rPr lang="en-US" altLang="th-TH" sz="3200" smtClean="0"/>
              <a:t>--&gt;</a:t>
            </a:r>
            <a:r>
              <a:rPr lang="th-TH" altLang="th-TH" sz="3200" smtClean="0"/>
              <a:t>  ราคาต่ำ</a:t>
            </a:r>
          </a:p>
          <a:p>
            <a:r>
              <a:rPr lang="th-TH" altLang="th-TH" smtClean="0"/>
              <a:t>พิจารณาความสัมพันธ์ระหว่างส่วนประสมการตลาดทั้งหมด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ผลิตภัณฑ์	</a:t>
            </a:r>
            <a:r>
              <a:rPr lang="en-US" altLang="th-TH" sz="3200" smtClean="0"/>
              <a:t>: </a:t>
            </a:r>
            <a:r>
              <a:rPr lang="th-TH" altLang="th-TH" sz="3200" smtClean="0"/>
              <a:t>ระดับคุณภาพที่ผู้บริโภครับรู้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การจัดจำหน่าย	: คุณค่า และความสะดวก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การส่งเสริม	: การรับรู้ การจูงใจ การตัดสินใจซื้อ</a:t>
            </a:r>
            <a:endParaRPr lang="th-TH" altLang="th-TH" sz="32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การกำหนดราคาโดยยึดคุณค่าเป็นหลัก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153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พิจารณาจากการรับรู้ของผู้บริโภคที่มีต่อราคาและคุณภาพ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ในการกำหนดราคา กิจการต้องคำนึงถึงความเหมาะสมระหว่าง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ราคาที่กิจการกำหนด กับ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คุณค่าของผลิตภัณฑ์ที่ผู้บริโภครับรู้</a:t>
            </a:r>
            <a:r>
              <a:rPr lang="en-US" altLang="th-TH" sz="3600" smtClean="0"/>
              <a:t> </a:t>
            </a:r>
            <a:br>
              <a:rPr lang="en-US" altLang="th-TH" sz="3600" smtClean="0"/>
            </a:br>
            <a:r>
              <a:rPr lang="en-US" altLang="th-TH" sz="3600" smtClean="0"/>
              <a:t>(Perceived Value)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ใช้ส่วนประสมทางการตลาดอีก 3 ตัว</a:t>
            </a:r>
            <a:r>
              <a:rPr lang="en-US" altLang="th-TH" sz="3600" smtClean="0"/>
              <a:t> </a:t>
            </a:r>
            <a:r>
              <a:rPr lang="th-TH" altLang="th-TH" sz="3600" smtClean="0"/>
              <a:t>คือ</a:t>
            </a:r>
            <a:r>
              <a:rPr lang="en-US" altLang="th-TH" sz="3600" smtClean="0"/>
              <a:t> </a:t>
            </a:r>
            <a:br>
              <a:rPr lang="en-US" altLang="th-TH" sz="3600" smtClean="0"/>
            </a:br>
            <a:r>
              <a:rPr lang="en-US" altLang="th-TH" sz="3600" smtClean="0"/>
              <a:t>Product, Place</a:t>
            </a:r>
            <a:r>
              <a:rPr lang="th-TH" altLang="th-TH" sz="3600" smtClean="0"/>
              <a:t> และ</a:t>
            </a:r>
            <a:r>
              <a:rPr lang="en-US" altLang="th-TH" sz="3600" smtClean="0"/>
              <a:t> Promotion</a:t>
            </a:r>
            <a:r>
              <a:rPr lang="th-TH" altLang="th-TH" sz="3600" smtClean="0"/>
              <a:t> </a:t>
            </a:r>
            <a:br>
              <a:rPr lang="th-TH" altLang="th-TH" sz="3600" smtClean="0"/>
            </a:br>
            <a:r>
              <a:rPr lang="th-TH" altLang="th-TH" sz="3600" smtClean="0"/>
              <a:t>ในการสร้างมูลค่าเพิ่ม</a:t>
            </a:r>
            <a:r>
              <a:rPr lang="en-US" altLang="th-TH" sz="3600" smtClean="0"/>
              <a:t> (Value Added)</a:t>
            </a:r>
            <a:endParaRPr lang="th-TH" altLang="th-TH" sz="3600" smtClean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6565900" y="5326063"/>
          <a:ext cx="2120900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Clip" r:id="rId4" imgW="3949920" imgH="2284920" progId="MS_ClipArt_Gallery.2">
                  <p:embed/>
                </p:oleObj>
              </mc:Choice>
              <mc:Fallback>
                <p:oleObj name="Clip" r:id="rId4" imgW="3949920" imgH="228492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900" y="5326063"/>
                        <a:ext cx="2120900" cy="1227137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AutoShape 5"/>
          <p:cNvSpPr>
            <a:spLocks noChangeArrowheads="1"/>
          </p:cNvSpPr>
          <p:nvPr/>
        </p:nvSpPr>
        <p:spPr bwMode="auto">
          <a:xfrm flipH="1">
            <a:off x="6565900" y="3429000"/>
            <a:ext cx="1981200" cy="1371600"/>
          </a:xfrm>
          <a:prstGeom prst="cloudCallout">
            <a:avLst>
              <a:gd name="adj1" fmla="val -36620"/>
              <a:gd name="adj2" fmla="val 7950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/>
            <a:r>
              <a:rPr lang="th-TH" altLang="th-TH" sz="3600"/>
              <a:t>35 B.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9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กลยุทธ์ราคา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19200" y="2133600"/>
            <a:ext cx="6705600" cy="1828800"/>
            <a:chOff x="768" y="1344"/>
            <a:chExt cx="4224" cy="1152"/>
          </a:xfrm>
        </p:grpSpPr>
        <p:sp>
          <p:nvSpPr>
            <p:cNvPr id="43016" name="Rectangle 3"/>
            <p:cNvSpPr>
              <a:spLocks noChangeArrowheads="1"/>
            </p:cNvSpPr>
            <p:nvPr/>
          </p:nvSpPr>
          <p:spPr bwMode="auto">
            <a:xfrm>
              <a:off x="768" y="1344"/>
              <a:ext cx="4224" cy="432"/>
            </a:xfrm>
            <a:prstGeom prst="rect">
              <a:avLst/>
            </a:prstGeom>
            <a:noFill/>
            <a:ln w="127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/>
              <a:r>
                <a:rPr kumimoji="0" lang="th-TH" altLang="th-TH" sz="3600"/>
                <a:t>กลยุทธ์การกำหนดราคา</a:t>
              </a:r>
            </a:p>
          </p:txBody>
        </p:sp>
        <p:sp>
          <p:nvSpPr>
            <p:cNvPr id="43017" name="Rectangle 5"/>
            <p:cNvSpPr>
              <a:spLocks noChangeArrowheads="1"/>
            </p:cNvSpPr>
            <p:nvPr/>
          </p:nvSpPr>
          <p:spPr bwMode="auto">
            <a:xfrm>
              <a:off x="768" y="1776"/>
              <a:ext cx="2112" cy="720"/>
            </a:xfrm>
            <a:prstGeom prst="rect">
              <a:avLst/>
            </a:prstGeom>
            <a:solidFill>
              <a:srgbClr val="CCCCFF"/>
            </a:solidFill>
            <a:ln w="127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/>
              <a:r>
                <a:rPr kumimoji="0" lang="th-TH" altLang="th-TH" sz="3600"/>
                <a:t>ราคาสำหรับ</a:t>
              </a:r>
            </a:p>
            <a:p>
              <a:pPr algn="ctr"/>
              <a:r>
                <a:rPr kumimoji="0" lang="th-TH" altLang="th-TH" sz="3600"/>
                <a:t>ผลิตภัณฑ์ใหม่</a:t>
              </a:r>
            </a:p>
          </p:txBody>
        </p:sp>
        <p:sp>
          <p:nvSpPr>
            <p:cNvPr id="43018" name="Rectangle 6"/>
            <p:cNvSpPr>
              <a:spLocks noChangeArrowheads="1"/>
            </p:cNvSpPr>
            <p:nvPr/>
          </p:nvSpPr>
          <p:spPr bwMode="auto">
            <a:xfrm>
              <a:off x="2880" y="1776"/>
              <a:ext cx="2112" cy="720"/>
            </a:xfrm>
            <a:prstGeom prst="rect">
              <a:avLst/>
            </a:prstGeom>
            <a:solidFill>
              <a:srgbClr val="CCCCFF"/>
            </a:solidFill>
            <a:ln w="127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/>
              <a:r>
                <a:rPr kumimoji="0" lang="th-TH" altLang="th-TH" sz="3600"/>
                <a:t>ราคาสำหรับ</a:t>
              </a:r>
            </a:p>
            <a:p>
              <a:pPr algn="ctr"/>
              <a:r>
                <a:rPr kumimoji="0" lang="th-TH" altLang="th-TH" sz="3600"/>
                <a:t>ผลิตภัณฑ์โดยทั่วไป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219200" y="3962400"/>
            <a:ext cx="6705600" cy="1600200"/>
            <a:chOff x="768" y="2496"/>
            <a:chExt cx="4224" cy="1008"/>
          </a:xfrm>
        </p:grpSpPr>
        <p:sp>
          <p:nvSpPr>
            <p:cNvPr id="43013" name="Rectangle 4"/>
            <p:cNvSpPr>
              <a:spLocks noChangeArrowheads="1"/>
            </p:cNvSpPr>
            <p:nvPr/>
          </p:nvSpPr>
          <p:spPr bwMode="auto">
            <a:xfrm>
              <a:off x="768" y="3072"/>
              <a:ext cx="4224" cy="432"/>
            </a:xfrm>
            <a:prstGeom prst="rect">
              <a:avLst/>
            </a:prstGeom>
            <a:solidFill>
              <a:srgbClr val="99FFCC"/>
            </a:solidFill>
            <a:ln w="127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/>
              <a:r>
                <a:rPr kumimoji="0" lang="th-TH" altLang="th-TH" sz="3600"/>
                <a:t>กลยุทธ์การปรับราคา</a:t>
              </a:r>
            </a:p>
          </p:txBody>
        </p:sp>
        <p:sp>
          <p:nvSpPr>
            <p:cNvPr id="43014" name="Line 7"/>
            <p:cNvSpPr>
              <a:spLocks noChangeShapeType="1"/>
            </p:cNvSpPr>
            <p:nvPr/>
          </p:nvSpPr>
          <p:spPr bwMode="auto">
            <a:xfrm>
              <a:off x="1776" y="2496"/>
              <a:ext cx="0" cy="5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3015" name="Line 8"/>
            <p:cNvSpPr>
              <a:spLocks noChangeShapeType="1"/>
            </p:cNvSpPr>
            <p:nvPr/>
          </p:nvSpPr>
          <p:spPr bwMode="auto">
            <a:xfrm>
              <a:off x="3936" y="2496"/>
              <a:ext cx="0" cy="5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กลยุทธ์การกำหนดราคาสำหรับผลิตภัณฑ์ใหม่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3600" dirty="0" smtClean="0">
                <a:cs typeface="+mj-cs"/>
              </a:rPr>
              <a:t>ผลิตภัณฑ์ใหม่แบบริเริ่ม</a:t>
            </a:r>
            <a:r>
              <a:rPr lang="en-US" sz="3600" dirty="0" smtClean="0">
                <a:cs typeface="+mj-cs"/>
              </a:rPr>
              <a:t> (Innovative Product) </a:t>
            </a:r>
            <a:r>
              <a:rPr lang="th-TH" sz="3600" dirty="0" smtClean="0">
                <a:cs typeface="+mj-cs"/>
              </a:rPr>
              <a:t>และ </a:t>
            </a:r>
            <a:br>
              <a:rPr lang="th-TH" sz="3600" dirty="0" smtClean="0">
                <a:cs typeface="+mj-cs"/>
              </a:rPr>
            </a:br>
            <a:r>
              <a:rPr lang="th-TH" sz="3600" dirty="0" smtClean="0">
                <a:cs typeface="+mj-cs"/>
              </a:rPr>
              <a:t>ผลิตภัณฑ์ใหม่แบบปรับปรุง</a:t>
            </a:r>
            <a:r>
              <a:rPr lang="en-US" sz="3600" dirty="0" smtClean="0">
                <a:cs typeface="+mj-cs"/>
              </a:rPr>
              <a:t> (Modified Product)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3600" dirty="0" smtClean="0">
                <a:cs typeface="+mj-cs"/>
              </a:rPr>
              <a:t>กลยุทธ์ราคาหัวกะทิ</a:t>
            </a:r>
            <a:endParaRPr lang="en-US" sz="3600" dirty="0" smtClean="0">
              <a:cs typeface="+mj-cs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3600" dirty="0" smtClean="0">
                <a:cs typeface="+mj-cs"/>
              </a:rPr>
              <a:t>กลยุทธ์ราคาเจาะตลาด</a:t>
            </a:r>
            <a:endParaRPr lang="en-US" sz="3600" dirty="0" smtClean="0"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th-TH" sz="3600" dirty="0" smtClean="0">
                <a:cs typeface="+mj-cs"/>
              </a:rPr>
              <a:t>ผลิตภัณฑ์ใหม่ที่เลียนแบบ</a:t>
            </a:r>
            <a:r>
              <a:rPr lang="en-US" sz="3600" dirty="0" smtClean="0">
                <a:cs typeface="+mj-cs"/>
              </a:rPr>
              <a:t> (Me-too Product)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3600" dirty="0" smtClean="0">
                <a:cs typeface="+mj-cs"/>
              </a:rPr>
              <a:t>กลยุทธ์ราคาตามระดับราคาและคุณภาพ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7391400" y="4724400"/>
          <a:ext cx="17526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Clip" r:id="rId4" imgW="3627000" imgH="3466800" progId="MS_ClipArt_Gallery.2">
                  <p:embed/>
                </p:oleObj>
              </mc:Choice>
              <mc:Fallback>
                <p:oleObj name="Clip" r:id="rId4" imgW="3627000" imgH="34668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724400"/>
                        <a:ext cx="17526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1" name="Group 2"/>
          <p:cNvGrpSpPr>
            <a:grpSpLocks/>
          </p:cNvGrpSpPr>
          <p:nvPr/>
        </p:nvGrpSpPr>
        <p:grpSpPr bwMode="auto">
          <a:xfrm>
            <a:off x="6705600" y="2133600"/>
            <a:ext cx="2209800" cy="1219200"/>
            <a:chOff x="3936" y="1152"/>
            <a:chExt cx="1680" cy="1005"/>
          </a:xfrm>
        </p:grpSpPr>
        <p:graphicFrame>
          <p:nvGraphicFramePr>
            <p:cNvPr id="9219" name="Object 3"/>
            <p:cNvGraphicFramePr>
              <a:graphicFrameLocks noChangeAspect="1"/>
            </p:cNvGraphicFramePr>
            <p:nvPr/>
          </p:nvGraphicFramePr>
          <p:xfrm>
            <a:off x="3936" y="1152"/>
            <a:ext cx="1056" cy="5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9" name="Clip" r:id="rId4" imgW="6117840" imgH="3224160" progId="MS_ClipArt_Gallery.2">
                    <p:embed/>
                  </p:oleObj>
                </mc:Choice>
                <mc:Fallback>
                  <p:oleObj name="Clip" r:id="rId4" imgW="6117840" imgH="3224160" progId="MS_ClipArt_Gallery.2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1152"/>
                          <a:ext cx="1056" cy="5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0" name="Object 4"/>
            <p:cNvGraphicFramePr>
              <a:graphicFrameLocks noChangeAspect="1"/>
            </p:cNvGraphicFramePr>
            <p:nvPr/>
          </p:nvGraphicFramePr>
          <p:xfrm>
            <a:off x="4272" y="1708"/>
            <a:ext cx="1344" cy="4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0" name="Clip" r:id="rId6" imgW="5128560" imgH="1714320" progId="MS_ClipArt_Gallery.2">
                    <p:embed/>
                  </p:oleObj>
                </mc:Choice>
                <mc:Fallback>
                  <p:oleObj name="Clip" r:id="rId6" imgW="5128560" imgH="1714320" progId="MS_ClipArt_Gallery.2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708"/>
                          <a:ext cx="1344" cy="4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18" name="Object 9"/>
          <p:cNvGraphicFramePr>
            <a:graphicFrameLocks noChangeAspect="1"/>
          </p:cNvGraphicFramePr>
          <p:nvPr/>
        </p:nvGraphicFramePr>
        <p:xfrm>
          <a:off x="7762875" y="914400"/>
          <a:ext cx="1381125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Clip" r:id="rId8" imgW="1113480" imgH="1131480" progId="MS_ClipArt_Gallery.2">
                  <p:embed/>
                </p:oleObj>
              </mc:Choice>
              <mc:Fallback>
                <p:oleObj name="Clip" r:id="rId8" imgW="1113480" imgH="1131480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75" y="914400"/>
                        <a:ext cx="1381125" cy="140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51" name="AutoShape 11"/>
          <p:cNvSpPr>
            <a:spLocks noChangeArrowheads="1"/>
          </p:cNvSpPr>
          <p:nvPr/>
        </p:nvSpPr>
        <p:spPr bwMode="auto">
          <a:xfrm flipH="1">
            <a:off x="1219200" y="2133600"/>
            <a:ext cx="4876800" cy="1219200"/>
          </a:xfrm>
          <a:prstGeom prst="homePlate">
            <a:avLst>
              <a:gd name="adj" fmla="val 5820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th-TH" altLang="th-TH" sz="3600"/>
              <a:t>กลยุทธ์ราคาหัวกะทิ</a:t>
            </a:r>
          </a:p>
          <a:p>
            <a:pPr algn="ctr">
              <a:lnSpc>
                <a:spcPct val="80000"/>
              </a:lnSpc>
            </a:pPr>
            <a:r>
              <a:rPr lang="en-US" altLang="th-TH" sz="3600"/>
              <a:t>(Skimming Pricing Strategy)</a:t>
            </a:r>
            <a:endParaRPr lang="th-TH" altLang="th-TH" sz="3600"/>
          </a:p>
        </p:txBody>
      </p:sp>
      <p:sp>
        <p:nvSpPr>
          <p:cNvPr id="9223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1. กลยุทธ์ราคาหัวกะทิ</a:t>
            </a:r>
          </a:p>
        </p:txBody>
      </p:sp>
      <p:sp>
        <p:nvSpPr>
          <p:cNvPr id="266253" name="Rectangle 13"/>
          <p:cNvSpPr>
            <a:spLocks noGrp="1" noChangeArrowheads="1"/>
          </p:cNvSpPr>
          <p:nvPr>
            <p:ph idx="1"/>
          </p:nvPr>
        </p:nvSpPr>
        <p:spPr>
          <a:xfrm>
            <a:off x="1600200" y="3657600"/>
            <a:ext cx="7162800" cy="236220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dirty="0" smtClean="0"/>
              <a:t>กำหนดราคาสูงในช่วงแรก หลังจากนั้นอาจลดราคาลง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dirty="0" smtClean="0"/>
              <a:t>เหมาะกับผลิตภัณฑ์ใหม่ที่มีความแตกต่าง ต้องการใช้เงินลงทุนมาก เทคโนโลยีเปลี่ยนแปลงเร็ว ราคาสูงแสดงถึงภาพลักษณ์ที่ดี อุปสงค์มีความยืดหยุ่นต่ำ</a:t>
            </a:r>
            <a:r>
              <a:rPr lang="en-US" dirty="0" smtClean="0"/>
              <a:t> (Inelastic Demand)</a:t>
            </a:r>
            <a:endParaRPr lang="th-TH" dirty="0" smtClean="0"/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6200" y="1524000"/>
            <a:ext cx="1666875" cy="4953000"/>
            <a:chOff x="48" y="960"/>
            <a:chExt cx="1050" cy="3120"/>
          </a:xfrm>
        </p:grpSpPr>
        <p:sp>
          <p:nvSpPr>
            <p:cNvPr id="9226" name="Text Box 14"/>
            <p:cNvSpPr txBox="1">
              <a:spLocks noChangeArrowheads="1"/>
            </p:cNvSpPr>
            <p:nvPr/>
          </p:nvSpPr>
          <p:spPr bwMode="auto">
            <a:xfrm>
              <a:off x="48" y="960"/>
              <a:ext cx="10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kumimoji="0" lang="th-TH" altLang="th-TH"/>
                <a:t>Ceiling Price</a:t>
              </a:r>
            </a:p>
          </p:txBody>
        </p:sp>
        <p:grpSp>
          <p:nvGrpSpPr>
            <p:cNvPr id="9227" name="Group 16"/>
            <p:cNvGrpSpPr>
              <a:grpSpLocks/>
            </p:cNvGrpSpPr>
            <p:nvPr/>
          </p:nvGrpSpPr>
          <p:grpSpPr bwMode="auto">
            <a:xfrm>
              <a:off x="96" y="1296"/>
              <a:ext cx="928" cy="2784"/>
              <a:chOff x="96" y="1296"/>
              <a:chExt cx="928" cy="2784"/>
            </a:xfrm>
          </p:grpSpPr>
          <p:grpSp>
            <p:nvGrpSpPr>
              <p:cNvPr id="9228" name="Group 5"/>
              <p:cNvGrpSpPr>
                <a:grpSpLocks/>
              </p:cNvGrpSpPr>
              <p:nvPr/>
            </p:nvGrpSpPr>
            <p:grpSpPr bwMode="auto">
              <a:xfrm>
                <a:off x="480" y="1296"/>
                <a:ext cx="336" cy="2496"/>
                <a:chOff x="384" y="1344"/>
                <a:chExt cx="336" cy="2496"/>
              </a:xfrm>
            </p:grpSpPr>
            <p:sp>
              <p:nvSpPr>
                <p:cNvPr id="9231" name="Oval 6"/>
                <p:cNvSpPr>
                  <a:spLocks noChangeArrowheads="1"/>
                </p:cNvSpPr>
                <p:nvPr/>
              </p:nvSpPr>
              <p:spPr bwMode="auto">
                <a:xfrm>
                  <a:off x="384" y="1344"/>
                  <a:ext cx="336" cy="336"/>
                </a:xfrm>
                <a:prstGeom prst="ellipse">
                  <a:avLst/>
                </a:prstGeom>
                <a:solidFill>
                  <a:schemeClr val="tx2"/>
                </a:solidFill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1pPr>
                  <a:lvl2pPr marL="742950" indent="-28575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2pPr>
                  <a:lvl3pPr marL="1143000" indent="-22860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3pPr>
                  <a:lvl4pPr marL="1600200" indent="-22860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4pPr>
                  <a:lvl5pPr marL="2057400" indent="-22860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9pPr>
                </a:lstStyle>
                <a:p>
                  <a:endParaRPr lang="th-TH" altLang="th-TH"/>
                </a:p>
              </p:txBody>
            </p:sp>
            <p:sp>
              <p:nvSpPr>
                <p:cNvPr id="9232" name="Oval 7"/>
                <p:cNvSpPr>
                  <a:spLocks noChangeArrowheads="1"/>
                </p:cNvSpPr>
                <p:nvPr/>
              </p:nvSpPr>
              <p:spPr bwMode="auto">
                <a:xfrm>
                  <a:off x="384" y="3504"/>
                  <a:ext cx="336" cy="336"/>
                </a:xfrm>
                <a:prstGeom prst="ellipse">
                  <a:avLst/>
                </a:prstGeom>
                <a:solidFill>
                  <a:schemeClr val="tx2"/>
                </a:solidFill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1pPr>
                  <a:lvl2pPr marL="742950" indent="-28575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2pPr>
                  <a:lvl3pPr marL="1143000" indent="-22860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3pPr>
                  <a:lvl4pPr marL="1600200" indent="-22860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4pPr>
                  <a:lvl5pPr marL="2057400" indent="-228600"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 b="1">
                      <a:solidFill>
                        <a:schemeClr val="tx1"/>
                      </a:solidFill>
                      <a:latin typeface="Angsana New" pitchFamily="18" charset="-34"/>
                    </a:defRPr>
                  </a:lvl9pPr>
                </a:lstStyle>
                <a:p>
                  <a:endParaRPr lang="th-TH" altLang="th-TH"/>
                </a:p>
              </p:txBody>
            </p:sp>
            <p:sp>
              <p:nvSpPr>
                <p:cNvPr id="9233" name="Line 8"/>
                <p:cNvSpPr>
                  <a:spLocks noChangeShapeType="1"/>
                </p:cNvSpPr>
                <p:nvPr/>
              </p:nvSpPr>
              <p:spPr bwMode="auto">
                <a:xfrm>
                  <a:off x="552" y="1680"/>
                  <a:ext cx="0" cy="1824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9229" name="Text Box 10"/>
              <p:cNvSpPr txBox="1">
                <a:spLocks noChangeArrowheads="1"/>
              </p:cNvSpPr>
              <p:nvPr/>
            </p:nvSpPr>
            <p:spPr bwMode="auto">
              <a:xfrm rot="-5400000">
                <a:off x="-48" y="2343"/>
                <a:ext cx="964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ctr">
                  <a:lnSpc>
                    <a:spcPct val="60000"/>
                  </a:lnSpc>
                </a:pPr>
                <a:r>
                  <a:rPr lang="en-US" altLang="th-TH" sz="2400" b="0">
                    <a:latin typeface="Comic Sans MS" pitchFamily="66" charset="0"/>
                  </a:rPr>
                  <a:t>Price Gap</a:t>
                </a:r>
                <a:endParaRPr lang="th-TH" altLang="th-TH" sz="2400" b="0">
                  <a:latin typeface="Comic Sans MS" pitchFamily="66" charset="0"/>
                </a:endParaRPr>
              </a:p>
            </p:txBody>
          </p:sp>
          <p:sp>
            <p:nvSpPr>
              <p:cNvPr id="9230" name="Text Box 15"/>
              <p:cNvSpPr txBox="1">
                <a:spLocks noChangeArrowheads="1"/>
              </p:cNvSpPr>
              <p:nvPr/>
            </p:nvSpPr>
            <p:spPr bwMode="auto">
              <a:xfrm>
                <a:off x="96" y="3715"/>
                <a:ext cx="92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r>
                  <a:rPr kumimoji="0" lang="th-TH" altLang="th-TH"/>
                  <a:t>Floor Price</a:t>
                </a:r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6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66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1" grpId="0" animBg="1" autoUpdateAnimBg="0"/>
      <p:bldP spid="26625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71" name="AutoShape 7"/>
          <p:cNvSpPr>
            <a:spLocks noChangeArrowheads="1"/>
          </p:cNvSpPr>
          <p:nvPr/>
        </p:nvSpPr>
        <p:spPr bwMode="auto">
          <a:xfrm flipH="1">
            <a:off x="1219200" y="4648200"/>
            <a:ext cx="4876800" cy="1219200"/>
          </a:xfrm>
          <a:prstGeom prst="homePlate">
            <a:avLst>
              <a:gd name="adj" fmla="val 5820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th-TH" altLang="th-TH" sz="3600"/>
              <a:t>กลยุทธ์ราคาเจาะตลาด</a:t>
            </a:r>
          </a:p>
          <a:p>
            <a:pPr algn="ctr">
              <a:lnSpc>
                <a:spcPct val="80000"/>
              </a:lnSpc>
            </a:pPr>
            <a:r>
              <a:rPr lang="en-US" altLang="th-TH" sz="3600"/>
              <a:t>(Penetration Pricing Strategy)</a:t>
            </a:r>
            <a:endParaRPr lang="th-TH" altLang="th-TH" sz="3600"/>
          </a:p>
        </p:txBody>
      </p:sp>
      <p:sp>
        <p:nvSpPr>
          <p:cNvPr id="1024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2. กลยุทธ์ราคาเจาะตลาด</a:t>
            </a:r>
          </a:p>
        </p:txBody>
      </p:sp>
      <p:sp>
        <p:nvSpPr>
          <p:cNvPr id="267273" name="Rectangle 9"/>
          <p:cNvSpPr>
            <a:spLocks noGrp="1" noChangeArrowheads="1"/>
          </p:cNvSpPr>
          <p:nvPr>
            <p:ph idx="1"/>
          </p:nvPr>
        </p:nvSpPr>
        <p:spPr>
          <a:xfrm>
            <a:off x="1600200" y="1905000"/>
            <a:ext cx="7162800" cy="236220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mtClean="0"/>
              <a:t>กำหนดราคาต่ำตั้งแต่ช่วงแรก เพื่อให้เข้าสู่ตลาดได้ง่าย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mtClean="0"/>
              <a:t>เหมาะกับผลิตภัณฑ์ใหม่ที่ไม่มีความแตกต่าง สามารถลดต้นทุนผลิตได้จากการผลิตจำนวนมาก</a:t>
            </a:r>
            <a:br>
              <a:rPr lang="th-TH" smtClean="0"/>
            </a:br>
            <a:r>
              <a:rPr lang="th-TH" smtClean="0"/>
              <a:t>ผู้บริโภคให้ความสำคัญต่อราคา</a:t>
            </a:r>
            <a:r>
              <a:rPr lang="en-US" smtClean="0"/>
              <a:t> (Price Sensitive) </a:t>
            </a:r>
            <a:br>
              <a:rPr lang="en-US" smtClean="0"/>
            </a:br>
            <a:r>
              <a:rPr lang="en-US" smtClean="0"/>
              <a:t>อุปสงค์มีความยืดหยุ่นสูง (Elastic Demand)</a:t>
            </a:r>
            <a:endParaRPr lang="th-TH" smtClean="0"/>
          </a:p>
        </p:txBody>
      </p:sp>
      <p:graphicFrame>
        <p:nvGraphicFramePr>
          <p:cNvPr id="10242" name="Object 10"/>
          <p:cNvGraphicFramePr>
            <a:graphicFrameLocks noChangeAspect="1"/>
          </p:cNvGraphicFramePr>
          <p:nvPr/>
        </p:nvGraphicFramePr>
        <p:xfrm>
          <a:off x="7391400" y="4114800"/>
          <a:ext cx="1482725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Clip" r:id="rId4" imgW="568800" imgH="405720" progId="MS_ClipArt_Gallery.2">
                  <p:embed/>
                </p:oleObj>
              </mc:Choice>
              <mc:Fallback>
                <p:oleObj name="Clip" r:id="rId4" imgW="568800" imgH="405720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114800"/>
                        <a:ext cx="1482725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1"/>
          <p:cNvGraphicFramePr>
            <a:graphicFrameLocks noChangeAspect="1"/>
          </p:cNvGraphicFramePr>
          <p:nvPr/>
        </p:nvGraphicFramePr>
        <p:xfrm>
          <a:off x="7848600" y="5527675"/>
          <a:ext cx="9906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Clip" r:id="rId6" imgW="655200" imgH="576360" progId="MS_ClipArt_Gallery.2">
                  <p:embed/>
                </p:oleObj>
              </mc:Choice>
              <mc:Fallback>
                <p:oleObj name="Clip" r:id="rId6" imgW="655200" imgH="576360" progId="MS_ClipArt_Gallery.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5527675"/>
                        <a:ext cx="99060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12"/>
          <p:cNvGraphicFramePr>
            <a:graphicFrameLocks noChangeAspect="1"/>
          </p:cNvGraphicFramePr>
          <p:nvPr/>
        </p:nvGraphicFramePr>
        <p:xfrm>
          <a:off x="6324600" y="5257800"/>
          <a:ext cx="1374775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Clip" r:id="rId8" imgW="1375920" imgH="1031760" progId="MS_ClipArt_Gallery.2">
                  <p:embed/>
                </p:oleObj>
              </mc:Choice>
              <mc:Fallback>
                <p:oleObj name="Clip" r:id="rId8" imgW="1375920" imgH="1031760" progId="MS_ClipArt_Gallery.2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257800"/>
                        <a:ext cx="1374775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76200" y="1524000"/>
            <a:ext cx="1666875" cy="4953000"/>
            <a:chOff x="48" y="960"/>
            <a:chExt cx="1050" cy="3120"/>
          </a:xfrm>
        </p:grpSpPr>
        <p:grpSp>
          <p:nvGrpSpPr>
            <p:cNvPr id="10249" name="Group 2"/>
            <p:cNvGrpSpPr>
              <a:grpSpLocks/>
            </p:cNvGrpSpPr>
            <p:nvPr/>
          </p:nvGrpSpPr>
          <p:grpSpPr bwMode="auto">
            <a:xfrm>
              <a:off x="480" y="1296"/>
              <a:ext cx="336" cy="2496"/>
              <a:chOff x="384" y="1344"/>
              <a:chExt cx="336" cy="2496"/>
            </a:xfrm>
          </p:grpSpPr>
          <p:sp>
            <p:nvSpPr>
              <p:cNvPr id="10253" name="Oval 3"/>
              <p:cNvSpPr>
                <a:spLocks noChangeArrowheads="1"/>
              </p:cNvSpPr>
              <p:nvPr/>
            </p:nvSpPr>
            <p:spPr bwMode="auto">
              <a:xfrm>
                <a:off x="384" y="1344"/>
                <a:ext cx="336" cy="336"/>
              </a:xfrm>
              <a:prstGeom prst="ellipse">
                <a:avLst/>
              </a:prstGeom>
              <a:solidFill>
                <a:schemeClr val="tx2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sp>
            <p:nvSpPr>
              <p:cNvPr id="10254" name="Oval 4"/>
              <p:cNvSpPr>
                <a:spLocks noChangeArrowheads="1"/>
              </p:cNvSpPr>
              <p:nvPr/>
            </p:nvSpPr>
            <p:spPr bwMode="auto">
              <a:xfrm>
                <a:off x="384" y="3504"/>
                <a:ext cx="336" cy="336"/>
              </a:xfrm>
              <a:prstGeom prst="ellipse">
                <a:avLst/>
              </a:prstGeom>
              <a:solidFill>
                <a:schemeClr val="tx2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sp>
            <p:nvSpPr>
              <p:cNvPr id="10255" name="Line 5"/>
              <p:cNvSpPr>
                <a:spLocks noChangeShapeType="1"/>
              </p:cNvSpPr>
              <p:nvPr/>
            </p:nvSpPr>
            <p:spPr bwMode="auto">
              <a:xfrm>
                <a:off x="552" y="168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10250" name="Text Box 6"/>
            <p:cNvSpPr txBox="1">
              <a:spLocks noChangeArrowheads="1"/>
            </p:cNvSpPr>
            <p:nvPr/>
          </p:nvSpPr>
          <p:spPr bwMode="auto">
            <a:xfrm rot="-5400000">
              <a:off x="-48" y="2329"/>
              <a:ext cx="964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en-US" altLang="th-TH" sz="2400" b="0">
                  <a:latin typeface="Comic Sans MS" pitchFamily="66" charset="0"/>
                </a:rPr>
                <a:t>Price Gap</a:t>
              </a:r>
              <a:endParaRPr lang="th-TH" altLang="th-TH" sz="2400" b="0">
                <a:latin typeface="Comic Sans MS" pitchFamily="66" charset="0"/>
              </a:endParaRPr>
            </a:p>
          </p:txBody>
        </p:sp>
        <p:sp>
          <p:nvSpPr>
            <p:cNvPr id="10251" name="Text Box 13"/>
            <p:cNvSpPr txBox="1">
              <a:spLocks noChangeArrowheads="1"/>
            </p:cNvSpPr>
            <p:nvPr/>
          </p:nvSpPr>
          <p:spPr bwMode="auto">
            <a:xfrm>
              <a:off x="48" y="960"/>
              <a:ext cx="10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kumimoji="0" lang="th-TH" altLang="th-TH"/>
                <a:t>Ceiling Price</a:t>
              </a:r>
            </a:p>
          </p:txBody>
        </p:sp>
        <p:sp>
          <p:nvSpPr>
            <p:cNvPr id="10252" name="Text Box 14"/>
            <p:cNvSpPr txBox="1">
              <a:spLocks noChangeArrowheads="1"/>
            </p:cNvSpPr>
            <p:nvPr/>
          </p:nvSpPr>
          <p:spPr bwMode="auto">
            <a:xfrm>
              <a:off x="96" y="3715"/>
              <a:ext cx="92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kumimoji="0" lang="th-TH" altLang="th-TH"/>
                <a:t>Floor Price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267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267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1" grpId="0" animBg="1" autoUpdateAnimBg="0"/>
      <p:bldP spid="26727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2057400" y="3505200"/>
            <a:ext cx="3124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th-TH" altLang="th-TH"/>
              <a:t>กลยุทธ์คุณภาพสูง ราคาสูง</a:t>
            </a:r>
          </a:p>
          <a:p>
            <a:pPr algn="ctr">
              <a:lnSpc>
                <a:spcPct val="80000"/>
              </a:lnSpc>
            </a:pPr>
            <a:r>
              <a:rPr lang="en-US" altLang="th-TH"/>
              <a:t>(Premium Strategy)</a:t>
            </a:r>
            <a:endParaRPr lang="th-TH" altLang="th-TH"/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2057400" y="4876800"/>
            <a:ext cx="3124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th-TH" altLang="th-TH"/>
              <a:t>กลยุทธ์ราคาเกินคุณภาพ</a:t>
            </a:r>
          </a:p>
          <a:p>
            <a:pPr algn="ctr">
              <a:lnSpc>
                <a:spcPct val="80000"/>
              </a:lnSpc>
            </a:pPr>
            <a:r>
              <a:rPr lang="en-US" altLang="th-TH"/>
              <a:t>(Overcharging Strategy)</a:t>
            </a:r>
            <a:endParaRPr lang="th-TH" altLang="th-TH"/>
          </a:p>
        </p:txBody>
      </p:sp>
      <p:sp>
        <p:nvSpPr>
          <p:cNvPr id="216070" name="Rectangle 6"/>
          <p:cNvSpPr>
            <a:spLocks noChangeArrowheads="1"/>
          </p:cNvSpPr>
          <p:nvPr/>
        </p:nvSpPr>
        <p:spPr bwMode="auto">
          <a:xfrm>
            <a:off x="5257800" y="3505200"/>
            <a:ext cx="3124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th-TH" altLang="th-TH"/>
              <a:t>กลยุทธ์คุณภาพเกินราคา</a:t>
            </a:r>
            <a:endParaRPr lang="en-US" altLang="th-TH"/>
          </a:p>
          <a:p>
            <a:pPr algn="ctr">
              <a:lnSpc>
                <a:spcPct val="80000"/>
              </a:lnSpc>
            </a:pPr>
            <a:r>
              <a:rPr lang="en-US" altLang="th-TH"/>
              <a:t>(Good-value Strategy)</a:t>
            </a:r>
            <a:endParaRPr lang="th-TH" altLang="th-TH"/>
          </a:p>
        </p:txBody>
      </p:sp>
      <p:sp>
        <p:nvSpPr>
          <p:cNvPr id="216071" name="Rectangle 7"/>
          <p:cNvSpPr>
            <a:spLocks noChangeArrowheads="1"/>
          </p:cNvSpPr>
          <p:nvPr/>
        </p:nvSpPr>
        <p:spPr bwMode="auto">
          <a:xfrm>
            <a:off x="5257800" y="4876800"/>
            <a:ext cx="3124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th-TH" altLang="th-TH"/>
              <a:t>กลยุทธ์ประหยัด</a:t>
            </a:r>
          </a:p>
          <a:p>
            <a:pPr algn="ctr">
              <a:lnSpc>
                <a:spcPct val="80000"/>
              </a:lnSpc>
            </a:pPr>
            <a:r>
              <a:rPr lang="en-US" altLang="th-TH"/>
              <a:t>(Economy Strategy)</a:t>
            </a:r>
            <a:endParaRPr lang="th-TH" altLang="th-TH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04863" y="2897188"/>
            <a:ext cx="6586537" cy="3103562"/>
            <a:chOff x="507" y="1825"/>
            <a:chExt cx="4149" cy="1955"/>
          </a:xfrm>
        </p:grpSpPr>
        <p:sp>
          <p:nvSpPr>
            <p:cNvPr id="44041" name="Text Box 9"/>
            <p:cNvSpPr txBox="1">
              <a:spLocks noChangeArrowheads="1"/>
            </p:cNvSpPr>
            <p:nvPr/>
          </p:nvSpPr>
          <p:spPr bwMode="auto">
            <a:xfrm>
              <a:off x="507" y="2304"/>
              <a:ext cx="737" cy="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th-TH" altLang="th-TH" sz="3600"/>
                <a:t>คุณภาพ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สูง</a:t>
              </a:r>
            </a:p>
          </p:txBody>
        </p:sp>
        <p:sp>
          <p:nvSpPr>
            <p:cNvPr id="44042" name="Text Box 10"/>
            <p:cNvSpPr txBox="1">
              <a:spLocks noChangeArrowheads="1"/>
            </p:cNvSpPr>
            <p:nvPr/>
          </p:nvSpPr>
          <p:spPr bwMode="auto">
            <a:xfrm>
              <a:off x="517" y="3168"/>
              <a:ext cx="737" cy="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th-TH" altLang="th-TH" sz="3600"/>
                <a:t>คุณภาพ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ต่ำ</a:t>
              </a:r>
            </a:p>
          </p:txBody>
        </p:sp>
        <p:sp>
          <p:nvSpPr>
            <p:cNvPr id="44043" name="Text Box 11"/>
            <p:cNvSpPr txBox="1">
              <a:spLocks noChangeArrowheads="1"/>
            </p:cNvSpPr>
            <p:nvPr/>
          </p:nvSpPr>
          <p:spPr bwMode="auto">
            <a:xfrm>
              <a:off x="1915" y="1825"/>
              <a:ext cx="711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th-TH" altLang="th-TH" sz="3600"/>
                <a:t>ราคาสูง</a:t>
              </a:r>
            </a:p>
          </p:txBody>
        </p:sp>
        <p:sp>
          <p:nvSpPr>
            <p:cNvPr id="44044" name="Text Box 12"/>
            <p:cNvSpPr txBox="1">
              <a:spLocks noChangeArrowheads="1"/>
            </p:cNvSpPr>
            <p:nvPr/>
          </p:nvSpPr>
          <p:spPr bwMode="auto">
            <a:xfrm>
              <a:off x="3957" y="1825"/>
              <a:ext cx="699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th-TH" altLang="th-TH" sz="3600"/>
                <a:t>ราคาต่ำ</a:t>
              </a:r>
            </a:p>
          </p:txBody>
        </p:sp>
      </p:grpSp>
      <p:sp>
        <p:nvSpPr>
          <p:cNvPr id="44039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3. กลยุทธ์ราคาตามระดับคุณภาพ</a:t>
            </a:r>
          </a:p>
        </p:txBody>
      </p:sp>
      <p:sp>
        <p:nvSpPr>
          <p:cNvPr id="216078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mtClean="0"/>
              <a:t>กำหนดราคาโดยอ้างอิงจากราคาของคู่แข่งขัน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6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1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 animBg="1" autoUpdateAnimBg="0"/>
      <p:bldP spid="216069" grpId="0" animBg="1" autoUpdateAnimBg="0"/>
      <p:bldP spid="216070" grpId="0" animBg="1" autoUpdateAnimBg="0"/>
      <p:bldP spid="216071" grpId="0" animBg="1" autoUpdateAnimBg="0"/>
      <p:bldP spid="21607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กลยุทธ์การกำหนดราคาสำหรับผลิตภัณฑ์โดยทั่วไป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กลยุทธ์ราคาเพื่อการแข่งขัน</a:t>
            </a:r>
          </a:p>
          <a:p>
            <a:r>
              <a:rPr lang="th-TH" altLang="th-TH" sz="3600" smtClean="0"/>
              <a:t>กลยุทธ์ราคาสำหรับสายผลิตภัณฑ์</a:t>
            </a:r>
          </a:p>
          <a:p>
            <a:r>
              <a:rPr lang="th-TH" altLang="th-TH" sz="3600" smtClean="0"/>
              <a:t>กลยุทธ์ราคาเชิงจิตวิทยาและภาพลักษณ์</a:t>
            </a:r>
          </a:p>
          <a:p>
            <a:r>
              <a:rPr lang="th-TH" altLang="th-TH" sz="3600" smtClean="0"/>
              <a:t>กลยุทธ์ราคาบนฐานการกระจายตัวสินค้า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6096000" y="3444875"/>
          <a:ext cx="2944813" cy="310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Clip" r:id="rId4" imgW="1574280" imgH="1661400" progId="MS_ClipArt_Gallery.5">
                  <p:embed/>
                </p:oleObj>
              </mc:Choice>
              <mc:Fallback>
                <p:oleObj name="Clip" r:id="rId4" imgW="1574280" imgH="166140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444875"/>
                        <a:ext cx="2944813" cy="310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1. กลยุทธ์ราคาเพื่อการแข่งขัน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การกำหนดราคาเท่ากับคู่แข่งขัน</a:t>
            </a:r>
          </a:p>
          <a:p>
            <a:r>
              <a:rPr lang="th-TH" altLang="th-TH" sz="3600" smtClean="0"/>
              <a:t>การกำหนดราคาต่ำกว่าคู่แข่งขัน</a:t>
            </a:r>
          </a:p>
          <a:p>
            <a:r>
              <a:rPr lang="th-TH" altLang="th-TH" sz="3600" smtClean="0"/>
              <a:t>การกำหนดราคาสูงกว่าคู่แข่งขัน</a:t>
            </a:r>
          </a:p>
          <a:p>
            <a:r>
              <a:rPr lang="th-TH" altLang="th-TH" sz="3600" smtClean="0"/>
              <a:t>การประมูล การประกวดราคา </a:t>
            </a:r>
            <a:r>
              <a:rPr lang="en-US" altLang="th-TH" sz="3600" smtClean="0"/>
              <a:t>(Sealed Bid)</a:t>
            </a:r>
            <a:endParaRPr lang="th-TH" altLang="th-TH" sz="360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4648200" y="4464050"/>
          <a:ext cx="4183063" cy="201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Clip" r:id="rId4" imgW="1821240" imgH="876600" progId="MS_ClipArt_Gallery.5">
                  <p:embed/>
                </p:oleObj>
              </mc:Choice>
              <mc:Fallback>
                <p:oleObj name="Clip" r:id="rId4" imgW="1821240" imgH="87660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64050"/>
                        <a:ext cx="4183063" cy="201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2. กลยุทธ์ราคาสำหรับสายผลิตภัณฑ์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h-TH" altLang="th-TH" sz="3600" smtClean="0"/>
              <a:t>แนวระดับราคา</a:t>
            </a:r>
            <a:r>
              <a:rPr lang="en-US" altLang="th-TH" sz="3600" smtClean="0"/>
              <a:t> (Price Lining)</a:t>
            </a:r>
          </a:p>
          <a:p>
            <a:pPr>
              <a:lnSpc>
                <a:spcPct val="80000"/>
              </a:lnSpc>
            </a:pPr>
            <a:r>
              <a:rPr lang="th-TH" altLang="th-TH" sz="3600" smtClean="0"/>
              <a:t>ราคาของผลิตภัณฑ์ที่ต้องใช้ร่วมกัน</a:t>
            </a:r>
            <a:r>
              <a:rPr lang="en-US" altLang="th-TH" sz="3600" smtClean="0"/>
              <a:t> </a:t>
            </a:r>
            <a:br>
              <a:rPr lang="en-US" altLang="th-TH" sz="3600" smtClean="0"/>
            </a:br>
            <a:r>
              <a:rPr lang="en-US" altLang="th-TH" sz="3600" smtClean="0"/>
              <a:t>(Captive Product Pricing)</a:t>
            </a:r>
          </a:p>
          <a:p>
            <a:pPr>
              <a:lnSpc>
                <a:spcPct val="80000"/>
              </a:lnSpc>
            </a:pPr>
            <a:r>
              <a:rPr lang="th-TH" altLang="th-TH" sz="3600" smtClean="0"/>
              <a:t>ราคาของผลิตภัณฑ์ที่เลือกส่วนประกอบได้</a:t>
            </a:r>
            <a:r>
              <a:rPr lang="en-US" altLang="th-TH" sz="3600" smtClean="0"/>
              <a:t> </a:t>
            </a:r>
            <a:br>
              <a:rPr lang="en-US" altLang="th-TH" sz="3600" smtClean="0"/>
            </a:br>
            <a:r>
              <a:rPr lang="en-US" altLang="th-TH" sz="3600" smtClean="0"/>
              <a:t>(Optional Product Pricing)</a:t>
            </a:r>
          </a:p>
          <a:p>
            <a:pPr>
              <a:lnSpc>
                <a:spcPct val="80000"/>
              </a:lnSpc>
            </a:pPr>
            <a:r>
              <a:rPr lang="th-TH" altLang="th-TH" sz="3600" smtClean="0"/>
              <a:t>ราคาสำหรับการขายควบ</a:t>
            </a:r>
            <a:r>
              <a:rPr lang="en-US" altLang="th-TH" sz="3600" smtClean="0"/>
              <a:t> (Price Bundling)</a:t>
            </a:r>
          </a:p>
          <a:p>
            <a:pPr>
              <a:lnSpc>
                <a:spcPct val="80000"/>
              </a:lnSpc>
            </a:pPr>
            <a:r>
              <a:rPr lang="th-TH" altLang="th-TH" sz="3600" smtClean="0"/>
              <a:t>ราคาสำหรับการขายหลายหน่วย</a:t>
            </a:r>
            <a:r>
              <a:rPr lang="en-US" altLang="th-TH" sz="3600" smtClean="0"/>
              <a:t> (Multiple Unit Pricing)</a:t>
            </a:r>
          </a:p>
          <a:p>
            <a:pPr>
              <a:lnSpc>
                <a:spcPct val="80000"/>
              </a:lnSpc>
            </a:pPr>
            <a:r>
              <a:rPr lang="th-TH" altLang="th-TH" sz="3600" smtClean="0"/>
              <a:t>ราคาล่อใจ</a:t>
            </a:r>
            <a:r>
              <a:rPr lang="en-US" altLang="th-TH" sz="3600" smtClean="0"/>
              <a:t> (Leader Pricing)</a:t>
            </a:r>
            <a:endParaRPr lang="th-TH" altLang="th-TH" sz="3600" smtClean="0"/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6858000" y="2590800"/>
          <a:ext cx="668338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Clip" r:id="rId4" imgW="668160" imgH="1498680" progId="MS_ClipArt_Gallery.2">
                  <p:embed/>
                </p:oleObj>
              </mc:Choice>
              <mc:Fallback>
                <p:oleObj name="Clip" r:id="rId4" imgW="668160" imgH="149868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590800"/>
                        <a:ext cx="668338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7696200" y="2252663"/>
          <a:ext cx="91440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Clip" r:id="rId6" imgW="487080" imgH="413640" progId="MS_ClipArt_Gallery.2">
                  <p:embed/>
                </p:oleObj>
              </mc:Choice>
              <mc:Fallback>
                <p:oleObj name="Clip" r:id="rId6" imgW="487080" imgH="41364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2252663"/>
                        <a:ext cx="914400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3. กลยุทธ์ราคาเชิงจิตวิทยาและภาพลักษณ์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th-TH" smtClean="0"/>
              <a:t>ราคาเลขคี่/เลขคู่ (Odd/Even Pricing)</a:t>
            </a:r>
          </a:p>
          <a:p>
            <a:endParaRPr lang="th-TH" altLang="th-TH" smtClean="0"/>
          </a:p>
          <a:p>
            <a:endParaRPr lang="th-TH" altLang="th-TH" smtClean="0"/>
          </a:p>
          <a:p>
            <a:endParaRPr lang="th-TH" altLang="th-TH" smtClean="0"/>
          </a:p>
          <a:p>
            <a:r>
              <a:rPr lang="th-TH" altLang="th-TH" smtClean="0"/>
              <a:t>ราคาเพื่อชื่อเสียง</a:t>
            </a:r>
            <a:r>
              <a:rPr lang="en-US" altLang="th-TH" smtClean="0"/>
              <a:t> (Prestige Price)</a:t>
            </a:r>
            <a:endParaRPr lang="th-TH" altLang="th-TH" smtClean="0"/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/>
        </p:nvGraphicFramePr>
        <p:xfrm>
          <a:off x="1692275" y="2492375"/>
          <a:ext cx="144780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Clip" r:id="rId4" imgW="857880" imgH="807840" progId="MS_ClipArt_Gallery.2">
                  <p:embed/>
                </p:oleObj>
              </mc:Choice>
              <mc:Fallback>
                <p:oleObj name="Clip" r:id="rId4" imgW="857880" imgH="80784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492375"/>
                        <a:ext cx="1447800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3427413" y="2925763"/>
            <a:ext cx="9064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3600"/>
              <a:t>99 B.</a:t>
            </a:r>
          </a:p>
        </p:txBody>
      </p:sp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5715000" y="2971800"/>
          <a:ext cx="2216150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Clip" r:id="rId6" imgW="3975840" imgH="3468960" progId="MS_ClipArt_Gallery.5">
                  <p:embed/>
                </p:oleObj>
              </mc:Choice>
              <mc:Fallback>
                <p:oleObj name="Clip" r:id="rId6" imgW="3975840" imgH="3468960" progId="MS_ClipArt_Gallery.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971800"/>
                        <a:ext cx="2216150" cy="193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7240588" y="2406650"/>
            <a:ext cx="13192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3600"/>
              <a:t>2,200 B.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886200" y="5302250"/>
            <a:ext cx="4492625" cy="1268413"/>
            <a:chOff x="2448" y="3340"/>
            <a:chExt cx="2830" cy="799"/>
          </a:xfrm>
        </p:grpSpPr>
        <p:graphicFrame>
          <p:nvGraphicFramePr>
            <p:cNvPr id="14340" name="Object 6"/>
            <p:cNvGraphicFramePr>
              <a:graphicFrameLocks noChangeAspect="1"/>
            </p:cNvGraphicFramePr>
            <p:nvPr/>
          </p:nvGraphicFramePr>
          <p:xfrm>
            <a:off x="2448" y="3552"/>
            <a:ext cx="2252" cy="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64" name="Clip" r:id="rId8" imgW="6545160" imgH="1706400" progId="MS_ClipArt_Gallery.5">
                    <p:embed/>
                  </p:oleObj>
                </mc:Choice>
                <mc:Fallback>
                  <p:oleObj name="Clip" r:id="rId8" imgW="6545160" imgH="1706400" progId="MS_ClipArt_Gallery.5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3552"/>
                          <a:ext cx="2252" cy="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6" name="Text Box 11"/>
            <p:cNvSpPr txBox="1">
              <a:spLocks noChangeArrowheads="1"/>
            </p:cNvSpPr>
            <p:nvPr/>
          </p:nvSpPr>
          <p:spPr bwMode="auto">
            <a:xfrm>
              <a:off x="4080" y="3340"/>
              <a:ext cx="119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1,300,000 B.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dirty="0" smtClean="0"/>
              <a:t>วัตถุประสงค์ในการกำหนดราคา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706563" y="2012950"/>
            <a:ext cx="1887537" cy="1955800"/>
            <a:chOff x="720" y="1248"/>
            <a:chExt cx="1189" cy="1232"/>
          </a:xfrm>
        </p:grpSpPr>
        <p:graphicFrame>
          <p:nvGraphicFramePr>
            <p:cNvPr id="2053" name="Object 23"/>
            <p:cNvGraphicFramePr>
              <a:graphicFrameLocks noChangeAspect="1"/>
            </p:cNvGraphicFramePr>
            <p:nvPr/>
          </p:nvGraphicFramePr>
          <p:xfrm>
            <a:off x="720" y="1248"/>
            <a:ext cx="1189" cy="8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" name="Clip" r:id="rId3" imgW="5557680" imgH="3934080" progId="MS_ClipArt_Gallery.5">
                    <p:embed/>
                  </p:oleObj>
                </mc:Choice>
                <mc:Fallback>
                  <p:oleObj name="Clip" r:id="rId3" imgW="5557680" imgH="3934080" progId="MS_ClipArt_Gallery.5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1248"/>
                          <a:ext cx="1189" cy="8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2" name="Text Box 24"/>
            <p:cNvSpPr txBox="1">
              <a:spLocks noChangeArrowheads="1"/>
            </p:cNvSpPr>
            <p:nvPr/>
          </p:nvSpPr>
          <p:spPr bwMode="auto">
            <a:xfrm>
              <a:off x="904" y="2112"/>
              <a:ext cx="92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kumimoji="0" lang="th-TH" altLang="th-TH"/>
                <a:t>เพื่อรายได้</a:t>
              </a: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5303838" y="1905000"/>
            <a:ext cx="2133600" cy="2063750"/>
            <a:chOff x="2880" y="1200"/>
            <a:chExt cx="1344" cy="1300"/>
          </a:xfrm>
        </p:grpSpPr>
        <p:graphicFrame>
          <p:nvGraphicFramePr>
            <p:cNvPr id="2052" name="Object 13"/>
            <p:cNvGraphicFramePr>
              <a:graphicFrameLocks noChangeAspect="1"/>
            </p:cNvGraphicFramePr>
            <p:nvPr/>
          </p:nvGraphicFramePr>
          <p:xfrm>
            <a:off x="2880" y="1200"/>
            <a:ext cx="1344" cy="9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4" name="Clip" r:id="rId5" imgW="3961800" imgH="2695320" progId="MS_ClipArt_Gallery.2">
                    <p:embed/>
                  </p:oleObj>
                </mc:Choice>
                <mc:Fallback>
                  <p:oleObj name="Clip" r:id="rId5" imgW="3961800" imgH="2695320" progId="MS_ClipArt_Gallery.2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200"/>
                          <a:ext cx="1344" cy="9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1" name="Text Box 25"/>
            <p:cNvSpPr txBox="1">
              <a:spLocks noChangeArrowheads="1"/>
            </p:cNvSpPr>
            <p:nvPr/>
          </p:nvSpPr>
          <p:spPr bwMode="auto">
            <a:xfrm>
              <a:off x="3074" y="2132"/>
              <a:ext cx="109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kumimoji="0" lang="th-TH" altLang="th-TH"/>
                <a:t>เพื่อยอดขาย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1665288" y="4418013"/>
            <a:ext cx="2222500" cy="1987550"/>
            <a:chOff x="1632" y="2736"/>
            <a:chExt cx="1400" cy="1252"/>
          </a:xfrm>
        </p:grpSpPr>
        <p:graphicFrame>
          <p:nvGraphicFramePr>
            <p:cNvPr id="2051" name="Object 20"/>
            <p:cNvGraphicFramePr>
              <a:graphicFrameLocks noChangeAspect="1"/>
            </p:cNvGraphicFramePr>
            <p:nvPr/>
          </p:nvGraphicFramePr>
          <p:xfrm>
            <a:off x="1632" y="2736"/>
            <a:ext cx="1392" cy="8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5" name="Clip" r:id="rId7" imgW="4009680" imgH="2571480" progId="MS_ClipArt_Gallery.5">
                    <p:embed/>
                  </p:oleObj>
                </mc:Choice>
                <mc:Fallback>
                  <p:oleObj name="Clip" r:id="rId7" imgW="4009680" imgH="2571480" progId="MS_ClipArt_Gallery.5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2736"/>
                          <a:ext cx="1392" cy="8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0" name="Text Box 26"/>
            <p:cNvSpPr txBox="1">
              <a:spLocks noChangeArrowheads="1"/>
            </p:cNvSpPr>
            <p:nvPr/>
          </p:nvSpPr>
          <p:spPr bwMode="auto">
            <a:xfrm>
              <a:off x="1754" y="3620"/>
              <a:ext cx="127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kumimoji="0" lang="th-TH" altLang="th-TH"/>
                <a:t>เพื่อการแข่งขัน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5541963" y="4191000"/>
            <a:ext cx="1936750" cy="2214563"/>
            <a:chOff x="3408" y="2592"/>
            <a:chExt cx="1220" cy="1395"/>
          </a:xfrm>
        </p:grpSpPr>
        <p:graphicFrame>
          <p:nvGraphicFramePr>
            <p:cNvPr id="2050" name="Object 16"/>
            <p:cNvGraphicFramePr>
              <a:graphicFrameLocks noChangeAspect="1"/>
            </p:cNvGraphicFramePr>
            <p:nvPr/>
          </p:nvGraphicFramePr>
          <p:xfrm>
            <a:off x="3408" y="2592"/>
            <a:ext cx="1220" cy="10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" name="Clip" r:id="rId9" imgW="2263680" imgH="2025360" progId="MS_ClipArt_Gallery.2">
                    <p:embed/>
                  </p:oleObj>
                </mc:Choice>
                <mc:Fallback>
                  <p:oleObj name="Clip" r:id="rId9" imgW="2263680" imgH="2025360" progId="MS_ClipArt_Gallery.2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2592"/>
                          <a:ext cx="1220" cy="10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9" name="Text Box 27"/>
            <p:cNvSpPr txBox="1">
              <a:spLocks noChangeArrowheads="1"/>
            </p:cNvSpPr>
            <p:nvPr/>
          </p:nvSpPr>
          <p:spPr bwMode="auto">
            <a:xfrm>
              <a:off x="3623" y="3619"/>
              <a:ext cx="87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kumimoji="0" lang="th-TH" altLang="th-TH"/>
                <a:t>เพื่อสังคม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4. กลยุทธ์ราคาบนฐานการกระจายตัวสินค้า</a:t>
            </a:r>
          </a:p>
        </p:txBody>
      </p:sp>
      <p:sp>
        <p:nvSpPr>
          <p:cNvPr id="28262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ราคาหน้าโรงงาน</a:t>
            </a:r>
            <a:r>
              <a:rPr lang="en-US" altLang="th-TH" sz="3600" smtClean="0"/>
              <a:t> (F.O.B. Pricing)</a:t>
            </a:r>
          </a:p>
          <a:p>
            <a:endParaRPr lang="th-TH" altLang="th-TH" sz="2800" smtClean="0"/>
          </a:p>
          <a:p>
            <a:endParaRPr lang="th-TH" altLang="th-TH" sz="2800" smtClean="0"/>
          </a:p>
          <a:p>
            <a:endParaRPr lang="th-TH" altLang="th-TH" sz="2800" smtClean="0"/>
          </a:p>
          <a:p>
            <a:r>
              <a:rPr lang="th-TH" altLang="th-TH" smtClean="0"/>
              <a:t>ราคารวมค่าขนส่ง</a:t>
            </a:r>
            <a:r>
              <a:rPr lang="en-US" altLang="th-TH" smtClean="0"/>
              <a:t> (Delivery Pricing)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การส่งมอบราคาเดียว</a:t>
            </a:r>
            <a:r>
              <a:rPr lang="en-US" altLang="th-TH" sz="3200" smtClean="0"/>
              <a:t> (Uniform Delivered Pricing)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การกำหนดราคาตามเขต</a:t>
            </a:r>
            <a:r>
              <a:rPr lang="en-US" altLang="th-TH" sz="3200" smtClean="0"/>
              <a:t> (Zone Pricing)</a:t>
            </a:r>
            <a:endParaRPr lang="th-TH" altLang="th-TH" sz="3200" smtClean="0"/>
          </a:p>
        </p:txBody>
      </p:sp>
      <p:graphicFrame>
        <p:nvGraphicFramePr>
          <p:cNvPr id="15362" name="Object 1030"/>
          <p:cNvGraphicFramePr>
            <a:graphicFrameLocks noChangeAspect="1"/>
          </p:cNvGraphicFramePr>
          <p:nvPr/>
        </p:nvGraphicFramePr>
        <p:xfrm>
          <a:off x="6096000" y="1828800"/>
          <a:ext cx="2825750" cy="223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Clip" r:id="rId4" imgW="4123800" imgH="3266640" progId="MS_ClipArt_Gallery.5">
                  <p:embed/>
                </p:oleObj>
              </mc:Choice>
              <mc:Fallback>
                <p:oleObj name="Clip" r:id="rId4" imgW="4123800" imgH="3266640" progId="MS_ClipArt_Gallery.5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828800"/>
                        <a:ext cx="2825750" cy="223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1031"/>
          <p:cNvGraphicFramePr>
            <a:graphicFrameLocks noChangeAspect="1"/>
          </p:cNvGraphicFramePr>
          <p:nvPr/>
        </p:nvGraphicFramePr>
        <p:xfrm>
          <a:off x="1187450" y="2420938"/>
          <a:ext cx="20574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Clip" r:id="rId6" imgW="4603680" imgH="2574000" progId="MS_ClipArt_Gallery.5">
                  <p:embed/>
                </p:oleObj>
              </mc:Choice>
              <mc:Fallback>
                <p:oleObj name="Clip" r:id="rId6" imgW="4603680" imgH="2574000" progId="MS_ClipArt_Gallery.5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420938"/>
                        <a:ext cx="2057400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dirty="0" smtClean="0"/>
              <a:t>กลยุทธ์การปรับราคา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mtClean="0"/>
              <a:t>การปรับราคาให้แตกต่างกัน</a:t>
            </a:r>
            <a:r>
              <a:rPr lang="en-US" altLang="th-TH" smtClean="0"/>
              <a:t> (Discriminatory Pricing)</a:t>
            </a:r>
          </a:p>
          <a:p>
            <a:r>
              <a:rPr lang="en-US" altLang="th-TH" smtClean="0"/>
              <a:t>การปรับราคาโดยการให้ส่วนลด (Discount Pricing)</a:t>
            </a:r>
          </a:p>
          <a:p>
            <a:r>
              <a:rPr lang="th-TH" altLang="th-TH" smtClean="0"/>
              <a:t>การปรับราคาโดยส่วนยอมให้</a:t>
            </a:r>
            <a:r>
              <a:rPr lang="en-US" altLang="th-TH" smtClean="0"/>
              <a:t> (Allowance Pricing)</a:t>
            </a:r>
          </a:p>
          <a:p>
            <a:r>
              <a:rPr lang="th-TH" altLang="th-TH" smtClean="0"/>
              <a:t>การลดราคา</a:t>
            </a:r>
            <a:r>
              <a:rPr lang="en-US" altLang="th-TH" smtClean="0"/>
              <a:t> (Mark-down Pricing)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6019800" y="4478338"/>
          <a:ext cx="2524125" cy="188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Clip" r:id="rId4" imgW="4591440" imgH="3422160" progId="MS_ClipArt_Gallery.5">
                  <p:embed/>
                </p:oleObj>
              </mc:Choice>
              <mc:Fallback>
                <p:oleObj name="Clip" r:id="rId4" imgW="4591440" imgH="342216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478338"/>
                        <a:ext cx="2524125" cy="188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1. การปรับราคาให้แตกต่างกัน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mtClean="0"/>
              <a:t>ต้องสามารถแบ่งแยกส่วนตลาดได้อย่างชัดเจน และสามารถป้องกันการโยกย้ายผลิตภัณฑ์ระหว่างตลาดได้</a:t>
            </a:r>
          </a:p>
          <a:p>
            <a:pPr lvl="1"/>
            <a:r>
              <a:rPr lang="th-TH" altLang="th-TH" sz="3200" smtClean="0"/>
              <a:t>การปรับราคาให้แตกต่างกันตามกลุ่มลูกค้า</a:t>
            </a:r>
          </a:p>
          <a:p>
            <a:pPr lvl="1"/>
            <a:r>
              <a:rPr lang="th-TH" altLang="th-TH" sz="3200" smtClean="0"/>
              <a:t>การปรับราคาโดยให้ส่วนลดสำหรับตลาดรอง</a:t>
            </a:r>
          </a:p>
          <a:p>
            <a:pPr lvl="1"/>
            <a:r>
              <a:rPr lang="th-TH" altLang="th-TH" sz="3200" smtClean="0"/>
              <a:t>การปรับราคาให้แตกต่างกันตามช่วงเวลา</a:t>
            </a:r>
          </a:p>
          <a:p>
            <a:pPr lvl="1"/>
            <a:r>
              <a:rPr lang="th-TH" altLang="th-TH" sz="3200" smtClean="0"/>
              <a:t>การปรับราคาให้แตกต่างกันตามที่ตั้ง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build="p" bldLvl="2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2. การปรับราคาโดยการให้ส่วนลด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964613" cy="4525963"/>
          </a:xfrm>
        </p:spPr>
        <p:txBody>
          <a:bodyPr/>
          <a:lstStyle/>
          <a:p>
            <a:r>
              <a:rPr lang="th-TH" altLang="th-TH" sz="3600" smtClean="0"/>
              <a:t>เป็นการลดราคาจากราคาที่ได้จัดทำไว้ในบัญชีราคา </a:t>
            </a:r>
            <a:r>
              <a:rPr lang="en-US" altLang="th-TH" sz="3600" smtClean="0"/>
              <a:t>(Price List) ตามเงื่อนไขที่กำหนดและไม่มีกำหนดระยะเวลา</a:t>
            </a:r>
            <a:endParaRPr lang="th-TH" altLang="th-TH" sz="3600" smtClean="0"/>
          </a:p>
          <a:p>
            <a:pPr lvl="1"/>
            <a:r>
              <a:rPr lang="th-TH" altLang="th-TH" sz="3600" smtClean="0"/>
              <a:t>ส่วนลดเงินสด</a:t>
            </a:r>
            <a:r>
              <a:rPr lang="en-US" altLang="th-TH" sz="3600" smtClean="0"/>
              <a:t> (Cash Discount)</a:t>
            </a:r>
          </a:p>
          <a:p>
            <a:pPr lvl="1"/>
            <a:r>
              <a:rPr lang="th-TH" altLang="th-TH" sz="3600" smtClean="0"/>
              <a:t>ส่วนลดปริมาณ</a:t>
            </a:r>
            <a:r>
              <a:rPr lang="en-US" altLang="th-TH" sz="3600" smtClean="0"/>
              <a:t> (Quantity Discount)</a:t>
            </a:r>
          </a:p>
          <a:p>
            <a:pPr lvl="1"/>
            <a:r>
              <a:rPr lang="th-TH" altLang="th-TH" sz="3600" smtClean="0"/>
              <a:t>ส่วนลดตามหน้าที่</a:t>
            </a:r>
            <a:r>
              <a:rPr lang="en-US" altLang="th-TH" sz="3600" smtClean="0"/>
              <a:t> (Functional Discount)</a:t>
            </a:r>
            <a:r>
              <a:rPr lang="th-TH" altLang="th-TH" sz="3600" smtClean="0"/>
              <a:t> </a:t>
            </a:r>
            <a:br>
              <a:rPr lang="th-TH" altLang="th-TH" sz="3600" smtClean="0"/>
            </a:br>
            <a:r>
              <a:rPr lang="th-TH" altLang="th-TH" sz="3600" smtClean="0"/>
              <a:t>หรือส่วนลดการค้า</a:t>
            </a:r>
            <a:r>
              <a:rPr lang="en-US" altLang="th-TH" sz="3600" smtClean="0"/>
              <a:t> (Trade Discount)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 bldLvl="2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3. การปรับราคาโดยใช้ส่วนยอมให้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001000" cy="4343400"/>
          </a:xfrm>
        </p:spPr>
        <p:txBody>
          <a:bodyPr/>
          <a:lstStyle/>
          <a:p>
            <a:r>
              <a:rPr lang="th-TH" altLang="th-TH" sz="3600" smtClean="0"/>
              <a:t>เป็นส่วนลดที่ผู้ขาย “ยอมให้” แก่ผู้ซื้อตามเงื่อนไขที่ตกลงกัน</a:t>
            </a:r>
          </a:p>
          <a:p>
            <a:pPr lvl="1"/>
            <a:r>
              <a:rPr lang="en-US" altLang="th-TH" sz="3600" smtClean="0"/>
              <a:t>ส่วนยอมให้โดยการแลกเปลี่ยน (Trade-in Allowance)</a:t>
            </a:r>
          </a:p>
          <a:p>
            <a:pPr lvl="1"/>
            <a:r>
              <a:rPr lang="th-TH" altLang="th-TH" sz="3600" smtClean="0"/>
              <a:t>ส่วนยอมให้จากการช่วยส่งเสริมการตลาด </a:t>
            </a:r>
            <a:br>
              <a:rPr lang="th-TH" altLang="th-TH" sz="3600" smtClean="0"/>
            </a:br>
            <a:r>
              <a:rPr lang="en-US" altLang="th-TH" sz="3600" smtClean="0"/>
              <a:t>(Promotional Allowance)</a:t>
            </a: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5715000" y="4495800"/>
          <a:ext cx="2590800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Clip" r:id="rId4" imgW="1803960" imgH="1189440" progId="MS_ClipArt_Gallery.5">
                  <p:embed/>
                </p:oleObj>
              </mc:Choice>
              <mc:Fallback>
                <p:oleObj name="Clip" r:id="rId4" imgW="1803960" imgH="118944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495800"/>
                        <a:ext cx="2590800" cy="170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 bldLvl="2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4"/>
          <p:cNvSpPr>
            <a:spLocks noChangeArrowheads="1"/>
          </p:cNvSpPr>
          <p:nvPr/>
        </p:nvSpPr>
        <p:spPr bwMode="auto">
          <a:xfrm rot="-1003235">
            <a:off x="6019800" y="4191000"/>
            <a:ext cx="1981200" cy="1295400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/>
            <a:r>
              <a:rPr lang="en-US" altLang="th-TH" sz="3600"/>
              <a:t>SALE !</a:t>
            </a:r>
            <a:endParaRPr lang="th-TH" altLang="th-TH" sz="3600"/>
          </a:p>
        </p:txBody>
      </p:sp>
      <p:sp>
        <p:nvSpPr>
          <p:cNvPr id="47107" name="AutoShape 5"/>
          <p:cNvSpPr>
            <a:spLocks noChangeArrowheads="1"/>
          </p:cNvSpPr>
          <p:nvPr/>
        </p:nvSpPr>
        <p:spPr bwMode="auto">
          <a:xfrm>
            <a:off x="4419600" y="5334000"/>
            <a:ext cx="2514600" cy="762000"/>
          </a:xfrm>
          <a:prstGeom prst="star16">
            <a:avLst>
              <a:gd name="adj" fmla="val 375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/>
            <a:r>
              <a:rPr lang="th-TH" altLang="th-TH" sz="3600"/>
              <a:t>3 FOR 2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4. การลดราคา</a:t>
            </a:r>
          </a:p>
        </p:txBody>
      </p:sp>
      <p:sp>
        <p:nvSpPr>
          <p:cNvPr id="27751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เป็นการลดราคาลงชั่วคราว มีกำหนดระยะเวลาไว้ชัดเจน </a:t>
            </a:r>
            <a:br>
              <a:rPr lang="th-TH" altLang="th-TH" sz="3600" smtClean="0"/>
            </a:br>
            <a:r>
              <a:rPr lang="th-TH" altLang="th-TH" sz="3600" smtClean="0"/>
              <a:t>จุดประสงค์เพื่อให้มียอดขายในช่วงนั้นเพิ่มขึ้น </a:t>
            </a:r>
            <a:br>
              <a:rPr lang="th-TH" altLang="th-TH" sz="3600" smtClean="0"/>
            </a:br>
            <a:r>
              <a:rPr lang="th-TH" altLang="th-TH" sz="3600" smtClean="0"/>
              <a:t>หรือระบายผลิตภัณฑ์ที่ล้าสมัย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77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1" grpId="0" build="p" bldLvl="2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u="sng" dirty="0" smtClean="0"/>
              <a:t>คำสั่ง</a:t>
            </a:r>
            <a:endParaRPr lang="th-TH" u="sng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dirty="0" smtClean="0"/>
              <a:t>จงอธิบายปัจจัย</a:t>
            </a:r>
            <a:r>
              <a:rPr lang="th-TH" altLang="th-TH" dirty="0"/>
              <a:t>ที่มีผลต่อการกำหนด</a:t>
            </a:r>
            <a:r>
              <a:rPr lang="th-TH" altLang="th-TH" dirty="0" smtClean="0"/>
              <a:t>ราคา</a:t>
            </a:r>
          </a:p>
          <a:p>
            <a:r>
              <a:rPr lang="th-TH" altLang="th-TH" dirty="0" smtClean="0"/>
              <a:t>จงอธิบายวัตถุประสงค์</a:t>
            </a:r>
            <a:r>
              <a:rPr lang="th-TH" altLang="th-TH" dirty="0"/>
              <a:t>ในการกำหนด</a:t>
            </a:r>
            <a:r>
              <a:rPr lang="th-TH" altLang="th-TH" dirty="0" smtClean="0"/>
              <a:t>ราคา</a:t>
            </a:r>
          </a:p>
          <a:p>
            <a:r>
              <a:rPr lang="th-TH" altLang="th-TH" dirty="0" smtClean="0"/>
              <a:t>จงอธิบายกล</a:t>
            </a:r>
            <a:r>
              <a:rPr lang="th-TH" altLang="th-TH" dirty="0"/>
              <a:t>ยุทธ์การปรับ</a:t>
            </a:r>
            <a:r>
              <a:rPr lang="th-TH" altLang="th-TH" dirty="0" smtClean="0"/>
              <a:t>ราคา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h-TH" altLang="th-TH" sz="3200" dirty="0"/>
              <a:t>จงอธิบายตลาดแข่งขันสมบูรณ์</a:t>
            </a:r>
            <a:r>
              <a:rPr lang="en-US" altLang="th-TH" sz="3200" dirty="0"/>
              <a:t> (Pure Competition)</a:t>
            </a:r>
            <a:endParaRPr lang="th-TH" altLang="th-TH" sz="3200" dirty="0"/>
          </a:p>
          <a:p>
            <a:pPr marL="0" indent="0">
              <a:buNone/>
            </a:pPr>
            <a:endParaRPr lang="th-TH" alt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30428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"/>
          <p:cNvSpPr>
            <a:spLocks noChangeShapeType="1"/>
          </p:cNvSpPr>
          <p:nvPr/>
        </p:nvSpPr>
        <p:spPr bwMode="auto">
          <a:xfrm flipV="1">
            <a:off x="744538" y="3276600"/>
            <a:ext cx="8382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51075"/>
            <a:ext cx="7772400" cy="1143000"/>
          </a:xfrm>
        </p:spPr>
        <p:txBody>
          <a:bodyPr/>
          <a:lstStyle/>
          <a:p>
            <a:r>
              <a:rPr lang="th-TH" altLang="th-TH" smtClean="0"/>
              <a:t>ราคา</a:t>
            </a:r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429000"/>
            <a:ext cx="6858000" cy="2971800"/>
          </a:xfrm>
        </p:spPr>
        <p:txBody>
          <a:bodyPr rtlCol="0">
            <a:normAutofit/>
          </a:bodyPr>
          <a:lstStyle/>
          <a:p>
            <a:pPr algn="l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b="1" dirty="0" smtClean="0">
                <a:solidFill>
                  <a:schemeClr val="tx1"/>
                </a:solidFill>
              </a:rPr>
              <a:t> วัตถุประสงค์ในการกำหนดราคา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b="1" dirty="0" smtClean="0">
                <a:solidFill>
                  <a:schemeClr val="tx1"/>
                </a:solidFill>
              </a:rPr>
              <a:t> ปัจจัยที่มีผลต่อการกำหนดราคา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b="1" dirty="0" smtClean="0">
                <a:solidFill>
                  <a:schemeClr val="tx1"/>
                </a:solidFill>
              </a:rPr>
              <a:t> วิธีการกำหนดราคา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b="1" dirty="0" smtClean="0">
                <a:solidFill>
                  <a:schemeClr val="tx1"/>
                </a:solidFill>
              </a:rPr>
              <a:t> กลยุทธ์การกำหนดราคา</a:t>
            </a:r>
          </a:p>
          <a:p>
            <a:pPr algn="l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b="1" dirty="0" smtClean="0">
                <a:solidFill>
                  <a:schemeClr val="tx1"/>
                </a:solidFill>
              </a:rPr>
              <a:t> กลยุทธ์การปรับราคา</a:t>
            </a:r>
          </a:p>
        </p:txBody>
      </p:sp>
      <p:sp>
        <p:nvSpPr>
          <p:cNvPr id="48133" name="WordArt 5"/>
          <p:cNvSpPr>
            <a:spLocks noChangeArrowheads="1" noChangeShapeType="1" noTextEdit="1"/>
          </p:cNvSpPr>
          <p:nvPr/>
        </p:nvSpPr>
        <p:spPr bwMode="auto">
          <a:xfrm>
            <a:off x="7467600" y="914400"/>
            <a:ext cx="838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66FF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cs"/>
                <a:ea typeface="+mn-cs"/>
              </a:rPr>
              <a:t>7</a:t>
            </a:r>
            <a:endParaRPr lang="th-TH" sz="3600" kern="10" dirty="0">
              <a:ln w="12700" cap="sq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solidFill>
                <a:srgbClr val="66FF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cs"/>
              <a:ea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dirty="0" smtClean="0"/>
              <a:t>ปัจจัยที่มีผลต่อการกำหนดราคา</a:t>
            </a:r>
          </a:p>
        </p:txBody>
      </p:sp>
      <p:sp>
        <p:nvSpPr>
          <p:cNvPr id="227336" name="Text Box 8"/>
          <p:cNvSpPr txBox="1">
            <a:spLocks noChangeArrowheads="1"/>
          </p:cNvSpPr>
          <p:nvPr/>
        </p:nvSpPr>
        <p:spPr bwMode="auto">
          <a:xfrm>
            <a:off x="3454400" y="4191000"/>
            <a:ext cx="2190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/>
            <a:r>
              <a:rPr lang="th-TH" altLang="th-TH"/>
              <a:t>การกำหนดราคา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62000" y="4483100"/>
            <a:ext cx="3787775" cy="1841500"/>
            <a:chOff x="480" y="2824"/>
            <a:chExt cx="2386" cy="1160"/>
          </a:xfrm>
        </p:grpSpPr>
        <p:sp>
          <p:nvSpPr>
            <p:cNvPr id="21521" name="Rectangle 6"/>
            <p:cNvSpPr>
              <a:spLocks noChangeArrowheads="1"/>
            </p:cNvSpPr>
            <p:nvPr/>
          </p:nvSpPr>
          <p:spPr bwMode="auto">
            <a:xfrm>
              <a:off x="480" y="3072"/>
              <a:ext cx="2016" cy="91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u="sng"/>
                <a:t>ปัจจัยด้านการแข่งขัน</a:t>
              </a:r>
            </a:p>
            <a:p>
              <a:r>
                <a:rPr lang="th-TH" altLang="th-TH" sz="2800"/>
                <a:t>1) โครงสร้างของตลาด</a:t>
              </a:r>
            </a:p>
            <a:p>
              <a:r>
                <a:rPr lang="th-TH" altLang="th-TH" sz="2800"/>
                <a:t>2) กลยุทธ์ของคู่แข่งขัน</a:t>
              </a:r>
            </a:p>
          </p:txBody>
        </p:sp>
        <p:cxnSp>
          <p:nvCxnSpPr>
            <p:cNvPr id="21522" name="AutoShape 9"/>
            <p:cNvCxnSpPr>
              <a:cxnSpLocks noChangeShapeType="1"/>
              <a:stCxn id="21521" idx="0"/>
              <a:endCxn id="227336" idx="1"/>
            </p:cNvCxnSpPr>
            <p:nvPr/>
          </p:nvCxnSpPr>
          <p:spPr bwMode="auto">
            <a:xfrm rot="5400000" flipH="1" flipV="1">
              <a:off x="1708" y="2604"/>
              <a:ext cx="248" cy="688"/>
            </a:xfrm>
            <a:prstGeom prst="bentConnector2">
              <a:avLst/>
            </a:prstGeom>
            <a:noFill/>
            <a:ln w="28575">
              <a:solidFill>
                <a:srgbClr val="99FFCC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3" name="AutoShape 13"/>
            <p:cNvCxnSpPr>
              <a:cxnSpLocks noChangeShapeType="1"/>
              <a:stCxn id="21521" idx="3"/>
              <a:endCxn id="227336" idx="2"/>
            </p:cNvCxnSpPr>
            <p:nvPr/>
          </p:nvCxnSpPr>
          <p:spPr bwMode="auto">
            <a:xfrm flipV="1">
              <a:off x="2496" y="3008"/>
              <a:ext cx="370" cy="520"/>
            </a:xfrm>
            <a:prstGeom prst="bentConnector2">
              <a:avLst/>
            </a:prstGeom>
            <a:noFill/>
            <a:ln w="28575">
              <a:solidFill>
                <a:srgbClr val="99FFCC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549775" y="4483100"/>
            <a:ext cx="3908425" cy="1841500"/>
            <a:chOff x="2866" y="2824"/>
            <a:chExt cx="2462" cy="1160"/>
          </a:xfrm>
        </p:grpSpPr>
        <p:sp>
          <p:nvSpPr>
            <p:cNvPr id="21518" name="Rectangle 7"/>
            <p:cNvSpPr>
              <a:spLocks noChangeArrowheads="1"/>
            </p:cNvSpPr>
            <p:nvPr/>
          </p:nvSpPr>
          <p:spPr bwMode="auto">
            <a:xfrm>
              <a:off x="3216" y="3072"/>
              <a:ext cx="2112" cy="91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u="sng"/>
                <a:t>ปัจจัยภายนอกอื่น ๆ</a:t>
              </a:r>
            </a:p>
            <a:p>
              <a:r>
                <a:rPr lang="th-TH" altLang="th-TH" sz="2800"/>
                <a:t>1) ด้านเศรษฐกิจ</a:t>
              </a:r>
            </a:p>
            <a:p>
              <a:r>
                <a:rPr lang="th-TH" altLang="th-TH" sz="2800"/>
                <a:t>2) ด้านกฎหมาย</a:t>
              </a:r>
            </a:p>
          </p:txBody>
        </p:sp>
        <p:cxnSp>
          <p:nvCxnSpPr>
            <p:cNvPr id="21519" name="AutoShape 12"/>
            <p:cNvCxnSpPr>
              <a:cxnSpLocks noChangeShapeType="1"/>
              <a:stCxn id="21518" idx="0"/>
              <a:endCxn id="227336" idx="3"/>
            </p:cNvCxnSpPr>
            <p:nvPr/>
          </p:nvCxnSpPr>
          <p:spPr bwMode="auto">
            <a:xfrm rot="16200000" flipV="1">
              <a:off x="3790" y="2590"/>
              <a:ext cx="248" cy="716"/>
            </a:xfrm>
            <a:prstGeom prst="bentConnector2">
              <a:avLst/>
            </a:prstGeom>
            <a:noFill/>
            <a:ln w="28575">
              <a:solidFill>
                <a:srgbClr val="99FFCC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0" name="AutoShape 14"/>
            <p:cNvCxnSpPr>
              <a:cxnSpLocks noChangeShapeType="1"/>
              <a:stCxn id="21518" idx="1"/>
              <a:endCxn id="227336" idx="2"/>
            </p:cNvCxnSpPr>
            <p:nvPr/>
          </p:nvCxnSpPr>
          <p:spPr bwMode="auto">
            <a:xfrm rot="10800000">
              <a:off x="2866" y="3008"/>
              <a:ext cx="350" cy="520"/>
            </a:xfrm>
            <a:prstGeom prst="bentConnector2">
              <a:avLst/>
            </a:prstGeom>
            <a:noFill/>
            <a:ln w="28575">
              <a:solidFill>
                <a:srgbClr val="99FFCC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762000" y="1752600"/>
            <a:ext cx="3787775" cy="2730500"/>
            <a:chOff x="480" y="1104"/>
            <a:chExt cx="2386" cy="1720"/>
          </a:xfrm>
        </p:grpSpPr>
        <p:sp>
          <p:nvSpPr>
            <p:cNvPr id="21515" name="Rectangle 4"/>
            <p:cNvSpPr>
              <a:spLocks noChangeArrowheads="1"/>
            </p:cNvSpPr>
            <p:nvPr/>
          </p:nvSpPr>
          <p:spPr bwMode="auto">
            <a:xfrm>
              <a:off x="480" y="1104"/>
              <a:ext cx="2016" cy="14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u="sng"/>
                <a:t>ปัจจัยภายในกิจการ</a:t>
              </a:r>
            </a:p>
            <a:p>
              <a:r>
                <a:rPr lang="th-TH" altLang="th-TH" sz="2800"/>
                <a:t>1) ต้นทุน</a:t>
              </a:r>
            </a:p>
            <a:p>
              <a:r>
                <a:rPr lang="th-TH" altLang="th-TH" sz="2800"/>
                <a:t>2) วัตถุประสงค์ทางการตลาด</a:t>
              </a:r>
            </a:p>
            <a:p>
              <a:r>
                <a:rPr lang="th-TH" altLang="th-TH" sz="2800"/>
                <a:t>     และวงจรชีวิตผลิตภัณฑ์</a:t>
              </a:r>
            </a:p>
            <a:p>
              <a:r>
                <a:rPr lang="th-TH" altLang="th-TH" sz="2800"/>
                <a:t>3) ศักยภาพของกิจการ</a:t>
              </a:r>
            </a:p>
          </p:txBody>
        </p:sp>
        <p:cxnSp>
          <p:nvCxnSpPr>
            <p:cNvPr id="21516" name="AutoShape 10"/>
            <p:cNvCxnSpPr>
              <a:cxnSpLocks noChangeShapeType="1"/>
              <a:stCxn id="21515" idx="2"/>
              <a:endCxn id="227336" idx="1"/>
            </p:cNvCxnSpPr>
            <p:nvPr/>
          </p:nvCxnSpPr>
          <p:spPr bwMode="auto">
            <a:xfrm rot="16200000" flipH="1">
              <a:off x="1692" y="2340"/>
              <a:ext cx="280" cy="688"/>
            </a:xfrm>
            <a:prstGeom prst="bentConnector2">
              <a:avLst/>
            </a:prstGeom>
            <a:noFill/>
            <a:ln w="28575">
              <a:solidFill>
                <a:srgbClr val="99FFCC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17" name="AutoShape 15"/>
            <p:cNvCxnSpPr>
              <a:cxnSpLocks noChangeShapeType="1"/>
              <a:stCxn id="21515" idx="3"/>
              <a:endCxn id="227336" idx="0"/>
            </p:cNvCxnSpPr>
            <p:nvPr/>
          </p:nvCxnSpPr>
          <p:spPr bwMode="auto">
            <a:xfrm>
              <a:off x="2496" y="1824"/>
              <a:ext cx="370" cy="816"/>
            </a:xfrm>
            <a:prstGeom prst="bentConnector2">
              <a:avLst/>
            </a:prstGeom>
            <a:noFill/>
            <a:ln w="28575">
              <a:solidFill>
                <a:srgbClr val="99FFCC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549775" y="1752600"/>
            <a:ext cx="3908425" cy="2730500"/>
            <a:chOff x="2866" y="1104"/>
            <a:chExt cx="2462" cy="1720"/>
          </a:xfrm>
        </p:grpSpPr>
        <p:sp>
          <p:nvSpPr>
            <p:cNvPr id="21512" name="Rectangle 5"/>
            <p:cNvSpPr>
              <a:spLocks noChangeArrowheads="1"/>
            </p:cNvSpPr>
            <p:nvPr/>
          </p:nvSpPr>
          <p:spPr bwMode="auto">
            <a:xfrm>
              <a:off x="3216" y="1104"/>
              <a:ext cx="2112" cy="14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u="sng"/>
                <a:t>ปัจจัยด้านผู้บริโภค</a:t>
              </a:r>
            </a:p>
            <a:p>
              <a:r>
                <a:rPr lang="th-TH" altLang="th-TH" sz="2800"/>
                <a:t>1) ความต้องการของผู้บริโภค</a:t>
              </a:r>
            </a:p>
            <a:p>
              <a:r>
                <a:rPr lang="th-TH" altLang="th-TH" sz="2800"/>
                <a:t>2) คุณค่าในสายตาของผู้บริโภค</a:t>
              </a:r>
            </a:p>
            <a:p>
              <a:r>
                <a:rPr lang="th-TH" altLang="th-TH" sz="2800"/>
                <a:t>3) ราคาในช่องทางการจัดจำหน่าย</a:t>
              </a:r>
            </a:p>
            <a:p>
              <a:endParaRPr lang="th-TH" altLang="th-TH" sz="2800"/>
            </a:p>
          </p:txBody>
        </p:sp>
        <p:cxnSp>
          <p:nvCxnSpPr>
            <p:cNvPr id="21513" name="AutoShape 11"/>
            <p:cNvCxnSpPr>
              <a:cxnSpLocks noChangeShapeType="1"/>
              <a:stCxn id="21512" idx="2"/>
              <a:endCxn id="227336" idx="3"/>
            </p:cNvCxnSpPr>
            <p:nvPr/>
          </p:nvCxnSpPr>
          <p:spPr bwMode="auto">
            <a:xfrm rot="5400000">
              <a:off x="3774" y="2326"/>
              <a:ext cx="280" cy="716"/>
            </a:xfrm>
            <a:prstGeom prst="bentConnector2">
              <a:avLst/>
            </a:prstGeom>
            <a:noFill/>
            <a:ln w="28575">
              <a:solidFill>
                <a:srgbClr val="99FFCC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14" name="AutoShape 16"/>
            <p:cNvCxnSpPr>
              <a:cxnSpLocks noChangeShapeType="1"/>
              <a:stCxn id="21512" idx="1"/>
              <a:endCxn id="227336" idx="0"/>
            </p:cNvCxnSpPr>
            <p:nvPr/>
          </p:nvCxnSpPr>
          <p:spPr bwMode="auto">
            <a:xfrm rot="10800000" flipV="1">
              <a:off x="2866" y="1824"/>
              <a:ext cx="350" cy="816"/>
            </a:xfrm>
            <a:prstGeom prst="bentConnector2">
              <a:avLst/>
            </a:prstGeom>
            <a:noFill/>
            <a:ln w="28575">
              <a:solidFill>
                <a:srgbClr val="99FFCC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0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smtClean="0"/>
              <a:t>1. </a:t>
            </a:r>
            <a:r>
              <a:rPr lang="th-TH" altLang="th-TH" smtClean="0"/>
              <a:t>ปัจจัยภายในกิจการ</a:t>
            </a:r>
          </a:p>
        </p:txBody>
      </p:sp>
      <p:sp>
        <p:nvSpPr>
          <p:cNvPr id="226309" name="Rectangle 205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ต้นทุน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ต้นทุนคงที่</a:t>
            </a:r>
            <a:r>
              <a:rPr lang="en-US" altLang="th-TH" sz="3600" smtClean="0"/>
              <a:t> (Fixed Cost)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ต้นทุนผันแปร</a:t>
            </a:r>
            <a:r>
              <a:rPr lang="en-US" altLang="th-TH" sz="3600" smtClean="0"/>
              <a:t> (Variable Cost)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ต้นทุนรวม</a:t>
            </a:r>
            <a:r>
              <a:rPr lang="en-US" altLang="th-TH" sz="3600" smtClean="0"/>
              <a:t> (Total Cost)</a:t>
            </a:r>
          </a:p>
          <a:p>
            <a:pPr lvl="1">
              <a:lnSpc>
                <a:spcPct val="80000"/>
              </a:lnSpc>
            </a:pPr>
            <a:r>
              <a:rPr lang="en-US" altLang="th-TH" sz="3600" smtClean="0"/>
              <a:t>จุดคุ้มทุน (Break Even Point)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วัตถุประสงค์ทางการตลาดในแต่ละช่วงของวงจรชีวิตผลิตภัณฑ์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ศักยภาพของกิจการ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26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26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26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26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26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26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2263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08500" y="2700338"/>
            <a:ext cx="3302000" cy="3276600"/>
            <a:chOff x="3320" y="2064"/>
            <a:chExt cx="2080" cy="2064"/>
          </a:xfrm>
        </p:grpSpPr>
        <p:grpSp>
          <p:nvGrpSpPr>
            <p:cNvPr id="23581" name="Group 5"/>
            <p:cNvGrpSpPr>
              <a:grpSpLocks/>
            </p:cNvGrpSpPr>
            <p:nvPr/>
          </p:nvGrpSpPr>
          <p:grpSpPr bwMode="auto">
            <a:xfrm>
              <a:off x="3576" y="2256"/>
              <a:ext cx="1752" cy="1536"/>
              <a:chOff x="3576" y="2256"/>
              <a:chExt cx="1920" cy="1536"/>
            </a:xfrm>
          </p:grpSpPr>
          <p:sp>
            <p:nvSpPr>
              <p:cNvPr id="23584" name="Line 6"/>
              <p:cNvSpPr>
                <a:spLocks noChangeShapeType="1"/>
              </p:cNvSpPr>
              <p:nvPr/>
            </p:nvSpPr>
            <p:spPr bwMode="auto">
              <a:xfrm>
                <a:off x="3576" y="2256"/>
                <a:ext cx="0" cy="15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3585" name="Line 7"/>
              <p:cNvSpPr>
                <a:spLocks noChangeShapeType="1"/>
              </p:cNvSpPr>
              <p:nvPr/>
            </p:nvSpPr>
            <p:spPr bwMode="auto">
              <a:xfrm rot="5400000">
                <a:off x="4536" y="2832"/>
                <a:ext cx="0" cy="19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23582" name="Text Box 8"/>
            <p:cNvSpPr txBox="1">
              <a:spLocks noChangeArrowheads="1"/>
            </p:cNvSpPr>
            <p:nvPr/>
          </p:nvSpPr>
          <p:spPr bwMode="auto">
            <a:xfrm>
              <a:off x="3320" y="2064"/>
              <a:ext cx="2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th-TH" sz="3600">
                  <a:solidFill>
                    <a:srgbClr val="FF0000"/>
                  </a:solidFill>
                </a:rPr>
                <a:t>P</a:t>
              </a:r>
              <a:endParaRPr lang="th-TH" altLang="th-TH" sz="3600">
                <a:solidFill>
                  <a:srgbClr val="FF0000"/>
                </a:solidFill>
              </a:endParaRPr>
            </a:p>
          </p:txBody>
        </p:sp>
        <p:sp>
          <p:nvSpPr>
            <p:cNvPr id="23583" name="Text Box 9"/>
            <p:cNvSpPr txBox="1">
              <a:spLocks noChangeArrowheads="1"/>
            </p:cNvSpPr>
            <p:nvPr/>
          </p:nvSpPr>
          <p:spPr bwMode="auto">
            <a:xfrm>
              <a:off x="5136" y="3724"/>
              <a:ext cx="2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en-US" altLang="th-TH" sz="3600">
                  <a:solidFill>
                    <a:srgbClr val="FF0000"/>
                  </a:solidFill>
                </a:rPr>
                <a:t>Q</a:t>
              </a:r>
              <a:endParaRPr lang="th-TH" altLang="th-TH" sz="3600">
                <a:solidFill>
                  <a:srgbClr val="FF0000"/>
                </a:solidFill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930775" y="4452938"/>
            <a:ext cx="3262313" cy="641350"/>
            <a:chOff x="3098" y="2832"/>
            <a:chExt cx="2055" cy="404"/>
          </a:xfrm>
        </p:grpSpPr>
        <p:sp>
          <p:nvSpPr>
            <p:cNvPr id="23579" name="Line 11"/>
            <p:cNvSpPr>
              <a:spLocks noChangeShapeType="1"/>
            </p:cNvSpPr>
            <p:nvPr/>
          </p:nvSpPr>
          <p:spPr bwMode="auto">
            <a:xfrm>
              <a:off x="3098" y="3072"/>
              <a:ext cx="16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3580" name="Text Box 12"/>
            <p:cNvSpPr txBox="1">
              <a:spLocks noChangeArrowheads="1"/>
            </p:cNvSpPr>
            <p:nvPr/>
          </p:nvSpPr>
          <p:spPr bwMode="auto">
            <a:xfrm>
              <a:off x="4784" y="2832"/>
              <a:ext cx="36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FC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906963" y="3471863"/>
            <a:ext cx="4137025" cy="1362075"/>
            <a:chOff x="3083" y="2214"/>
            <a:chExt cx="2606" cy="858"/>
          </a:xfrm>
        </p:grpSpPr>
        <p:sp>
          <p:nvSpPr>
            <p:cNvPr id="23577" name="Line 14"/>
            <p:cNvSpPr>
              <a:spLocks noChangeShapeType="1"/>
            </p:cNvSpPr>
            <p:nvPr/>
          </p:nvSpPr>
          <p:spPr bwMode="auto">
            <a:xfrm flipV="1">
              <a:off x="3083" y="2304"/>
              <a:ext cx="1776" cy="768"/>
            </a:xfrm>
            <a:prstGeom prst="line">
              <a:avLst/>
            </a:prstGeom>
            <a:noFill/>
            <a:ln w="28575">
              <a:solidFill>
                <a:srgbClr val="66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3578" name="Text Box 15"/>
            <p:cNvSpPr txBox="1">
              <a:spLocks noChangeArrowheads="1"/>
            </p:cNvSpPr>
            <p:nvPr/>
          </p:nvSpPr>
          <p:spPr bwMode="auto">
            <a:xfrm>
              <a:off x="4494" y="2214"/>
              <a:ext cx="1195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th-TH" altLang="th-TH" sz="3600"/>
                <a:t>TC</a:t>
              </a:r>
            </a:p>
            <a:p>
              <a:pPr algn="ctr">
                <a:lnSpc>
                  <a:spcPct val="60000"/>
                </a:lnSpc>
              </a:pPr>
              <a:r>
                <a:rPr lang="th-TH" altLang="th-TH" sz="3600"/>
                <a:t>(= FC + VC)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4906963" y="2133600"/>
            <a:ext cx="3324225" cy="3309938"/>
            <a:chOff x="3083" y="1371"/>
            <a:chExt cx="2094" cy="2085"/>
          </a:xfrm>
        </p:grpSpPr>
        <p:sp>
          <p:nvSpPr>
            <p:cNvPr id="23575" name="Line 17"/>
            <p:cNvSpPr>
              <a:spLocks noChangeShapeType="1"/>
            </p:cNvSpPr>
            <p:nvPr/>
          </p:nvSpPr>
          <p:spPr bwMode="auto">
            <a:xfrm flipV="1">
              <a:off x="3083" y="1872"/>
              <a:ext cx="1573" cy="1584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3576" name="Text Box 18"/>
            <p:cNvSpPr txBox="1">
              <a:spLocks noChangeArrowheads="1"/>
            </p:cNvSpPr>
            <p:nvPr/>
          </p:nvSpPr>
          <p:spPr bwMode="auto">
            <a:xfrm>
              <a:off x="4316" y="1371"/>
              <a:ext cx="861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th-TH" altLang="th-TH" sz="3600"/>
                <a:t>TR</a:t>
              </a:r>
            </a:p>
            <a:p>
              <a:pPr algn="ctr">
                <a:lnSpc>
                  <a:spcPct val="60000"/>
                </a:lnSpc>
              </a:pPr>
              <a:r>
                <a:rPr lang="th-TH" altLang="th-TH" sz="3600"/>
                <a:t>(= P x Q)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422900" y="2471738"/>
            <a:ext cx="771525" cy="1752600"/>
            <a:chOff x="3408" y="1584"/>
            <a:chExt cx="486" cy="1104"/>
          </a:xfrm>
        </p:grpSpPr>
        <p:sp>
          <p:nvSpPr>
            <p:cNvPr id="23573" name="Freeform 20"/>
            <p:cNvSpPr>
              <a:spLocks/>
            </p:cNvSpPr>
            <p:nvPr/>
          </p:nvSpPr>
          <p:spPr bwMode="auto">
            <a:xfrm>
              <a:off x="3496" y="1968"/>
              <a:ext cx="200" cy="720"/>
            </a:xfrm>
            <a:custGeom>
              <a:avLst/>
              <a:gdLst>
                <a:gd name="T0" fmla="*/ 152 w 200"/>
                <a:gd name="T1" fmla="*/ 0 h 720"/>
                <a:gd name="T2" fmla="*/ 8 w 200"/>
                <a:gd name="T3" fmla="*/ 384 h 720"/>
                <a:gd name="T4" fmla="*/ 200 w 200"/>
                <a:gd name="T5" fmla="*/ 720 h 720"/>
                <a:gd name="T6" fmla="*/ 0 60000 65536"/>
                <a:gd name="T7" fmla="*/ 0 60000 65536"/>
                <a:gd name="T8" fmla="*/ 0 60000 65536"/>
                <a:gd name="T9" fmla="*/ 0 w 200"/>
                <a:gd name="T10" fmla="*/ 0 h 720"/>
                <a:gd name="T11" fmla="*/ 200 w 200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0" h="720">
                  <a:moveTo>
                    <a:pt x="152" y="0"/>
                  </a:moveTo>
                  <a:cubicBezTo>
                    <a:pt x="76" y="132"/>
                    <a:pt x="0" y="264"/>
                    <a:pt x="8" y="384"/>
                  </a:cubicBezTo>
                  <a:cubicBezTo>
                    <a:pt x="16" y="504"/>
                    <a:pt x="192" y="672"/>
                    <a:pt x="200" y="720"/>
                  </a:cubicBezTo>
                </a:path>
              </a:pathLst>
            </a:custGeom>
            <a:noFill/>
            <a:ln w="28575" cap="flat" cmpd="sng">
              <a:solidFill>
                <a:schemeClr val="folHlink"/>
              </a:solidFill>
              <a:prstDash val="sysDot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3574" name="Text Box 21"/>
            <p:cNvSpPr txBox="1">
              <a:spLocks noChangeArrowheads="1"/>
            </p:cNvSpPr>
            <p:nvPr/>
          </p:nvSpPr>
          <p:spPr bwMode="auto">
            <a:xfrm>
              <a:off x="3408" y="1584"/>
              <a:ext cx="48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/>
                <a:t>BEP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6073775" y="2835275"/>
            <a:ext cx="2419350" cy="1489075"/>
            <a:chOff x="3818" y="1813"/>
            <a:chExt cx="1524" cy="938"/>
          </a:xfrm>
        </p:grpSpPr>
        <p:sp>
          <p:nvSpPr>
            <p:cNvPr id="23571" name="Freeform 23"/>
            <p:cNvSpPr>
              <a:spLocks/>
            </p:cNvSpPr>
            <p:nvPr/>
          </p:nvSpPr>
          <p:spPr bwMode="auto">
            <a:xfrm rot="80742">
              <a:off x="3818" y="1883"/>
              <a:ext cx="1008" cy="868"/>
            </a:xfrm>
            <a:custGeom>
              <a:avLst/>
              <a:gdLst>
                <a:gd name="T0" fmla="*/ 816 w 1008"/>
                <a:gd name="T1" fmla="*/ 0 h 816"/>
                <a:gd name="T2" fmla="*/ 0 w 1008"/>
                <a:gd name="T3" fmla="*/ 816 h 816"/>
                <a:gd name="T4" fmla="*/ 1008 w 1008"/>
                <a:gd name="T5" fmla="*/ 384 h 816"/>
                <a:gd name="T6" fmla="*/ 816 w 1008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8"/>
                <a:gd name="T13" fmla="*/ 0 h 816"/>
                <a:gd name="T14" fmla="*/ 1008 w 1008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8" h="816">
                  <a:moveTo>
                    <a:pt x="816" y="0"/>
                  </a:moveTo>
                  <a:lnTo>
                    <a:pt x="0" y="816"/>
                  </a:lnTo>
                  <a:lnTo>
                    <a:pt x="1008" y="384"/>
                  </a:lnTo>
                  <a:lnTo>
                    <a:pt x="816" y="0"/>
                  </a:lnTo>
                  <a:close/>
                </a:path>
              </a:pathLst>
            </a:custGeom>
            <a:gradFill rotWithShape="0">
              <a:gsLst>
                <a:gs pos="0">
                  <a:srgbClr val="FF66FF"/>
                </a:gs>
                <a:gs pos="100000">
                  <a:srgbClr val="66FF9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3572" name="Text Box 24"/>
            <p:cNvSpPr txBox="1">
              <a:spLocks noChangeArrowheads="1"/>
            </p:cNvSpPr>
            <p:nvPr/>
          </p:nvSpPr>
          <p:spPr bwMode="auto">
            <a:xfrm>
              <a:off x="4752" y="1813"/>
              <a:ext cx="59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3600">
                  <a:solidFill>
                    <a:schemeClr val="accent2"/>
                  </a:solidFill>
                </a:rPr>
                <a:t>Profit</a:t>
              </a:r>
            </a:p>
          </p:txBody>
        </p:sp>
      </p:grpSp>
      <p:sp>
        <p:nvSpPr>
          <p:cNvPr id="23560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การวิเคราะห์จุดคุ้มทุน</a:t>
            </a:r>
          </a:p>
        </p:txBody>
      </p:sp>
      <p:sp>
        <p:nvSpPr>
          <p:cNvPr id="228390" name="Rectangle 38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7772400" cy="4343400"/>
          </a:xfrm>
        </p:spPr>
        <p:txBody>
          <a:bodyPr/>
          <a:lstStyle/>
          <a:p>
            <a:r>
              <a:rPr lang="en-US" altLang="th-TH" smtClean="0"/>
              <a:t>เป็นการคำนวณหา</a:t>
            </a:r>
            <a:r>
              <a:rPr lang="th-TH" altLang="th-TH" smtClean="0"/>
              <a:t>ปริมาณที่</a:t>
            </a:r>
            <a:br>
              <a:rPr lang="th-TH" altLang="th-TH" smtClean="0"/>
            </a:br>
            <a:r>
              <a:rPr lang="en-US" altLang="th-TH" smtClean="0"/>
              <a:t>รายได้รวม = ต้นทุนรวม</a:t>
            </a:r>
          </a:p>
        </p:txBody>
      </p:sp>
      <p:grpSp>
        <p:nvGrpSpPr>
          <p:cNvPr id="9" name="Group 39"/>
          <p:cNvGrpSpPr>
            <a:grpSpLocks/>
          </p:cNvGrpSpPr>
          <p:nvPr/>
        </p:nvGrpSpPr>
        <p:grpSpPr bwMode="auto">
          <a:xfrm>
            <a:off x="609600" y="3276600"/>
            <a:ext cx="3668713" cy="1006475"/>
            <a:chOff x="566" y="1243"/>
            <a:chExt cx="2311" cy="634"/>
          </a:xfrm>
        </p:grpSpPr>
        <p:sp>
          <p:nvSpPr>
            <p:cNvPr id="23569" name="Text Box 40"/>
            <p:cNvSpPr txBox="1">
              <a:spLocks noChangeArrowheads="1"/>
            </p:cNvSpPr>
            <p:nvPr/>
          </p:nvSpPr>
          <p:spPr bwMode="auto">
            <a:xfrm>
              <a:off x="566" y="1243"/>
              <a:ext cx="2311" cy="63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th-TH" sz="3600"/>
                <a:t>BEP (Unit)	=	FC    </a:t>
              </a:r>
            </a:p>
            <a:p>
              <a:pPr>
                <a:lnSpc>
                  <a:spcPct val="80000"/>
                </a:lnSpc>
              </a:pPr>
              <a:r>
                <a:rPr lang="en-US" altLang="th-TH" sz="3600"/>
                <a:t>		         P - VC</a:t>
              </a:r>
              <a:endParaRPr lang="th-TH" altLang="th-TH" sz="3600"/>
            </a:p>
          </p:txBody>
        </p:sp>
        <p:sp>
          <p:nvSpPr>
            <p:cNvPr id="23570" name="Line 41"/>
            <p:cNvSpPr>
              <a:spLocks noChangeShapeType="1"/>
            </p:cNvSpPr>
            <p:nvPr/>
          </p:nvSpPr>
          <p:spPr bwMode="auto">
            <a:xfrm>
              <a:off x="2160" y="1551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28399" name="Text Box 47"/>
          <p:cNvSpPr txBox="1">
            <a:spLocks noChangeArrowheads="1"/>
          </p:cNvSpPr>
          <p:nvPr/>
        </p:nvSpPr>
        <p:spPr bwMode="auto">
          <a:xfrm>
            <a:off x="619125" y="5867400"/>
            <a:ext cx="3646488" cy="5476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90000"/>
              </a:lnSpc>
            </a:pPr>
            <a:r>
              <a:rPr kumimoji="0" lang="en-US" altLang="th-TH"/>
              <a:t>BEP (Value) = BEP (Unit) x P</a:t>
            </a:r>
            <a:endParaRPr kumimoji="0" lang="th-TH" altLang="th-TH"/>
          </a:p>
        </p:txBody>
      </p: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609600" y="4351338"/>
            <a:ext cx="3633788" cy="1449387"/>
            <a:chOff x="240" y="2748"/>
            <a:chExt cx="2289" cy="913"/>
          </a:xfrm>
        </p:grpSpPr>
        <p:sp>
          <p:nvSpPr>
            <p:cNvPr id="23565" name="Text Box 49"/>
            <p:cNvSpPr txBox="1">
              <a:spLocks noChangeArrowheads="1"/>
            </p:cNvSpPr>
            <p:nvPr/>
          </p:nvSpPr>
          <p:spPr bwMode="auto">
            <a:xfrm>
              <a:off x="240" y="2748"/>
              <a:ext cx="2289" cy="91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th-TH" sz="3600"/>
                <a:t>BEP (Value)	=	FC    </a:t>
              </a:r>
            </a:p>
            <a:p>
              <a:pPr>
                <a:lnSpc>
                  <a:spcPct val="80000"/>
                </a:lnSpc>
              </a:pPr>
              <a:r>
                <a:rPr lang="en-US" altLang="th-TH" sz="3600"/>
                <a:t>		               VC</a:t>
              </a:r>
            </a:p>
            <a:p>
              <a:pPr>
                <a:lnSpc>
                  <a:spcPct val="80000"/>
                </a:lnSpc>
              </a:pPr>
              <a:r>
                <a:rPr lang="en-US" altLang="th-TH" sz="3600"/>
                <a:t>			     P</a:t>
              </a:r>
              <a:endParaRPr lang="th-TH" altLang="th-TH" sz="3600"/>
            </a:p>
          </p:txBody>
        </p:sp>
        <p:sp>
          <p:nvSpPr>
            <p:cNvPr id="23566" name="Line 50"/>
            <p:cNvSpPr>
              <a:spLocks noChangeShapeType="1"/>
            </p:cNvSpPr>
            <p:nvPr/>
          </p:nvSpPr>
          <p:spPr bwMode="auto">
            <a:xfrm>
              <a:off x="1834" y="3056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3567" name="Text Box 51"/>
            <p:cNvSpPr txBox="1">
              <a:spLocks noChangeArrowheads="1"/>
            </p:cNvSpPr>
            <p:nvPr/>
          </p:nvSpPr>
          <p:spPr bwMode="auto">
            <a:xfrm>
              <a:off x="1790" y="3100"/>
              <a:ext cx="3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kumimoji="0" lang="th-TH" altLang="th-TH" sz="3600"/>
                <a:t>1 -</a:t>
              </a:r>
            </a:p>
          </p:txBody>
        </p:sp>
        <p:sp>
          <p:nvSpPr>
            <p:cNvPr id="23568" name="Line 52"/>
            <p:cNvSpPr>
              <a:spLocks noChangeShapeType="1"/>
            </p:cNvSpPr>
            <p:nvPr/>
          </p:nvSpPr>
          <p:spPr bwMode="auto">
            <a:xfrm>
              <a:off x="2112" y="3334"/>
              <a:ext cx="336" cy="0"/>
            </a:xfrm>
            <a:prstGeom prst="line">
              <a:avLst/>
            </a:prstGeom>
            <a:noFill/>
            <a:ln w="28575" cap="sq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28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90" grpId="0" build="p" autoUpdateAnimBg="0"/>
      <p:bldP spid="22839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0" y="260350"/>
            <a:ext cx="8850313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90000"/>
              </a:lnSpc>
            </a:pPr>
            <a:r>
              <a:rPr lang="th-TH" altLang="th-TH" sz="3600" u="sng" dirty="0"/>
              <a:t>ตัวอย่างที่ 9-1 การคำนวณจุดคุ้มทุน</a:t>
            </a:r>
            <a:endParaRPr lang="th-TH" altLang="th-TH" sz="3600" dirty="0"/>
          </a:p>
          <a:p>
            <a:pPr>
              <a:lnSpc>
                <a:spcPct val="90000"/>
              </a:lnSpc>
            </a:pPr>
            <a:r>
              <a:rPr lang="th-TH" altLang="th-TH" sz="3600" dirty="0"/>
              <a:t>ต้นทุนของกิจการผลิตเทียนหอม </a:t>
            </a:r>
          </a:p>
          <a:p>
            <a:pPr>
              <a:lnSpc>
                <a:spcPct val="90000"/>
              </a:lnSpc>
            </a:pPr>
            <a:r>
              <a:rPr lang="en-US" altLang="th-TH" sz="3600" dirty="0" err="1"/>
              <a:t>ต้นทุนคงที่</a:t>
            </a:r>
            <a:r>
              <a:rPr lang="en-US" altLang="th-TH" sz="3600" dirty="0"/>
              <a:t> (FC)</a:t>
            </a:r>
          </a:p>
          <a:p>
            <a:pPr>
              <a:lnSpc>
                <a:spcPct val="90000"/>
              </a:lnSpc>
            </a:pPr>
            <a:r>
              <a:rPr lang="en-US" altLang="th-TH" sz="3600" dirty="0"/>
              <a:t>	</a:t>
            </a:r>
            <a:r>
              <a:rPr lang="th-TH" altLang="th-TH" sz="3600" dirty="0"/>
              <a:t>เครื่องจักร 20,000 + โรงงาน 100,000	</a:t>
            </a:r>
            <a:r>
              <a:rPr lang="en-US" altLang="th-TH" sz="3600" dirty="0"/>
              <a:t>=  </a:t>
            </a:r>
            <a:r>
              <a:rPr lang="th-TH" altLang="th-TH" sz="3600" dirty="0"/>
              <a:t>120,000 บาท</a:t>
            </a:r>
          </a:p>
          <a:p>
            <a:pPr>
              <a:lnSpc>
                <a:spcPct val="90000"/>
              </a:lnSpc>
            </a:pPr>
            <a:r>
              <a:rPr lang="th-TH" altLang="th-TH" sz="3600" dirty="0"/>
              <a:t>ต้นทุนผันแปร (</a:t>
            </a:r>
            <a:r>
              <a:rPr lang="th-TH" altLang="th-TH" sz="3600" dirty="0" err="1"/>
              <a:t>VC</a:t>
            </a:r>
            <a:r>
              <a:rPr lang="th-TH" altLang="th-TH" sz="3600" dirty="0"/>
              <a:t>)</a:t>
            </a:r>
          </a:p>
          <a:p>
            <a:pPr>
              <a:lnSpc>
                <a:spcPct val="90000"/>
              </a:lnSpc>
            </a:pPr>
            <a:r>
              <a:rPr lang="th-TH" altLang="th-TH" sz="3600" dirty="0"/>
              <a:t>	ขี้ผึ้ง 15 + สี 5			</a:t>
            </a:r>
            <a:r>
              <a:rPr lang="en-US" altLang="th-TH" sz="3600" dirty="0"/>
              <a:t>=</a:t>
            </a:r>
            <a:r>
              <a:rPr lang="th-TH" altLang="th-TH" sz="3600" dirty="0"/>
              <a:t>    20 บาท ต่อชิ้นงาน</a:t>
            </a:r>
          </a:p>
          <a:p>
            <a:pPr>
              <a:lnSpc>
                <a:spcPct val="90000"/>
              </a:lnSpc>
            </a:pPr>
            <a:r>
              <a:rPr lang="th-TH" altLang="th-TH" sz="3600" dirty="0"/>
              <a:t>ตั้งราคาขาย </a:t>
            </a:r>
            <a:r>
              <a:rPr lang="en-US" altLang="th-TH" sz="3600" dirty="0"/>
              <a:t>(P)</a:t>
            </a:r>
            <a:r>
              <a:rPr lang="th-TH" altLang="th-TH" sz="3600" dirty="0"/>
              <a:t>  				    120 บาท ต่อชิ้นงาน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81013" y="3962400"/>
            <a:ext cx="3744912" cy="1006475"/>
            <a:chOff x="566" y="1243"/>
            <a:chExt cx="2359" cy="634"/>
          </a:xfrm>
        </p:grpSpPr>
        <p:sp>
          <p:nvSpPr>
            <p:cNvPr id="24585" name="Text Box 4"/>
            <p:cNvSpPr txBox="1">
              <a:spLocks noChangeArrowheads="1"/>
            </p:cNvSpPr>
            <p:nvPr/>
          </p:nvSpPr>
          <p:spPr bwMode="auto">
            <a:xfrm>
              <a:off x="566" y="1243"/>
              <a:ext cx="2359" cy="63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th-TH" sz="3600"/>
                <a:t>BEP (Unit)	=	FC     </a:t>
              </a:r>
            </a:p>
            <a:p>
              <a:pPr>
                <a:lnSpc>
                  <a:spcPct val="80000"/>
                </a:lnSpc>
              </a:pPr>
              <a:r>
                <a:rPr lang="en-US" altLang="th-TH" sz="3600"/>
                <a:t>		         P - VC</a:t>
              </a:r>
              <a:endParaRPr lang="th-TH" altLang="th-TH" sz="3600"/>
            </a:p>
          </p:txBody>
        </p:sp>
        <p:sp>
          <p:nvSpPr>
            <p:cNvPr id="24586" name="Line 5"/>
            <p:cNvSpPr>
              <a:spLocks noChangeShapeType="1"/>
            </p:cNvSpPr>
            <p:nvPr/>
          </p:nvSpPr>
          <p:spPr bwMode="auto">
            <a:xfrm>
              <a:off x="2160" y="155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81013" y="5105400"/>
            <a:ext cx="3733800" cy="1006475"/>
            <a:chOff x="566" y="1243"/>
            <a:chExt cx="2352" cy="634"/>
          </a:xfrm>
        </p:grpSpPr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566" y="1243"/>
              <a:ext cx="2352" cy="63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th-TH" sz="3600"/>
                <a:t>		=      120,000 </a:t>
              </a:r>
            </a:p>
            <a:p>
              <a:pPr>
                <a:lnSpc>
                  <a:spcPct val="80000"/>
                </a:lnSpc>
              </a:pPr>
              <a:r>
                <a:rPr lang="en-US" altLang="th-TH" sz="3600"/>
                <a:t>		        120 - 20</a:t>
              </a:r>
              <a:endParaRPr lang="th-TH" altLang="th-TH" sz="3600"/>
            </a:p>
          </p:txBody>
        </p:sp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>
              <a:off x="2160" y="155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31433" name="Text Box 9"/>
          <p:cNvSpPr txBox="1">
            <a:spLocks noChangeArrowheads="1"/>
          </p:cNvSpPr>
          <p:nvPr/>
        </p:nvSpPr>
        <p:spPr bwMode="auto">
          <a:xfrm>
            <a:off x="4846638" y="4149725"/>
            <a:ext cx="432752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th-TH" sz="3600"/>
              <a:t>BEP (Unit) 	=  </a:t>
            </a:r>
            <a:r>
              <a:rPr lang="th-TH" altLang="th-TH" sz="3600"/>
              <a:t>1,200 ชิ้น</a:t>
            </a:r>
          </a:p>
          <a:p>
            <a:pPr>
              <a:lnSpc>
                <a:spcPct val="80000"/>
              </a:lnSpc>
            </a:pPr>
            <a:endParaRPr lang="th-TH" altLang="th-TH" sz="3600"/>
          </a:p>
          <a:p>
            <a:pPr>
              <a:lnSpc>
                <a:spcPct val="80000"/>
              </a:lnSpc>
            </a:pPr>
            <a:r>
              <a:rPr lang="th-TH" altLang="th-TH" sz="3600"/>
              <a:t>BEP (Baht)	=  1,200 x 120</a:t>
            </a:r>
            <a:br>
              <a:rPr lang="th-TH" altLang="th-TH" sz="3600"/>
            </a:br>
            <a:r>
              <a:rPr lang="th-TH" altLang="th-TH" sz="3600"/>
              <a:t>		=  144,000  บาท</a:t>
            </a:r>
            <a:endParaRPr lang="en-US" altLang="th-TH" sz="36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1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1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381000" y="898525"/>
            <a:ext cx="1676400" cy="286861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057400" y="898525"/>
            <a:ext cx="1676400" cy="5486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/>
            <a:endParaRPr lang="th-TH" altLang="th-TH" sz="3600"/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3733800" y="898525"/>
            <a:ext cx="1676400" cy="5486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5410200" y="898525"/>
            <a:ext cx="1676400" cy="5486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7086600" y="898525"/>
            <a:ext cx="1676400" cy="5486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381000" y="3767138"/>
            <a:ext cx="8382000" cy="636587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1112838" y="898525"/>
            <a:ext cx="965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r"/>
            <a:r>
              <a:rPr lang="th-TH" altLang="th-TH" sz="2000" i="1">
                <a:latin typeface="Arial" pitchFamily="34" charset="0"/>
              </a:rPr>
              <a:t>Units/$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8002588" y="3794125"/>
            <a:ext cx="7778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th-TH" altLang="th-TH" sz="2000" i="1">
                <a:latin typeface="Arial" pitchFamily="34" charset="0"/>
              </a:rPr>
              <a:t>Time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47875" y="1441450"/>
            <a:ext cx="6686550" cy="2308225"/>
            <a:chOff x="1290" y="1014"/>
            <a:chExt cx="4212" cy="1454"/>
          </a:xfrm>
        </p:grpSpPr>
        <p:sp>
          <p:nvSpPr>
            <p:cNvPr id="25624" name="Freeform 12"/>
            <p:cNvSpPr>
              <a:spLocks/>
            </p:cNvSpPr>
            <p:nvPr/>
          </p:nvSpPr>
          <p:spPr bwMode="auto">
            <a:xfrm>
              <a:off x="1304" y="1014"/>
              <a:ext cx="4198" cy="1454"/>
            </a:xfrm>
            <a:custGeom>
              <a:avLst/>
              <a:gdLst>
                <a:gd name="T0" fmla="*/ 0 w 4198"/>
                <a:gd name="T1" fmla="*/ 1454 h 1454"/>
                <a:gd name="T2" fmla="*/ 489 w 4198"/>
                <a:gd name="T3" fmla="*/ 1349 h 1454"/>
                <a:gd name="T4" fmla="*/ 1235 w 4198"/>
                <a:gd name="T5" fmla="*/ 1043 h 1454"/>
                <a:gd name="T6" fmla="*/ 1980 w 4198"/>
                <a:gd name="T7" fmla="*/ 311 h 1454"/>
                <a:gd name="T8" fmla="*/ 2353 w 4198"/>
                <a:gd name="T9" fmla="*/ 67 h 1454"/>
                <a:gd name="T10" fmla="*/ 2787 w 4198"/>
                <a:gd name="T11" fmla="*/ 6 h 1454"/>
                <a:gd name="T12" fmla="*/ 3163 w 4198"/>
                <a:gd name="T13" fmla="*/ 99 h 1454"/>
                <a:gd name="T14" fmla="*/ 3710 w 4198"/>
                <a:gd name="T15" fmla="*/ 483 h 1454"/>
                <a:gd name="T16" fmla="*/ 4198 w 4198"/>
                <a:gd name="T17" fmla="*/ 814 h 14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198"/>
                <a:gd name="T28" fmla="*/ 0 h 1454"/>
                <a:gd name="T29" fmla="*/ 4198 w 4198"/>
                <a:gd name="T30" fmla="*/ 1454 h 14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198" h="1454">
                  <a:moveTo>
                    <a:pt x="0" y="1454"/>
                  </a:moveTo>
                  <a:cubicBezTo>
                    <a:pt x="82" y="1432"/>
                    <a:pt x="283" y="1417"/>
                    <a:pt x="489" y="1349"/>
                  </a:cubicBezTo>
                  <a:cubicBezTo>
                    <a:pt x="695" y="1281"/>
                    <a:pt x="986" y="1217"/>
                    <a:pt x="1235" y="1043"/>
                  </a:cubicBezTo>
                  <a:lnTo>
                    <a:pt x="1980" y="311"/>
                  </a:lnTo>
                  <a:cubicBezTo>
                    <a:pt x="2166" y="147"/>
                    <a:pt x="2218" y="117"/>
                    <a:pt x="2353" y="67"/>
                  </a:cubicBezTo>
                  <a:cubicBezTo>
                    <a:pt x="2487" y="15"/>
                    <a:pt x="2653" y="0"/>
                    <a:pt x="2787" y="6"/>
                  </a:cubicBezTo>
                  <a:cubicBezTo>
                    <a:pt x="2922" y="12"/>
                    <a:pt x="3009" y="20"/>
                    <a:pt x="3163" y="99"/>
                  </a:cubicBezTo>
                  <a:cubicBezTo>
                    <a:pt x="3317" y="178"/>
                    <a:pt x="3538" y="364"/>
                    <a:pt x="3710" y="483"/>
                  </a:cubicBezTo>
                  <a:cubicBezTo>
                    <a:pt x="3882" y="603"/>
                    <a:pt x="4097" y="745"/>
                    <a:pt x="4198" y="814"/>
                  </a:cubicBezTo>
                </a:path>
              </a:pathLst>
            </a:custGeom>
            <a:noFill/>
            <a:ln w="38100" cmpd="sng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5625" name="Text Box 13"/>
            <p:cNvSpPr txBox="1">
              <a:spLocks noChangeArrowheads="1"/>
            </p:cNvSpPr>
            <p:nvPr/>
          </p:nvSpPr>
          <p:spPr bwMode="auto">
            <a:xfrm>
              <a:off x="1290" y="2140"/>
              <a:ext cx="5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 sz="2000" i="1">
                  <a:solidFill>
                    <a:srgbClr val="0000CC"/>
                  </a:solidFill>
                  <a:latin typeface="Arial" pitchFamily="34" charset="0"/>
                </a:rPr>
                <a:t>Sales</a:t>
              </a:r>
            </a:p>
          </p:txBody>
        </p:sp>
      </p:grpSp>
      <p:sp>
        <p:nvSpPr>
          <p:cNvPr id="25611" name="Text Box 14"/>
          <p:cNvSpPr txBox="1">
            <a:spLocks noChangeArrowheads="1"/>
          </p:cNvSpPr>
          <p:nvPr/>
        </p:nvSpPr>
        <p:spPr bwMode="auto">
          <a:xfrm>
            <a:off x="2139950" y="981075"/>
            <a:ext cx="153193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Introduction</a:t>
            </a:r>
          </a:p>
        </p:txBody>
      </p:sp>
      <p:sp>
        <p:nvSpPr>
          <p:cNvPr id="25612" name="Text Box 15"/>
          <p:cNvSpPr txBox="1">
            <a:spLocks noChangeArrowheads="1"/>
          </p:cNvSpPr>
          <p:nvPr/>
        </p:nvSpPr>
        <p:spPr bwMode="auto">
          <a:xfrm>
            <a:off x="4121150" y="981075"/>
            <a:ext cx="9921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Growth</a:t>
            </a:r>
          </a:p>
        </p:txBody>
      </p:sp>
      <p:sp>
        <p:nvSpPr>
          <p:cNvPr id="25613" name="Text Box 16"/>
          <p:cNvSpPr txBox="1">
            <a:spLocks noChangeArrowheads="1"/>
          </p:cNvSpPr>
          <p:nvPr/>
        </p:nvSpPr>
        <p:spPr bwMode="auto">
          <a:xfrm>
            <a:off x="5784850" y="981075"/>
            <a:ext cx="10826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Maturity</a:t>
            </a:r>
          </a:p>
        </p:txBody>
      </p:sp>
      <p:sp>
        <p:nvSpPr>
          <p:cNvPr id="25614" name="Text Box 17"/>
          <p:cNvSpPr txBox="1">
            <a:spLocks noChangeArrowheads="1"/>
          </p:cNvSpPr>
          <p:nvPr/>
        </p:nvSpPr>
        <p:spPr bwMode="auto">
          <a:xfrm>
            <a:off x="7461250" y="981075"/>
            <a:ext cx="10048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Decline</a:t>
            </a:r>
          </a:p>
        </p:txBody>
      </p:sp>
      <p:grpSp>
        <p:nvGrpSpPr>
          <p:cNvPr id="25615" name="Group 18"/>
          <p:cNvGrpSpPr>
            <a:grpSpLocks/>
          </p:cNvGrpSpPr>
          <p:nvPr/>
        </p:nvGrpSpPr>
        <p:grpSpPr bwMode="auto">
          <a:xfrm>
            <a:off x="2057400" y="898525"/>
            <a:ext cx="6705600" cy="2895600"/>
            <a:chOff x="1296" y="768"/>
            <a:chExt cx="4224" cy="1728"/>
          </a:xfrm>
        </p:grpSpPr>
        <p:sp>
          <p:nvSpPr>
            <p:cNvPr id="25622" name="Line 19"/>
            <p:cNvSpPr>
              <a:spLocks noChangeShapeType="1"/>
            </p:cNvSpPr>
            <p:nvPr/>
          </p:nvSpPr>
          <p:spPr bwMode="auto">
            <a:xfrm flipH="1" flipV="1">
              <a:off x="1296" y="768"/>
              <a:ext cx="0" cy="172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5623" name="Line 20"/>
            <p:cNvSpPr>
              <a:spLocks noChangeShapeType="1"/>
            </p:cNvSpPr>
            <p:nvPr/>
          </p:nvSpPr>
          <p:spPr bwMode="auto">
            <a:xfrm flipV="1">
              <a:off x="1296" y="2485"/>
              <a:ext cx="42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45781" name="Text Box 21"/>
          <p:cNvSpPr txBox="1">
            <a:spLocks noChangeArrowheads="1"/>
          </p:cNvSpPr>
          <p:nvPr/>
        </p:nvSpPr>
        <p:spPr bwMode="auto">
          <a:xfrm>
            <a:off x="838200" y="4506913"/>
            <a:ext cx="788988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3600"/>
              <a:t>ราคา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124075" y="4549775"/>
            <a:ext cx="6586538" cy="1892300"/>
            <a:chOff x="1338" y="2972"/>
            <a:chExt cx="4149" cy="1192"/>
          </a:xfrm>
        </p:grpSpPr>
        <p:sp>
          <p:nvSpPr>
            <p:cNvPr id="25618" name="Text Box 23"/>
            <p:cNvSpPr txBox="1">
              <a:spLocks noChangeArrowheads="1"/>
            </p:cNvSpPr>
            <p:nvPr/>
          </p:nvSpPr>
          <p:spPr bwMode="auto">
            <a:xfrm>
              <a:off x="1338" y="2972"/>
              <a:ext cx="983" cy="1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th-TH" altLang="th-TH" sz="3600"/>
                <a:t>ราคาสูง</a:t>
              </a:r>
              <a:endParaRPr lang="en-US" altLang="th-TH" sz="3600"/>
            </a:p>
            <a:p>
              <a:pPr algn="ctr">
                <a:lnSpc>
                  <a:spcPct val="80000"/>
                </a:lnSpc>
              </a:pPr>
              <a:r>
                <a:rPr lang="en-US" altLang="th-TH" sz="3600"/>
                <a:t>หรือต่ำก็ได้</a:t>
              </a:r>
            </a:p>
            <a:p>
              <a:pPr algn="ctr">
                <a:lnSpc>
                  <a:spcPct val="80000"/>
                </a:lnSpc>
              </a:pPr>
              <a:r>
                <a:rPr lang="en-US" altLang="th-TH" sz="3600"/>
                <a:t>แต่ต้อง</a:t>
              </a:r>
            </a:p>
            <a:p>
              <a:pPr algn="ctr">
                <a:lnSpc>
                  <a:spcPct val="80000"/>
                </a:lnSpc>
              </a:pPr>
              <a:r>
                <a:rPr lang="en-US" altLang="th-TH" sz="3600"/>
                <a:t>คุ้มทุน</a:t>
              </a:r>
              <a:endParaRPr lang="th-TH" altLang="th-TH" sz="3600"/>
            </a:p>
          </p:txBody>
        </p:sp>
        <p:sp>
          <p:nvSpPr>
            <p:cNvPr id="25619" name="Text Box 24"/>
            <p:cNvSpPr txBox="1">
              <a:spLocks noChangeArrowheads="1"/>
            </p:cNvSpPr>
            <p:nvPr/>
          </p:nvSpPr>
          <p:spPr bwMode="auto">
            <a:xfrm>
              <a:off x="2379" y="2972"/>
              <a:ext cx="1046" cy="1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th-TH" altLang="th-TH" sz="3600"/>
                <a:t>ลดราคา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และ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เพิ่มแนว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ระดับราคา</a:t>
              </a:r>
            </a:p>
          </p:txBody>
        </p:sp>
        <p:sp>
          <p:nvSpPr>
            <p:cNvPr id="25620" name="Text Box 25"/>
            <p:cNvSpPr txBox="1">
              <a:spLocks noChangeArrowheads="1"/>
            </p:cNvSpPr>
            <p:nvPr/>
          </p:nvSpPr>
          <p:spPr bwMode="auto">
            <a:xfrm>
              <a:off x="3314" y="2972"/>
              <a:ext cx="1260" cy="1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th-TH" altLang="th-TH" sz="3600"/>
                <a:t>รักษาระดับ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ราคาให้คงที่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หลีกเลี่ยง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สงครามราคา</a:t>
              </a:r>
            </a:p>
          </p:txBody>
        </p:sp>
        <p:sp>
          <p:nvSpPr>
            <p:cNvPr id="25621" name="Text Box 26"/>
            <p:cNvSpPr txBox="1">
              <a:spLocks noChangeArrowheads="1"/>
            </p:cNvSpPr>
            <p:nvPr/>
          </p:nvSpPr>
          <p:spPr bwMode="auto">
            <a:xfrm>
              <a:off x="4523" y="2972"/>
              <a:ext cx="964" cy="1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th-TH" altLang="th-TH" sz="3600"/>
                <a:t>ลดราคา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(เลิกผลิต)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ราคาคงที่</a:t>
              </a:r>
            </a:p>
            <a:p>
              <a:pPr algn="ctr">
                <a:lnSpc>
                  <a:spcPct val="80000"/>
                </a:lnSpc>
              </a:pPr>
              <a:r>
                <a:rPr lang="th-TH" altLang="th-TH" sz="3600"/>
                <a:t>(ผลิตต่อ)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1" grpId="0" autoUpdateAnimBg="0"/>
    </p:bldLst>
  </p:timing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2752</TotalTime>
  <Words>2027</Words>
  <Application>Microsoft Office PowerPoint</Application>
  <PresentationFormat>นำเสนอทางหน้าจอ (4:3)</PresentationFormat>
  <Paragraphs>475</Paragraphs>
  <Slides>47</Slides>
  <Notes>0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47</vt:i4>
      </vt:variant>
    </vt:vector>
  </HeadingPairs>
  <TitlesOfParts>
    <vt:vector size="49" baseType="lpstr">
      <vt:lpstr>1_ชุดรูปแบบของ Office</vt:lpstr>
      <vt:lpstr>Clip</vt:lpstr>
      <vt:lpstr>ราคา</vt:lpstr>
      <vt:lpstr>คุณค่าและราคา</vt:lpstr>
      <vt:lpstr>วัตถุประสงค์ในการกำหนดราคา</vt:lpstr>
      <vt:lpstr>วัตถุประสงค์ในการกำหนดราคา</vt:lpstr>
      <vt:lpstr>ปัจจัยที่มีผลต่อการกำหนดราคา</vt:lpstr>
      <vt:lpstr>1. ปัจจัยภายในกิจการ</vt:lpstr>
      <vt:lpstr>การวิเคราะห์จุดคุ้มทุน</vt:lpstr>
      <vt:lpstr>งานนำเสนอ PowerPoint</vt:lpstr>
      <vt:lpstr>งานนำเสนอ PowerPoint</vt:lpstr>
      <vt:lpstr>2. ปัจจัยด้านผู้บริโภค</vt:lpstr>
      <vt:lpstr>ลักษณะของเส้นอุปสงค์</vt:lpstr>
      <vt:lpstr>ความยืดหยุ่นของอุปสงค์ที่มีต่อราคา</vt:lpstr>
      <vt:lpstr>ความยืดหยุ่นของอุปสงค์ที่มีต่อราคา</vt:lpstr>
      <vt:lpstr>งานนำเสนอ PowerPoint</vt:lpstr>
      <vt:lpstr>งานนำเสนอ PowerPoint</vt:lpstr>
      <vt:lpstr>3. ปัจจัยด้านการแข่งขัน</vt:lpstr>
      <vt:lpstr>ตลาดแข่งขันสมบูรณ์  (Pure Competition)</vt:lpstr>
      <vt:lpstr>ตลาดผูกขาด  (Pure Monopoly)</vt:lpstr>
      <vt:lpstr>ตลาดผู้ขายน้อยราย  (Oligopoly)</vt:lpstr>
      <vt:lpstr>ตลาดแข่งขันไม่สมบูรณ์  (Monopolistic Competition)</vt:lpstr>
      <vt:lpstr>4. ปัจจัยภายนอกอื่น ๆ</vt:lpstr>
      <vt:lpstr>แนวความคิดในการกำหนดราคา</vt:lpstr>
      <vt:lpstr>วิธีการกำหนดราคา</vt:lpstr>
      <vt:lpstr>การกำหนดราคาโดยบวกเพิ่มจากต้นทุน (Cost-plus Pricing)</vt:lpstr>
      <vt:lpstr>งานนำเสนอ PowerPoint</vt:lpstr>
      <vt:lpstr>การกำหนดราคาโดยใช้ส่วนเพิ่ม (Markup Pricing)</vt:lpstr>
      <vt:lpstr>งานนำเสนอ PowerPoint</vt:lpstr>
      <vt:lpstr>การกำหนดเป้าหมายกำไร (Target Profit Pricing)</vt:lpstr>
      <vt:lpstr>งานนำเสนอ PowerPoint</vt:lpstr>
      <vt:lpstr>การกำหนดราคาโดยยึดคุณค่าเป็นหลัก</vt:lpstr>
      <vt:lpstr>กลยุทธ์ราคา</vt:lpstr>
      <vt:lpstr>กลยุทธ์การกำหนดราคาสำหรับผลิตภัณฑ์ใหม่</vt:lpstr>
      <vt:lpstr>1. กลยุทธ์ราคาหัวกะทิ</vt:lpstr>
      <vt:lpstr>2. กลยุทธ์ราคาเจาะตลาด</vt:lpstr>
      <vt:lpstr>3. กลยุทธ์ราคาตามระดับคุณภาพ</vt:lpstr>
      <vt:lpstr>กลยุทธ์การกำหนดราคาสำหรับผลิตภัณฑ์โดยทั่วไป</vt:lpstr>
      <vt:lpstr>1. กลยุทธ์ราคาเพื่อการแข่งขัน</vt:lpstr>
      <vt:lpstr>2. กลยุทธ์ราคาสำหรับสายผลิตภัณฑ์</vt:lpstr>
      <vt:lpstr>3. กลยุทธ์ราคาเชิงจิตวิทยาและภาพลักษณ์</vt:lpstr>
      <vt:lpstr>4. กลยุทธ์ราคาบนฐานการกระจายตัวสินค้า</vt:lpstr>
      <vt:lpstr>กลยุทธ์การปรับราคา</vt:lpstr>
      <vt:lpstr>1. การปรับราคาให้แตกต่างกัน</vt:lpstr>
      <vt:lpstr>2. การปรับราคาโดยการให้ส่วนลด</vt:lpstr>
      <vt:lpstr>3. การปรับราคาโดยใช้ส่วนยอมให้</vt:lpstr>
      <vt:lpstr>4. การลดราคา</vt:lpstr>
      <vt:lpstr>คำสั่ง</vt:lpstr>
      <vt:lpstr>ราคา</vt:lpstr>
    </vt:vector>
  </TitlesOfParts>
  <Company>Ek Bunchua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705211</dc:title>
  <dc:subject>Marketing Principles</dc:subject>
  <dc:creator>Ek Bunchua</dc:creator>
  <cp:lastModifiedBy>Corporate Edition</cp:lastModifiedBy>
  <cp:revision>73</cp:revision>
  <cp:lastPrinted>1996-03-05T21:54:17Z</cp:lastPrinted>
  <dcterms:created xsi:type="dcterms:W3CDTF">1999-12-08T16:12:40Z</dcterms:created>
  <dcterms:modified xsi:type="dcterms:W3CDTF">2017-08-11T04:36:38Z</dcterms:modified>
</cp:coreProperties>
</file>