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4" r:id="rId2"/>
  </p:sldMasterIdLst>
  <p:notesMasterIdLst>
    <p:notesMasterId r:id="rId46"/>
  </p:notesMasterIdLst>
  <p:handoutMasterIdLst>
    <p:handoutMasterId r:id="rId47"/>
  </p:handoutMasterIdLst>
  <p:sldIdLst>
    <p:sldId id="295" r:id="rId3"/>
    <p:sldId id="296" r:id="rId4"/>
    <p:sldId id="297" r:id="rId5"/>
    <p:sldId id="306" r:id="rId6"/>
    <p:sldId id="299" r:id="rId7"/>
    <p:sldId id="300" r:id="rId8"/>
    <p:sldId id="301" r:id="rId9"/>
    <p:sldId id="307" r:id="rId10"/>
    <p:sldId id="302" r:id="rId11"/>
    <p:sldId id="303" r:id="rId12"/>
    <p:sldId id="304" r:id="rId13"/>
    <p:sldId id="305" r:id="rId14"/>
    <p:sldId id="311" r:id="rId15"/>
    <p:sldId id="313" r:id="rId16"/>
    <p:sldId id="314" r:id="rId17"/>
    <p:sldId id="315" r:id="rId18"/>
    <p:sldId id="368" r:id="rId19"/>
    <p:sldId id="316" r:id="rId20"/>
    <p:sldId id="317" r:id="rId21"/>
    <p:sldId id="320" r:id="rId22"/>
    <p:sldId id="318" r:id="rId23"/>
    <p:sldId id="323" r:id="rId24"/>
    <p:sldId id="324" r:id="rId25"/>
    <p:sldId id="361" r:id="rId26"/>
    <p:sldId id="362" r:id="rId27"/>
    <p:sldId id="364" r:id="rId28"/>
    <p:sldId id="333" r:id="rId29"/>
    <p:sldId id="335" r:id="rId30"/>
    <p:sldId id="338" r:id="rId31"/>
    <p:sldId id="339" r:id="rId32"/>
    <p:sldId id="340" r:id="rId33"/>
    <p:sldId id="341" r:id="rId34"/>
    <p:sldId id="353" r:id="rId35"/>
    <p:sldId id="348" r:id="rId36"/>
    <p:sldId id="354" r:id="rId37"/>
    <p:sldId id="351" r:id="rId38"/>
    <p:sldId id="352" r:id="rId39"/>
    <p:sldId id="355" r:id="rId40"/>
    <p:sldId id="365" r:id="rId41"/>
    <p:sldId id="358" r:id="rId42"/>
    <p:sldId id="367" r:id="rId43"/>
    <p:sldId id="366" r:id="rId44"/>
    <p:sldId id="369" r:id="rId4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99CCFF"/>
    <a:srgbClr val="FFCCFF"/>
    <a:srgbClr val="CCCCFF"/>
    <a:srgbClr val="336600"/>
    <a:srgbClr val="99FF99"/>
    <a:srgbClr val="66FF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28"/>
    </p:cViewPr>
  </p:sorterViewPr>
  <p:notesViewPr>
    <p:cSldViewPr>
      <p:cViewPr varScale="1">
        <p:scale>
          <a:sx n="67" d="100"/>
          <a:sy n="67" d="100"/>
        </p:scale>
        <p:origin x="-315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87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Marketing </a:t>
            </a:r>
            <a:r>
              <a:rPr lang="en-US" dirty="0"/>
              <a:t>Principles</a:t>
            </a:r>
            <a:endParaRPr lang="th-TH" dirty="0"/>
          </a:p>
          <a:p>
            <a:pPr>
              <a:defRPr/>
            </a:pPr>
            <a:r>
              <a:rPr lang="en-US" sz="1400" dirty="0" smtClean="0"/>
              <a:t>9. </a:t>
            </a:r>
            <a:r>
              <a:rPr lang="en-US" sz="1400" dirty="0"/>
              <a:t>Promotion</a:t>
            </a:r>
            <a:endParaRPr lang="th-TH" sz="1400" dirty="0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495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@</a:t>
            </a:r>
            <a:r>
              <a:rPr lang="en-US" sz="1000" dirty="0" err="1" smtClean="0"/>
              <a:t>Ajarnauay</a:t>
            </a:r>
            <a:endParaRPr lang="th-TH" sz="1000" dirty="0"/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1200" y="8686800"/>
            <a:ext cx="106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561C80D-70DE-46BA-B780-A6F96E936F0D}" type="slidenum">
              <a:rPr lang="en-US"/>
              <a:pPr>
                <a:defRPr/>
              </a:pPr>
              <a:t>‹#›</a:t>
            </a:fld>
            <a:endParaRPr lang="th-TH"/>
          </a:p>
          <a:p>
            <a:pPr>
              <a:defRPr/>
            </a:pPr>
            <a:fld id="{653FC128-C6D7-433C-8C24-2DBAF67C1818}" type="datetime5">
              <a:rPr lang="th-TH" sz="1000"/>
              <a:pPr>
                <a:defRPr/>
              </a:pPr>
              <a:t>สิงหาคม 60</a:t>
            </a:fld>
            <a:endParaRPr lang="th-TH" sz="1000"/>
          </a:p>
        </p:txBody>
      </p:sp>
    </p:spTree>
    <p:extLst>
      <p:ext uri="{BB962C8B-B14F-4D97-AF65-F5344CB8AC3E}">
        <p14:creationId xmlns:p14="http://schemas.microsoft.com/office/powerpoint/2010/main" val="3503957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fld id="{5A688ADB-6CA2-4BA4-ADD2-9FEA5A228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73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F4E7-965F-41D1-8410-D4DC300B6A93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544C-C05D-428A-BF33-A32AFE313C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17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BD38-B39F-4F61-A397-E49D62840300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93282-A7ED-4FC4-BB4A-C13103B438F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90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C963C-F701-4C34-890E-E195300C60FB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54AE9-A459-4335-8D08-49A10E5A1FD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6370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F4E7-965F-41D1-8410-D4DC300B6A93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544C-C05D-428A-BF33-A32AFE313CB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52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E5B23-8009-4D19-8C1B-8450661FB686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95400-B837-4AD3-9F98-EBD6F7B4CF0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9468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230DA-715C-4F13-98BF-0A4155248968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EB035-2F2A-4D68-BE11-9972CBB98A2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996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C7FA-DB26-427A-89C4-FDDB34EF445F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CC78-608D-4695-A794-20B0C0533D8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4086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7C234-E8C9-4A57-9A6E-DA908D6A399D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CAC72-FE1D-44C4-9122-7E61C53C604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40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43F44-7876-4AC5-A122-E020231620EA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5F7E-4E26-42E1-941A-DEAB2F767661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559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0911-F1FF-4355-829E-BD46A3B557DC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643E-26E0-47C4-AEA2-F8A3AA05FFB1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822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F9BA-B57D-4E0B-A64D-AC8C04D313E6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27764-39EA-4298-8CA2-795366E08E5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282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E5B23-8009-4D19-8C1B-8450661FB686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95400-B837-4AD3-9F98-EBD6F7B4CF0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271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81D7-008E-41ED-A018-363CF23FD8CB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10BC-DDA9-4A6B-9D30-5CBE565B124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904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BD38-B39F-4F61-A397-E49D62840300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93282-A7ED-4FC4-BB4A-C13103B438F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14957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C963C-F701-4C34-890E-E195300C60FB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54AE9-A459-4335-8D08-49A10E5A1FD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182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230DA-715C-4F13-98BF-0A4155248968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EB035-2F2A-4D68-BE11-9972CBB98A2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883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C7FA-DB26-427A-89C4-FDDB34EF445F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CC78-608D-4695-A794-20B0C0533D8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847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7C234-E8C9-4A57-9A6E-DA908D6A399D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CAC72-FE1D-44C4-9122-7E61C53C60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794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43F44-7876-4AC5-A122-E020231620EA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5F7E-4E26-42E1-941A-DEAB2F7676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232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0911-F1FF-4355-829E-BD46A3B557DC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643E-26E0-47C4-AEA2-F8A3AA05FFB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289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F9BA-B57D-4E0B-A64D-AC8C04D313E6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27764-39EA-4298-8CA2-795366E08E5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43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81D7-008E-41ED-A018-363CF23FD8CB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10BC-DDA9-4A6B-9D30-5CBE565B124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889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2291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76327B-18E1-4A6D-8DDB-AF6226F95EE7}" type="datetimeFigureOut">
              <a:rPr lang="th-TH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A21988-0813-4110-A0B7-FD03ADD9EB7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2051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76327B-18E1-4A6D-8DDB-AF6226F95EE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A21988-0813-4110-A0B7-FD03ADD9EB7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39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4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3" Type="http://schemas.openxmlformats.org/officeDocument/2006/relationships/slideLayout" Target="../slideLayouts/slideLayout1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3.bin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40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5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w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7.bin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11560" y="1052736"/>
            <a:ext cx="7772400" cy="1143000"/>
          </a:xfrm>
        </p:spPr>
        <p:txBody>
          <a:bodyPr/>
          <a:lstStyle/>
          <a:p>
            <a:r>
              <a:rPr lang="th-TH" altLang="th-TH" dirty="0" smtClean="0"/>
              <a:t>การส่งเสริมการตลาด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52738"/>
            <a:ext cx="6858000" cy="3671887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/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ความหมายของการส่งเสริมการตลาด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กระบวนการติดต่อสื่อสาร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ส่วนประสมการส่งเสริมการตลาด : </a:t>
            </a:r>
            <a:br>
              <a:rPr lang="th-TH" sz="3600" b="1" dirty="0" smtClean="0">
                <a:solidFill>
                  <a:schemeClr val="tx1"/>
                </a:solidFill>
              </a:rPr>
            </a:br>
            <a:r>
              <a:rPr lang="th-TH" sz="3600" b="1" dirty="0" smtClean="0">
                <a:solidFill>
                  <a:schemeClr val="tx1"/>
                </a:solidFill>
              </a:rPr>
              <a:t>    การโฆษณา การส่งเสริมการขาย 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   การประชาสัมพันธ์ การ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ข</a:t>
            </a:r>
            <a:r>
              <a:rPr lang="th-TH" sz="3600" b="1" dirty="0" smtClean="0">
                <a:solidFill>
                  <a:schemeClr val="tx1"/>
                </a:solidFill>
              </a:rPr>
              <a:t>ายโดยพนักงาน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 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     </a:t>
            </a:r>
            <a:r>
              <a:rPr lang="th-TH" sz="3600" b="1" dirty="0" smtClean="0">
                <a:solidFill>
                  <a:schemeClr val="tx1"/>
                </a:solidFill>
              </a:rPr>
              <a:t>และการตลาดทางตรง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กลยุทธ์การ</a:t>
            </a:r>
            <a:r>
              <a:rPr lang="th-TH" sz="3600" b="1" dirty="0" smtClean="0">
                <a:solidFill>
                  <a:schemeClr val="tx1"/>
                </a:solidFill>
              </a:rPr>
              <a:t>ส่งเสริมการตลาด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7020272" y="476672"/>
            <a:ext cx="1357536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kern="10" dirty="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2564904"/>
            <a:ext cx="8461375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การเลือกสื่อ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ช่องทางที่ใช้บุคคล (</a:t>
            </a:r>
            <a:r>
              <a:rPr lang="en-US" altLang="th-TH" smtClean="0"/>
              <a:t>Personal Communication Channels)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พนักงานขาย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ผู้เชี่ยวชาญหรือคนดังเขียนชม เขียนแนะนำ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การบอกเล่าปากต่อปาก</a:t>
            </a:r>
            <a:r>
              <a:rPr lang="en-US" altLang="th-TH" sz="3200" smtClean="0"/>
              <a:t> (Word of Mouth)</a:t>
            </a:r>
          </a:p>
          <a:p>
            <a:pPr>
              <a:lnSpc>
                <a:spcPct val="90000"/>
              </a:lnSpc>
            </a:pPr>
            <a:r>
              <a:rPr lang="en-US" altLang="th-TH" smtClean="0"/>
              <a:t>ช่องทางที่ไม่ใช้บุคคล (Non-personal Communication Channels)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สื่อมวลชนขนาดใหญ่ (Mass Media)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สื่อเฉพาะทาง (Selective Media)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การสร้างบรรยากาศต่าง ๆ</a:t>
            </a:r>
            <a:r>
              <a:rPr lang="en-US" altLang="th-TH" sz="3200" smtClean="0"/>
              <a:t> (Atmospheres)</a:t>
            </a:r>
            <a:endParaRPr lang="th-TH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5. การเลือกแหล่งข่าวสาร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ผู้ส่งสารมีผลต่อความเชื่อถือในข่าวสาร</a:t>
            </a:r>
          </a:p>
          <a:p>
            <a:pPr lvl="1"/>
            <a:r>
              <a:rPr lang="th-TH" altLang="th-TH" sz="3600" smtClean="0"/>
              <a:t>ความเป็นผู้เชี่ยวชาญเฉพาะด้าน</a:t>
            </a:r>
            <a:r>
              <a:rPr lang="en-US" altLang="th-TH" sz="3600" smtClean="0"/>
              <a:t> (Expertise)</a:t>
            </a:r>
          </a:p>
          <a:p>
            <a:pPr lvl="1"/>
            <a:r>
              <a:rPr lang="th-TH" altLang="th-TH" sz="3600" smtClean="0"/>
              <a:t>ความน่าเชื่อถือของผู้ส่งข่าวสาร</a:t>
            </a:r>
            <a:r>
              <a:rPr lang="en-US" altLang="th-TH" sz="3600" smtClean="0"/>
              <a:t> (Trustworthiness)</a:t>
            </a:r>
          </a:p>
          <a:p>
            <a:pPr lvl="1"/>
            <a:r>
              <a:rPr lang="th-TH" altLang="th-TH" sz="3600" smtClean="0"/>
              <a:t>ความคล้ายคลึงกันระหว่างผู้ส่งข่าวสาร</a:t>
            </a:r>
            <a:br>
              <a:rPr lang="th-TH" altLang="th-TH" sz="3600" smtClean="0"/>
            </a:br>
            <a:r>
              <a:rPr lang="th-TH" altLang="th-TH" sz="3600" smtClean="0"/>
              <a:t>และผู้รับข่าวสาร</a:t>
            </a:r>
            <a:r>
              <a:rPr lang="en-US" altLang="th-TH" sz="3600" smtClean="0"/>
              <a:t> (Likability)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6. การรวบรวมข้อมูลป้อนกลับ</a:t>
            </a:r>
          </a:p>
        </p:txBody>
      </p:sp>
      <p:sp>
        <p:nvSpPr>
          <p:cNvPr id="2887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พิจารณาผลกระทบของข่าวสารที่มีต่อกลุ่มเป้าหมาย</a:t>
            </a:r>
          </a:p>
          <a:p>
            <a:r>
              <a:rPr lang="th-TH" altLang="th-TH" sz="3600" smtClean="0"/>
              <a:t>ข้อมูลจากการวิจัยการตลาด เช่น</a:t>
            </a:r>
          </a:p>
          <a:p>
            <a:pPr lvl="1"/>
            <a:r>
              <a:rPr lang="en-US" altLang="th-TH" sz="3600" smtClean="0"/>
              <a:t>การรู้จักตรายี่ห้อ (Brand Awareness)</a:t>
            </a:r>
          </a:p>
          <a:p>
            <a:pPr lvl="1"/>
            <a:r>
              <a:rPr lang="en-US" altLang="th-TH" sz="3600" smtClean="0"/>
              <a:t>การจดจำตรายี่ห้อ (Brand Recognition)</a:t>
            </a:r>
          </a:p>
          <a:p>
            <a:pPr lvl="1"/>
            <a:r>
              <a:rPr lang="en-US" altLang="th-TH" sz="3600" smtClean="0"/>
              <a:t>ความตั้งใจซื้อ (Purchase Intention)</a:t>
            </a:r>
          </a:p>
          <a:p>
            <a:r>
              <a:rPr lang="th-TH" altLang="th-TH" sz="3600" smtClean="0"/>
              <a:t>นำข้อมูลที่ได้ไปปรับปรุงแก้ไขข่าวสารและวิธีการสื่อสาร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altLang="th-TH" smtClean="0"/>
              <a:t>การโฆษณา </a:t>
            </a:r>
            <a:r>
              <a:rPr lang="en-US" altLang="th-TH" smtClean="0"/>
              <a:t>(Advertising)</a:t>
            </a:r>
            <a:endParaRPr lang="th-TH" altLang="th-TH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การนำเสนอความคิด สินค้า</a:t>
            </a:r>
            <a:r>
              <a:rPr lang="th-TH" altLang="th-TH" smtClean="0">
                <a:cs typeface="Angsana New" pitchFamily="18" charset="-34"/>
              </a:rPr>
              <a:t>หรือ</a:t>
            </a:r>
            <a:r>
              <a:rPr lang="th-TH" altLang="th-TH" smtClean="0"/>
              <a:t>บริการ </a:t>
            </a:r>
            <a:r>
              <a:rPr lang="th-TH" altLang="th-TH" smtClean="0">
                <a:cs typeface="Angsana New" pitchFamily="18" charset="-34"/>
              </a:rPr>
              <a:t>ผ่านสื่อ</a:t>
            </a:r>
            <a:r>
              <a:rPr lang="en-US" altLang="th-TH" smtClean="0">
                <a:cs typeface="Angsana New" pitchFamily="18" charset="-34"/>
              </a:rPr>
              <a:t> (Media)</a:t>
            </a:r>
            <a:endParaRPr lang="th-TH" altLang="th-TH" smtClean="0">
              <a:cs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altLang="th-TH" smtClean="0"/>
              <a:t>มีการชำระเงินค่าสื่อที่ใช้อย่างเจาะจงตามพื้นที่ และ/หรือตามระยะเวลา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ข้อดี</a:t>
            </a:r>
            <a:r>
              <a:rPr lang="en-US" altLang="th-TH" smtClean="0"/>
              <a:t> : </a:t>
            </a:r>
            <a:r>
              <a:rPr lang="th-TH" altLang="th-TH" smtClean="0"/>
              <a:t>เข้าถึงกลุ่มเป้าหมายได้จำนวนมาก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ข้อเสีย</a:t>
            </a:r>
            <a:r>
              <a:rPr lang="en-US" altLang="th-TH" smtClean="0"/>
              <a:t> :</a:t>
            </a:r>
            <a:r>
              <a:rPr lang="th-TH" altLang="th-TH" smtClean="0"/>
              <a:t> ต้นทุนสูง </a:t>
            </a:r>
            <a:br>
              <a:rPr lang="th-TH" altLang="th-TH" smtClean="0"/>
            </a:br>
            <a:r>
              <a:rPr lang="th-TH" altLang="th-TH" smtClean="0"/>
              <a:t>(ค่าผลิตงานโฆษณาและค่าเผยแพร่)</a:t>
            </a:r>
          </a:p>
        </p:txBody>
      </p:sp>
      <p:sp>
        <p:nvSpPr>
          <p:cNvPr id="296966" name="Text Box 6"/>
          <p:cNvSpPr txBox="1">
            <a:spLocks noChangeArrowheads="1"/>
          </p:cNvSpPr>
          <p:nvPr/>
        </p:nvSpPr>
        <p:spPr bwMode="auto">
          <a:xfrm>
            <a:off x="1095375" y="5562600"/>
            <a:ext cx="4251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70000"/>
              </a:lnSpc>
            </a:pPr>
            <a:r>
              <a:rPr lang="th-TH" altLang="th-TH" sz="3600"/>
              <a:t>Advertising v.s. Advertisement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build="p" autoUpdateAnimBg="0"/>
      <p:bldP spid="2969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การตัดสินใจเกี่ยวกับการโฆษณา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การกำหนดวัตถุประสงค์ของการโฆษณา</a:t>
            </a:r>
          </a:p>
          <a:p>
            <a:r>
              <a:rPr lang="th-TH" altLang="th-TH" sz="3600" smtClean="0"/>
              <a:t>การตัดสินใจในงบประมาณการโฆษณา</a:t>
            </a:r>
          </a:p>
          <a:p>
            <a:r>
              <a:rPr lang="th-TH" altLang="th-TH" sz="3600" smtClean="0"/>
              <a:t>การตัดสินใจในข่าวสาร</a:t>
            </a:r>
          </a:p>
          <a:p>
            <a:r>
              <a:rPr lang="th-TH" altLang="th-TH" sz="3600" smtClean="0"/>
              <a:t>การตัดสินใจเลือกสื่อโฆษณา</a:t>
            </a:r>
          </a:p>
          <a:p>
            <a:r>
              <a:rPr lang="th-TH" altLang="th-TH" sz="3600" smtClean="0"/>
              <a:t>การ</a:t>
            </a:r>
            <a:r>
              <a:rPr lang="th-TH" altLang="th-TH" sz="3600" smtClean="0">
                <a:cs typeface="Angsana New" pitchFamily="18" charset="-34"/>
              </a:rPr>
              <a:t>ประเมิน</a:t>
            </a:r>
            <a:r>
              <a:rPr lang="th-TH" altLang="th-TH" sz="3600" smtClean="0"/>
              <a:t>โฆษณา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การกำหนดวัตถุประสงค์ของการโฆษณา</a:t>
            </a:r>
          </a:p>
        </p:txBody>
      </p:sp>
      <p:sp>
        <p:nvSpPr>
          <p:cNvPr id="300049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โฆษณาเพื่อแจ้งข่าวสารข้อมูล</a:t>
            </a:r>
            <a:r>
              <a:rPr lang="en-US" altLang="th-TH" smtClean="0"/>
              <a:t> (Informative Advertising)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แนะนำผลิตภัณฑ์ใหม่ แจ้งการเปลี่ยนแปลงราคา ฯลฯ</a:t>
            </a:r>
          </a:p>
          <a:p>
            <a:r>
              <a:rPr lang="th-TH" altLang="th-TH" smtClean="0"/>
              <a:t>โฆษณาเพื่อจูงใจ</a:t>
            </a:r>
            <a:r>
              <a:rPr lang="en-US" altLang="th-TH" smtClean="0"/>
              <a:t> (Persuasive Advertising)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สร้างความต้องการ</a:t>
            </a:r>
            <a:r>
              <a:rPr lang="th-TH" altLang="th-TH" sz="3200" smtClean="0"/>
              <a:t>เฉพาะ</a:t>
            </a:r>
            <a:r>
              <a:rPr lang="en-US" altLang="th-TH" sz="3200" smtClean="0"/>
              <a:t> (Selective Demand)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กระตุ้นให้เกิดความชอบในตรายี่ห้อ (Brand Preference)</a:t>
            </a:r>
          </a:p>
          <a:p>
            <a:r>
              <a:rPr lang="en-US" altLang="th-TH" smtClean="0"/>
              <a:t>โฆษณาเพื่อเตือนความทรงจำ (Reminder Advertising)</a:t>
            </a:r>
          </a:p>
          <a:p>
            <a:pPr lvl="1">
              <a:lnSpc>
                <a:spcPct val="90000"/>
              </a:lnSpc>
            </a:pPr>
            <a:r>
              <a:rPr lang="th-TH" altLang="th-TH" sz="3200" smtClean="0"/>
              <a:t>ย้ำเตือน/กระตุ้นความจำ รักษาภาพลักษณ์ ฯลฯ</a:t>
            </a:r>
            <a:endParaRPr lang="en-US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0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0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0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0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0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0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0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0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0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0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0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0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0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00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การตัดสินใจในงบประมาณการโฆษณา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mtClean="0"/>
              <a:t>วิธีการตั้งงบประมาณการโฆษณา</a:t>
            </a:r>
          </a:p>
          <a:p>
            <a:pPr lvl="1"/>
            <a:r>
              <a:rPr lang="th-TH" altLang="th-TH" sz="3200" smtClean="0"/>
              <a:t>การจ่ายเท่าที่มี</a:t>
            </a:r>
            <a:r>
              <a:rPr lang="en-US" altLang="th-TH" sz="3200" smtClean="0"/>
              <a:t> (Affordable)</a:t>
            </a:r>
          </a:p>
          <a:p>
            <a:pPr lvl="1"/>
            <a:r>
              <a:rPr lang="th-TH" altLang="th-TH" sz="3200" smtClean="0"/>
              <a:t>การคิดเป็นร้อยละจากยอดขาย</a:t>
            </a:r>
            <a:r>
              <a:rPr lang="en-US" altLang="th-TH" sz="3200" smtClean="0"/>
              <a:t> (Percentage of Sales)</a:t>
            </a:r>
          </a:p>
          <a:p>
            <a:pPr lvl="1"/>
            <a:r>
              <a:rPr lang="th-TH" altLang="th-TH" sz="3200" smtClean="0"/>
              <a:t>การจัดตามคู่แข่งขัน</a:t>
            </a:r>
            <a:r>
              <a:rPr lang="en-US" altLang="th-TH" sz="3200" smtClean="0"/>
              <a:t> (Competitive Parity)</a:t>
            </a:r>
          </a:p>
          <a:p>
            <a:pPr lvl="1"/>
            <a:r>
              <a:rPr lang="en-US" altLang="th-TH" sz="3200" smtClean="0"/>
              <a:t>การจัดตามวัตถุประสงค์และงาน (Objective and Task)</a:t>
            </a:r>
            <a:endParaRPr lang="th-TH" altLang="th-TH" sz="3200" smtClean="0"/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1373188" y="5486400"/>
            <a:ext cx="7348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/>
            <a:r>
              <a:rPr lang="th-TH" altLang="th-TH" sz="3600"/>
              <a:t>แต่ละวิธีมีข้อดี-ข้อเสียอย่างไร? วิธีใดเหมาะสมที่สุด?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 bldLvl="2" autoUpdateAnimBg="0"/>
      <p:bldP spid="3010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วิธีการตั้งงบประมาณการโฆษณา</a:t>
            </a:r>
          </a:p>
        </p:txBody>
      </p:sp>
      <p:pic>
        <p:nvPicPr>
          <p:cNvPr id="245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1844675"/>
            <a:ext cx="8294687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641725"/>
            <a:ext cx="8294688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Line 9"/>
          <p:cNvSpPr>
            <a:spLocks noChangeShapeType="1"/>
          </p:cNvSpPr>
          <p:nvPr/>
        </p:nvSpPr>
        <p:spPr bwMode="auto">
          <a:xfrm>
            <a:off x="3419475" y="1844675"/>
            <a:ext cx="0" cy="4248150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4582" name="Line 10"/>
          <p:cNvSpPr>
            <a:spLocks noChangeShapeType="1"/>
          </p:cNvSpPr>
          <p:nvPr/>
        </p:nvSpPr>
        <p:spPr bwMode="auto">
          <a:xfrm>
            <a:off x="6516688" y="1844675"/>
            <a:ext cx="0" cy="4248150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4583" name="Line 12"/>
          <p:cNvSpPr>
            <a:spLocks noChangeShapeType="1"/>
          </p:cNvSpPr>
          <p:nvPr/>
        </p:nvSpPr>
        <p:spPr bwMode="auto">
          <a:xfrm>
            <a:off x="8953500" y="1844675"/>
            <a:ext cx="0" cy="4248150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4584" name="Line 13"/>
          <p:cNvSpPr>
            <a:spLocks noChangeShapeType="1"/>
          </p:cNvSpPr>
          <p:nvPr/>
        </p:nvSpPr>
        <p:spPr bwMode="auto">
          <a:xfrm>
            <a:off x="684213" y="1844675"/>
            <a:ext cx="0" cy="4248150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4585" name="Line 14"/>
          <p:cNvSpPr>
            <a:spLocks noChangeShapeType="1"/>
          </p:cNvSpPr>
          <p:nvPr/>
        </p:nvSpPr>
        <p:spPr bwMode="auto">
          <a:xfrm flipV="1">
            <a:off x="684213" y="6054725"/>
            <a:ext cx="8280400" cy="71438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24586" name="Line 15"/>
          <p:cNvSpPr>
            <a:spLocks noChangeShapeType="1"/>
          </p:cNvSpPr>
          <p:nvPr/>
        </p:nvSpPr>
        <p:spPr bwMode="auto">
          <a:xfrm>
            <a:off x="684213" y="1844675"/>
            <a:ext cx="8280400" cy="0"/>
          </a:xfrm>
          <a:prstGeom prst="line">
            <a:avLst/>
          </a:prstGeom>
          <a:noFill/>
          <a:ln w="57150" cap="sq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การตัดสินใจในข่าวสาร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การสร้างข่าวสาร</a:t>
            </a:r>
            <a:r>
              <a:rPr lang="en-US" altLang="th-TH" smtClean="0"/>
              <a:t> (Message Generation)</a:t>
            </a:r>
          </a:p>
          <a:p>
            <a:pPr lvl="1">
              <a:lnSpc>
                <a:spcPct val="80000"/>
              </a:lnSpc>
            </a:pPr>
            <a:r>
              <a:rPr lang="th-TH" altLang="th-TH" smtClean="0"/>
              <a:t>พิจารณาเนื้อหาของข่าวสารที่ต้องการสื่อสารไปยังเป้าหมาย</a:t>
            </a:r>
          </a:p>
          <a:p>
            <a:pPr lvl="1">
              <a:lnSpc>
                <a:spcPct val="80000"/>
              </a:lnSpc>
            </a:pPr>
            <a:r>
              <a:rPr lang="th-TH" altLang="th-TH" smtClean="0"/>
              <a:t>รวบรวมความคิดจากการพูดคุยกับผู้ที่เกี่ยวข้อง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การประเมินและการเลือกข่าวสาร</a:t>
            </a:r>
            <a:r>
              <a:rPr lang="en-US" altLang="th-TH" smtClean="0"/>
              <a:t> </a:t>
            </a:r>
            <a:br>
              <a:rPr lang="en-US" altLang="th-TH" smtClean="0"/>
            </a:br>
            <a:r>
              <a:rPr lang="en-US" altLang="th-TH" smtClean="0"/>
              <a:t>(Message Evaluation and Selection)</a:t>
            </a:r>
          </a:p>
          <a:p>
            <a:pPr lvl="1">
              <a:lnSpc>
                <a:spcPct val="80000"/>
              </a:lnSpc>
            </a:pPr>
            <a:r>
              <a:rPr lang="th-TH" altLang="th-TH" smtClean="0"/>
              <a:t>มีความหมาย </a:t>
            </a:r>
            <a:r>
              <a:rPr lang="en-US" altLang="th-TH" smtClean="0"/>
              <a:t>(Meaningful)</a:t>
            </a:r>
            <a:endParaRPr lang="th-TH" altLang="th-TH" smtClean="0"/>
          </a:p>
          <a:p>
            <a:pPr lvl="1">
              <a:lnSpc>
                <a:spcPct val="80000"/>
              </a:lnSpc>
            </a:pPr>
            <a:r>
              <a:rPr lang="th-TH" altLang="th-TH" smtClean="0"/>
              <a:t>มีความแตกต่าง (Distinctive)</a:t>
            </a:r>
          </a:p>
          <a:p>
            <a:pPr lvl="1">
              <a:lnSpc>
                <a:spcPct val="80000"/>
              </a:lnSpc>
            </a:pPr>
            <a:r>
              <a:rPr lang="th-TH" altLang="th-TH" smtClean="0"/>
              <a:t>เชื่อถือได้ (Believable)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2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การตัดสินใจในข่าวสาร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9138"/>
            <a:ext cx="79184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การบริหารข่าวสาร</a:t>
            </a:r>
            <a:r>
              <a:rPr lang="en-US" altLang="th-TH" sz="3600" smtClean="0"/>
              <a:t> (Message Execution)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เสี้ยวหนึ่งของชีวิต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สไตล์ของชีวิต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สิ่งในฝัน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อารมณ์/ภาพลักษณ์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ดนตรี</a:t>
            </a:r>
          </a:p>
        </p:txBody>
      </p:sp>
      <p:sp>
        <p:nvSpPr>
          <p:cNvPr id="3031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9600" y="1981200"/>
            <a:ext cx="4419600" cy="434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altLang="th-TH" sz="3600" smtClean="0"/>
          </a:p>
          <a:p>
            <a:pPr lvl="1"/>
            <a:r>
              <a:rPr lang="th-TH" altLang="th-TH" sz="3600" smtClean="0"/>
              <a:t>สัญลักษณะที่เกี่ยวข้องกับบุคลิกลักษณะของบุคคล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ความเชี่ยวชาญด้านเทคนิค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หลักฐานทางวิทยาศาสตร์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 autoUpdateAnimBg="0"/>
      <p:bldP spid="30310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การส่งเสริมการตลาด </a:t>
            </a:r>
            <a:r>
              <a:rPr lang="en-US" altLang="th-TH" sz="3600" smtClean="0"/>
              <a:t>(Marketing Promotion)</a:t>
            </a:r>
            <a:endParaRPr lang="th-TH" altLang="th-TH" smtClean="0"/>
          </a:p>
        </p:txBody>
      </p:sp>
      <p:sp>
        <p:nvSpPr>
          <p:cNvPr id="27955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28775"/>
            <a:ext cx="8583612" cy="4695825"/>
          </a:xfrm>
        </p:spPr>
        <p:txBody>
          <a:bodyPr/>
          <a:lstStyle/>
          <a:p>
            <a:r>
              <a:rPr lang="th-TH" altLang="th-TH" smtClean="0"/>
              <a:t>เป็นส่วนหนึ่งของส่วนประสมทางการตลาด</a:t>
            </a:r>
            <a:r>
              <a:rPr lang="en-US" altLang="th-TH" smtClean="0"/>
              <a:t> (Marketing Mix)</a:t>
            </a:r>
            <a:endParaRPr lang="th-TH" altLang="th-TH" smtClean="0"/>
          </a:p>
          <a:p>
            <a:pPr lvl="1"/>
            <a:r>
              <a:rPr lang="en-US" altLang="th-TH" sz="3200" smtClean="0"/>
              <a:t>Product, Price, Place, Promotion</a:t>
            </a:r>
          </a:p>
          <a:p>
            <a:r>
              <a:rPr lang="th-TH" altLang="th-TH" smtClean="0"/>
              <a:t>มีหน้าที่หลักในการแจ้งข่าวสาร จูงใจผู้บริโภค สร้างทัศนคติที่ดี รวมถึงสร้างพฤติกรรมการซื้อ</a:t>
            </a:r>
          </a:p>
          <a:p>
            <a:r>
              <a:rPr lang="th-TH" altLang="th-TH" smtClean="0"/>
              <a:t>เรียกอีกอย่างหนึ่งว่า </a:t>
            </a:r>
            <a:br>
              <a:rPr lang="th-TH" altLang="th-TH" smtClean="0"/>
            </a:br>
            <a:r>
              <a:rPr lang="th-TH" altLang="th-TH" smtClean="0"/>
              <a:t>“การสื่อสารทางการตลาด”</a:t>
            </a:r>
            <a:r>
              <a:rPr lang="en-US" altLang="th-TH" smtClean="0"/>
              <a:t/>
            </a:r>
            <a:br>
              <a:rPr lang="en-US" altLang="th-TH" smtClean="0"/>
            </a:br>
            <a:r>
              <a:rPr lang="en-US" altLang="th-TH" smtClean="0"/>
              <a:t>(Marketing Communication)</a:t>
            </a:r>
            <a:endParaRPr lang="th-TH" altLang="th-TH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867400" y="4322763"/>
          <a:ext cx="2895600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4" imgW="5124240" imgH="3406680" progId="MS_ClipArt_Gallery.2">
                  <p:embed/>
                </p:oleObj>
              </mc:Choice>
              <mc:Fallback>
                <p:oleObj name="Clip" r:id="rId4" imgW="5124240" imgH="34066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322763"/>
                        <a:ext cx="2895600" cy="192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9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9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การตัดสินใจเลือกสื่อโฆษณา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458200" cy="4343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dirty="0" smtClean="0"/>
              <a:t>การเลือกประเภทของสื่อ</a:t>
            </a:r>
            <a:r>
              <a:rPr lang="en-US" dirty="0" smtClean="0"/>
              <a:t> (Major Media Types)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หนังสือพิมพ์ </a:t>
            </a:r>
            <a:r>
              <a:rPr lang="en-US" sz="3200" dirty="0" smtClean="0"/>
              <a:t>:</a:t>
            </a:r>
            <a:r>
              <a:rPr lang="th-TH" sz="3200" dirty="0" smtClean="0"/>
              <a:t> นสพ.ทั่วประเทศ นสพ.ท้องถิ่น, รายวัน/รายสัปดาห์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นิตยสาร วารสาร </a:t>
            </a:r>
            <a:r>
              <a:rPr lang="en-US" sz="3200" dirty="0" smtClean="0"/>
              <a:t>: </a:t>
            </a:r>
            <a:r>
              <a:rPr lang="th-TH" sz="3200" dirty="0" smtClean="0"/>
              <a:t>รายเดือน รายปักษ์ รายสัปดาห์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โทรทัศน์ วิทยุ โรงภาพยนตร์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ป้ายโฆษณากลางแจ้ง </a:t>
            </a:r>
            <a:r>
              <a:rPr lang="en-US" sz="3200" dirty="0" smtClean="0"/>
              <a:t>(Billboard/Outdoor Ad)</a:t>
            </a:r>
            <a:endParaRPr lang="th-TH" sz="3200" dirty="0" smtClean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เอกสารส่งทางไปรษณีย์ </a:t>
            </a:r>
            <a:r>
              <a:rPr lang="en-US" sz="3200" dirty="0" smtClean="0"/>
              <a:t>(Direct Mail)</a:t>
            </a:r>
            <a:endParaRPr lang="th-TH" sz="3200" dirty="0" smtClean="0"/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โฆษณาบน</a:t>
            </a:r>
            <a:r>
              <a:rPr lang="en-US" sz="3200" dirty="0" smtClean="0"/>
              <a:t> Internet</a:t>
            </a:r>
            <a:r>
              <a:rPr lang="th-TH" sz="3200" dirty="0" smtClean="0"/>
              <a:t> </a:t>
            </a:r>
            <a:r>
              <a:rPr lang="en-US" sz="3200" dirty="0" smtClean="0"/>
              <a:t>(Banner Ad)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โฆษณาพาหนะเคลื่อนที่ เช่น ข้างรถประจำทาง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th-TH" sz="3200" dirty="0" smtClean="0"/>
              <a:t>โฆษณา ณ จุดขาย</a:t>
            </a:r>
            <a:r>
              <a:rPr lang="en-US" sz="3200" dirty="0" smtClean="0"/>
              <a:t> (Point of Purchase)</a:t>
            </a:r>
            <a:endParaRPr lang="th-TH" sz="3200" dirty="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905625" y="4111625"/>
            <a:ext cx="2051050" cy="2308225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th-TH" altLang="th-TH" sz="3600"/>
              <a:t>สื่อโฆษณา</a:t>
            </a:r>
          </a:p>
          <a:p>
            <a:r>
              <a:rPr kumimoji="0" lang="th-TH" altLang="th-TH" sz="3600"/>
              <a:t>แต่ละชนิด</a:t>
            </a:r>
          </a:p>
          <a:p>
            <a:r>
              <a:rPr kumimoji="0" lang="th-TH" altLang="th-TH" sz="3600"/>
              <a:t>มีข้อดี-ข้อเสีย</a:t>
            </a:r>
          </a:p>
          <a:p>
            <a:r>
              <a:rPr kumimoji="0" lang="th-TH" altLang="th-TH" sz="3600"/>
              <a:t>อย่างไร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การตัดสินใจเลือกสื่อโฆษณา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การพิจารณาเลือกใช้สื่อโฆษณาอย่างมีประสิทธิภาพ</a:t>
            </a:r>
          </a:p>
          <a:p>
            <a:pPr lvl="1"/>
            <a:r>
              <a:rPr lang="th-TH" altLang="th-TH" sz="3200" smtClean="0"/>
              <a:t>การเข้าถึง</a:t>
            </a:r>
            <a:r>
              <a:rPr lang="en-US" altLang="th-TH" sz="3200" smtClean="0"/>
              <a:t> (Reach)</a:t>
            </a:r>
            <a:r>
              <a:rPr lang="th-TH" altLang="th-TH" sz="3200" smtClean="0"/>
              <a:t> หมายถึง จำนวนร้อยละของกลุ่มเป้าหมายที่การใช้สื่อสามารถเข้าถึงได้ในช่วงเวลาที่กำหนด</a:t>
            </a:r>
          </a:p>
          <a:p>
            <a:pPr lvl="1"/>
            <a:r>
              <a:rPr lang="th-TH" altLang="th-TH" sz="3200" smtClean="0"/>
              <a:t>ความถี่</a:t>
            </a:r>
            <a:r>
              <a:rPr lang="en-US" altLang="th-TH" sz="3200" smtClean="0"/>
              <a:t> (Frequency)</a:t>
            </a:r>
            <a:r>
              <a:rPr lang="th-TH" altLang="th-TH" sz="3200" smtClean="0"/>
              <a:t> หมายถึง จำนวนครั้งโดยเฉลี่ยที่กลุ่มเป้าหมายสามารถพบเห็นโฆษณาได้ในช่วงเวลาที่กำหนด</a:t>
            </a:r>
          </a:p>
          <a:p>
            <a:pPr lvl="1"/>
            <a:r>
              <a:rPr lang="th-TH" altLang="th-TH" sz="3200" smtClean="0"/>
              <a:t>ผลกระทบจากการใช้สื่อ</a:t>
            </a:r>
            <a:r>
              <a:rPr lang="en-US" altLang="th-TH" sz="3200" smtClean="0"/>
              <a:t> (Media Impact)</a:t>
            </a:r>
            <a:r>
              <a:rPr lang="th-TH" altLang="th-TH" sz="3200" smtClean="0"/>
              <a:t> หมายถึง คุณค่าด้านคุณภาพของสื่อที่มีผลกระทบต่อการรับข่าวสารของกลุ่มเป้าหมาย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5. การประเมินโฆษณา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0213"/>
            <a:ext cx="8077200" cy="4343400"/>
          </a:xfrm>
        </p:spPr>
        <p:txBody>
          <a:bodyPr/>
          <a:lstStyle/>
          <a:p>
            <a:r>
              <a:rPr lang="th-TH" altLang="th-TH" smtClean="0"/>
              <a:t>การวัด</a:t>
            </a:r>
            <a:r>
              <a:rPr lang="th-TH" altLang="th-TH" smtClean="0">
                <a:cs typeface="Angsana New" pitchFamily="18" charset="-34"/>
              </a:rPr>
              <a:t>ประสิทธิ</a:t>
            </a:r>
            <a:r>
              <a:rPr lang="th-TH" altLang="th-TH" smtClean="0"/>
              <a:t>ผลด้านการสื่อสาร</a:t>
            </a:r>
            <a:r>
              <a:rPr lang="en-US" altLang="th-TH" smtClean="0"/>
              <a:t> (Communication Effect)</a:t>
            </a:r>
          </a:p>
          <a:p>
            <a:pPr lvl="1"/>
            <a:r>
              <a:rPr lang="th-TH" altLang="th-TH" sz="3200" smtClean="0"/>
              <a:t>การทดสอบก่อนเผยแพร่โฆษณา</a:t>
            </a:r>
            <a:r>
              <a:rPr lang="en-US" altLang="th-TH" sz="3200" smtClean="0"/>
              <a:t> (Pre-testing)</a:t>
            </a:r>
          </a:p>
          <a:p>
            <a:pPr lvl="2"/>
            <a:r>
              <a:rPr lang="th-TH" altLang="th-TH" sz="3200" smtClean="0"/>
              <a:t>การให้คะแนน การทดสอบความจำการทดสอบในห้องทดสอบ</a:t>
            </a:r>
          </a:p>
          <a:p>
            <a:pPr lvl="2"/>
            <a:r>
              <a:rPr lang="th-TH" altLang="th-TH" sz="3200" smtClean="0"/>
              <a:t>เพื่อให้มั่นใจว่าโฆษณามีความเหมาะสม และมีประสิทธิภาพ</a:t>
            </a:r>
          </a:p>
          <a:p>
            <a:pPr lvl="1"/>
            <a:r>
              <a:rPr lang="th-TH" altLang="th-TH" sz="3200" smtClean="0"/>
              <a:t>การทดสอบหลังเผยแพร่โฆษณา</a:t>
            </a:r>
            <a:r>
              <a:rPr lang="en-US" altLang="th-TH" sz="3200" smtClean="0"/>
              <a:t> (Post-testing)</a:t>
            </a:r>
          </a:p>
          <a:p>
            <a:pPr lvl="2"/>
            <a:r>
              <a:rPr lang="th-TH" altLang="th-TH" sz="3200" smtClean="0"/>
              <a:t>การทดสอบความเข้าใจ การวัดทัศนคติ</a:t>
            </a:r>
          </a:p>
          <a:p>
            <a:pPr lvl="2"/>
            <a:r>
              <a:rPr lang="th-TH" altLang="th-TH" sz="3200" smtClean="0"/>
              <a:t>เพื่อให้ทราบผลกระทบของโฆษณาด้านการสื่อสารที่เกิดขึ้นจริง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3" dur="500"/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5. การประเมินโฆษณา</a:t>
            </a:r>
          </a:p>
        </p:txBody>
      </p:sp>
      <p:sp>
        <p:nvSpPr>
          <p:cNvPr id="31027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>
                <a:cs typeface="Angsana New" pitchFamily="18" charset="-34"/>
              </a:rPr>
              <a:t>การวัดประสิทธิผลด้านการขาย</a:t>
            </a:r>
            <a:r>
              <a:rPr lang="en-US" altLang="th-TH" sz="3600" smtClean="0"/>
              <a:t> (Sales Effect)</a:t>
            </a:r>
            <a:endParaRPr lang="th-TH" altLang="th-TH" sz="3600" smtClean="0">
              <a:cs typeface="Angsana New" pitchFamily="18" charset="-34"/>
            </a:endParaRPr>
          </a:p>
          <a:p>
            <a:pPr lvl="1"/>
            <a:r>
              <a:rPr lang="th-TH" altLang="th-TH" sz="3600" smtClean="0">
                <a:cs typeface="Angsana New" pitchFamily="18" charset="-34"/>
              </a:rPr>
              <a:t>การวัดประสิทธิผลด้านการขายจากการโฆษณา </a:t>
            </a:r>
            <a:br>
              <a:rPr lang="th-TH" altLang="th-TH" sz="3600" smtClean="0">
                <a:cs typeface="Angsana New" pitchFamily="18" charset="-34"/>
              </a:rPr>
            </a:br>
            <a:r>
              <a:rPr lang="th-TH" altLang="th-TH" sz="3600" smtClean="0">
                <a:cs typeface="Angsana New" pitchFamily="18" charset="-34"/>
              </a:rPr>
              <a:t>ทำได้ยากเพราะยอดขายมาจากหลายตัวแปร</a:t>
            </a:r>
            <a:br>
              <a:rPr lang="th-TH" altLang="th-TH" sz="3600" smtClean="0">
                <a:cs typeface="Angsana New" pitchFamily="18" charset="-34"/>
              </a:rPr>
            </a:br>
            <a:r>
              <a:rPr lang="th-TH" altLang="th-TH" sz="3600" smtClean="0">
                <a:cs typeface="Angsana New" pitchFamily="18" charset="-34"/>
              </a:rPr>
              <a:t>เช่น  ราคา หรือคุณลักษณะผลิตภัณฑ์ </a:t>
            </a:r>
            <a:r>
              <a:rPr lang="en-US" altLang="th-TH" sz="3600" smtClean="0"/>
              <a:t> </a:t>
            </a:r>
            <a:r>
              <a:rPr lang="th-TH" altLang="th-TH" sz="3600" smtClean="0">
                <a:cs typeface="Angsana New" pitchFamily="18" charset="-34"/>
              </a:rPr>
              <a:t>เป็นต้น</a:t>
            </a:r>
            <a:endParaRPr lang="en-US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0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02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9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altLang="th-TH" smtClean="0"/>
              <a:t>การส่งเสริมการขาย </a:t>
            </a:r>
            <a:r>
              <a:rPr lang="en-US" altLang="th-TH" smtClean="0"/>
              <a:t>(Sales Promotion)</a:t>
            </a:r>
            <a:endParaRPr lang="th-TH" altLang="th-TH" smtClean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>
                <a:cs typeface="Angsana New" pitchFamily="18" charset="-34"/>
              </a:rPr>
              <a:t>เป็นการจูงใจระยะสั้น</a:t>
            </a:r>
            <a:r>
              <a:rPr lang="th-TH" altLang="th-TH" sz="3600" smtClean="0"/>
              <a:t>เพื่อกระตุ้น</a:t>
            </a:r>
            <a:r>
              <a:rPr lang="th-TH" altLang="th-TH" sz="3600" smtClean="0">
                <a:cs typeface="Angsana New" pitchFamily="18" charset="-34"/>
              </a:rPr>
              <a:t>การซื้อและการขาย</a:t>
            </a:r>
          </a:p>
          <a:p>
            <a:r>
              <a:rPr lang="th-TH" altLang="th-TH" sz="3600" smtClean="0"/>
              <a:t>ไม่สามารถใช้เครื่องมือเดียวได้ ต้องใช้ร่วมกันการโฆษณา การตลาดทางตรง หรือการขายโดยพนักงานขาย</a:t>
            </a:r>
          </a:p>
          <a:p>
            <a:r>
              <a:rPr lang="th-TH" altLang="th-TH" sz="3600" smtClean="0"/>
              <a:t>ข้อดี : มีผลต่อการเปลี่ยนแปลงพฤติกรรมผู้บริโภคในทันที</a:t>
            </a:r>
          </a:p>
          <a:p>
            <a:r>
              <a:rPr lang="th-TH" altLang="th-TH" sz="3600" smtClean="0"/>
              <a:t>ข้อดี : ปรับเปลี่ยนวิธีการส่งเสริมการขายได้ง่าย</a:t>
            </a:r>
          </a:p>
          <a:p>
            <a:r>
              <a:rPr lang="th-TH" altLang="th-TH" sz="3600" smtClean="0"/>
              <a:t>ข้อเสีย : ผู้บริโภคจะไม่ซื้อถ้าไม่มีรายการส่งเสริมการขาย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เป้าหมายของการส่งเสริมการขายไปยัง </a:t>
            </a:r>
            <a:r>
              <a:rPr lang="en-US" altLang="th-TH" smtClean="0"/>
              <a:t>…</a:t>
            </a:r>
            <a:endParaRPr lang="th-TH" altLang="th-TH" smtClean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213"/>
            <a:ext cx="8458200" cy="468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altLang="th-TH" smtClean="0">
                <a:cs typeface="Angsana New" pitchFamily="18" charset="-34"/>
              </a:rPr>
              <a:t>ผู้บริโภคคนสุดท้าย </a:t>
            </a:r>
            <a:r>
              <a:rPr lang="en-US" altLang="th-TH" smtClean="0">
                <a:cs typeface="Angsana New" pitchFamily="18" charset="-34"/>
              </a:rPr>
              <a:t>(Consumer Promotions)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th-TH" smtClean="0">
                <a:cs typeface="Angsana New" pitchFamily="18" charset="-34"/>
              </a:rPr>
              <a:t>     </a:t>
            </a:r>
            <a:r>
              <a:rPr lang="th-TH" altLang="th-TH" smtClean="0">
                <a:cs typeface="Angsana New" pitchFamily="18" charset="-34"/>
              </a:rPr>
              <a:t>เพื่อเพิ่มยอดขายในระยะสั้น หรือ สร้างส่วนแบ่งตลาดระยะยาว</a:t>
            </a:r>
            <a:endParaRPr lang="en-US" altLang="th-TH" smtClean="0">
              <a:cs typeface="Angsana New" pitchFamily="18" charset="-34"/>
            </a:endParaRPr>
          </a:p>
          <a:p>
            <a:r>
              <a:rPr lang="en-US" altLang="th-TH" smtClean="0">
                <a:cs typeface="Angsana New" pitchFamily="18" charset="-34"/>
              </a:rPr>
              <a:t> </a:t>
            </a:r>
            <a:r>
              <a:rPr lang="th-TH" altLang="th-TH" smtClean="0">
                <a:cs typeface="Angsana New" pitchFamily="18" charset="-34"/>
              </a:rPr>
              <a:t>ผู้ค้าปลีกและผู้ค้าส่ง </a:t>
            </a:r>
            <a:r>
              <a:rPr lang="en-US" altLang="th-TH" smtClean="0">
                <a:cs typeface="Angsana New" pitchFamily="18" charset="-34"/>
              </a:rPr>
              <a:t>(Trade promotions)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th-TH" smtClean="0">
                <a:cs typeface="Angsana New" pitchFamily="18" charset="-34"/>
              </a:rPr>
              <a:t>	</a:t>
            </a:r>
            <a:r>
              <a:rPr lang="th-TH" altLang="th-TH" smtClean="0">
                <a:cs typeface="Angsana New" pitchFamily="18" charset="-34"/>
              </a:rPr>
              <a:t>เพื่อให้ผู้ค้าปลีกรับสินค้าใหม่ไปขาย  หรือช่วยโฆษณาสินค้าให้</a:t>
            </a:r>
            <a:endParaRPr lang="en-US" altLang="th-TH" smtClean="0">
              <a:cs typeface="Angsana New" pitchFamily="18" charset="-34"/>
            </a:endParaRPr>
          </a:p>
          <a:p>
            <a:r>
              <a:rPr lang="en-US" altLang="th-TH" smtClean="0">
                <a:cs typeface="Angsana New" pitchFamily="18" charset="-34"/>
              </a:rPr>
              <a:t> </a:t>
            </a:r>
            <a:r>
              <a:rPr lang="th-TH" altLang="th-TH" smtClean="0">
                <a:cs typeface="Angsana New" pitchFamily="18" charset="-34"/>
              </a:rPr>
              <a:t>ลูกค้าธุรกิจ </a:t>
            </a:r>
            <a:r>
              <a:rPr lang="en-US" altLang="th-TH" smtClean="0">
                <a:cs typeface="Angsana New" pitchFamily="18" charset="-34"/>
              </a:rPr>
              <a:t>(Business promotions)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th-TH" smtClean="0">
                <a:cs typeface="Angsana New" pitchFamily="18" charset="-34"/>
              </a:rPr>
              <a:t>	 </a:t>
            </a:r>
            <a:r>
              <a:rPr lang="th-TH" altLang="th-TH" smtClean="0">
                <a:cs typeface="Angsana New" pitchFamily="18" charset="-34"/>
              </a:rPr>
              <a:t>ทำไปยังลูกค้าอุตสาหกรรม เพื่อนำไปสู่การทำธุรกิจร่วมกัน</a:t>
            </a:r>
            <a:endParaRPr lang="en-US" altLang="th-TH" smtClean="0">
              <a:cs typeface="Angsana New" pitchFamily="18" charset="-34"/>
            </a:endParaRPr>
          </a:p>
          <a:p>
            <a:r>
              <a:rPr lang="en-US" altLang="th-TH" smtClean="0">
                <a:cs typeface="Angsana New" pitchFamily="18" charset="-34"/>
              </a:rPr>
              <a:t> </a:t>
            </a:r>
            <a:r>
              <a:rPr lang="th-TH" altLang="th-TH" smtClean="0">
                <a:cs typeface="Angsana New" pitchFamily="18" charset="-34"/>
              </a:rPr>
              <a:t>สมาชิกของหน่วยงานขาย </a:t>
            </a:r>
            <a:r>
              <a:rPr lang="en-US" altLang="th-TH" smtClean="0">
                <a:cs typeface="Angsana New" pitchFamily="18" charset="-34"/>
              </a:rPr>
              <a:t>(Salesforce promotions)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th-TH" smtClean="0">
                <a:cs typeface="Angsana New" pitchFamily="18" charset="-34"/>
              </a:rPr>
              <a:t>	 </a:t>
            </a:r>
            <a:r>
              <a:rPr lang="th-TH" altLang="th-TH" smtClean="0">
                <a:cs typeface="Angsana New" pitchFamily="18" charset="-34"/>
              </a:rPr>
              <a:t>เพื่อให้พนักงานสนับสนุนผลิตภัณฑ์หรือหาลูกค้าใหม่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1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เครื่องมือในการส่งเสริมการขาย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28800"/>
            <a:ext cx="4536058" cy="4624387"/>
          </a:xfrm>
        </p:spPr>
        <p:txBody>
          <a:bodyPr rtlCol="0">
            <a:normAutofit/>
          </a:bodyPr>
          <a:lstStyle/>
          <a:p>
            <a:pPr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Consumer  Promotion Tools</a:t>
            </a: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Sample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Coupons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Money</a:t>
            </a:r>
            <a:r>
              <a:rPr lang="th-TH" sz="2800" dirty="0" smtClean="0">
                <a:cs typeface="+mj-cs"/>
              </a:rPr>
              <a:t> </a:t>
            </a:r>
            <a:r>
              <a:rPr lang="th-TH" sz="2800" dirty="0" err="1" smtClean="0">
                <a:cs typeface="+mj-cs"/>
              </a:rPr>
              <a:t>Refund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Price</a:t>
            </a:r>
            <a:r>
              <a:rPr lang="th-TH" sz="2800" dirty="0" smtClean="0">
                <a:cs typeface="+mj-cs"/>
              </a:rPr>
              <a:t> </a:t>
            </a:r>
            <a:r>
              <a:rPr lang="th-TH" sz="2800" dirty="0" err="1" smtClean="0">
                <a:cs typeface="+mj-cs"/>
              </a:rPr>
              <a:t>Packs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Premium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Trading</a:t>
            </a:r>
            <a:r>
              <a:rPr lang="th-TH" sz="2800" dirty="0" smtClean="0">
                <a:cs typeface="+mj-cs"/>
              </a:rPr>
              <a:t> </a:t>
            </a:r>
            <a:r>
              <a:rPr lang="th-TH" sz="2800" dirty="0" err="1" smtClean="0">
                <a:cs typeface="+mj-cs"/>
              </a:rPr>
              <a:t>Stamp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Contest</a:t>
            </a:r>
            <a:endParaRPr lang="th-TH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>
                <a:cs typeface="+mj-cs"/>
              </a:rPr>
              <a:t>Sweepstake</a:t>
            </a:r>
            <a:endParaRPr lang="en-US" sz="2800" dirty="0" smtClean="0">
              <a:cs typeface="+mj-cs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sz="2800" dirty="0" smtClean="0">
                <a:cs typeface="+mj-cs"/>
              </a:rPr>
              <a:t> Instant Win</a:t>
            </a:r>
            <a:endParaRPr lang="th-TH" sz="2800" dirty="0" smtClean="0">
              <a:cs typeface="+mj-cs"/>
            </a:endParaRPr>
          </a:p>
        </p:txBody>
      </p:sp>
      <p:sp>
        <p:nvSpPr>
          <p:cNvPr id="3635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18931" y="1656375"/>
            <a:ext cx="4824858" cy="4897437"/>
          </a:xfrm>
        </p:spPr>
        <p:txBody>
          <a:bodyPr rtlCol="0">
            <a:normAutofit/>
          </a:bodyPr>
          <a:lstStyle/>
          <a:p>
            <a:pPr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dirty="0" err="1" smtClean="0"/>
              <a:t>Trade</a:t>
            </a:r>
            <a:r>
              <a:rPr lang="th-TH" dirty="0" smtClean="0"/>
              <a:t> </a:t>
            </a:r>
            <a:r>
              <a:rPr lang="th-TH" dirty="0" err="1" smtClean="0"/>
              <a:t>Promotion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Tools</a:t>
            </a:r>
            <a:endParaRPr lang="th-TH" dirty="0" smtClean="0">
              <a:cs typeface="Angsana New" pitchFamily="18" charset="-34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sz="2800" dirty="0" smtClean="0">
                <a:cs typeface="Angsana New" pitchFamily="18" charset="-34"/>
              </a:rPr>
              <a:t>Discount</a:t>
            </a: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/>
              <a:t>Allowance</a:t>
            </a:r>
            <a:endParaRPr lang="th-TH" sz="2800" dirty="0" smtClean="0">
              <a:cs typeface="Angsana New" pitchFamily="18" charset="-34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/>
              <a:t>Free</a:t>
            </a:r>
            <a:r>
              <a:rPr lang="th-TH" sz="2800" dirty="0" smtClean="0"/>
              <a:t> </a:t>
            </a:r>
            <a:r>
              <a:rPr lang="th-TH" sz="2800" dirty="0" err="1" smtClean="0"/>
              <a:t>Goods</a:t>
            </a:r>
            <a:endParaRPr lang="th-TH" sz="2800" dirty="0" smtClean="0"/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sz="2800" dirty="0" smtClean="0"/>
              <a:t>Push </a:t>
            </a:r>
            <a:r>
              <a:rPr lang="en-US" sz="2800" dirty="0" smtClean="0">
                <a:cs typeface="Angsana New" pitchFamily="18" charset="-34"/>
              </a:rPr>
              <a:t>M</a:t>
            </a:r>
            <a:r>
              <a:rPr lang="en-US" sz="2800" dirty="0" smtClean="0"/>
              <a:t>oney</a:t>
            </a:r>
            <a:endParaRPr lang="th-TH" sz="2800" dirty="0" smtClean="0">
              <a:cs typeface="Angsana New" pitchFamily="18" charset="-34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sz="2800" dirty="0" smtClean="0">
                <a:cs typeface="Angsana New" pitchFamily="18" charset="-34"/>
              </a:rPr>
              <a:t>Specialty Advertising </a:t>
            </a:r>
            <a:r>
              <a:rPr lang="en-US" sz="2800" dirty="0" smtClean="0">
                <a:cs typeface="Angsana New" pitchFamily="18" charset="-34"/>
              </a:rPr>
              <a:t>Items</a:t>
            </a:r>
          </a:p>
          <a:p>
            <a:pPr marL="457200" lvl="1" indent="0" fontAlgn="auto">
              <a:lnSpc>
                <a:spcPct val="60000"/>
              </a:lnSpc>
              <a:spcAft>
                <a:spcPts val="0"/>
              </a:spcAft>
              <a:buNone/>
              <a:defRPr/>
            </a:pPr>
            <a:endParaRPr lang="th-TH" sz="2800" dirty="0" smtClean="0">
              <a:cs typeface="Angsana New" pitchFamily="18" charset="-34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dirty="0" smtClean="0"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Business  </a:t>
            </a:r>
            <a:r>
              <a:rPr lang="th-TH" dirty="0" err="1" smtClean="0"/>
              <a:t>Promotion</a:t>
            </a:r>
            <a:r>
              <a:rPr lang="th-TH" dirty="0" smtClean="0">
                <a:cs typeface="Angsana New" pitchFamily="18" charset="-34"/>
              </a:rPr>
              <a:t> </a:t>
            </a:r>
            <a:r>
              <a:rPr lang="en-US" dirty="0" smtClean="0">
                <a:cs typeface="Angsana New" pitchFamily="18" charset="-34"/>
              </a:rPr>
              <a:t>Tools</a:t>
            </a:r>
            <a:endParaRPr lang="th-TH" dirty="0" smtClean="0">
              <a:cs typeface="Angsana New" pitchFamily="18" charset="-34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en-US" sz="2800" dirty="0" smtClean="0">
                <a:cs typeface="Angsana New" pitchFamily="18" charset="-34"/>
              </a:rPr>
              <a:t>Conventions / Trade Shows</a:t>
            </a:r>
            <a:endParaRPr lang="th-TH" sz="2800" dirty="0" smtClean="0">
              <a:cs typeface="Angsana New" pitchFamily="18" charset="-34"/>
            </a:endParaRPr>
          </a:p>
          <a:p>
            <a:pPr lvl="1" fontAlgn="auto">
              <a:lnSpc>
                <a:spcPct val="60000"/>
              </a:lnSpc>
              <a:spcAft>
                <a:spcPts val="0"/>
              </a:spcAft>
              <a:defRPr/>
            </a:pPr>
            <a:r>
              <a:rPr lang="th-TH" sz="2800" dirty="0" err="1" smtClean="0"/>
              <a:t>Sales</a:t>
            </a:r>
            <a:r>
              <a:rPr lang="th-TH" sz="2800" dirty="0" smtClean="0"/>
              <a:t> </a:t>
            </a:r>
            <a:r>
              <a:rPr lang="th-TH" sz="2800" dirty="0" err="1" smtClean="0"/>
              <a:t>Contest</a:t>
            </a:r>
            <a:endParaRPr lang="th-TH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3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3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3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3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3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3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3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3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3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3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3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3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3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3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3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3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3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3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3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35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3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3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 autoUpdateAnimBg="0"/>
      <p:bldP spid="36352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altLang="th-TH" smtClean="0"/>
              <a:t>การประชาสัมพันธ์ </a:t>
            </a:r>
            <a:r>
              <a:rPr lang="en-US" altLang="th-TH" smtClean="0"/>
              <a:t>(Public Relations)</a:t>
            </a:r>
            <a:endParaRPr lang="th-TH" altLang="th-TH" smtClean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การติดต่อสื่อสารกับกลุ่มประชาชนทั่วไป แรงงาน ผู้ถือหุ้น หน่วยงานราชาการ และกลุ่มสาธารณะต่าง ๆ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จุดประสงค์เพื่อสร้างทัศนคติหรือภาพลักษณ์ที่ดีต่อกิจการในระยะยาว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การแก้ข่าว แก้ไขสถานการณ์ไม่ดีที่กระทบต่อภาพลักษณ์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ข้อดี : สร้างความเชื่อถือต่อผู้บริโภคได้ในระยะยาว 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ข้อเสีย : ต้องใช้ความพยายามเพื่อสร้างสัมพันธภาพกับกลุ่มสาธารณะต่าง ๆ โดยเฉพาะสื่อมวลชน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เครื่องมือสำคัญของการประชาสัมพันธ์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การให้ข่าว</a:t>
            </a:r>
            <a:r>
              <a:rPr lang="en-US" altLang="th-TH" smtClean="0"/>
              <a:t> (Press Release)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สุนทรพจน์</a:t>
            </a:r>
            <a:r>
              <a:rPr lang="en-US" altLang="th-TH" smtClean="0"/>
              <a:t> (Speeches)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เหตุการณ์พิเศษ</a:t>
            </a:r>
            <a:r>
              <a:rPr lang="en-US" altLang="th-TH" smtClean="0"/>
              <a:t> (Special Events)</a:t>
            </a:r>
          </a:p>
          <a:p>
            <a:pPr>
              <a:lnSpc>
                <a:spcPct val="90000"/>
              </a:lnSpc>
            </a:pPr>
            <a:r>
              <a:rPr lang="th-TH" altLang="th-TH" smtClean="0">
                <a:cs typeface="Angsana New" pitchFamily="18" charset="-34"/>
              </a:rPr>
              <a:t>วัสดุสิ่งพิมพ์ </a:t>
            </a:r>
            <a:r>
              <a:rPr lang="en-US" altLang="th-TH" smtClean="0">
                <a:cs typeface="Angsana New" pitchFamily="18" charset="-34"/>
              </a:rPr>
              <a:t>(Written Materials)</a:t>
            </a:r>
          </a:p>
          <a:p>
            <a:pPr>
              <a:lnSpc>
                <a:spcPct val="90000"/>
              </a:lnSpc>
            </a:pPr>
            <a:r>
              <a:rPr lang="th-TH" altLang="th-TH" smtClean="0">
                <a:cs typeface="Angsana New" pitchFamily="18" charset="-34"/>
              </a:rPr>
              <a:t>วัสดุโสตทัศนูปกรณ์</a:t>
            </a:r>
            <a:r>
              <a:rPr lang="en-US" altLang="th-TH" smtClean="0"/>
              <a:t> (Audiovisual Materials)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สื่อเฉพาะของบริษัท</a:t>
            </a:r>
            <a:r>
              <a:rPr lang="en-US" altLang="th-TH" smtClean="0"/>
              <a:t> (Corporate Identity Materials)</a:t>
            </a:r>
            <a:endParaRPr lang="th-TH" altLang="th-TH" smtClean="0"/>
          </a:p>
          <a:p>
            <a:pPr>
              <a:lnSpc>
                <a:spcPct val="90000"/>
              </a:lnSpc>
            </a:pPr>
            <a:r>
              <a:rPr lang="th-TH" altLang="th-TH" smtClean="0"/>
              <a:t>กิจกรรมบริการชุมชน</a:t>
            </a:r>
            <a:r>
              <a:rPr lang="en-US" altLang="th-TH" smtClean="0"/>
              <a:t> (Public Service Activities)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altLang="th-TH" smtClean="0"/>
              <a:t>การขายโดยพนักงานขาย </a:t>
            </a:r>
            <a:r>
              <a:rPr lang="en-US" altLang="th-TH" smtClean="0"/>
              <a:t>(Personal Selling)</a:t>
            </a:r>
            <a:endParaRPr lang="th-TH" altLang="th-TH" smtClean="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616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การใช้บุคลากรของกิจการเพื่อทำหน้าที่ในการขาย รวมถึงการสร้างความสัมพันธ์อันดีต่อลูกค้าเป้าหมาย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อาจเรียกว่า</a:t>
            </a:r>
            <a:r>
              <a:rPr lang="th-TH" altLang="th-TH" smtClean="0">
                <a:cs typeface="Angsana New" pitchFamily="18" charset="-34"/>
              </a:rPr>
              <a:t> พนักงานขาย</a:t>
            </a:r>
            <a:r>
              <a:rPr lang="en-US" altLang="th-TH" smtClean="0">
                <a:cs typeface="Angsana New" pitchFamily="18" charset="-34"/>
              </a:rPr>
              <a:t> (Salesperson) </a:t>
            </a:r>
            <a:r>
              <a:rPr lang="th-TH" altLang="th-TH" smtClean="0">
                <a:cs typeface="Angsana New" pitchFamily="18" charset="-34"/>
              </a:rPr>
              <a:t>หรือ</a:t>
            </a:r>
            <a:r>
              <a:rPr lang="th-TH" altLang="th-TH" smtClean="0"/>
              <a:t>หน่วยงานขาย</a:t>
            </a:r>
            <a:r>
              <a:rPr lang="en-US" altLang="th-TH" smtClean="0"/>
              <a:t> (Salesforce)</a:t>
            </a:r>
            <a:endParaRPr lang="th-TH" altLang="th-TH" smtClean="0"/>
          </a:p>
          <a:p>
            <a:pPr>
              <a:lnSpc>
                <a:spcPct val="90000"/>
              </a:lnSpc>
            </a:pPr>
            <a:r>
              <a:rPr lang="th-TH" altLang="th-TH" smtClean="0"/>
              <a:t>ข้อดี</a:t>
            </a:r>
            <a:r>
              <a:rPr lang="en-US" altLang="th-TH" smtClean="0"/>
              <a:t> :</a:t>
            </a:r>
            <a:r>
              <a:rPr lang="th-TH" altLang="th-TH" smtClean="0"/>
              <a:t> เป็นการสื่อสารแบบสองทางระหว่างผู้ขายกับผู้ซื้อ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ข้อดี</a:t>
            </a:r>
            <a:r>
              <a:rPr lang="en-US" altLang="th-TH" smtClean="0"/>
              <a:t> : สามารถให้ข้อมูลเกี่ยวกับผลิตภัณฑ์ได้อย่างละเอียด</a:t>
            </a:r>
            <a:endParaRPr lang="th-TH" altLang="th-TH" smtClean="0"/>
          </a:p>
          <a:p>
            <a:pPr>
              <a:lnSpc>
                <a:spcPct val="90000"/>
              </a:lnSpc>
            </a:pPr>
            <a:r>
              <a:rPr lang="th-TH" altLang="th-TH" smtClean="0"/>
              <a:t>ข้อเสีย</a:t>
            </a:r>
            <a:r>
              <a:rPr lang="en-US" altLang="th-TH" smtClean="0"/>
              <a:t> : มีค่าใช้จ่ายโดยเฉลี่ย</a:t>
            </a:r>
            <a:br>
              <a:rPr lang="en-US" altLang="th-TH" smtClean="0"/>
            </a:br>
            <a:r>
              <a:rPr lang="en-US" altLang="th-TH" smtClean="0"/>
              <a:t>ต่อลูกค้า 1 รายสูงมาก</a:t>
            </a:r>
            <a:endParaRPr lang="th-TH" altLang="th-TH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ส่วนประสมการส่งเสริมการตลาด </a:t>
            </a:r>
            <a:r>
              <a:rPr lang="en-US" sz="3600" smtClean="0"/>
              <a:t>(Promotion Mix)</a:t>
            </a:r>
            <a:endParaRPr lang="th-TH" smtClean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เครื่องมือที่ใช้ในการส่งเสริมการตลาด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การโฆษณา </a:t>
            </a:r>
            <a:r>
              <a:rPr lang="en-US" altLang="th-TH" sz="3600" smtClean="0"/>
              <a:t>(Advertising)</a:t>
            </a:r>
            <a:endParaRPr lang="th-TH" altLang="th-TH" sz="3600" smtClean="0"/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การส่งเสริมการขาย (Sales Promotion)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การประชาสัมพันธ์ (Public Relations)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การขายโดยใช้พนักงานขาย (Personal Selling)</a:t>
            </a:r>
          </a:p>
          <a:p>
            <a:pPr lvl="1">
              <a:lnSpc>
                <a:spcPct val="80000"/>
              </a:lnSpc>
            </a:pPr>
            <a:r>
              <a:rPr lang="th-TH" altLang="th-TH" sz="3600" smtClean="0"/>
              <a:t>การตลาดทางตรง</a:t>
            </a:r>
            <a:r>
              <a:rPr lang="en-US" altLang="th-TH" sz="3600" smtClean="0"/>
              <a:t> (Direct Marketing)</a:t>
            </a:r>
            <a:endParaRPr lang="th-TH" altLang="th-TH" sz="3600" smtClean="0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752600" y="5562600"/>
            <a:ext cx="5162550" cy="654050"/>
          </a:xfrm>
          <a:prstGeom prst="rect">
            <a:avLst/>
          </a:prstGeom>
          <a:solidFill>
            <a:srgbClr val="99CCFF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kumimoji="0" lang="th-TH" altLang="th-TH" sz="3600"/>
              <a:t>Promotion Mix = Communication Mix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  <p:bldP spid="28058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การจัดการหน่วยงานขาย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การกำหนดวัตถุประสงค์ของหน่วยงานขาย</a:t>
            </a:r>
          </a:p>
          <a:p>
            <a:r>
              <a:rPr lang="th-TH" altLang="th-TH" sz="3600" smtClean="0"/>
              <a:t>การวางแผนกลยุทธ์หน่วยงานขาย</a:t>
            </a:r>
          </a:p>
          <a:p>
            <a:r>
              <a:rPr lang="th-TH" altLang="th-TH" sz="3600" smtClean="0"/>
              <a:t>การสรรหาและคัดเลือกพนักงานขาย</a:t>
            </a:r>
          </a:p>
          <a:p>
            <a:r>
              <a:rPr lang="th-TH" altLang="th-TH" sz="3600" smtClean="0"/>
              <a:t>การฝึกอบรมพนักงานขาย</a:t>
            </a:r>
          </a:p>
          <a:p>
            <a:r>
              <a:rPr lang="th-TH" altLang="th-TH" sz="3600" smtClean="0"/>
              <a:t>การควบคุมการปฏิบัติงานของพนักงานขาย</a:t>
            </a:r>
          </a:p>
          <a:p>
            <a:r>
              <a:rPr lang="th-TH" altLang="th-TH" sz="3600" smtClean="0"/>
              <a:t>การประเมินผลหน่วยงานขาย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การกำหนดวัตถุประสงค์ของหน่วยงานขาย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วัตถุประสงค์ของหน่วยงานขาย ต้องสอดคล้องกับ</a:t>
            </a:r>
            <a:br>
              <a:rPr lang="th-TH" altLang="th-TH" sz="3600" smtClean="0"/>
            </a:br>
            <a:r>
              <a:rPr lang="th-TH" altLang="th-TH" sz="3600" smtClean="0"/>
              <a:t>วัตถุประสงค์ทางการตลาดของกิจการ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กำหนดหน้าที่ของหน่วยงานขาย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ติดต่อสื่อสารกับลูกค้า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แนะนำให้ลูกค้ารู้จักผลิตภัณฑ์ </a:t>
            </a:r>
            <a:br>
              <a:rPr lang="th-TH" altLang="th-TH" sz="3600" smtClean="0"/>
            </a:br>
            <a:r>
              <a:rPr lang="th-TH" altLang="th-TH" sz="3600" smtClean="0"/>
              <a:t>และจูงใจให้ตัดสินใจซื้อ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เป็นผู้ให้บริการลูกค้า </a:t>
            </a:r>
            <a:br>
              <a:rPr lang="th-TH" altLang="th-TH" sz="3600" smtClean="0"/>
            </a:br>
            <a:r>
              <a:rPr lang="th-TH" altLang="th-TH" sz="3600" smtClean="0"/>
              <a:t>ฯลฯ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31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1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31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31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31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79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การวางแผนกลยุทธ์หน่วยงานขาย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วิธีการติดต่อกับลูกค้า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เช่น เข้าพบเป็นการส่วนตัว ติดต่อทางโทรศัพท์ ติดต่อทางจดหมาย ฯลฯ</a:t>
            </a:r>
          </a:p>
          <a:p>
            <a:r>
              <a:rPr lang="th-TH" altLang="th-TH" sz="3600" smtClean="0"/>
              <a:t>โครงสร้างของหน่วยงานขาย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แบ่งตามอาณาเขต</a:t>
            </a:r>
            <a:r>
              <a:rPr lang="en-US" altLang="th-TH" sz="3600" smtClean="0"/>
              <a:t> (Territory)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แบ่งตามประเภทของผลิตภัณฑ์</a:t>
            </a:r>
            <a:r>
              <a:rPr lang="th-TH" altLang="th-TH" sz="3600" smtClean="0">
                <a:cs typeface="Angsana New" pitchFamily="18" charset="-34"/>
              </a:rPr>
              <a:t> </a:t>
            </a:r>
            <a:r>
              <a:rPr lang="en-US" altLang="th-TH" sz="3600" smtClean="0">
                <a:cs typeface="Angsana New" pitchFamily="18" charset="-34"/>
              </a:rPr>
              <a:t>(Product)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แบ่งตามประเภทของลูกค้า</a:t>
            </a:r>
            <a:r>
              <a:rPr lang="th-TH" altLang="th-TH" sz="3600" smtClean="0">
                <a:cs typeface="Angsana New" pitchFamily="18" charset="-34"/>
              </a:rPr>
              <a:t> </a:t>
            </a:r>
            <a:r>
              <a:rPr lang="en-US" altLang="th-TH" sz="3600" smtClean="0">
                <a:cs typeface="Angsana New" pitchFamily="18" charset="-34"/>
              </a:rPr>
              <a:t>(Customer)</a:t>
            </a:r>
            <a:endParaRPr lang="th-TH" altLang="th-TH" sz="3600" smtClean="0">
              <a:cs typeface="Angsana New" pitchFamily="18" charset="-3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การวางแผนกลยุทธ์หน่วยงานขาย</a:t>
            </a:r>
          </a:p>
        </p:txBody>
      </p:sp>
      <p:sp>
        <p:nvSpPr>
          <p:cNvPr id="34714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ขนาดของหน่วยงานขาย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ควรมีจำนวนพนักงานขายให้สอดคล้องกับภาระงาน</a:t>
            </a:r>
            <a:r>
              <a:rPr lang="en-US" altLang="th-TH" sz="3600" smtClean="0"/>
              <a:t> (Workload)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การจ่ายค่าตอบแทนพนักงานขาย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ค่าตอบแทนคงที่ (เงินเดือน)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ค่าตอบแทนผันแปร (ค่านายหน้า โบนัส เงินรางวัล)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ค่าใช้จ่ายสนับสนุนการขาย (ค่าเลี้ยงรับรอง ค่าเดินทาง)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7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7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7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7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7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7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1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การสรรหาและคัดเลือกพนักงานขาย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การสรรหา</a:t>
            </a:r>
            <a:r>
              <a:rPr lang="en-US" altLang="th-TH" sz="3600" smtClean="0"/>
              <a:t> (Recruitment)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การดึงดูดให้มีผู้มาสมัครเป็นพนักงานขาย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การคัดเลือก</a:t>
            </a:r>
            <a:r>
              <a:rPr lang="en-US" altLang="th-TH" sz="3600" smtClean="0"/>
              <a:t> (Selection)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การพิจารณาผู้ที่มีคุณสมบัติเหมาะสม โดยการทดสอบความรู้ การสอบสัมภาษณ์ พิจารณาประสบการณ์ ฯลฯ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อัตราการลาออกของพนักงาน มีผลกระทบต่อค่าใช้จ่ายและผลประโยชน์อื่น ๆ ของกิจการ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4. การฝึกอบรมพนักงานขาย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เพื่อให้ข้อมูล สร้างทัศนคติ ความรู้ความชำนาญ ฯลฯ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พนักงานขายควรมีความรู้เกี่ยวกับ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กิจการ ผลิตภัณฑ์ ลูกค้า คู่แข่งขัน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วิธีการเสนอขาย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การบริหารเวลา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การเขียนรายงานการขาย</a:t>
            </a:r>
          </a:p>
          <a:p>
            <a:pPr lvl="1">
              <a:lnSpc>
                <a:spcPct val="80000"/>
              </a:lnSpc>
            </a:pPr>
            <a:r>
              <a:rPr lang="th-TH" altLang="th-TH" sz="3200" smtClean="0"/>
              <a:t>การแก้ปัญหาในการขาย</a:t>
            </a:r>
            <a:br>
              <a:rPr lang="th-TH" altLang="th-TH" sz="3200" smtClean="0"/>
            </a:br>
            <a:r>
              <a:rPr lang="th-TH" altLang="th-TH" sz="3200" smtClean="0"/>
              <a:t>ฯลฯ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5. การควบคุมการปฏิบัติงานของพนักงานขาย</a:t>
            </a:r>
          </a:p>
        </p:txBody>
      </p:sp>
      <p:sp>
        <p:nvSpPr>
          <p:cNvPr id="34304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การสั่งการ</a:t>
            </a:r>
            <a:r>
              <a:rPr lang="en-US" altLang="th-TH" sz="3600" smtClean="0"/>
              <a:t> (Directing)</a:t>
            </a:r>
            <a:endParaRPr lang="th-TH" altLang="th-TH" sz="3600" smtClean="0"/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มอบหมาย</a:t>
            </a:r>
            <a:r>
              <a:rPr lang="en-US" altLang="th-TH" sz="3600" smtClean="0"/>
              <a:t>หน้าที่ให้แก่พนักงานขาย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การจูงใจ (Motivating)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เพื่อให้เกิดกำลังใจในการทำงานโดย</a:t>
            </a:r>
            <a:br>
              <a:rPr lang="th-TH" altLang="th-TH" sz="3600" smtClean="0"/>
            </a:br>
            <a:r>
              <a:rPr lang="th-TH" altLang="th-TH" sz="3600" smtClean="0"/>
              <a:t>การสร้างบรรยากาศการทำงานที่ดี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ใช้วิธีการจูงใจด้านบวก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การกำหนดโควต้ายอดขาย</a:t>
            </a:r>
            <a:r>
              <a:rPr lang="en-US" altLang="th-TH" sz="3600" smtClean="0"/>
              <a:t> (Sales Quota)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3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3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3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3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30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3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6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6. การประเมินผลหน่วยงานขาย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รวบรวมข้อมูลเกี่ยวกับพนักงานขาย</a:t>
            </a:r>
          </a:p>
          <a:p>
            <a:pPr lvl="1"/>
            <a:r>
              <a:rPr lang="th-TH" altLang="th-TH" sz="3600" smtClean="0"/>
              <a:t>การสังเกตของหัวหน้าพนักงานขาย</a:t>
            </a:r>
          </a:p>
          <a:p>
            <a:pPr lvl="1"/>
            <a:r>
              <a:rPr lang="th-TH" altLang="th-TH" sz="3600" smtClean="0"/>
              <a:t>การรับคำติชมจากลูกค้า</a:t>
            </a:r>
          </a:p>
          <a:p>
            <a:r>
              <a:rPr lang="th-TH" altLang="th-TH" sz="3600" smtClean="0"/>
              <a:t>การเปรียบเทียบยอดขายของพนักงานแต่ละคน</a:t>
            </a:r>
          </a:p>
          <a:p>
            <a:pPr lvl="1"/>
            <a:r>
              <a:rPr lang="th-TH" altLang="th-TH" sz="3600" smtClean="0"/>
              <a:t>การเปรียบเทียบยอดขายในปัจจุบันกับยอดขายในอดีต</a:t>
            </a:r>
          </a:p>
          <a:p>
            <a:pPr lvl="1"/>
            <a:r>
              <a:rPr lang="th-TH" altLang="th-TH" sz="3600" smtClean="0"/>
              <a:t>การเปรียบเทียบยอดขายระหว่างพนักงานขาย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h-TH" altLang="th-TH" smtClean="0"/>
              <a:t>การตลาดทางตรง </a:t>
            </a:r>
            <a:r>
              <a:rPr lang="en-US" altLang="th-TH" smtClean="0"/>
              <a:t>(Direct Marketing)</a:t>
            </a:r>
            <a:endParaRPr lang="th-TH" altLang="th-TH" smtClean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639175" cy="4343400"/>
          </a:xfrm>
        </p:spPr>
        <p:txBody>
          <a:bodyPr/>
          <a:lstStyle/>
          <a:p>
            <a:r>
              <a:rPr lang="th-TH" altLang="th-TH" sz="3600" smtClean="0"/>
              <a:t>การสื่อสารทางตรงไปยังกลุ่มเป้าหมายที่เจาะจงได้เป็น</a:t>
            </a:r>
            <a:br>
              <a:rPr lang="th-TH" altLang="th-TH" sz="3600" smtClean="0"/>
            </a:br>
            <a:r>
              <a:rPr lang="th-TH" altLang="th-TH" sz="3600" smtClean="0"/>
              <a:t>รายบุคคล เพื่อให้เกิดการตอบสนองในทันที</a:t>
            </a:r>
            <a:endParaRPr lang="th-TH" altLang="th-TH" sz="3600" smtClean="0">
              <a:cs typeface="Angsana New" pitchFamily="18" charset="-34"/>
            </a:endParaRPr>
          </a:p>
          <a:p>
            <a:r>
              <a:rPr lang="th-TH" altLang="th-TH" sz="3600" smtClean="0"/>
              <a:t>กิจการจะต้องมีฐานข้อมูลและบัญชีรายชื่อ</a:t>
            </a:r>
            <a:endParaRPr lang="th-TH" altLang="th-TH" sz="3600" smtClean="0">
              <a:cs typeface="Angsana New" pitchFamily="18" charset="-34"/>
            </a:endParaRPr>
          </a:p>
          <a:p>
            <a:r>
              <a:rPr lang="th-TH" altLang="th-TH" sz="3600" smtClean="0"/>
              <a:t>ข้อดี : สามารถปรับแต่งรูปแบบการสื่อสารและข่าวสารให้สอดคล้องกับความแตกต่างของแต่ละบุคคล</a:t>
            </a:r>
          </a:p>
          <a:p>
            <a:r>
              <a:rPr lang="th-TH" altLang="th-TH" sz="3600" smtClean="0"/>
              <a:t>ข้อเสีย : ผู้บริโภคบางรายมีทัศนคติไม่ดีต่อการตลาดทางตรง</a:t>
            </a:r>
            <a:endParaRPr lang="th-TH" altLang="th-TH" sz="3600" smtClean="0">
              <a:cs typeface="Angsana New" pitchFamily="18" charset="-3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dirty="0" smtClean="0">
                <a:solidFill>
                  <a:srgbClr val="FF0000"/>
                </a:solidFill>
              </a:rPr>
              <a:t>รูปแบบของการสื่อสารโดยใช้การตลาดทางตรง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73238"/>
            <a:ext cx="8208963" cy="50847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altLang="th-TH" smtClean="0"/>
              <a:t>การขายแบบเผชิญหน้า </a:t>
            </a:r>
            <a:r>
              <a:rPr lang="en-US" altLang="th-TH" smtClean="0"/>
              <a:t>(Face to Face Selling)</a:t>
            </a:r>
          </a:p>
          <a:p>
            <a:pPr>
              <a:lnSpc>
                <a:spcPct val="80000"/>
              </a:lnSpc>
            </a:pPr>
            <a:r>
              <a:rPr lang="th-TH" altLang="th-TH" smtClean="0"/>
              <a:t>การตลาดโดยใช้จดหมายทางตรง </a:t>
            </a:r>
            <a:r>
              <a:rPr lang="en-US" altLang="th-TH" smtClean="0"/>
              <a:t>(Direct Mail Marketing)</a:t>
            </a:r>
          </a:p>
          <a:p>
            <a:pPr>
              <a:lnSpc>
                <a:spcPct val="80000"/>
              </a:lnSpc>
            </a:pPr>
            <a:r>
              <a:rPr lang="th-TH" altLang="th-TH" smtClean="0"/>
              <a:t>การตลาดทางแคตตาล๊อก </a:t>
            </a:r>
            <a:r>
              <a:rPr lang="en-US" altLang="th-TH" smtClean="0"/>
              <a:t>(Catalog Marketing)</a:t>
            </a:r>
          </a:p>
          <a:p>
            <a:pPr>
              <a:lnSpc>
                <a:spcPct val="80000"/>
              </a:lnSpc>
            </a:pPr>
            <a:r>
              <a:rPr lang="th-TH" altLang="th-TH" smtClean="0">
                <a:cs typeface="Angsana New" pitchFamily="18" charset="-34"/>
              </a:rPr>
              <a:t>การตลาดทางโทรศัพท์ </a:t>
            </a:r>
            <a:r>
              <a:rPr lang="en-US" altLang="th-TH" smtClean="0">
                <a:cs typeface="Angsana New" pitchFamily="18" charset="-34"/>
              </a:rPr>
              <a:t>(Telemarketing </a:t>
            </a:r>
            <a:r>
              <a:rPr lang="en-US" altLang="th-TH" smtClean="0"/>
              <a:t>)</a:t>
            </a:r>
          </a:p>
          <a:p>
            <a:pPr>
              <a:lnSpc>
                <a:spcPct val="80000"/>
              </a:lnSpc>
            </a:pPr>
            <a:r>
              <a:rPr lang="th-TH" altLang="th-TH" smtClean="0">
                <a:cs typeface="Angsana New" pitchFamily="18" charset="-34"/>
              </a:rPr>
              <a:t>การตลาดแบบตอบสนองโดยตรงทางโทรทัศน์ </a:t>
            </a:r>
            <a:r>
              <a:rPr lang="en-US" altLang="th-TH" smtClean="0">
                <a:cs typeface="Angsana New" pitchFamily="18" charset="-34"/>
              </a:rPr>
              <a:t/>
            </a:r>
            <a:br>
              <a:rPr lang="en-US" altLang="th-TH" smtClean="0">
                <a:cs typeface="Angsana New" pitchFamily="18" charset="-34"/>
              </a:rPr>
            </a:br>
            <a:r>
              <a:rPr lang="en-US" altLang="th-TH" smtClean="0">
                <a:cs typeface="Angsana New" pitchFamily="18" charset="-34"/>
              </a:rPr>
              <a:t>(Direct-response Television Marketing) </a:t>
            </a:r>
          </a:p>
          <a:p>
            <a:pPr>
              <a:lnSpc>
                <a:spcPct val="80000"/>
              </a:lnSpc>
            </a:pPr>
            <a:r>
              <a:rPr lang="th-TH" altLang="th-TH" smtClean="0">
                <a:cs typeface="Angsana New" pitchFamily="18" charset="-34"/>
              </a:rPr>
              <a:t>การตลาดทางตรงที่ใช้คีออซ </a:t>
            </a:r>
            <a:r>
              <a:rPr lang="en-US" altLang="th-TH" smtClean="0">
                <a:cs typeface="Angsana New" pitchFamily="18" charset="-34"/>
              </a:rPr>
              <a:t>(Kiosk Marketing)</a:t>
            </a:r>
          </a:p>
          <a:p>
            <a:pPr>
              <a:lnSpc>
                <a:spcPct val="80000"/>
              </a:lnSpc>
            </a:pPr>
            <a:r>
              <a:rPr lang="th-TH" altLang="th-TH" smtClean="0">
                <a:cs typeface="Angsana New" pitchFamily="18" charset="-34"/>
              </a:rPr>
              <a:t>การตลาดแบบออนไลน์ </a:t>
            </a:r>
            <a:r>
              <a:rPr lang="en-US" altLang="th-TH" smtClean="0">
                <a:cs typeface="Angsana New" pitchFamily="18" charset="-34"/>
              </a:rPr>
              <a:t>(Online Marketing)</a:t>
            </a:r>
            <a:endParaRPr lang="th-TH" altLang="th-TH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7315200" y="4149725"/>
          <a:ext cx="1646238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Clip" r:id="rId4" imgW="1645920" imgH="1801080" progId="MS_ClipArt_Gallery.5">
                  <p:embed/>
                </p:oleObj>
              </mc:Choice>
              <mc:Fallback>
                <p:oleObj name="Clip" r:id="rId4" imgW="1645920" imgH="180108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149725"/>
                        <a:ext cx="1646238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7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328988" y="2514600"/>
            <a:ext cx="2409825" cy="1219200"/>
            <a:chOff x="2097" y="1584"/>
            <a:chExt cx="1518" cy="768"/>
          </a:xfrm>
        </p:grpSpPr>
        <p:sp>
          <p:nvSpPr>
            <p:cNvPr id="15381" name="Rectangle 6"/>
            <p:cNvSpPr>
              <a:spLocks noChangeArrowheads="1"/>
            </p:cNvSpPr>
            <p:nvPr/>
          </p:nvSpPr>
          <p:spPr bwMode="auto">
            <a:xfrm>
              <a:off x="2304" y="1584"/>
              <a:ext cx="1104" cy="768"/>
            </a:xfrm>
            <a:prstGeom prst="rect">
              <a:avLst/>
            </a:prstGeom>
            <a:solidFill>
              <a:srgbClr val="99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 sz="1800"/>
            </a:p>
            <a:p>
              <a:endParaRPr lang="th-TH" altLang="th-TH" sz="1800"/>
            </a:p>
            <a:p>
              <a:r>
                <a:rPr lang="th-TH" altLang="th-TH" sz="2800"/>
                <a:t>ช่องทางข่าวสาร</a:t>
              </a:r>
            </a:p>
          </p:txBody>
        </p:sp>
        <p:cxnSp>
          <p:nvCxnSpPr>
            <p:cNvPr id="15382" name="AutoShape 13"/>
            <p:cNvCxnSpPr>
              <a:cxnSpLocks noChangeShapeType="1"/>
              <a:stCxn id="15379" idx="3"/>
              <a:endCxn id="15381" idx="1"/>
            </p:cNvCxnSpPr>
            <p:nvPr/>
          </p:nvCxnSpPr>
          <p:spPr bwMode="auto">
            <a:xfrm>
              <a:off x="2097" y="1956"/>
              <a:ext cx="198" cy="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83" name="AutoShape 14"/>
            <p:cNvCxnSpPr>
              <a:cxnSpLocks noChangeShapeType="1"/>
              <a:stCxn id="15381" idx="3"/>
              <a:endCxn id="15377" idx="1"/>
            </p:cNvCxnSpPr>
            <p:nvPr/>
          </p:nvCxnSpPr>
          <p:spPr bwMode="auto">
            <a:xfrm flipV="1">
              <a:off x="3417" y="1956"/>
              <a:ext cx="198" cy="1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9794" name="Rectangle 2"/>
          <p:cNvSpPr>
            <a:spLocks noChangeArrowheads="1"/>
          </p:cNvSpPr>
          <p:nvPr/>
        </p:nvSpPr>
        <p:spPr bwMode="auto">
          <a:xfrm>
            <a:off x="228600" y="2838450"/>
            <a:ext cx="1371600" cy="533400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800"/>
              <a:t>ผู้ส่งข่าวสาร</a:t>
            </a: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7467600" y="2838450"/>
            <a:ext cx="1371600" cy="533400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800"/>
              <a:t>ผู้รับข่าวสาร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3962400" y="2667000"/>
            <a:ext cx="1143000" cy="457200"/>
          </a:xfrm>
          <a:prstGeom prst="rect">
            <a:avLst/>
          </a:prstGeom>
          <a:solidFill>
            <a:srgbClr val="336600"/>
          </a:soli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800">
                <a:solidFill>
                  <a:srgbClr val="FFFF99"/>
                </a:solidFill>
              </a:rPr>
              <a:t>ข่าวสาร</a:t>
            </a:r>
          </a:p>
        </p:txBody>
      </p:sp>
      <p:sp>
        <p:nvSpPr>
          <p:cNvPr id="289802" name="AutoShape 10"/>
          <p:cNvSpPr>
            <a:spLocks noChangeArrowheads="1"/>
          </p:cNvSpPr>
          <p:nvPr/>
        </p:nvSpPr>
        <p:spPr bwMode="auto">
          <a:xfrm>
            <a:off x="3446463" y="3810000"/>
            <a:ext cx="2168525" cy="1143000"/>
          </a:xfrm>
          <a:prstGeom prst="irregularSeal1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800">
                <a:solidFill>
                  <a:srgbClr val="FFFF99"/>
                </a:solidFill>
              </a:rPr>
              <a:t>สิ่งรบกวน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614488" y="2838450"/>
            <a:ext cx="1700212" cy="533400"/>
            <a:chOff x="1017" y="1788"/>
            <a:chExt cx="1071" cy="336"/>
          </a:xfrm>
        </p:grpSpPr>
        <p:sp>
          <p:nvSpPr>
            <p:cNvPr id="15379" name="Rectangle 3"/>
            <p:cNvSpPr>
              <a:spLocks noChangeArrowheads="1"/>
            </p:cNvSpPr>
            <p:nvPr/>
          </p:nvSpPr>
          <p:spPr bwMode="auto">
            <a:xfrm>
              <a:off x="1224" y="1788"/>
              <a:ext cx="864" cy="336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2800"/>
                <a:t>การใส่รหัส</a:t>
              </a:r>
            </a:p>
          </p:txBody>
        </p:sp>
        <p:cxnSp>
          <p:nvCxnSpPr>
            <p:cNvPr id="15380" name="AutoShape 12"/>
            <p:cNvCxnSpPr>
              <a:cxnSpLocks noChangeShapeType="1"/>
              <a:stCxn id="289794" idx="3"/>
              <a:endCxn id="15379" idx="1"/>
            </p:cNvCxnSpPr>
            <p:nvPr/>
          </p:nvCxnSpPr>
          <p:spPr bwMode="auto">
            <a:xfrm>
              <a:off x="1017" y="1956"/>
              <a:ext cx="1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753100" y="2838450"/>
            <a:ext cx="1700213" cy="533400"/>
            <a:chOff x="3624" y="1788"/>
            <a:chExt cx="1071" cy="336"/>
          </a:xfrm>
        </p:grpSpPr>
        <p:sp>
          <p:nvSpPr>
            <p:cNvPr id="15377" name="Rectangle 8"/>
            <p:cNvSpPr>
              <a:spLocks noChangeArrowheads="1"/>
            </p:cNvSpPr>
            <p:nvPr/>
          </p:nvSpPr>
          <p:spPr bwMode="auto">
            <a:xfrm>
              <a:off x="3624" y="1788"/>
              <a:ext cx="864" cy="336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2800"/>
                <a:t>การถอดรหัส</a:t>
              </a:r>
            </a:p>
          </p:txBody>
        </p:sp>
        <p:cxnSp>
          <p:nvCxnSpPr>
            <p:cNvPr id="15378" name="AutoShape 15"/>
            <p:cNvCxnSpPr>
              <a:cxnSpLocks noChangeShapeType="1"/>
              <a:stCxn id="15377" idx="3"/>
              <a:endCxn id="289796" idx="1"/>
            </p:cNvCxnSpPr>
            <p:nvPr/>
          </p:nvCxnSpPr>
          <p:spPr bwMode="auto">
            <a:xfrm>
              <a:off x="4497" y="1956"/>
              <a:ext cx="19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753100" y="3386138"/>
            <a:ext cx="2400300" cy="2176462"/>
            <a:chOff x="3624" y="2133"/>
            <a:chExt cx="1512" cy="1371"/>
          </a:xfrm>
        </p:grpSpPr>
        <p:sp>
          <p:nvSpPr>
            <p:cNvPr id="15375" name="Rectangle 11"/>
            <p:cNvSpPr>
              <a:spLocks noChangeArrowheads="1"/>
            </p:cNvSpPr>
            <p:nvPr/>
          </p:nvSpPr>
          <p:spPr bwMode="auto">
            <a:xfrm>
              <a:off x="3624" y="3168"/>
              <a:ext cx="1344" cy="336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2800"/>
                <a:t>การตอบสนอง</a:t>
              </a:r>
            </a:p>
          </p:txBody>
        </p:sp>
        <p:cxnSp>
          <p:nvCxnSpPr>
            <p:cNvPr id="15376" name="AutoShape 16"/>
            <p:cNvCxnSpPr>
              <a:cxnSpLocks noChangeShapeType="1"/>
              <a:stCxn id="289796" idx="2"/>
              <a:endCxn id="15375" idx="3"/>
            </p:cNvCxnSpPr>
            <p:nvPr/>
          </p:nvCxnSpPr>
          <p:spPr bwMode="auto">
            <a:xfrm rot="5400000">
              <a:off x="4455" y="2655"/>
              <a:ext cx="1203" cy="15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914400" y="3386138"/>
            <a:ext cx="4824413" cy="2176462"/>
            <a:chOff x="576" y="2133"/>
            <a:chExt cx="3039" cy="1371"/>
          </a:xfrm>
        </p:grpSpPr>
        <p:sp>
          <p:nvSpPr>
            <p:cNvPr id="15372" name="Rectangle 9"/>
            <p:cNvSpPr>
              <a:spLocks noChangeArrowheads="1"/>
            </p:cNvSpPr>
            <p:nvPr/>
          </p:nvSpPr>
          <p:spPr bwMode="auto">
            <a:xfrm>
              <a:off x="744" y="3168"/>
              <a:ext cx="1344" cy="336"/>
            </a:xfrm>
            <a:prstGeom prst="rect">
              <a:avLst/>
            </a:prstGeom>
            <a:solidFill>
              <a:srgbClr val="FF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2800"/>
                <a:t>การป้อนกลับ</a:t>
              </a:r>
            </a:p>
          </p:txBody>
        </p:sp>
        <p:cxnSp>
          <p:nvCxnSpPr>
            <p:cNvPr id="15373" name="AutoShape 17"/>
            <p:cNvCxnSpPr>
              <a:cxnSpLocks noChangeShapeType="1"/>
              <a:stCxn id="15372" idx="1"/>
              <a:endCxn id="289794" idx="2"/>
            </p:cNvCxnSpPr>
            <p:nvPr/>
          </p:nvCxnSpPr>
          <p:spPr bwMode="auto">
            <a:xfrm rot="10800000">
              <a:off x="576" y="2133"/>
              <a:ext cx="159" cy="120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4" name="AutoShape 18"/>
            <p:cNvCxnSpPr>
              <a:cxnSpLocks noChangeShapeType="1"/>
              <a:stCxn id="15375" idx="1"/>
              <a:endCxn id="15372" idx="3"/>
            </p:cNvCxnSpPr>
            <p:nvPr/>
          </p:nvCxnSpPr>
          <p:spPr bwMode="auto">
            <a:xfrm flipH="1">
              <a:off x="2097" y="3336"/>
              <a:ext cx="151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37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กระบวนการติดต่อสื่อสาร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4" grpId="0" animBg="1" autoUpdateAnimBg="0"/>
      <p:bldP spid="289796" grpId="0" animBg="1" autoUpdateAnimBg="0"/>
      <p:bldP spid="289799" grpId="0" animBg="1" autoUpdateAnimBg="0"/>
      <p:bldP spid="289802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th-TH" altLang="th-TH" smtClean="0"/>
              <a:t>กลยุทธ์ส่วนประสมการส่งเสริมการตลาด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8350" y="1752600"/>
            <a:ext cx="1466850" cy="1208088"/>
            <a:chOff x="288" y="1392"/>
            <a:chExt cx="1044" cy="929"/>
          </a:xfrm>
        </p:grpSpPr>
        <p:grpSp>
          <p:nvGrpSpPr>
            <p:cNvPr id="11322" name="Group 4"/>
            <p:cNvGrpSpPr>
              <a:grpSpLocks/>
            </p:cNvGrpSpPr>
            <p:nvPr/>
          </p:nvGrpSpPr>
          <p:grpSpPr bwMode="auto">
            <a:xfrm>
              <a:off x="288" y="1392"/>
              <a:ext cx="1008" cy="576"/>
              <a:chOff x="288" y="1392"/>
              <a:chExt cx="1008" cy="576"/>
            </a:xfrm>
          </p:grpSpPr>
          <p:sp>
            <p:nvSpPr>
              <p:cNvPr id="11324" name="Rectangle 5"/>
              <p:cNvSpPr>
                <a:spLocks noChangeArrowheads="1"/>
              </p:cNvSpPr>
              <p:nvPr/>
            </p:nvSpPr>
            <p:spPr bwMode="auto">
              <a:xfrm>
                <a:off x="288" y="1392"/>
                <a:ext cx="1008" cy="57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73" name="Object 6"/>
              <p:cNvGraphicFramePr>
                <a:graphicFrameLocks noChangeAspect="1"/>
              </p:cNvGraphicFramePr>
              <p:nvPr/>
            </p:nvGraphicFramePr>
            <p:xfrm>
              <a:off x="309" y="1440"/>
              <a:ext cx="965" cy="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3" name="Clip" r:id="rId4" imgW="5806800" imgH="3009240" progId="MS_ClipArt_Gallery.2">
                      <p:embed/>
                    </p:oleObj>
                  </mc:Choice>
                  <mc:Fallback>
                    <p:oleObj name="Clip" r:id="rId4" imgW="5806800" imgH="3009240" progId="MS_ClipArt_Gallery.2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" y="1440"/>
                            <a:ext cx="965" cy="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23" name="Text Box 7"/>
            <p:cNvSpPr txBox="1">
              <a:spLocks noChangeArrowheads="1"/>
            </p:cNvSpPr>
            <p:nvPr/>
          </p:nvSpPr>
          <p:spPr bwMode="auto">
            <a:xfrm>
              <a:off x="383" y="2016"/>
              <a:ext cx="94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Producer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768600" y="1752600"/>
            <a:ext cx="1638300" cy="1208088"/>
            <a:chOff x="1696" y="1392"/>
            <a:chExt cx="1166" cy="929"/>
          </a:xfrm>
        </p:grpSpPr>
        <p:grpSp>
          <p:nvGrpSpPr>
            <p:cNvPr id="11319" name="Group 9"/>
            <p:cNvGrpSpPr>
              <a:grpSpLocks/>
            </p:cNvGrpSpPr>
            <p:nvPr/>
          </p:nvGrpSpPr>
          <p:grpSpPr bwMode="auto">
            <a:xfrm>
              <a:off x="1696" y="1392"/>
              <a:ext cx="1008" cy="576"/>
              <a:chOff x="1696" y="1392"/>
              <a:chExt cx="1008" cy="576"/>
            </a:xfrm>
          </p:grpSpPr>
          <p:sp>
            <p:nvSpPr>
              <p:cNvPr id="11321" name="Rectangle 10"/>
              <p:cNvSpPr>
                <a:spLocks noChangeArrowheads="1"/>
              </p:cNvSpPr>
              <p:nvPr/>
            </p:nvSpPr>
            <p:spPr bwMode="auto">
              <a:xfrm>
                <a:off x="1696" y="1392"/>
                <a:ext cx="1008" cy="576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72" name="Object 11"/>
              <p:cNvGraphicFramePr>
                <a:graphicFrameLocks noChangeAspect="1"/>
              </p:cNvGraphicFramePr>
              <p:nvPr/>
            </p:nvGraphicFramePr>
            <p:xfrm>
              <a:off x="1788" y="1440"/>
              <a:ext cx="823" cy="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4" name="Clip" r:id="rId6" imgW="1307520" imgH="794520" progId="MS_ClipArt_Gallery.2">
                      <p:embed/>
                    </p:oleObj>
                  </mc:Choice>
                  <mc:Fallback>
                    <p:oleObj name="Clip" r:id="rId6" imgW="1307520" imgH="794520" progId="MS_ClipArt_Gallery.2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88" y="1440"/>
                            <a:ext cx="823" cy="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20" name="Text Box 12"/>
            <p:cNvSpPr txBox="1">
              <a:spLocks noChangeArrowheads="1"/>
            </p:cNvSpPr>
            <p:nvPr/>
          </p:nvSpPr>
          <p:spPr bwMode="auto">
            <a:xfrm>
              <a:off x="1716" y="2016"/>
              <a:ext cx="1146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Wholesaler</a:t>
              </a:r>
            </a:p>
          </p:txBody>
        </p: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4768850" y="1752600"/>
            <a:ext cx="1416050" cy="1211263"/>
            <a:chOff x="3104" y="1392"/>
            <a:chExt cx="1008" cy="932"/>
          </a:xfrm>
        </p:grpSpPr>
        <p:grpSp>
          <p:nvGrpSpPr>
            <p:cNvPr id="11316" name="Group 14"/>
            <p:cNvGrpSpPr>
              <a:grpSpLocks/>
            </p:cNvGrpSpPr>
            <p:nvPr/>
          </p:nvGrpSpPr>
          <p:grpSpPr bwMode="auto">
            <a:xfrm>
              <a:off x="3104" y="1392"/>
              <a:ext cx="1008" cy="576"/>
              <a:chOff x="3104" y="1392"/>
              <a:chExt cx="1008" cy="576"/>
            </a:xfrm>
          </p:grpSpPr>
          <p:sp>
            <p:nvSpPr>
              <p:cNvPr id="11318" name="Rectangle 15"/>
              <p:cNvSpPr>
                <a:spLocks noChangeArrowheads="1"/>
              </p:cNvSpPr>
              <p:nvPr/>
            </p:nvSpPr>
            <p:spPr bwMode="auto">
              <a:xfrm>
                <a:off x="3104" y="1392"/>
                <a:ext cx="1008" cy="576"/>
              </a:xfrm>
              <a:prstGeom prst="rect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71" name="Object 16"/>
              <p:cNvGraphicFramePr>
                <a:graphicFrameLocks noChangeAspect="1"/>
              </p:cNvGraphicFramePr>
              <p:nvPr/>
            </p:nvGraphicFramePr>
            <p:xfrm>
              <a:off x="3120" y="1452"/>
              <a:ext cx="969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5" name="Clip" r:id="rId8" imgW="1386000" imgH="739440" progId="MS_ClipArt_Gallery.2">
                      <p:embed/>
                    </p:oleObj>
                  </mc:Choice>
                  <mc:Fallback>
                    <p:oleObj name="Clip" r:id="rId8" imgW="1386000" imgH="739440" progId="MS_ClipArt_Gallery.2">
                      <p:embed/>
                      <p:pic>
                        <p:nvPicPr>
                          <p:cNvPr id="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452"/>
                            <a:ext cx="969" cy="5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17" name="Text Box 17"/>
            <p:cNvSpPr txBox="1">
              <a:spLocks noChangeArrowheads="1"/>
            </p:cNvSpPr>
            <p:nvPr/>
          </p:nvSpPr>
          <p:spPr bwMode="auto">
            <a:xfrm>
              <a:off x="3256" y="2016"/>
              <a:ext cx="80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Retailer</a:t>
              </a:r>
            </a:p>
          </p:txBody>
        </p: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6769100" y="1752600"/>
            <a:ext cx="1536700" cy="1208088"/>
            <a:chOff x="4512" y="1392"/>
            <a:chExt cx="1093" cy="929"/>
          </a:xfrm>
        </p:grpSpPr>
        <p:grpSp>
          <p:nvGrpSpPr>
            <p:cNvPr id="11313" name="Group 19"/>
            <p:cNvGrpSpPr>
              <a:grpSpLocks/>
            </p:cNvGrpSpPr>
            <p:nvPr/>
          </p:nvGrpSpPr>
          <p:grpSpPr bwMode="auto">
            <a:xfrm>
              <a:off x="4512" y="1392"/>
              <a:ext cx="1008" cy="576"/>
              <a:chOff x="4512" y="1392"/>
              <a:chExt cx="1008" cy="576"/>
            </a:xfrm>
          </p:grpSpPr>
          <p:sp>
            <p:nvSpPr>
              <p:cNvPr id="11315" name="Rectangle 20"/>
              <p:cNvSpPr>
                <a:spLocks noChangeArrowheads="1"/>
              </p:cNvSpPr>
              <p:nvPr/>
            </p:nvSpPr>
            <p:spPr bwMode="auto">
              <a:xfrm>
                <a:off x="4512" y="1392"/>
                <a:ext cx="1008" cy="57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70" name="Object 21"/>
              <p:cNvGraphicFramePr>
                <a:graphicFrameLocks noChangeAspect="1"/>
              </p:cNvGraphicFramePr>
              <p:nvPr/>
            </p:nvGraphicFramePr>
            <p:xfrm>
              <a:off x="4512" y="1495"/>
              <a:ext cx="1008" cy="4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6" name="Clip" r:id="rId10" imgW="3138840" imgH="1337400" progId="MS_ClipArt_Gallery.2">
                      <p:embed/>
                    </p:oleObj>
                  </mc:Choice>
                  <mc:Fallback>
                    <p:oleObj name="Clip" r:id="rId10" imgW="3138840" imgH="1337400" progId="MS_ClipArt_Gallery.2">
                      <p:embed/>
                      <p:pic>
                        <p:nvPicPr>
                          <p:cNvPr id="0" name="Object 2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2" y="1495"/>
                            <a:ext cx="1008" cy="4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66CC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14" name="Text Box 22"/>
            <p:cNvSpPr txBox="1">
              <a:spLocks noChangeArrowheads="1"/>
            </p:cNvSpPr>
            <p:nvPr/>
          </p:nvSpPr>
          <p:spPr bwMode="auto">
            <a:xfrm>
              <a:off x="4560" y="2016"/>
              <a:ext cx="1045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Consumer</a:t>
              </a:r>
            </a:p>
          </p:txBody>
        </p:sp>
      </p:grpSp>
      <p:sp>
        <p:nvSpPr>
          <p:cNvPr id="353303" name="AutoShape 23"/>
          <p:cNvSpPr>
            <a:spLocks noChangeArrowheads="1"/>
          </p:cNvSpPr>
          <p:nvPr/>
        </p:nvSpPr>
        <p:spPr bwMode="auto">
          <a:xfrm>
            <a:off x="6232525" y="1784350"/>
            <a:ext cx="492125" cy="685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A</a:t>
            </a:r>
          </a:p>
        </p:txBody>
      </p:sp>
      <p:sp>
        <p:nvSpPr>
          <p:cNvPr id="353304" name="AutoShape 24"/>
          <p:cNvSpPr>
            <a:spLocks noChangeArrowheads="1"/>
          </p:cNvSpPr>
          <p:nvPr/>
        </p:nvSpPr>
        <p:spPr bwMode="auto">
          <a:xfrm flipH="1">
            <a:off x="5600700" y="2938463"/>
            <a:ext cx="1754188" cy="438150"/>
          </a:xfrm>
          <a:prstGeom prst="curvedUpArrow">
            <a:avLst>
              <a:gd name="adj1" fmla="val 65578"/>
              <a:gd name="adj2" fmla="val 14565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05" name="AutoShape 25"/>
          <p:cNvSpPr>
            <a:spLocks noChangeArrowheads="1"/>
          </p:cNvSpPr>
          <p:nvPr/>
        </p:nvSpPr>
        <p:spPr bwMode="auto">
          <a:xfrm>
            <a:off x="4230688" y="1784350"/>
            <a:ext cx="492125" cy="685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A</a:t>
            </a:r>
          </a:p>
        </p:txBody>
      </p:sp>
      <p:sp>
        <p:nvSpPr>
          <p:cNvPr id="353306" name="AutoShape 26"/>
          <p:cNvSpPr>
            <a:spLocks noChangeArrowheads="1"/>
          </p:cNvSpPr>
          <p:nvPr/>
        </p:nvSpPr>
        <p:spPr bwMode="auto">
          <a:xfrm flipH="1">
            <a:off x="3600450" y="2938463"/>
            <a:ext cx="1754188" cy="438150"/>
          </a:xfrm>
          <a:prstGeom prst="curvedUpArrow">
            <a:avLst>
              <a:gd name="adj1" fmla="val 65578"/>
              <a:gd name="adj2" fmla="val 14565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07" name="AutoShape 27"/>
          <p:cNvSpPr>
            <a:spLocks noChangeArrowheads="1"/>
          </p:cNvSpPr>
          <p:nvPr/>
        </p:nvSpPr>
        <p:spPr bwMode="auto">
          <a:xfrm>
            <a:off x="2232025" y="1784350"/>
            <a:ext cx="492125" cy="685800"/>
          </a:xfrm>
          <a:prstGeom prst="rightArrow">
            <a:avLst>
              <a:gd name="adj1" fmla="val 50000"/>
              <a:gd name="adj2" fmla="val 52083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A</a:t>
            </a:r>
          </a:p>
        </p:txBody>
      </p:sp>
      <p:sp>
        <p:nvSpPr>
          <p:cNvPr id="353308" name="AutoShape 28"/>
          <p:cNvSpPr>
            <a:spLocks noChangeArrowheads="1"/>
          </p:cNvSpPr>
          <p:nvPr/>
        </p:nvSpPr>
        <p:spPr bwMode="auto">
          <a:xfrm flipH="1">
            <a:off x="1600200" y="2938463"/>
            <a:ext cx="1754188" cy="438150"/>
          </a:xfrm>
          <a:prstGeom prst="curvedUpArrow">
            <a:avLst>
              <a:gd name="adj1" fmla="val 65578"/>
              <a:gd name="adj2" fmla="val 14565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09" name="Text Box 29"/>
          <p:cNvSpPr txBox="1">
            <a:spLocks noChangeArrowheads="1"/>
          </p:cNvSpPr>
          <p:nvPr/>
        </p:nvSpPr>
        <p:spPr bwMode="auto">
          <a:xfrm>
            <a:off x="152400" y="3244850"/>
            <a:ext cx="2289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/>
            <a:r>
              <a:rPr lang="th-TH" altLang="th-TH" sz="3600"/>
              <a:t>1. Push Strategy</a:t>
            </a:r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768350" y="4776788"/>
            <a:ext cx="1466850" cy="1209675"/>
            <a:chOff x="288" y="1392"/>
            <a:chExt cx="1044" cy="929"/>
          </a:xfrm>
        </p:grpSpPr>
        <p:grpSp>
          <p:nvGrpSpPr>
            <p:cNvPr id="11310" name="Group 31"/>
            <p:cNvGrpSpPr>
              <a:grpSpLocks/>
            </p:cNvGrpSpPr>
            <p:nvPr/>
          </p:nvGrpSpPr>
          <p:grpSpPr bwMode="auto">
            <a:xfrm>
              <a:off x="288" y="1392"/>
              <a:ext cx="1008" cy="576"/>
              <a:chOff x="288" y="1392"/>
              <a:chExt cx="1008" cy="576"/>
            </a:xfrm>
          </p:grpSpPr>
          <p:sp>
            <p:nvSpPr>
              <p:cNvPr id="11312" name="Rectangle 32"/>
              <p:cNvSpPr>
                <a:spLocks noChangeArrowheads="1"/>
              </p:cNvSpPr>
              <p:nvPr/>
            </p:nvSpPr>
            <p:spPr bwMode="auto">
              <a:xfrm>
                <a:off x="288" y="1392"/>
                <a:ext cx="1008" cy="57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69" name="Object 33"/>
              <p:cNvGraphicFramePr>
                <a:graphicFrameLocks noChangeAspect="1"/>
              </p:cNvGraphicFramePr>
              <p:nvPr/>
            </p:nvGraphicFramePr>
            <p:xfrm>
              <a:off x="309" y="1440"/>
              <a:ext cx="965" cy="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7" name="Clip" r:id="rId12" imgW="5806800" imgH="3009240" progId="MS_ClipArt_Gallery.2">
                      <p:embed/>
                    </p:oleObj>
                  </mc:Choice>
                  <mc:Fallback>
                    <p:oleObj name="Clip" r:id="rId12" imgW="5806800" imgH="3009240" progId="MS_ClipArt_Gallery.2">
                      <p:embed/>
                      <p:pic>
                        <p:nvPicPr>
                          <p:cNvPr id="0" name="Object 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" y="1440"/>
                            <a:ext cx="965" cy="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11" name="Text Box 34"/>
            <p:cNvSpPr txBox="1">
              <a:spLocks noChangeArrowheads="1"/>
            </p:cNvSpPr>
            <p:nvPr/>
          </p:nvSpPr>
          <p:spPr bwMode="auto">
            <a:xfrm>
              <a:off x="383" y="2016"/>
              <a:ext cx="94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Producer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2768600" y="4776788"/>
            <a:ext cx="1638300" cy="1209675"/>
            <a:chOff x="1696" y="1392"/>
            <a:chExt cx="1166" cy="929"/>
          </a:xfrm>
        </p:grpSpPr>
        <p:grpSp>
          <p:nvGrpSpPr>
            <p:cNvPr id="11307" name="Group 36"/>
            <p:cNvGrpSpPr>
              <a:grpSpLocks/>
            </p:cNvGrpSpPr>
            <p:nvPr/>
          </p:nvGrpSpPr>
          <p:grpSpPr bwMode="auto">
            <a:xfrm>
              <a:off x="1696" y="1392"/>
              <a:ext cx="1008" cy="576"/>
              <a:chOff x="1696" y="1392"/>
              <a:chExt cx="1008" cy="576"/>
            </a:xfrm>
          </p:grpSpPr>
          <p:sp>
            <p:nvSpPr>
              <p:cNvPr id="11309" name="Rectangle 37"/>
              <p:cNvSpPr>
                <a:spLocks noChangeArrowheads="1"/>
              </p:cNvSpPr>
              <p:nvPr/>
            </p:nvSpPr>
            <p:spPr bwMode="auto">
              <a:xfrm>
                <a:off x="1696" y="1392"/>
                <a:ext cx="1008" cy="576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68" name="Object 38"/>
              <p:cNvGraphicFramePr>
                <a:graphicFrameLocks noChangeAspect="1"/>
              </p:cNvGraphicFramePr>
              <p:nvPr/>
            </p:nvGraphicFramePr>
            <p:xfrm>
              <a:off x="1788" y="1440"/>
              <a:ext cx="823" cy="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8" name="Clip" r:id="rId13" imgW="1307520" imgH="794520" progId="MS_ClipArt_Gallery.2">
                      <p:embed/>
                    </p:oleObj>
                  </mc:Choice>
                  <mc:Fallback>
                    <p:oleObj name="Clip" r:id="rId13" imgW="1307520" imgH="794520" progId="MS_ClipArt_Gallery.2">
                      <p:embed/>
                      <p:pic>
                        <p:nvPicPr>
                          <p:cNvPr id="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88" y="1440"/>
                            <a:ext cx="823" cy="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08" name="Text Box 39"/>
            <p:cNvSpPr txBox="1">
              <a:spLocks noChangeArrowheads="1"/>
            </p:cNvSpPr>
            <p:nvPr/>
          </p:nvSpPr>
          <p:spPr bwMode="auto">
            <a:xfrm>
              <a:off x="1716" y="2016"/>
              <a:ext cx="1146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Wholesaler</a:t>
              </a:r>
            </a:p>
          </p:txBody>
        </p:sp>
      </p:grpSp>
      <p:grpSp>
        <p:nvGrpSpPr>
          <p:cNvPr id="14" name="Group 40"/>
          <p:cNvGrpSpPr>
            <a:grpSpLocks/>
          </p:cNvGrpSpPr>
          <p:nvPr/>
        </p:nvGrpSpPr>
        <p:grpSpPr bwMode="auto">
          <a:xfrm>
            <a:off x="4768850" y="4776788"/>
            <a:ext cx="1416050" cy="1212850"/>
            <a:chOff x="3104" y="1392"/>
            <a:chExt cx="1008" cy="931"/>
          </a:xfrm>
        </p:grpSpPr>
        <p:grpSp>
          <p:nvGrpSpPr>
            <p:cNvPr id="11304" name="Group 41"/>
            <p:cNvGrpSpPr>
              <a:grpSpLocks/>
            </p:cNvGrpSpPr>
            <p:nvPr/>
          </p:nvGrpSpPr>
          <p:grpSpPr bwMode="auto">
            <a:xfrm>
              <a:off x="3104" y="1392"/>
              <a:ext cx="1008" cy="576"/>
              <a:chOff x="3104" y="1392"/>
              <a:chExt cx="1008" cy="576"/>
            </a:xfrm>
          </p:grpSpPr>
          <p:sp>
            <p:nvSpPr>
              <p:cNvPr id="11306" name="Rectangle 42"/>
              <p:cNvSpPr>
                <a:spLocks noChangeArrowheads="1"/>
              </p:cNvSpPr>
              <p:nvPr/>
            </p:nvSpPr>
            <p:spPr bwMode="auto">
              <a:xfrm>
                <a:off x="3104" y="1392"/>
                <a:ext cx="1008" cy="576"/>
              </a:xfrm>
              <a:prstGeom prst="rect">
                <a:avLst/>
              </a:prstGeom>
              <a:solidFill>
                <a:srgbClr val="66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67" name="Object 43"/>
              <p:cNvGraphicFramePr>
                <a:graphicFrameLocks noChangeAspect="1"/>
              </p:cNvGraphicFramePr>
              <p:nvPr/>
            </p:nvGraphicFramePr>
            <p:xfrm>
              <a:off x="3120" y="1452"/>
              <a:ext cx="969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39" name="Clip" r:id="rId14" imgW="1386000" imgH="739440" progId="MS_ClipArt_Gallery.2">
                      <p:embed/>
                    </p:oleObj>
                  </mc:Choice>
                  <mc:Fallback>
                    <p:oleObj name="Clip" r:id="rId14" imgW="1386000" imgH="739440" progId="MS_ClipArt_Gallery.2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452"/>
                            <a:ext cx="969" cy="5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05" name="Text Box 44"/>
            <p:cNvSpPr txBox="1">
              <a:spLocks noChangeArrowheads="1"/>
            </p:cNvSpPr>
            <p:nvPr/>
          </p:nvSpPr>
          <p:spPr bwMode="auto">
            <a:xfrm>
              <a:off x="3256" y="2016"/>
              <a:ext cx="800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Retailer</a:t>
              </a:r>
            </a:p>
          </p:txBody>
        </p:sp>
      </p:grpSp>
      <p:grpSp>
        <p:nvGrpSpPr>
          <p:cNvPr id="16" name="Group 45"/>
          <p:cNvGrpSpPr>
            <a:grpSpLocks/>
          </p:cNvGrpSpPr>
          <p:nvPr/>
        </p:nvGrpSpPr>
        <p:grpSpPr bwMode="auto">
          <a:xfrm>
            <a:off x="6769100" y="4776788"/>
            <a:ext cx="1536700" cy="1209675"/>
            <a:chOff x="4512" y="1392"/>
            <a:chExt cx="1093" cy="929"/>
          </a:xfrm>
        </p:grpSpPr>
        <p:grpSp>
          <p:nvGrpSpPr>
            <p:cNvPr id="11301" name="Group 46"/>
            <p:cNvGrpSpPr>
              <a:grpSpLocks/>
            </p:cNvGrpSpPr>
            <p:nvPr/>
          </p:nvGrpSpPr>
          <p:grpSpPr bwMode="auto">
            <a:xfrm>
              <a:off x="4512" y="1392"/>
              <a:ext cx="1008" cy="576"/>
              <a:chOff x="4512" y="1392"/>
              <a:chExt cx="1008" cy="576"/>
            </a:xfrm>
          </p:grpSpPr>
          <p:sp>
            <p:nvSpPr>
              <p:cNvPr id="11303" name="Rectangle 47"/>
              <p:cNvSpPr>
                <a:spLocks noChangeArrowheads="1"/>
              </p:cNvSpPr>
              <p:nvPr/>
            </p:nvSpPr>
            <p:spPr bwMode="auto">
              <a:xfrm>
                <a:off x="4512" y="1392"/>
                <a:ext cx="1008" cy="57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graphicFrame>
            <p:nvGraphicFramePr>
              <p:cNvPr id="11266" name="Object 48"/>
              <p:cNvGraphicFramePr>
                <a:graphicFrameLocks noChangeAspect="1"/>
              </p:cNvGraphicFramePr>
              <p:nvPr/>
            </p:nvGraphicFramePr>
            <p:xfrm>
              <a:off x="4512" y="1495"/>
              <a:ext cx="1008" cy="4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40" name="Clip" r:id="rId15" imgW="3138840" imgH="1337400" progId="MS_ClipArt_Gallery.2">
                      <p:embed/>
                    </p:oleObj>
                  </mc:Choice>
                  <mc:Fallback>
                    <p:oleObj name="Clip" r:id="rId15" imgW="3138840" imgH="1337400" progId="MS_ClipArt_Gallery.2">
                      <p:embed/>
                      <p:pic>
                        <p:nvPicPr>
                          <p:cNvPr id="0" name="Object 4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12" y="1495"/>
                            <a:ext cx="1008" cy="4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66CC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1302" name="Text Box 49"/>
            <p:cNvSpPr txBox="1">
              <a:spLocks noChangeArrowheads="1"/>
            </p:cNvSpPr>
            <p:nvPr/>
          </p:nvSpPr>
          <p:spPr bwMode="auto">
            <a:xfrm>
              <a:off x="4560" y="2016"/>
              <a:ext cx="1045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2000">
                  <a:latin typeface="Arial" pitchFamily="34" charset="0"/>
                </a:rPr>
                <a:t>Consumer</a:t>
              </a:r>
            </a:p>
          </p:txBody>
        </p:sp>
      </p:grpSp>
      <p:sp>
        <p:nvSpPr>
          <p:cNvPr id="353330" name="AutoShape 50"/>
          <p:cNvSpPr>
            <a:spLocks noChangeArrowheads="1"/>
          </p:cNvSpPr>
          <p:nvPr/>
        </p:nvSpPr>
        <p:spPr bwMode="auto">
          <a:xfrm flipH="1">
            <a:off x="5600700" y="5964238"/>
            <a:ext cx="1754188" cy="436562"/>
          </a:xfrm>
          <a:prstGeom prst="curvedUpArrow">
            <a:avLst>
              <a:gd name="adj1" fmla="val 65816"/>
              <a:gd name="adj2" fmla="val 14618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31" name="AutoShape 51"/>
          <p:cNvSpPr>
            <a:spLocks noChangeArrowheads="1"/>
          </p:cNvSpPr>
          <p:nvPr/>
        </p:nvSpPr>
        <p:spPr bwMode="auto">
          <a:xfrm flipH="1">
            <a:off x="3600450" y="5964238"/>
            <a:ext cx="1754188" cy="436562"/>
          </a:xfrm>
          <a:prstGeom prst="curvedUpArrow">
            <a:avLst>
              <a:gd name="adj1" fmla="val 65816"/>
              <a:gd name="adj2" fmla="val 14618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32" name="AutoShape 52"/>
          <p:cNvSpPr>
            <a:spLocks noChangeArrowheads="1"/>
          </p:cNvSpPr>
          <p:nvPr/>
        </p:nvSpPr>
        <p:spPr bwMode="auto">
          <a:xfrm flipH="1">
            <a:off x="1600200" y="5964238"/>
            <a:ext cx="1754188" cy="436562"/>
          </a:xfrm>
          <a:prstGeom prst="curvedUpArrow">
            <a:avLst>
              <a:gd name="adj1" fmla="val 65816"/>
              <a:gd name="adj2" fmla="val 146180"/>
              <a:gd name="adj3" fmla="val 33333"/>
            </a:avLst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th-TH" altLang="th-TH" sz="2000">
                <a:latin typeface="Arial" pitchFamily="34" charset="0"/>
              </a:rPr>
              <a:t>D</a:t>
            </a:r>
          </a:p>
        </p:txBody>
      </p:sp>
      <p:sp>
        <p:nvSpPr>
          <p:cNvPr id="353333" name="Text Box 53"/>
          <p:cNvSpPr txBox="1">
            <a:spLocks noChangeArrowheads="1"/>
          </p:cNvSpPr>
          <p:nvPr/>
        </p:nvSpPr>
        <p:spPr bwMode="auto">
          <a:xfrm>
            <a:off x="152400" y="3752850"/>
            <a:ext cx="2171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/>
            <a:r>
              <a:rPr lang="th-TH" altLang="th-TH" sz="3600"/>
              <a:t>2. Pull Strategy</a:t>
            </a:r>
          </a:p>
        </p:txBody>
      </p:sp>
      <p:sp>
        <p:nvSpPr>
          <p:cNvPr id="11294" name="Line 54"/>
          <p:cNvSpPr>
            <a:spLocks noChangeShapeType="1"/>
          </p:cNvSpPr>
          <p:nvPr/>
        </p:nvSpPr>
        <p:spPr bwMode="auto">
          <a:xfrm>
            <a:off x="304800" y="3876675"/>
            <a:ext cx="8091488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grpSp>
        <p:nvGrpSpPr>
          <p:cNvPr id="18" name="Group 55"/>
          <p:cNvGrpSpPr>
            <a:grpSpLocks/>
          </p:cNvGrpSpPr>
          <p:nvPr/>
        </p:nvGrpSpPr>
        <p:grpSpPr bwMode="auto">
          <a:xfrm>
            <a:off x="1443038" y="4343400"/>
            <a:ext cx="6405562" cy="390525"/>
            <a:chOff x="720" y="2448"/>
            <a:chExt cx="4560" cy="351"/>
          </a:xfrm>
        </p:grpSpPr>
        <p:sp>
          <p:nvSpPr>
            <p:cNvPr id="11297" name="AutoShape 56"/>
            <p:cNvSpPr>
              <a:spLocks noChangeArrowheads="1"/>
            </p:cNvSpPr>
            <p:nvPr/>
          </p:nvSpPr>
          <p:spPr bwMode="auto">
            <a:xfrm rot="5400000">
              <a:off x="4840" y="2360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r>
                <a:rPr lang="th-TH" altLang="th-TH" sz="2000">
                  <a:latin typeface="Arial" pitchFamily="34" charset="0"/>
                </a:rPr>
                <a:t>A</a:t>
              </a:r>
            </a:p>
          </p:txBody>
        </p:sp>
        <p:grpSp>
          <p:nvGrpSpPr>
            <p:cNvPr id="11298" name="Group 57"/>
            <p:cNvGrpSpPr>
              <a:grpSpLocks/>
            </p:cNvGrpSpPr>
            <p:nvPr/>
          </p:nvGrpSpPr>
          <p:grpSpPr bwMode="auto">
            <a:xfrm>
              <a:off x="720" y="2448"/>
              <a:ext cx="4416" cy="336"/>
              <a:chOff x="720" y="2448"/>
              <a:chExt cx="4416" cy="336"/>
            </a:xfrm>
          </p:grpSpPr>
          <p:sp>
            <p:nvSpPr>
              <p:cNvPr id="11299" name="Rectangle 58"/>
              <p:cNvSpPr>
                <a:spLocks noChangeArrowheads="1"/>
              </p:cNvSpPr>
              <p:nvPr/>
            </p:nvSpPr>
            <p:spPr bwMode="auto">
              <a:xfrm>
                <a:off x="720" y="2448"/>
                <a:ext cx="72" cy="3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  <p:sp>
            <p:nvSpPr>
              <p:cNvPr id="11300" name="Rectangle 59"/>
              <p:cNvSpPr>
                <a:spLocks noChangeArrowheads="1"/>
              </p:cNvSpPr>
              <p:nvPr/>
            </p:nvSpPr>
            <p:spPr bwMode="auto">
              <a:xfrm>
                <a:off x="720" y="2448"/>
                <a:ext cx="4416" cy="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1pPr>
                <a:lvl2pPr marL="742950" indent="-28575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2pPr>
                <a:lvl3pPr marL="11430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3pPr>
                <a:lvl4pPr marL="16002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4pPr>
                <a:lvl5pPr marL="2057400" indent="-228600"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200" b="1">
                    <a:solidFill>
                      <a:schemeClr val="tx1"/>
                    </a:solidFill>
                    <a:latin typeface="Angsana New" pitchFamily="18" charset="-34"/>
                  </a:defRPr>
                </a:lvl9pPr>
              </a:lstStyle>
              <a:p>
                <a:endParaRPr lang="th-TH" altLang="th-TH"/>
              </a:p>
            </p:txBody>
          </p:sp>
        </p:grpSp>
      </p:grp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3962400" y="3670300"/>
            <a:ext cx="4943475" cy="4762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70000"/>
              </a:lnSpc>
            </a:pPr>
            <a:r>
              <a:rPr lang="th-TH" altLang="th-TH" sz="3600">
                <a:solidFill>
                  <a:schemeClr val="bg2"/>
                </a:solidFill>
              </a:rPr>
              <a:t>3. Mixed Policy (Both Push and Pull)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3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3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3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3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3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3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" fill="hold"/>
                                        <p:tgtEl>
                                          <p:spTgt spid="353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" fill="hold"/>
                                        <p:tgtEl>
                                          <p:spTgt spid="353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5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5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303" grpId="0" animBg="1" autoUpdateAnimBg="0"/>
      <p:bldP spid="353304" grpId="0" animBg="1" autoUpdateAnimBg="0"/>
      <p:bldP spid="353305" grpId="0" animBg="1" autoUpdateAnimBg="0"/>
      <p:bldP spid="353306" grpId="0" animBg="1" autoUpdateAnimBg="0"/>
      <p:bldP spid="353307" grpId="0" animBg="1" autoUpdateAnimBg="0"/>
      <p:bldP spid="353308" grpId="0" animBg="1" autoUpdateAnimBg="0"/>
      <p:bldP spid="353309" grpId="0" autoUpdateAnimBg="0"/>
      <p:bldP spid="353330" grpId="0" animBg="1" autoUpdateAnimBg="0"/>
      <p:bldP spid="353331" grpId="0" animBg="1" autoUpdateAnimBg="0"/>
      <p:bldP spid="353332" grpId="0" animBg="1" autoUpdateAnimBg="0"/>
      <p:bldP spid="353333" grpId="0" autoUpdateAnimBg="0"/>
      <p:bldP spid="353340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รูปแบบของผลิตภัณฑ์และลักษณะตลาด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828800"/>
            <a:ext cx="3581400" cy="4492625"/>
            <a:chOff x="480" y="1152"/>
            <a:chExt cx="2256" cy="2830"/>
          </a:xfrm>
        </p:grpSpPr>
        <p:sp>
          <p:nvSpPr>
            <p:cNvPr id="43020" name="Rectangle 4"/>
            <p:cNvSpPr>
              <a:spLocks noChangeArrowheads="1"/>
            </p:cNvSpPr>
            <p:nvPr/>
          </p:nvSpPr>
          <p:spPr bwMode="auto">
            <a:xfrm>
              <a:off x="480" y="1392"/>
              <a:ext cx="1064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/>
                <a:t>การโฆษณา</a:t>
              </a:r>
            </a:p>
          </p:txBody>
        </p:sp>
        <p:sp>
          <p:nvSpPr>
            <p:cNvPr id="43021" name="Rectangle 5"/>
            <p:cNvSpPr>
              <a:spLocks noChangeArrowheads="1"/>
            </p:cNvSpPr>
            <p:nvPr/>
          </p:nvSpPr>
          <p:spPr bwMode="auto">
            <a:xfrm>
              <a:off x="480" y="1904"/>
              <a:ext cx="1632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/>
                <a:t>การส่งเสริมการขาย</a:t>
              </a:r>
            </a:p>
          </p:txBody>
        </p:sp>
        <p:sp>
          <p:nvSpPr>
            <p:cNvPr id="43022" name="Rectangle 6"/>
            <p:cNvSpPr>
              <a:spLocks noChangeArrowheads="1"/>
            </p:cNvSpPr>
            <p:nvPr/>
          </p:nvSpPr>
          <p:spPr bwMode="auto">
            <a:xfrm>
              <a:off x="480" y="2416"/>
              <a:ext cx="2128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dirty="0"/>
                <a:t>การขายโดยพนักงานขาย</a:t>
              </a:r>
            </a:p>
          </p:txBody>
        </p:sp>
        <p:sp>
          <p:nvSpPr>
            <p:cNvPr id="43023" name="Rectangle 7"/>
            <p:cNvSpPr>
              <a:spLocks noChangeArrowheads="1"/>
            </p:cNvSpPr>
            <p:nvPr/>
          </p:nvSpPr>
          <p:spPr bwMode="auto">
            <a:xfrm>
              <a:off x="480" y="2928"/>
              <a:ext cx="1584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dirty="0"/>
                <a:t>การประชาสัมพันธ์</a:t>
              </a:r>
            </a:p>
          </p:txBody>
        </p:sp>
        <p:sp>
          <p:nvSpPr>
            <p:cNvPr id="43024" name="Line 8"/>
            <p:cNvSpPr>
              <a:spLocks noChangeShapeType="1"/>
            </p:cNvSpPr>
            <p:nvPr/>
          </p:nvSpPr>
          <p:spPr bwMode="auto">
            <a:xfrm>
              <a:off x="480" y="1152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25" name="Line 9"/>
            <p:cNvSpPr>
              <a:spLocks noChangeShapeType="1"/>
            </p:cNvSpPr>
            <p:nvPr/>
          </p:nvSpPr>
          <p:spPr bwMode="auto">
            <a:xfrm rot="5400000">
              <a:off x="1608" y="228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26" name="Text Box 10"/>
            <p:cNvSpPr txBox="1">
              <a:spLocks noChangeArrowheads="1"/>
            </p:cNvSpPr>
            <p:nvPr/>
          </p:nvSpPr>
          <p:spPr bwMode="auto">
            <a:xfrm>
              <a:off x="858" y="3575"/>
              <a:ext cx="1340" cy="40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3600"/>
                <a:t>ตลาดผู้บริโภค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953000" y="1828800"/>
            <a:ext cx="3581400" cy="4500563"/>
            <a:chOff x="3120" y="1152"/>
            <a:chExt cx="2256" cy="2835"/>
          </a:xfrm>
        </p:grpSpPr>
        <p:sp>
          <p:nvSpPr>
            <p:cNvPr id="43013" name="Rectangle 12"/>
            <p:cNvSpPr>
              <a:spLocks noChangeArrowheads="1"/>
            </p:cNvSpPr>
            <p:nvPr/>
          </p:nvSpPr>
          <p:spPr bwMode="auto">
            <a:xfrm>
              <a:off x="3120" y="1392"/>
              <a:ext cx="2064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/>
                <a:t>การขายโดยพนักงานขาย</a:t>
              </a:r>
            </a:p>
          </p:txBody>
        </p:sp>
        <p:sp>
          <p:nvSpPr>
            <p:cNvPr id="43014" name="Rectangle 13"/>
            <p:cNvSpPr>
              <a:spLocks noChangeArrowheads="1"/>
            </p:cNvSpPr>
            <p:nvPr/>
          </p:nvSpPr>
          <p:spPr bwMode="auto">
            <a:xfrm>
              <a:off x="3120" y="1904"/>
              <a:ext cx="16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dirty="0"/>
                <a:t>การส่งเสริมการขาย</a:t>
              </a:r>
            </a:p>
          </p:txBody>
        </p:sp>
        <p:sp>
          <p:nvSpPr>
            <p:cNvPr id="43015" name="Rectangle 14"/>
            <p:cNvSpPr>
              <a:spLocks noChangeArrowheads="1"/>
            </p:cNvSpPr>
            <p:nvPr/>
          </p:nvSpPr>
          <p:spPr bwMode="auto">
            <a:xfrm>
              <a:off x="3120" y="2416"/>
              <a:ext cx="939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dirty="0"/>
                <a:t>การโฆษณา</a:t>
              </a:r>
            </a:p>
          </p:txBody>
        </p:sp>
        <p:sp>
          <p:nvSpPr>
            <p:cNvPr id="43016" name="Rectangle 15"/>
            <p:cNvSpPr>
              <a:spLocks noChangeArrowheads="1"/>
            </p:cNvSpPr>
            <p:nvPr/>
          </p:nvSpPr>
          <p:spPr bwMode="auto">
            <a:xfrm>
              <a:off x="3120" y="2928"/>
              <a:ext cx="16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dirty="0"/>
                <a:t>การประชาสัมพันธ์</a:t>
              </a:r>
            </a:p>
          </p:txBody>
        </p:sp>
        <p:sp>
          <p:nvSpPr>
            <p:cNvPr id="43017" name="Line 16"/>
            <p:cNvSpPr>
              <a:spLocks noChangeShapeType="1"/>
            </p:cNvSpPr>
            <p:nvPr/>
          </p:nvSpPr>
          <p:spPr bwMode="auto">
            <a:xfrm>
              <a:off x="3120" y="1152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18" name="Line 17"/>
            <p:cNvSpPr>
              <a:spLocks noChangeShapeType="1"/>
            </p:cNvSpPr>
            <p:nvPr/>
          </p:nvSpPr>
          <p:spPr bwMode="auto">
            <a:xfrm rot="5400000">
              <a:off x="4248" y="2280"/>
              <a:ext cx="0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3019" name="Text Box 18"/>
            <p:cNvSpPr txBox="1">
              <a:spLocks noChangeArrowheads="1"/>
            </p:cNvSpPr>
            <p:nvPr/>
          </p:nvSpPr>
          <p:spPr bwMode="auto">
            <a:xfrm>
              <a:off x="3347" y="3580"/>
              <a:ext cx="1728" cy="40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th-TH" altLang="th-TH" sz="3600"/>
                <a:t>ตลาดอุตสาหกรรม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ระยะเวลาของวงจรชีวิตผลิตภัณฑ์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57200" y="1524000"/>
            <a:ext cx="1676400" cy="286861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2133600" y="1524000"/>
            <a:ext cx="1676400" cy="4953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 sz="36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810000" y="1524000"/>
            <a:ext cx="1676400" cy="4953000"/>
          </a:xfrm>
          <a:prstGeom prst="rect">
            <a:avLst/>
          </a:prstGeom>
          <a:solidFill>
            <a:srgbClr val="FF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5486400" y="1524000"/>
            <a:ext cx="1676400" cy="4953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7162800" y="1524000"/>
            <a:ext cx="1676400" cy="4953000"/>
          </a:xfrm>
          <a:prstGeom prst="rect">
            <a:avLst/>
          </a:prstGeom>
          <a:solidFill>
            <a:srgbClr val="FFCC66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57200" y="4392613"/>
            <a:ext cx="8382000" cy="331787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114425" y="1524000"/>
            <a:ext cx="1039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/>
            <a:r>
              <a:rPr lang="th-TH" altLang="th-TH" sz="2000" i="1">
                <a:latin typeface="Arial" pitchFamily="34" charset="0"/>
              </a:rPr>
              <a:t>Units/$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8078788" y="4419600"/>
            <a:ext cx="7778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2000" i="1">
                <a:latin typeface="Arial" pitchFamily="34" charset="0"/>
              </a:rPr>
              <a:t>Time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24075" y="2066925"/>
            <a:ext cx="6686550" cy="2308225"/>
            <a:chOff x="1290" y="1014"/>
            <a:chExt cx="4212" cy="1454"/>
          </a:xfrm>
        </p:grpSpPr>
        <p:sp>
          <p:nvSpPr>
            <p:cNvPr id="44057" name="Freeform 12"/>
            <p:cNvSpPr>
              <a:spLocks/>
            </p:cNvSpPr>
            <p:nvPr/>
          </p:nvSpPr>
          <p:spPr bwMode="auto">
            <a:xfrm>
              <a:off x="1304" y="1014"/>
              <a:ext cx="4198" cy="1454"/>
            </a:xfrm>
            <a:custGeom>
              <a:avLst/>
              <a:gdLst>
                <a:gd name="T0" fmla="*/ 0 w 4198"/>
                <a:gd name="T1" fmla="*/ 1454 h 1454"/>
                <a:gd name="T2" fmla="*/ 489 w 4198"/>
                <a:gd name="T3" fmla="*/ 1349 h 1454"/>
                <a:gd name="T4" fmla="*/ 1235 w 4198"/>
                <a:gd name="T5" fmla="*/ 1043 h 1454"/>
                <a:gd name="T6" fmla="*/ 1980 w 4198"/>
                <a:gd name="T7" fmla="*/ 311 h 1454"/>
                <a:gd name="T8" fmla="*/ 2353 w 4198"/>
                <a:gd name="T9" fmla="*/ 67 h 1454"/>
                <a:gd name="T10" fmla="*/ 2787 w 4198"/>
                <a:gd name="T11" fmla="*/ 6 h 1454"/>
                <a:gd name="T12" fmla="*/ 3163 w 4198"/>
                <a:gd name="T13" fmla="*/ 99 h 1454"/>
                <a:gd name="T14" fmla="*/ 3710 w 4198"/>
                <a:gd name="T15" fmla="*/ 483 h 1454"/>
                <a:gd name="T16" fmla="*/ 4198 w 4198"/>
                <a:gd name="T17" fmla="*/ 814 h 14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198"/>
                <a:gd name="T28" fmla="*/ 0 h 1454"/>
                <a:gd name="T29" fmla="*/ 4198 w 4198"/>
                <a:gd name="T30" fmla="*/ 1454 h 14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198" h="1454">
                  <a:moveTo>
                    <a:pt x="0" y="1454"/>
                  </a:moveTo>
                  <a:cubicBezTo>
                    <a:pt x="82" y="1432"/>
                    <a:pt x="283" y="1417"/>
                    <a:pt x="489" y="1349"/>
                  </a:cubicBezTo>
                  <a:cubicBezTo>
                    <a:pt x="695" y="1281"/>
                    <a:pt x="986" y="1217"/>
                    <a:pt x="1235" y="1043"/>
                  </a:cubicBezTo>
                  <a:lnTo>
                    <a:pt x="1980" y="311"/>
                  </a:lnTo>
                  <a:cubicBezTo>
                    <a:pt x="2166" y="147"/>
                    <a:pt x="2218" y="117"/>
                    <a:pt x="2353" y="67"/>
                  </a:cubicBezTo>
                  <a:cubicBezTo>
                    <a:pt x="2487" y="15"/>
                    <a:pt x="2653" y="0"/>
                    <a:pt x="2787" y="6"/>
                  </a:cubicBezTo>
                  <a:cubicBezTo>
                    <a:pt x="2922" y="12"/>
                    <a:pt x="3009" y="20"/>
                    <a:pt x="3163" y="99"/>
                  </a:cubicBezTo>
                  <a:cubicBezTo>
                    <a:pt x="3317" y="178"/>
                    <a:pt x="3538" y="364"/>
                    <a:pt x="3710" y="483"/>
                  </a:cubicBezTo>
                  <a:cubicBezTo>
                    <a:pt x="3882" y="603"/>
                    <a:pt x="4097" y="745"/>
                    <a:pt x="4198" y="814"/>
                  </a:cubicBezTo>
                </a:path>
              </a:pathLst>
            </a:custGeom>
            <a:noFill/>
            <a:ln w="38100" cmpd="sng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4058" name="Text Box 13"/>
            <p:cNvSpPr txBox="1">
              <a:spLocks noChangeArrowheads="1"/>
            </p:cNvSpPr>
            <p:nvPr/>
          </p:nvSpPr>
          <p:spPr bwMode="auto">
            <a:xfrm>
              <a:off x="1290" y="2140"/>
              <a:ext cx="53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>
                <a:lnSpc>
                  <a:spcPct val="80000"/>
                </a:lnSpc>
              </a:pPr>
              <a:r>
                <a:rPr lang="th-TH" altLang="th-TH" sz="2000" i="1">
                  <a:solidFill>
                    <a:srgbClr val="0000CC"/>
                  </a:solidFill>
                  <a:latin typeface="Arial" pitchFamily="34" charset="0"/>
                </a:rPr>
                <a:t>Sales</a:t>
              </a:r>
            </a:p>
          </p:txBody>
        </p:sp>
      </p:grp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2216150" y="1606550"/>
            <a:ext cx="153193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Introduction</a:t>
            </a:r>
          </a:p>
        </p:txBody>
      </p:sp>
      <p:sp>
        <p:nvSpPr>
          <p:cNvPr id="44045" name="Text Box 15"/>
          <p:cNvSpPr txBox="1">
            <a:spLocks noChangeArrowheads="1"/>
          </p:cNvSpPr>
          <p:nvPr/>
        </p:nvSpPr>
        <p:spPr bwMode="auto">
          <a:xfrm>
            <a:off x="4197350" y="1606550"/>
            <a:ext cx="9921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Growth</a:t>
            </a:r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5861050" y="1606550"/>
            <a:ext cx="10826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Maturity</a:t>
            </a:r>
          </a:p>
        </p:txBody>
      </p:sp>
      <p:sp>
        <p:nvSpPr>
          <p:cNvPr id="44047" name="Text Box 17"/>
          <p:cNvSpPr txBox="1">
            <a:spLocks noChangeArrowheads="1"/>
          </p:cNvSpPr>
          <p:nvPr/>
        </p:nvSpPr>
        <p:spPr bwMode="auto">
          <a:xfrm>
            <a:off x="7537450" y="1606550"/>
            <a:ext cx="1004888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l">
              <a:lnSpc>
                <a:spcPct val="80000"/>
              </a:lnSpc>
            </a:pPr>
            <a:r>
              <a:rPr lang="th-TH" altLang="th-TH" sz="1800" i="1">
                <a:latin typeface="Arial" pitchFamily="34" charset="0"/>
              </a:rPr>
              <a:t>Decline</a:t>
            </a:r>
          </a:p>
        </p:txBody>
      </p:sp>
      <p:grpSp>
        <p:nvGrpSpPr>
          <p:cNvPr id="44048" name="Group 18"/>
          <p:cNvGrpSpPr>
            <a:grpSpLocks/>
          </p:cNvGrpSpPr>
          <p:nvPr/>
        </p:nvGrpSpPr>
        <p:grpSpPr bwMode="auto">
          <a:xfrm>
            <a:off x="2133600" y="1524000"/>
            <a:ext cx="6705600" cy="2895600"/>
            <a:chOff x="1296" y="768"/>
            <a:chExt cx="4224" cy="1728"/>
          </a:xfrm>
        </p:grpSpPr>
        <p:sp>
          <p:nvSpPr>
            <p:cNvPr id="44055" name="Line 19"/>
            <p:cNvSpPr>
              <a:spLocks noChangeShapeType="1"/>
            </p:cNvSpPr>
            <p:nvPr/>
          </p:nvSpPr>
          <p:spPr bwMode="auto">
            <a:xfrm flipH="1" flipV="1">
              <a:off x="1296" y="768"/>
              <a:ext cx="0" cy="172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44056" name="Line 20"/>
            <p:cNvSpPr>
              <a:spLocks noChangeShapeType="1"/>
            </p:cNvSpPr>
            <p:nvPr/>
          </p:nvSpPr>
          <p:spPr bwMode="auto">
            <a:xfrm flipV="1">
              <a:off x="1296" y="2485"/>
              <a:ext cx="422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h-TH"/>
            </a:p>
          </p:txBody>
        </p:sp>
      </p:grpSp>
      <p:sp>
        <p:nvSpPr>
          <p:cNvPr id="368661" name="Text Box 21"/>
          <p:cNvSpPr txBox="1">
            <a:spLocks noChangeArrowheads="1"/>
          </p:cNvSpPr>
          <p:nvPr/>
        </p:nvSpPr>
        <p:spPr bwMode="auto">
          <a:xfrm>
            <a:off x="381000" y="4800600"/>
            <a:ext cx="16652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 sz="3600"/>
              <a:t>ส่วนประสม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การส่งเสริม</a:t>
            </a:r>
          </a:p>
          <a:p>
            <a:pPr>
              <a:lnSpc>
                <a:spcPct val="80000"/>
              </a:lnSpc>
            </a:pPr>
            <a:r>
              <a:rPr lang="th-TH" altLang="th-TH" sz="3600"/>
              <a:t>การตลาด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225675" y="4838700"/>
            <a:ext cx="6580188" cy="1692275"/>
            <a:chOff x="1354" y="2986"/>
            <a:chExt cx="4145" cy="1066"/>
          </a:xfrm>
        </p:grpSpPr>
        <p:sp>
          <p:nvSpPr>
            <p:cNvPr id="44051" name="Text Box 23"/>
            <p:cNvSpPr txBox="1">
              <a:spLocks noChangeArrowheads="1"/>
            </p:cNvSpPr>
            <p:nvPr/>
          </p:nvSpPr>
          <p:spPr bwMode="auto">
            <a:xfrm>
              <a:off x="1354" y="2986"/>
              <a:ext cx="971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เน้น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Advertising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Sales Pro.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Salesforces</a:t>
              </a:r>
              <a:endParaRPr lang="th-TH" altLang="th-TH"/>
            </a:p>
          </p:txBody>
        </p:sp>
        <p:sp>
          <p:nvSpPr>
            <p:cNvPr id="44052" name="Text Box 24"/>
            <p:cNvSpPr txBox="1">
              <a:spLocks noChangeArrowheads="1"/>
            </p:cNvSpPr>
            <p:nvPr/>
          </p:nvSpPr>
          <p:spPr bwMode="auto">
            <a:xfrm>
              <a:off x="2413" y="2986"/>
              <a:ext cx="998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เน้น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Advertising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Public Rela.</a:t>
              </a:r>
              <a:endParaRPr lang="th-TH" altLang="th-TH"/>
            </a:p>
          </p:txBody>
        </p:sp>
        <p:sp>
          <p:nvSpPr>
            <p:cNvPr id="44053" name="Text Box 25"/>
            <p:cNvSpPr txBox="1">
              <a:spLocks noChangeArrowheads="1"/>
            </p:cNvSpPr>
            <p:nvPr/>
          </p:nvSpPr>
          <p:spPr bwMode="auto">
            <a:xfrm>
              <a:off x="3467" y="2986"/>
              <a:ext cx="971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เน้น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Advertising</a:t>
              </a:r>
            </a:p>
            <a:p>
              <a:pPr>
                <a:lnSpc>
                  <a:spcPct val="80000"/>
                </a:lnSpc>
              </a:pPr>
              <a:r>
                <a:rPr lang="en-US" altLang="th-TH"/>
                <a:t>Sales Pro.</a:t>
              </a:r>
              <a:endParaRPr lang="th-TH" altLang="th-TH"/>
            </a:p>
          </p:txBody>
        </p:sp>
        <p:sp>
          <p:nvSpPr>
            <p:cNvPr id="44054" name="Text Box 26"/>
            <p:cNvSpPr txBox="1">
              <a:spLocks noChangeArrowheads="1"/>
            </p:cNvSpPr>
            <p:nvPr/>
          </p:nvSpPr>
          <p:spPr bwMode="auto">
            <a:xfrm>
              <a:off x="4503" y="2986"/>
              <a:ext cx="99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th-TH" altLang="th-TH"/>
                <a:t>ลดกิจกรรม</a:t>
              </a:r>
            </a:p>
            <a:p>
              <a:pPr>
                <a:lnSpc>
                  <a:spcPct val="80000"/>
                </a:lnSpc>
              </a:pPr>
              <a:r>
                <a:rPr lang="th-TH" altLang="th-TH"/>
                <a:t>ต่าง ๆ ลง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11560" y="1052736"/>
            <a:ext cx="7772400" cy="1143000"/>
          </a:xfrm>
        </p:spPr>
        <p:txBody>
          <a:bodyPr/>
          <a:lstStyle/>
          <a:p>
            <a:r>
              <a:rPr lang="th-TH" altLang="th-TH" dirty="0" smtClean="0"/>
              <a:t>การส่งเสริมการตลาด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852738"/>
            <a:ext cx="6858000" cy="3671887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b="1" dirty="0" smtClean="0"/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ความหมายของการส่งเสริมการตลาด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กระบวนการติดต่อสื่อสาร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ส่วนประสมการส่งเสริมการตลาด : </a:t>
            </a:r>
            <a:br>
              <a:rPr lang="th-TH" sz="3600" b="1" dirty="0" smtClean="0">
                <a:solidFill>
                  <a:schemeClr val="tx1"/>
                </a:solidFill>
              </a:rPr>
            </a:br>
            <a:r>
              <a:rPr lang="th-TH" sz="3600" b="1" dirty="0" smtClean="0">
                <a:solidFill>
                  <a:schemeClr val="tx1"/>
                </a:solidFill>
              </a:rPr>
              <a:t>    การโฆษณา การส่งเสริมการขาย 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</a:rPr>
              <a:t>   การประชาสัมพันธ์ การ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ข</a:t>
            </a:r>
            <a:r>
              <a:rPr lang="th-TH" sz="3600" b="1" dirty="0" smtClean="0">
                <a:solidFill>
                  <a:schemeClr val="tx1"/>
                </a:solidFill>
              </a:rPr>
              <a:t>ายโดยพนักงาน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 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     </a:t>
            </a:r>
            <a:r>
              <a:rPr lang="th-TH" sz="3600" b="1" dirty="0" smtClean="0">
                <a:solidFill>
                  <a:schemeClr val="tx1"/>
                </a:solidFill>
              </a:rPr>
              <a:t>และการตลาดทางตรง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th-TH" sz="3600" b="1" dirty="0" smtClean="0">
                <a:solidFill>
                  <a:schemeClr val="tx1"/>
                </a:solidFill>
                <a:cs typeface="Angsana New" pitchFamily="18" charset="-34"/>
              </a:rPr>
              <a:t>กลยุทธ์การ</a:t>
            </a:r>
            <a:r>
              <a:rPr lang="th-TH" sz="3600" b="1" dirty="0" smtClean="0">
                <a:solidFill>
                  <a:schemeClr val="tx1"/>
                </a:solidFill>
              </a:rPr>
              <a:t>ส่งเสริมการตลาด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7020272" y="476672"/>
            <a:ext cx="1357536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kern="10" dirty="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2564904"/>
            <a:ext cx="8461375" cy="7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634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458200" cy="1143000"/>
          </a:xfrm>
        </p:spPr>
        <p:txBody>
          <a:bodyPr/>
          <a:lstStyle/>
          <a:p>
            <a:r>
              <a:rPr lang="th-TH" altLang="th-TH" smtClean="0"/>
              <a:t>การพัฒนาประสิทธิภาพของกระบวนการติดต่อสื่อสาร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3600" smtClean="0"/>
              <a:t>การกำหนดกลุ่มผู้รับเป้าหมาย</a:t>
            </a:r>
          </a:p>
          <a:p>
            <a:r>
              <a:rPr lang="th-TH" altLang="th-TH" sz="3600" smtClean="0"/>
              <a:t>การกำหนดการตอบสนองที่ต้องการ</a:t>
            </a:r>
          </a:p>
          <a:p>
            <a:r>
              <a:rPr lang="th-TH" altLang="th-TH" sz="3600" smtClean="0"/>
              <a:t>การเลือกข่าวสาร</a:t>
            </a:r>
          </a:p>
          <a:p>
            <a:r>
              <a:rPr lang="th-TH" altLang="th-TH" sz="3600" smtClean="0"/>
              <a:t>การเลือกสื่อ</a:t>
            </a:r>
          </a:p>
          <a:p>
            <a:r>
              <a:rPr lang="th-TH" altLang="th-TH" sz="3600" smtClean="0"/>
              <a:t>การเลือกแหล่งข่าวสาร</a:t>
            </a:r>
          </a:p>
          <a:p>
            <a:r>
              <a:rPr lang="th-TH" altLang="th-TH" sz="3600" smtClean="0"/>
              <a:t>การรวบรวมข้อมูลป้อนกลับ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562600" y="3733800"/>
          <a:ext cx="3355975" cy="227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4" imgW="4574880" imgH="3108240" progId="MS_ClipArt_Gallery.5">
                  <p:embed/>
                </p:oleObj>
              </mc:Choice>
              <mc:Fallback>
                <p:oleObj name="Clip" r:id="rId4" imgW="4574880" imgH="310824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733800"/>
                        <a:ext cx="3355975" cy="227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1. การกำหนดกลุ่มผู้รับเป้าหมาย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ต้องการให้ใครเป็นผู้รับข่าวสาร</a:t>
            </a:r>
            <a:r>
              <a:rPr lang="en-US" altLang="th-TH" smtClean="0"/>
              <a:t> (Target Audience)</a:t>
            </a:r>
            <a:endParaRPr lang="th-TH" altLang="th-TH" smtClean="0"/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Potential Buyers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Current Users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Deciders</a:t>
            </a:r>
          </a:p>
          <a:p>
            <a:pPr lvl="1">
              <a:lnSpc>
                <a:spcPct val="90000"/>
              </a:lnSpc>
            </a:pPr>
            <a:r>
              <a:rPr lang="en-US" altLang="th-TH" sz="3200" smtClean="0"/>
              <a:t>Influencers</a:t>
            </a:r>
            <a:br>
              <a:rPr lang="en-US" altLang="th-TH" sz="3200" smtClean="0"/>
            </a:br>
            <a:r>
              <a:rPr lang="en-US" altLang="th-TH" sz="3200" smtClean="0"/>
              <a:t>ฯลฯ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เป็นแนวทางในการกำหนดรายละเอียดในขั้นตอนต่อไป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83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2. การกำหนดการตอบสนองที่ต้องการ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12874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mtClean="0"/>
              <a:t>โดยทั่วไป ต้องการให้เกิดการตัดสินใจซื้อ</a:t>
            </a:r>
          </a:p>
          <a:p>
            <a:pPr>
              <a:lnSpc>
                <a:spcPct val="90000"/>
              </a:lnSpc>
            </a:pPr>
            <a:r>
              <a:rPr lang="th-TH" altLang="th-TH" smtClean="0"/>
              <a:t>พิจารณาจาก</a:t>
            </a:r>
            <a:r>
              <a:rPr lang="en-US" altLang="th-TH" smtClean="0"/>
              <a:t> Buyer Readiness Stage</a:t>
            </a:r>
            <a:endParaRPr lang="th-TH" altLang="th-TH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853113" y="3429000"/>
            <a:ext cx="1752600" cy="1447800"/>
            <a:chOff x="3639" y="3120"/>
            <a:chExt cx="1104" cy="912"/>
          </a:xfrm>
        </p:grpSpPr>
        <p:sp>
          <p:nvSpPr>
            <p:cNvPr id="3114" name="AutoShape 5"/>
            <p:cNvSpPr>
              <a:spLocks noChangeArrowheads="1"/>
            </p:cNvSpPr>
            <p:nvPr/>
          </p:nvSpPr>
          <p:spPr bwMode="auto">
            <a:xfrm>
              <a:off x="3639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4019" y="3269"/>
            <a:ext cx="445" cy="7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Clip" r:id="rId4" imgW="1152360" imgH="1850760" progId="MS_ClipArt_Gallery.5">
                    <p:embed/>
                  </p:oleObj>
                </mc:Choice>
                <mc:Fallback>
                  <p:oleObj name="Clip" r:id="rId4" imgW="1152360" imgH="1850760" progId="MS_ClipArt_Gallery.5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9" y="3269"/>
                          <a:ext cx="445" cy="7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692275" y="3429000"/>
            <a:ext cx="1752600" cy="1447800"/>
            <a:chOff x="1018" y="3120"/>
            <a:chExt cx="1104" cy="912"/>
          </a:xfrm>
        </p:grpSpPr>
        <p:sp>
          <p:nvSpPr>
            <p:cNvPr id="3113" name="AutoShape 8"/>
            <p:cNvSpPr>
              <a:spLocks noChangeArrowheads="1"/>
            </p:cNvSpPr>
            <p:nvPr/>
          </p:nvSpPr>
          <p:spPr bwMode="auto">
            <a:xfrm>
              <a:off x="1018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aphicFrame>
          <p:nvGraphicFramePr>
            <p:cNvPr id="3077" name="Object 9"/>
            <p:cNvGraphicFramePr>
              <a:graphicFrameLocks noChangeAspect="1"/>
            </p:cNvGraphicFramePr>
            <p:nvPr/>
          </p:nvGraphicFramePr>
          <p:xfrm>
            <a:off x="1481" y="3234"/>
            <a:ext cx="247" cy="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Clip" r:id="rId6" imgW="1296000" imgH="3934080" progId="MS_ClipArt_Gallery.5">
                    <p:embed/>
                  </p:oleObj>
                </mc:Choice>
                <mc:Fallback>
                  <p:oleObj name="Clip" r:id="rId6" imgW="1296000" imgH="3934080" progId="MS_ClipArt_Gallery.5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1" y="3234"/>
                          <a:ext cx="247" cy="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79750" y="3429000"/>
            <a:ext cx="1752600" cy="1447800"/>
            <a:chOff x="1892" y="3120"/>
            <a:chExt cx="1104" cy="912"/>
          </a:xfrm>
        </p:grpSpPr>
        <p:sp>
          <p:nvSpPr>
            <p:cNvPr id="3112" name="AutoShape 11"/>
            <p:cNvSpPr>
              <a:spLocks noChangeArrowheads="1"/>
            </p:cNvSpPr>
            <p:nvPr/>
          </p:nvSpPr>
          <p:spPr bwMode="auto">
            <a:xfrm>
              <a:off x="1892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aphicFrame>
          <p:nvGraphicFramePr>
            <p:cNvPr id="3076" name="Object 12"/>
            <p:cNvGraphicFramePr>
              <a:graphicFrameLocks noChangeAspect="1"/>
            </p:cNvGraphicFramePr>
            <p:nvPr/>
          </p:nvGraphicFramePr>
          <p:xfrm>
            <a:off x="2197" y="3273"/>
            <a:ext cx="539" cy="7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Clip" r:id="rId8" imgW="2980080" imgH="3934080" progId="MS_ClipArt_Gallery.5">
                    <p:embed/>
                  </p:oleObj>
                </mc:Choice>
                <mc:Fallback>
                  <p:oleObj name="Clip" r:id="rId8" imgW="2980080" imgH="3934080" progId="MS_ClipArt_Gallery.5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7" y="3273"/>
                          <a:ext cx="539" cy="7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7239000" y="3429000"/>
            <a:ext cx="1752600" cy="1447800"/>
            <a:chOff x="4512" y="3120"/>
            <a:chExt cx="1104" cy="912"/>
          </a:xfrm>
        </p:grpSpPr>
        <p:sp>
          <p:nvSpPr>
            <p:cNvPr id="3099" name="AutoShape 14"/>
            <p:cNvSpPr>
              <a:spLocks noChangeArrowheads="1"/>
            </p:cNvSpPr>
            <p:nvPr/>
          </p:nvSpPr>
          <p:spPr bwMode="auto">
            <a:xfrm>
              <a:off x="4512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pSp>
          <p:nvGrpSpPr>
            <p:cNvPr id="3100" name="Group 15"/>
            <p:cNvGrpSpPr>
              <a:grpSpLocks/>
            </p:cNvGrpSpPr>
            <p:nvPr/>
          </p:nvGrpSpPr>
          <p:grpSpPr bwMode="auto">
            <a:xfrm>
              <a:off x="4608" y="3456"/>
              <a:ext cx="864" cy="496"/>
              <a:chOff x="4667" y="1076"/>
              <a:chExt cx="799" cy="448"/>
            </a:xfrm>
          </p:grpSpPr>
          <p:sp>
            <p:nvSpPr>
              <p:cNvPr id="3101" name="Freeform 16"/>
              <p:cNvSpPr>
                <a:spLocks/>
              </p:cNvSpPr>
              <p:nvPr/>
            </p:nvSpPr>
            <p:spPr bwMode="auto">
              <a:xfrm>
                <a:off x="4667" y="1424"/>
                <a:ext cx="799" cy="100"/>
              </a:xfrm>
              <a:custGeom>
                <a:avLst/>
                <a:gdLst>
                  <a:gd name="T0" fmla="*/ 0 w 690"/>
                  <a:gd name="T1" fmla="*/ 7 h 82"/>
                  <a:gd name="T2" fmla="*/ 315 w 690"/>
                  <a:gd name="T3" fmla="*/ 0 h 82"/>
                  <a:gd name="T4" fmla="*/ 540 w 690"/>
                  <a:gd name="T5" fmla="*/ 7 h 82"/>
                  <a:gd name="T6" fmla="*/ 690 w 690"/>
                  <a:gd name="T7" fmla="*/ 14 h 82"/>
                  <a:gd name="T8" fmla="*/ 588 w 690"/>
                  <a:gd name="T9" fmla="*/ 55 h 82"/>
                  <a:gd name="T10" fmla="*/ 520 w 690"/>
                  <a:gd name="T11" fmla="*/ 82 h 82"/>
                  <a:gd name="T12" fmla="*/ 506 w 690"/>
                  <a:gd name="T13" fmla="*/ 82 h 82"/>
                  <a:gd name="T14" fmla="*/ 403 w 690"/>
                  <a:gd name="T15" fmla="*/ 68 h 82"/>
                  <a:gd name="T16" fmla="*/ 260 w 690"/>
                  <a:gd name="T17" fmla="*/ 48 h 82"/>
                  <a:gd name="T18" fmla="*/ 110 w 690"/>
                  <a:gd name="T19" fmla="*/ 75 h 82"/>
                  <a:gd name="T20" fmla="*/ 48 w 690"/>
                  <a:gd name="T21" fmla="*/ 55 h 82"/>
                  <a:gd name="T22" fmla="*/ 0 w 690"/>
                  <a:gd name="T23" fmla="*/ 7 h 8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90"/>
                  <a:gd name="T37" fmla="*/ 0 h 82"/>
                  <a:gd name="T38" fmla="*/ 690 w 690"/>
                  <a:gd name="T39" fmla="*/ 82 h 8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90" h="82">
                    <a:moveTo>
                      <a:pt x="0" y="7"/>
                    </a:moveTo>
                    <a:lnTo>
                      <a:pt x="315" y="0"/>
                    </a:lnTo>
                    <a:lnTo>
                      <a:pt x="540" y="7"/>
                    </a:lnTo>
                    <a:lnTo>
                      <a:pt x="690" y="14"/>
                    </a:lnTo>
                    <a:lnTo>
                      <a:pt x="588" y="55"/>
                    </a:lnTo>
                    <a:lnTo>
                      <a:pt x="520" y="82"/>
                    </a:lnTo>
                    <a:lnTo>
                      <a:pt x="506" y="82"/>
                    </a:lnTo>
                    <a:lnTo>
                      <a:pt x="403" y="68"/>
                    </a:lnTo>
                    <a:lnTo>
                      <a:pt x="260" y="48"/>
                    </a:lnTo>
                    <a:lnTo>
                      <a:pt x="110" y="75"/>
                    </a:lnTo>
                    <a:lnTo>
                      <a:pt x="48" y="5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33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3102" name="Group 17"/>
              <p:cNvGrpSpPr>
                <a:grpSpLocks/>
              </p:cNvGrpSpPr>
              <p:nvPr/>
            </p:nvGrpSpPr>
            <p:grpSpPr bwMode="auto">
              <a:xfrm>
                <a:off x="4819" y="1076"/>
                <a:ext cx="364" cy="397"/>
                <a:chOff x="2955" y="1143"/>
                <a:chExt cx="314" cy="326"/>
              </a:xfrm>
            </p:grpSpPr>
            <p:sp>
              <p:nvSpPr>
                <p:cNvPr id="3103" name="Freeform 18"/>
                <p:cNvSpPr>
                  <a:spLocks/>
                </p:cNvSpPr>
                <p:nvPr/>
              </p:nvSpPr>
              <p:spPr bwMode="auto">
                <a:xfrm>
                  <a:off x="3094" y="1158"/>
                  <a:ext cx="91" cy="136"/>
                </a:xfrm>
                <a:custGeom>
                  <a:avLst/>
                  <a:gdLst>
                    <a:gd name="T0" fmla="*/ 60 w 91"/>
                    <a:gd name="T1" fmla="*/ 37 h 136"/>
                    <a:gd name="T2" fmla="*/ 51 w 91"/>
                    <a:gd name="T3" fmla="*/ 33 h 136"/>
                    <a:gd name="T4" fmla="*/ 36 w 91"/>
                    <a:gd name="T5" fmla="*/ 33 h 136"/>
                    <a:gd name="T6" fmla="*/ 23 w 91"/>
                    <a:gd name="T7" fmla="*/ 39 h 136"/>
                    <a:gd name="T8" fmla="*/ 14 w 91"/>
                    <a:gd name="T9" fmla="*/ 51 h 136"/>
                    <a:gd name="T10" fmla="*/ 7 w 91"/>
                    <a:gd name="T11" fmla="*/ 66 h 136"/>
                    <a:gd name="T12" fmla="*/ 2 w 91"/>
                    <a:gd name="T13" fmla="*/ 83 h 136"/>
                    <a:gd name="T14" fmla="*/ 0 w 91"/>
                    <a:gd name="T15" fmla="*/ 99 h 136"/>
                    <a:gd name="T16" fmla="*/ 4 w 91"/>
                    <a:gd name="T17" fmla="*/ 114 h 136"/>
                    <a:gd name="T18" fmla="*/ 8 w 91"/>
                    <a:gd name="T19" fmla="*/ 125 h 136"/>
                    <a:gd name="T20" fmla="*/ 15 w 91"/>
                    <a:gd name="T21" fmla="*/ 132 h 136"/>
                    <a:gd name="T22" fmla="*/ 23 w 91"/>
                    <a:gd name="T23" fmla="*/ 135 h 136"/>
                    <a:gd name="T24" fmla="*/ 32 w 91"/>
                    <a:gd name="T25" fmla="*/ 136 h 136"/>
                    <a:gd name="T26" fmla="*/ 43 w 91"/>
                    <a:gd name="T27" fmla="*/ 133 h 136"/>
                    <a:gd name="T28" fmla="*/ 51 w 91"/>
                    <a:gd name="T29" fmla="*/ 128 h 136"/>
                    <a:gd name="T30" fmla="*/ 60 w 91"/>
                    <a:gd name="T31" fmla="*/ 118 h 136"/>
                    <a:gd name="T32" fmla="*/ 68 w 91"/>
                    <a:gd name="T33" fmla="*/ 103 h 136"/>
                    <a:gd name="T34" fmla="*/ 71 w 91"/>
                    <a:gd name="T35" fmla="*/ 85 h 136"/>
                    <a:gd name="T36" fmla="*/ 72 w 91"/>
                    <a:gd name="T37" fmla="*/ 69 h 136"/>
                    <a:gd name="T38" fmla="*/ 71 w 91"/>
                    <a:gd name="T39" fmla="*/ 53 h 136"/>
                    <a:gd name="T40" fmla="*/ 77 w 91"/>
                    <a:gd name="T41" fmla="*/ 40 h 136"/>
                    <a:gd name="T42" fmla="*/ 85 w 91"/>
                    <a:gd name="T43" fmla="*/ 24 h 136"/>
                    <a:gd name="T44" fmla="*/ 90 w 91"/>
                    <a:gd name="T45" fmla="*/ 17 h 136"/>
                    <a:gd name="T46" fmla="*/ 91 w 91"/>
                    <a:gd name="T47" fmla="*/ 11 h 136"/>
                    <a:gd name="T48" fmla="*/ 91 w 91"/>
                    <a:gd name="T49" fmla="*/ 5 h 136"/>
                    <a:gd name="T50" fmla="*/ 87 w 91"/>
                    <a:gd name="T51" fmla="*/ 0 h 136"/>
                    <a:gd name="T52" fmla="*/ 83 w 91"/>
                    <a:gd name="T53" fmla="*/ 0 h 136"/>
                    <a:gd name="T54" fmla="*/ 76 w 91"/>
                    <a:gd name="T55" fmla="*/ 7 h 136"/>
                    <a:gd name="T56" fmla="*/ 73 w 91"/>
                    <a:gd name="T57" fmla="*/ 18 h 136"/>
                    <a:gd name="T58" fmla="*/ 71 w 91"/>
                    <a:gd name="T59" fmla="*/ 29 h 136"/>
                    <a:gd name="T60" fmla="*/ 65 w 91"/>
                    <a:gd name="T61" fmla="*/ 37 h 136"/>
                    <a:gd name="T62" fmla="*/ 60 w 91"/>
                    <a:gd name="T63" fmla="*/ 37 h 1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91"/>
                    <a:gd name="T97" fmla="*/ 0 h 136"/>
                    <a:gd name="T98" fmla="*/ 91 w 91"/>
                    <a:gd name="T99" fmla="*/ 136 h 1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91" h="136">
                      <a:moveTo>
                        <a:pt x="60" y="37"/>
                      </a:moveTo>
                      <a:lnTo>
                        <a:pt x="51" y="33"/>
                      </a:lnTo>
                      <a:lnTo>
                        <a:pt x="36" y="33"/>
                      </a:lnTo>
                      <a:lnTo>
                        <a:pt x="23" y="39"/>
                      </a:lnTo>
                      <a:lnTo>
                        <a:pt x="14" y="51"/>
                      </a:lnTo>
                      <a:lnTo>
                        <a:pt x="7" y="66"/>
                      </a:lnTo>
                      <a:lnTo>
                        <a:pt x="2" y="83"/>
                      </a:lnTo>
                      <a:lnTo>
                        <a:pt x="0" y="99"/>
                      </a:lnTo>
                      <a:lnTo>
                        <a:pt x="4" y="114"/>
                      </a:lnTo>
                      <a:lnTo>
                        <a:pt x="8" y="125"/>
                      </a:lnTo>
                      <a:lnTo>
                        <a:pt x="15" y="132"/>
                      </a:lnTo>
                      <a:lnTo>
                        <a:pt x="23" y="135"/>
                      </a:lnTo>
                      <a:lnTo>
                        <a:pt x="32" y="136"/>
                      </a:lnTo>
                      <a:lnTo>
                        <a:pt x="43" y="133"/>
                      </a:lnTo>
                      <a:lnTo>
                        <a:pt x="51" y="128"/>
                      </a:lnTo>
                      <a:lnTo>
                        <a:pt x="60" y="118"/>
                      </a:lnTo>
                      <a:lnTo>
                        <a:pt x="68" y="103"/>
                      </a:lnTo>
                      <a:lnTo>
                        <a:pt x="71" y="85"/>
                      </a:lnTo>
                      <a:lnTo>
                        <a:pt x="72" y="69"/>
                      </a:lnTo>
                      <a:lnTo>
                        <a:pt x="71" y="53"/>
                      </a:lnTo>
                      <a:lnTo>
                        <a:pt x="77" y="40"/>
                      </a:lnTo>
                      <a:lnTo>
                        <a:pt x="85" y="24"/>
                      </a:lnTo>
                      <a:lnTo>
                        <a:pt x="90" y="17"/>
                      </a:lnTo>
                      <a:lnTo>
                        <a:pt x="91" y="11"/>
                      </a:lnTo>
                      <a:lnTo>
                        <a:pt x="91" y="5"/>
                      </a:lnTo>
                      <a:lnTo>
                        <a:pt x="87" y="0"/>
                      </a:lnTo>
                      <a:lnTo>
                        <a:pt x="83" y="0"/>
                      </a:lnTo>
                      <a:lnTo>
                        <a:pt x="76" y="7"/>
                      </a:lnTo>
                      <a:lnTo>
                        <a:pt x="73" y="18"/>
                      </a:lnTo>
                      <a:lnTo>
                        <a:pt x="71" y="29"/>
                      </a:lnTo>
                      <a:lnTo>
                        <a:pt x="65" y="37"/>
                      </a:lnTo>
                      <a:lnTo>
                        <a:pt x="60" y="3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4" name="Freeform 19"/>
                <p:cNvSpPr>
                  <a:spLocks/>
                </p:cNvSpPr>
                <p:nvPr/>
              </p:nvSpPr>
              <p:spPr bwMode="auto">
                <a:xfrm>
                  <a:off x="3005" y="1143"/>
                  <a:ext cx="98" cy="151"/>
                </a:xfrm>
                <a:custGeom>
                  <a:avLst/>
                  <a:gdLst>
                    <a:gd name="T0" fmla="*/ 62 w 98"/>
                    <a:gd name="T1" fmla="*/ 46 h 151"/>
                    <a:gd name="T2" fmla="*/ 45 w 98"/>
                    <a:gd name="T3" fmla="*/ 45 h 151"/>
                    <a:gd name="T4" fmla="*/ 34 w 98"/>
                    <a:gd name="T5" fmla="*/ 48 h 151"/>
                    <a:gd name="T6" fmla="*/ 24 w 98"/>
                    <a:gd name="T7" fmla="*/ 57 h 151"/>
                    <a:gd name="T8" fmla="*/ 13 w 98"/>
                    <a:gd name="T9" fmla="*/ 73 h 151"/>
                    <a:gd name="T10" fmla="*/ 4 w 98"/>
                    <a:gd name="T11" fmla="*/ 90 h 151"/>
                    <a:gd name="T12" fmla="*/ 0 w 98"/>
                    <a:gd name="T13" fmla="*/ 105 h 151"/>
                    <a:gd name="T14" fmla="*/ 0 w 98"/>
                    <a:gd name="T15" fmla="*/ 122 h 151"/>
                    <a:gd name="T16" fmla="*/ 2 w 98"/>
                    <a:gd name="T17" fmla="*/ 134 h 151"/>
                    <a:gd name="T18" fmla="*/ 9 w 98"/>
                    <a:gd name="T19" fmla="*/ 144 h 151"/>
                    <a:gd name="T20" fmla="*/ 16 w 98"/>
                    <a:gd name="T21" fmla="*/ 148 h 151"/>
                    <a:gd name="T22" fmla="*/ 23 w 98"/>
                    <a:gd name="T23" fmla="*/ 151 h 151"/>
                    <a:gd name="T24" fmla="*/ 31 w 98"/>
                    <a:gd name="T25" fmla="*/ 150 h 151"/>
                    <a:gd name="T26" fmla="*/ 40 w 98"/>
                    <a:gd name="T27" fmla="*/ 146 h 151"/>
                    <a:gd name="T28" fmla="*/ 49 w 98"/>
                    <a:gd name="T29" fmla="*/ 142 h 151"/>
                    <a:gd name="T30" fmla="*/ 58 w 98"/>
                    <a:gd name="T31" fmla="*/ 132 h 151"/>
                    <a:gd name="T32" fmla="*/ 68 w 98"/>
                    <a:gd name="T33" fmla="*/ 118 h 151"/>
                    <a:gd name="T34" fmla="*/ 73 w 98"/>
                    <a:gd name="T35" fmla="*/ 104 h 151"/>
                    <a:gd name="T36" fmla="*/ 79 w 98"/>
                    <a:gd name="T37" fmla="*/ 91 h 151"/>
                    <a:gd name="T38" fmla="*/ 79 w 98"/>
                    <a:gd name="T39" fmla="*/ 77 h 151"/>
                    <a:gd name="T40" fmla="*/ 78 w 98"/>
                    <a:gd name="T41" fmla="*/ 64 h 151"/>
                    <a:gd name="T42" fmla="*/ 75 w 98"/>
                    <a:gd name="T43" fmla="*/ 54 h 151"/>
                    <a:gd name="T44" fmla="*/ 72 w 98"/>
                    <a:gd name="T45" fmla="*/ 50 h 151"/>
                    <a:gd name="T46" fmla="*/ 78 w 98"/>
                    <a:gd name="T47" fmla="*/ 36 h 151"/>
                    <a:gd name="T48" fmla="*/ 88 w 98"/>
                    <a:gd name="T49" fmla="*/ 22 h 151"/>
                    <a:gd name="T50" fmla="*/ 95 w 98"/>
                    <a:gd name="T51" fmla="*/ 15 h 151"/>
                    <a:gd name="T52" fmla="*/ 98 w 98"/>
                    <a:gd name="T53" fmla="*/ 8 h 151"/>
                    <a:gd name="T54" fmla="*/ 96 w 98"/>
                    <a:gd name="T55" fmla="*/ 1 h 151"/>
                    <a:gd name="T56" fmla="*/ 90 w 98"/>
                    <a:gd name="T57" fmla="*/ 0 h 151"/>
                    <a:gd name="T58" fmla="*/ 81 w 98"/>
                    <a:gd name="T59" fmla="*/ 1 h 151"/>
                    <a:gd name="T60" fmla="*/ 76 w 98"/>
                    <a:gd name="T61" fmla="*/ 10 h 151"/>
                    <a:gd name="T62" fmla="*/ 72 w 98"/>
                    <a:gd name="T63" fmla="*/ 24 h 151"/>
                    <a:gd name="T64" fmla="*/ 67 w 98"/>
                    <a:gd name="T65" fmla="*/ 37 h 151"/>
                    <a:gd name="T66" fmla="*/ 62 w 98"/>
                    <a:gd name="T67" fmla="*/ 46 h 151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98"/>
                    <a:gd name="T103" fmla="*/ 0 h 151"/>
                    <a:gd name="T104" fmla="*/ 98 w 98"/>
                    <a:gd name="T105" fmla="*/ 151 h 151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98" h="151">
                      <a:moveTo>
                        <a:pt x="62" y="46"/>
                      </a:moveTo>
                      <a:lnTo>
                        <a:pt x="45" y="45"/>
                      </a:lnTo>
                      <a:lnTo>
                        <a:pt x="34" y="48"/>
                      </a:lnTo>
                      <a:lnTo>
                        <a:pt x="24" y="57"/>
                      </a:lnTo>
                      <a:lnTo>
                        <a:pt x="13" y="73"/>
                      </a:lnTo>
                      <a:lnTo>
                        <a:pt x="4" y="90"/>
                      </a:lnTo>
                      <a:lnTo>
                        <a:pt x="0" y="105"/>
                      </a:lnTo>
                      <a:lnTo>
                        <a:pt x="0" y="122"/>
                      </a:lnTo>
                      <a:lnTo>
                        <a:pt x="2" y="134"/>
                      </a:lnTo>
                      <a:lnTo>
                        <a:pt x="9" y="144"/>
                      </a:lnTo>
                      <a:lnTo>
                        <a:pt x="16" y="148"/>
                      </a:lnTo>
                      <a:lnTo>
                        <a:pt x="23" y="151"/>
                      </a:lnTo>
                      <a:lnTo>
                        <a:pt x="31" y="150"/>
                      </a:lnTo>
                      <a:lnTo>
                        <a:pt x="40" y="146"/>
                      </a:lnTo>
                      <a:lnTo>
                        <a:pt x="49" y="142"/>
                      </a:lnTo>
                      <a:lnTo>
                        <a:pt x="58" y="132"/>
                      </a:lnTo>
                      <a:lnTo>
                        <a:pt x="68" y="118"/>
                      </a:lnTo>
                      <a:lnTo>
                        <a:pt x="73" y="104"/>
                      </a:lnTo>
                      <a:lnTo>
                        <a:pt x="79" y="91"/>
                      </a:lnTo>
                      <a:lnTo>
                        <a:pt x="79" y="77"/>
                      </a:lnTo>
                      <a:lnTo>
                        <a:pt x="78" y="64"/>
                      </a:lnTo>
                      <a:lnTo>
                        <a:pt x="75" y="54"/>
                      </a:lnTo>
                      <a:lnTo>
                        <a:pt x="72" y="50"/>
                      </a:lnTo>
                      <a:lnTo>
                        <a:pt x="78" y="36"/>
                      </a:lnTo>
                      <a:lnTo>
                        <a:pt x="88" y="22"/>
                      </a:lnTo>
                      <a:lnTo>
                        <a:pt x="95" y="15"/>
                      </a:lnTo>
                      <a:lnTo>
                        <a:pt x="98" y="8"/>
                      </a:lnTo>
                      <a:lnTo>
                        <a:pt x="96" y="1"/>
                      </a:lnTo>
                      <a:lnTo>
                        <a:pt x="90" y="0"/>
                      </a:lnTo>
                      <a:lnTo>
                        <a:pt x="81" y="1"/>
                      </a:lnTo>
                      <a:lnTo>
                        <a:pt x="76" y="10"/>
                      </a:lnTo>
                      <a:lnTo>
                        <a:pt x="72" y="24"/>
                      </a:lnTo>
                      <a:lnTo>
                        <a:pt x="67" y="37"/>
                      </a:lnTo>
                      <a:lnTo>
                        <a:pt x="62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5" name="Freeform 20"/>
                <p:cNvSpPr>
                  <a:spLocks/>
                </p:cNvSpPr>
                <p:nvPr/>
              </p:nvSpPr>
              <p:spPr bwMode="auto">
                <a:xfrm>
                  <a:off x="2955" y="1284"/>
                  <a:ext cx="172" cy="70"/>
                </a:xfrm>
                <a:custGeom>
                  <a:avLst/>
                  <a:gdLst>
                    <a:gd name="T0" fmla="*/ 132 w 172"/>
                    <a:gd name="T1" fmla="*/ 42 h 70"/>
                    <a:gd name="T2" fmla="*/ 146 w 172"/>
                    <a:gd name="T3" fmla="*/ 32 h 70"/>
                    <a:gd name="T4" fmla="*/ 161 w 172"/>
                    <a:gd name="T5" fmla="*/ 27 h 70"/>
                    <a:gd name="T6" fmla="*/ 170 w 172"/>
                    <a:gd name="T7" fmla="*/ 29 h 70"/>
                    <a:gd name="T8" fmla="*/ 172 w 172"/>
                    <a:gd name="T9" fmla="*/ 38 h 70"/>
                    <a:gd name="T10" fmla="*/ 165 w 172"/>
                    <a:gd name="T11" fmla="*/ 49 h 70"/>
                    <a:gd name="T12" fmla="*/ 152 w 172"/>
                    <a:gd name="T13" fmla="*/ 58 h 70"/>
                    <a:gd name="T14" fmla="*/ 138 w 172"/>
                    <a:gd name="T15" fmla="*/ 65 h 70"/>
                    <a:gd name="T16" fmla="*/ 104 w 172"/>
                    <a:gd name="T17" fmla="*/ 70 h 70"/>
                    <a:gd name="T18" fmla="*/ 79 w 172"/>
                    <a:gd name="T19" fmla="*/ 70 h 70"/>
                    <a:gd name="T20" fmla="*/ 58 w 172"/>
                    <a:gd name="T21" fmla="*/ 68 h 70"/>
                    <a:gd name="T22" fmla="*/ 43 w 172"/>
                    <a:gd name="T23" fmla="*/ 63 h 70"/>
                    <a:gd name="T24" fmla="*/ 31 w 172"/>
                    <a:gd name="T25" fmla="*/ 55 h 70"/>
                    <a:gd name="T26" fmla="*/ 23 w 172"/>
                    <a:gd name="T27" fmla="*/ 49 h 70"/>
                    <a:gd name="T28" fmla="*/ 17 w 172"/>
                    <a:gd name="T29" fmla="*/ 40 h 70"/>
                    <a:gd name="T30" fmla="*/ 13 w 172"/>
                    <a:gd name="T31" fmla="*/ 35 h 70"/>
                    <a:gd name="T32" fmla="*/ 11 w 172"/>
                    <a:gd name="T33" fmla="*/ 30 h 70"/>
                    <a:gd name="T34" fmla="*/ 1 w 172"/>
                    <a:gd name="T35" fmla="*/ 30 h 70"/>
                    <a:gd name="T36" fmla="*/ 0 w 172"/>
                    <a:gd name="T37" fmla="*/ 24 h 70"/>
                    <a:gd name="T38" fmla="*/ 1 w 172"/>
                    <a:gd name="T39" fmla="*/ 14 h 70"/>
                    <a:gd name="T40" fmla="*/ 5 w 172"/>
                    <a:gd name="T41" fmla="*/ 7 h 70"/>
                    <a:gd name="T42" fmla="*/ 14 w 172"/>
                    <a:gd name="T43" fmla="*/ 0 h 70"/>
                    <a:gd name="T44" fmla="*/ 25 w 172"/>
                    <a:gd name="T45" fmla="*/ 0 h 70"/>
                    <a:gd name="T46" fmla="*/ 35 w 172"/>
                    <a:gd name="T47" fmla="*/ 7 h 70"/>
                    <a:gd name="T48" fmla="*/ 36 w 172"/>
                    <a:gd name="T49" fmla="*/ 15 h 70"/>
                    <a:gd name="T50" fmla="*/ 31 w 172"/>
                    <a:gd name="T51" fmla="*/ 21 h 70"/>
                    <a:gd name="T52" fmla="*/ 28 w 172"/>
                    <a:gd name="T53" fmla="*/ 30 h 70"/>
                    <a:gd name="T54" fmla="*/ 31 w 172"/>
                    <a:gd name="T55" fmla="*/ 40 h 70"/>
                    <a:gd name="T56" fmla="*/ 43 w 172"/>
                    <a:gd name="T57" fmla="*/ 49 h 70"/>
                    <a:gd name="T58" fmla="*/ 59 w 172"/>
                    <a:gd name="T59" fmla="*/ 54 h 70"/>
                    <a:gd name="T60" fmla="*/ 75 w 172"/>
                    <a:gd name="T61" fmla="*/ 55 h 70"/>
                    <a:gd name="T62" fmla="*/ 91 w 172"/>
                    <a:gd name="T63" fmla="*/ 54 h 70"/>
                    <a:gd name="T64" fmla="*/ 108 w 172"/>
                    <a:gd name="T65" fmla="*/ 51 h 70"/>
                    <a:gd name="T66" fmla="*/ 120 w 172"/>
                    <a:gd name="T67" fmla="*/ 46 h 70"/>
                    <a:gd name="T68" fmla="*/ 132 w 172"/>
                    <a:gd name="T69" fmla="*/ 42 h 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2"/>
                    <a:gd name="T106" fmla="*/ 0 h 70"/>
                    <a:gd name="T107" fmla="*/ 172 w 172"/>
                    <a:gd name="T108" fmla="*/ 70 h 70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2" h="70">
                      <a:moveTo>
                        <a:pt x="132" y="42"/>
                      </a:moveTo>
                      <a:lnTo>
                        <a:pt x="146" y="32"/>
                      </a:lnTo>
                      <a:lnTo>
                        <a:pt x="161" y="27"/>
                      </a:lnTo>
                      <a:lnTo>
                        <a:pt x="170" y="29"/>
                      </a:lnTo>
                      <a:lnTo>
                        <a:pt x="172" y="38"/>
                      </a:lnTo>
                      <a:lnTo>
                        <a:pt x="165" y="49"/>
                      </a:lnTo>
                      <a:lnTo>
                        <a:pt x="152" y="58"/>
                      </a:lnTo>
                      <a:lnTo>
                        <a:pt x="138" y="65"/>
                      </a:lnTo>
                      <a:lnTo>
                        <a:pt x="104" y="70"/>
                      </a:lnTo>
                      <a:lnTo>
                        <a:pt x="79" y="70"/>
                      </a:lnTo>
                      <a:lnTo>
                        <a:pt x="58" y="68"/>
                      </a:lnTo>
                      <a:lnTo>
                        <a:pt x="43" y="63"/>
                      </a:lnTo>
                      <a:lnTo>
                        <a:pt x="31" y="55"/>
                      </a:lnTo>
                      <a:lnTo>
                        <a:pt x="23" y="49"/>
                      </a:lnTo>
                      <a:lnTo>
                        <a:pt x="17" y="40"/>
                      </a:lnTo>
                      <a:lnTo>
                        <a:pt x="13" y="35"/>
                      </a:lnTo>
                      <a:lnTo>
                        <a:pt x="11" y="30"/>
                      </a:lnTo>
                      <a:lnTo>
                        <a:pt x="1" y="30"/>
                      </a:lnTo>
                      <a:lnTo>
                        <a:pt x="0" y="24"/>
                      </a:lnTo>
                      <a:lnTo>
                        <a:pt x="1" y="14"/>
                      </a:lnTo>
                      <a:lnTo>
                        <a:pt x="5" y="7"/>
                      </a:lnTo>
                      <a:lnTo>
                        <a:pt x="14" y="0"/>
                      </a:lnTo>
                      <a:lnTo>
                        <a:pt x="25" y="0"/>
                      </a:lnTo>
                      <a:lnTo>
                        <a:pt x="35" y="7"/>
                      </a:lnTo>
                      <a:lnTo>
                        <a:pt x="36" y="15"/>
                      </a:lnTo>
                      <a:lnTo>
                        <a:pt x="31" y="21"/>
                      </a:lnTo>
                      <a:lnTo>
                        <a:pt x="28" y="30"/>
                      </a:lnTo>
                      <a:lnTo>
                        <a:pt x="31" y="40"/>
                      </a:lnTo>
                      <a:lnTo>
                        <a:pt x="43" y="49"/>
                      </a:lnTo>
                      <a:lnTo>
                        <a:pt x="59" y="54"/>
                      </a:lnTo>
                      <a:lnTo>
                        <a:pt x="75" y="55"/>
                      </a:lnTo>
                      <a:lnTo>
                        <a:pt x="91" y="54"/>
                      </a:lnTo>
                      <a:lnTo>
                        <a:pt x="108" y="51"/>
                      </a:lnTo>
                      <a:lnTo>
                        <a:pt x="120" y="46"/>
                      </a:lnTo>
                      <a:lnTo>
                        <a:pt x="132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6" name="Freeform 21"/>
                <p:cNvSpPr>
                  <a:spLocks/>
                </p:cNvSpPr>
                <p:nvPr/>
              </p:nvSpPr>
              <p:spPr bwMode="auto">
                <a:xfrm>
                  <a:off x="2993" y="1305"/>
                  <a:ext cx="57" cy="27"/>
                </a:xfrm>
                <a:custGeom>
                  <a:avLst/>
                  <a:gdLst>
                    <a:gd name="T0" fmla="*/ 0 w 57"/>
                    <a:gd name="T1" fmla="*/ 15 h 27"/>
                    <a:gd name="T2" fmla="*/ 9 w 57"/>
                    <a:gd name="T3" fmla="*/ 21 h 27"/>
                    <a:gd name="T4" fmla="*/ 19 w 57"/>
                    <a:gd name="T5" fmla="*/ 24 h 27"/>
                    <a:gd name="T6" fmla="*/ 31 w 57"/>
                    <a:gd name="T7" fmla="*/ 27 h 27"/>
                    <a:gd name="T8" fmla="*/ 43 w 57"/>
                    <a:gd name="T9" fmla="*/ 27 h 27"/>
                    <a:gd name="T10" fmla="*/ 57 w 57"/>
                    <a:gd name="T11" fmla="*/ 25 h 27"/>
                    <a:gd name="T12" fmla="*/ 53 w 57"/>
                    <a:gd name="T13" fmla="*/ 13 h 27"/>
                    <a:gd name="T14" fmla="*/ 44 w 57"/>
                    <a:gd name="T15" fmla="*/ 5 h 27"/>
                    <a:gd name="T16" fmla="*/ 32 w 57"/>
                    <a:gd name="T17" fmla="*/ 0 h 27"/>
                    <a:gd name="T18" fmla="*/ 21 w 57"/>
                    <a:gd name="T19" fmla="*/ 0 h 27"/>
                    <a:gd name="T20" fmla="*/ 12 w 57"/>
                    <a:gd name="T21" fmla="*/ 2 h 27"/>
                    <a:gd name="T22" fmla="*/ 6 w 57"/>
                    <a:gd name="T23" fmla="*/ 5 h 27"/>
                    <a:gd name="T24" fmla="*/ 2 w 57"/>
                    <a:gd name="T25" fmla="*/ 11 h 27"/>
                    <a:gd name="T26" fmla="*/ 0 w 57"/>
                    <a:gd name="T27" fmla="*/ 15 h 2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7"/>
                    <a:gd name="T43" fmla="*/ 0 h 27"/>
                    <a:gd name="T44" fmla="*/ 57 w 57"/>
                    <a:gd name="T45" fmla="*/ 27 h 2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7" h="27">
                      <a:moveTo>
                        <a:pt x="0" y="15"/>
                      </a:moveTo>
                      <a:lnTo>
                        <a:pt x="9" y="21"/>
                      </a:lnTo>
                      <a:lnTo>
                        <a:pt x="19" y="24"/>
                      </a:lnTo>
                      <a:lnTo>
                        <a:pt x="31" y="27"/>
                      </a:lnTo>
                      <a:lnTo>
                        <a:pt x="43" y="27"/>
                      </a:lnTo>
                      <a:lnTo>
                        <a:pt x="57" y="25"/>
                      </a:lnTo>
                      <a:lnTo>
                        <a:pt x="53" y="13"/>
                      </a:lnTo>
                      <a:lnTo>
                        <a:pt x="44" y="5"/>
                      </a:lnTo>
                      <a:lnTo>
                        <a:pt x="32" y="0"/>
                      </a:lnTo>
                      <a:lnTo>
                        <a:pt x="21" y="0"/>
                      </a:lnTo>
                      <a:lnTo>
                        <a:pt x="12" y="2"/>
                      </a:lnTo>
                      <a:lnTo>
                        <a:pt x="6" y="5"/>
                      </a:lnTo>
                      <a:lnTo>
                        <a:pt x="2" y="11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7" name="Freeform 22"/>
                <p:cNvSpPr>
                  <a:spLocks/>
                </p:cNvSpPr>
                <p:nvPr/>
              </p:nvSpPr>
              <p:spPr bwMode="auto">
                <a:xfrm>
                  <a:off x="2955" y="1344"/>
                  <a:ext cx="106" cy="125"/>
                </a:xfrm>
                <a:custGeom>
                  <a:avLst/>
                  <a:gdLst>
                    <a:gd name="T0" fmla="*/ 28 w 106"/>
                    <a:gd name="T1" fmla="*/ 0 h 125"/>
                    <a:gd name="T2" fmla="*/ 46 w 106"/>
                    <a:gd name="T3" fmla="*/ 9 h 125"/>
                    <a:gd name="T4" fmla="*/ 60 w 106"/>
                    <a:gd name="T5" fmla="*/ 13 h 125"/>
                    <a:gd name="T6" fmla="*/ 76 w 106"/>
                    <a:gd name="T7" fmla="*/ 15 h 125"/>
                    <a:gd name="T8" fmla="*/ 90 w 106"/>
                    <a:gd name="T9" fmla="*/ 15 h 125"/>
                    <a:gd name="T10" fmla="*/ 100 w 106"/>
                    <a:gd name="T11" fmla="*/ 16 h 125"/>
                    <a:gd name="T12" fmla="*/ 104 w 106"/>
                    <a:gd name="T13" fmla="*/ 32 h 125"/>
                    <a:gd name="T14" fmla="*/ 106 w 106"/>
                    <a:gd name="T15" fmla="*/ 50 h 125"/>
                    <a:gd name="T16" fmla="*/ 106 w 106"/>
                    <a:gd name="T17" fmla="*/ 67 h 125"/>
                    <a:gd name="T18" fmla="*/ 105 w 106"/>
                    <a:gd name="T19" fmla="*/ 84 h 125"/>
                    <a:gd name="T20" fmla="*/ 105 w 106"/>
                    <a:gd name="T21" fmla="*/ 102 h 125"/>
                    <a:gd name="T22" fmla="*/ 103 w 106"/>
                    <a:gd name="T23" fmla="*/ 114 h 125"/>
                    <a:gd name="T24" fmla="*/ 95 w 106"/>
                    <a:gd name="T25" fmla="*/ 120 h 125"/>
                    <a:gd name="T26" fmla="*/ 84 w 106"/>
                    <a:gd name="T27" fmla="*/ 121 h 125"/>
                    <a:gd name="T28" fmla="*/ 67 w 106"/>
                    <a:gd name="T29" fmla="*/ 122 h 125"/>
                    <a:gd name="T30" fmla="*/ 46 w 106"/>
                    <a:gd name="T31" fmla="*/ 125 h 125"/>
                    <a:gd name="T32" fmla="*/ 29 w 106"/>
                    <a:gd name="T33" fmla="*/ 123 h 125"/>
                    <a:gd name="T34" fmla="*/ 15 w 106"/>
                    <a:gd name="T35" fmla="*/ 120 h 125"/>
                    <a:gd name="T36" fmla="*/ 7 w 106"/>
                    <a:gd name="T37" fmla="*/ 113 h 125"/>
                    <a:gd name="T38" fmla="*/ 2 w 106"/>
                    <a:gd name="T39" fmla="*/ 101 h 125"/>
                    <a:gd name="T40" fmla="*/ 0 w 106"/>
                    <a:gd name="T41" fmla="*/ 91 h 125"/>
                    <a:gd name="T42" fmla="*/ 3 w 106"/>
                    <a:gd name="T43" fmla="*/ 72 h 125"/>
                    <a:gd name="T44" fmla="*/ 7 w 106"/>
                    <a:gd name="T45" fmla="*/ 53 h 125"/>
                    <a:gd name="T46" fmla="*/ 11 w 106"/>
                    <a:gd name="T47" fmla="*/ 31 h 125"/>
                    <a:gd name="T48" fmla="*/ 16 w 106"/>
                    <a:gd name="T49" fmla="*/ 15 h 125"/>
                    <a:gd name="T50" fmla="*/ 22 w 106"/>
                    <a:gd name="T51" fmla="*/ 4 h 125"/>
                    <a:gd name="T52" fmla="*/ 28 w 106"/>
                    <a:gd name="T53" fmla="*/ 0 h 125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6"/>
                    <a:gd name="T82" fmla="*/ 0 h 125"/>
                    <a:gd name="T83" fmla="*/ 106 w 106"/>
                    <a:gd name="T84" fmla="*/ 125 h 125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6" h="125">
                      <a:moveTo>
                        <a:pt x="28" y="0"/>
                      </a:moveTo>
                      <a:lnTo>
                        <a:pt x="46" y="9"/>
                      </a:lnTo>
                      <a:lnTo>
                        <a:pt x="60" y="13"/>
                      </a:lnTo>
                      <a:lnTo>
                        <a:pt x="76" y="15"/>
                      </a:lnTo>
                      <a:lnTo>
                        <a:pt x="90" y="15"/>
                      </a:lnTo>
                      <a:lnTo>
                        <a:pt x="100" y="16"/>
                      </a:lnTo>
                      <a:lnTo>
                        <a:pt x="104" y="32"/>
                      </a:lnTo>
                      <a:lnTo>
                        <a:pt x="106" y="50"/>
                      </a:lnTo>
                      <a:lnTo>
                        <a:pt x="106" y="67"/>
                      </a:lnTo>
                      <a:lnTo>
                        <a:pt x="105" y="84"/>
                      </a:lnTo>
                      <a:lnTo>
                        <a:pt x="105" y="102"/>
                      </a:lnTo>
                      <a:lnTo>
                        <a:pt x="103" y="114"/>
                      </a:lnTo>
                      <a:lnTo>
                        <a:pt x="95" y="120"/>
                      </a:lnTo>
                      <a:lnTo>
                        <a:pt x="84" y="121"/>
                      </a:lnTo>
                      <a:lnTo>
                        <a:pt x="67" y="122"/>
                      </a:lnTo>
                      <a:lnTo>
                        <a:pt x="46" y="125"/>
                      </a:lnTo>
                      <a:lnTo>
                        <a:pt x="29" y="123"/>
                      </a:lnTo>
                      <a:lnTo>
                        <a:pt x="15" y="120"/>
                      </a:lnTo>
                      <a:lnTo>
                        <a:pt x="7" y="113"/>
                      </a:lnTo>
                      <a:lnTo>
                        <a:pt x="2" y="101"/>
                      </a:lnTo>
                      <a:lnTo>
                        <a:pt x="0" y="91"/>
                      </a:lnTo>
                      <a:lnTo>
                        <a:pt x="3" y="72"/>
                      </a:lnTo>
                      <a:lnTo>
                        <a:pt x="7" y="53"/>
                      </a:lnTo>
                      <a:lnTo>
                        <a:pt x="11" y="31"/>
                      </a:lnTo>
                      <a:lnTo>
                        <a:pt x="16" y="15"/>
                      </a:lnTo>
                      <a:lnTo>
                        <a:pt x="22" y="4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8" name="Freeform 23"/>
                <p:cNvSpPr>
                  <a:spLocks/>
                </p:cNvSpPr>
                <p:nvPr/>
              </p:nvSpPr>
              <p:spPr bwMode="auto">
                <a:xfrm>
                  <a:off x="3081" y="1303"/>
                  <a:ext cx="116" cy="160"/>
                </a:xfrm>
                <a:custGeom>
                  <a:avLst/>
                  <a:gdLst>
                    <a:gd name="T0" fmla="*/ 17 w 116"/>
                    <a:gd name="T1" fmla="*/ 19 h 160"/>
                    <a:gd name="T2" fmla="*/ 28 w 116"/>
                    <a:gd name="T3" fmla="*/ 6 h 160"/>
                    <a:gd name="T4" fmla="*/ 38 w 116"/>
                    <a:gd name="T5" fmla="*/ 2 h 160"/>
                    <a:gd name="T6" fmla="*/ 49 w 116"/>
                    <a:gd name="T7" fmla="*/ 0 h 160"/>
                    <a:gd name="T8" fmla="*/ 59 w 116"/>
                    <a:gd name="T9" fmla="*/ 2 h 160"/>
                    <a:gd name="T10" fmla="*/ 70 w 116"/>
                    <a:gd name="T11" fmla="*/ 6 h 160"/>
                    <a:gd name="T12" fmla="*/ 76 w 116"/>
                    <a:gd name="T13" fmla="*/ 14 h 160"/>
                    <a:gd name="T14" fmla="*/ 80 w 116"/>
                    <a:gd name="T15" fmla="*/ 25 h 160"/>
                    <a:gd name="T16" fmla="*/ 80 w 116"/>
                    <a:gd name="T17" fmla="*/ 42 h 160"/>
                    <a:gd name="T18" fmla="*/ 78 w 116"/>
                    <a:gd name="T19" fmla="*/ 59 h 160"/>
                    <a:gd name="T20" fmla="*/ 80 w 116"/>
                    <a:gd name="T21" fmla="*/ 69 h 160"/>
                    <a:gd name="T22" fmla="*/ 83 w 116"/>
                    <a:gd name="T23" fmla="*/ 83 h 160"/>
                    <a:gd name="T24" fmla="*/ 86 w 116"/>
                    <a:gd name="T25" fmla="*/ 90 h 160"/>
                    <a:gd name="T26" fmla="*/ 93 w 116"/>
                    <a:gd name="T27" fmla="*/ 94 h 160"/>
                    <a:gd name="T28" fmla="*/ 104 w 116"/>
                    <a:gd name="T29" fmla="*/ 97 h 160"/>
                    <a:gd name="T30" fmla="*/ 111 w 116"/>
                    <a:gd name="T31" fmla="*/ 102 h 160"/>
                    <a:gd name="T32" fmla="*/ 116 w 116"/>
                    <a:gd name="T33" fmla="*/ 111 h 160"/>
                    <a:gd name="T34" fmla="*/ 114 w 116"/>
                    <a:gd name="T35" fmla="*/ 122 h 160"/>
                    <a:gd name="T36" fmla="*/ 108 w 116"/>
                    <a:gd name="T37" fmla="*/ 133 h 160"/>
                    <a:gd name="T38" fmla="*/ 101 w 116"/>
                    <a:gd name="T39" fmla="*/ 145 h 160"/>
                    <a:gd name="T40" fmla="*/ 94 w 116"/>
                    <a:gd name="T41" fmla="*/ 153 h 160"/>
                    <a:gd name="T42" fmla="*/ 80 w 116"/>
                    <a:gd name="T43" fmla="*/ 158 h 160"/>
                    <a:gd name="T44" fmla="*/ 64 w 116"/>
                    <a:gd name="T45" fmla="*/ 160 h 160"/>
                    <a:gd name="T46" fmla="*/ 46 w 116"/>
                    <a:gd name="T47" fmla="*/ 160 h 160"/>
                    <a:gd name="T48" fmla="*/ 32 w 116"/>
                    <a:gd name="T49" fmla="*/ 159 h 160"/>
                    <a:gd name="T50" fmla="*/ 23 w 116"/>
                    <a:gd name="T51" fmla="*/ 155 h 160"/>
                    <a:gd name="T52" fmla="*/ 14 w 116"/>
                    <a:gd name="T53" fmla="*/ 149 h 160"/>
                    <a:gd name="T54" fmla="*/ 7 w 116"/>
                    <a:gd name="T55" fmla="*/ 138 h 160"/>
                    <a:gd name="T56" fmla="*/ 3 w 116"/>
                    <a:gd name="T57" fmla="*/ 124 h 160"/>
                    <a:gd name="T58" fmla="*/ 0 w 116"/>
                    <a:gd name="T59" fmla="*/ 107 h 160"/>
                    <a:gd name="T60" fmla="*/ 0 w 116"/>
                    <a:gd name="T61" fmla="*/ 90 h 160"/>
                    <a:gd name="T62" fmla="*/ 1 w 116"/>
                    <a:gd name="T63" fmla="*/ 75 h 160"/>
                    <a:gd name="T64" fmla="*/ 3 w 116"/>
                    <a:gd name="T65" fmla="*/ 60 h 160"/>
                    <a:gd name="T66" fmla="*/ 7 w 116"/>
                    <a:gd name="T67" fmla="*/ 47 h 160"/>
                    <a:gd name="T68" fmla="*/ 10 w 116"/>
                    <a:gd name="T69" fmla="*/ 33 h 160"/>
                    <a:gd name="T70" fmla="*/ 13 w 116"/>
                    <a:gd name="T71" fmla="*/ 24 h 160"/>
                    <a:gd name="T72" fmla="*/ 17 w 116"/>
                    <a:gd name="T73" fmla="*/ 19 h 1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16"/>
                    <a:gd name="T112" fmla="*/ 0 h 160"/>
                    <a:gd name="T113" fmla="*/ 116 w 116"/>
                    <a:gd name="T114" fmla="*/ 160 h 1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16" h="160">
                      <a:moveTo>
                        <a:pt x="17" y="19"/>
                      </a:moveTo>
                      <a:lnTo>
                        <a:pt x="28" y="6"/>
                      </a:lnTo>
                      <a:lnTo>
                        <a:pt x="38" y="2"/>
                      </a:lnTo>
                      <a:lnTo>
                        <a:pt x="49" y="0"/>
                      </a:lnTo>
                      <a:lnTo>
                        <a:pt x="59" y="2"/>
                      </a:lnTo>
                      <a:lnTo>
                        <a:pt x="70" y="6"/>
                      </a:lnTo>
                      <a:lnTo>
                        <a:pt x="76" y="14"/>
                      </a:lnTo>
                      <a:lnTo>
                        <a:pt x="80" y="25"/>
                      </a:lnTo>
                      <a:lnTo>
                        <a:pt x="80" y="42"/>
                      </a:lnTo>
                      <a:lnTo>
                        <a:pt x="78" y="59"/>
                      </a:lnTo>
                      <a:lnTo>
                        <a:pt x="80" y="69"/>
                      </a:lnTo>
                      <a:lnTo>
                        <a:pt x="83" y="83"/>
                      </a:lnTo>
                      <a:lnTo>
                        <a:pt x="86" y="90"/>
                      </a:lnTo>
                      <a:lnTo>
                        <a:pt x="93" y="94"/>
                      </a:lnTo>
                      <a:lnTo>
                        <a:pt x="104" y="97"/>
                      </a:lnTo>
                      <a:lnTo>
                        <a:pt x="111" y="102"/>
                      </a:lnTo>
                      <a:lnTo>
                        <a:pt x="116" y="111"/>
                      </a:lnTo>
                      <a:lnTo>
                        <a:pt x="114" y="122"/>
                      </a:lnTo>
                      <a:lnTo>
                        <a:pt x="108" y="133"/>
                      </a:lnTo>
                      <a:lnTo>
                        <a:pt x="101" y="145"/>
                      </a:lnTo>
                      <a:lnTo>
                        <a:pt x="94" y="153"/>
                      </a:lnTo>
                      <a:lnTo>
                        <a:pt x="80" y="158"/>
                      </a:lnTo>
                      <a:lnTo>
                        <a:pt x="64" y="160"/>
                      </a:lnTo>
                      <a:lnTo>
                        <a:pt x="46" y="160"/>
                      </a:lnTo>
                      <a:lnTo>
                        <a:pt x="32" y="159"/>
                      </a:lnTo>
                      <a:lnTo>
                        <a:pt x="23" y="155"/>
                      </a:lnTo>
                      <a:lnTo>
                        <a:pt x="14" y="149"/>
                      </a:lnTo>
                      <a:lnTo>
                        <a:pt x="7" y="138"/>
                      </a:lnTo>
                      <a:lnTo>
                        <a:pt x="3" y="124"/>
                      </a:lnTo>
                      <a:lnTo>
                        <a:pt x="0" y="107"/>
                      </a:lnTo>
                      <a:lnTo>
                        <a:pt x="0" y="90"/>
                      </a:lnTo>
                      <a:lnTo>
                        <a:pt x="1" y="75"/>
                      </a:lnTo>
                      <a:lnTo>
                        <a:pt x="3" y="60"/>
                      </a:lnTo>
                      <a:lnTo>
                        <a:pt x="7" y="47"/>
                      </a:lnTo>
                      <a:lnTo>
                        <a:pt x="10" y="33"/>
                      </a:lnTo>
                      <a:lnTo>
                        <a:pt x="13" y="24"/>
                      </a:lnTo>
                      <a:lnTo>
                        <a:pt x="17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09" name="Freeform 24"/>
                <p:cNvSpPr>
                  <a:spLocks/>
                </p:cNvSpPr>
                <p:nvPr/>
              </p:nvSpPr>
              <p:spPr bwMode="auto">
                <a:xfrm>
                  <a:off x="3133" y="1315"/>
                  <a:ext cx="136" cy="148"/>
                </a:xfrm>
                <a:custGeom>
                  <a:avLst/>
                  <a:gdLst>
                    <a:gd name="T0" fmla="*/ 5 w 136"/>
                    <a:gd name="T1" fmla="*/ 0 h 148"/>
                    <a:gd name="T2" fmla="*/ 12 w 136"/>
                    <a:gd name="T3" fmla="*/ 0 h 148"/>
                    <a:gd name="T4" fmla="*/ 22 w 136"/>
                    <a:gd name="T5" fmla="*/ 6 h 148"/>
                    <a:gd name="T6" fmla="*/ 29 w 136"/>
                    <a:gd name="T7" fmla="*/ 15 h 148"/>
                    <a:gd name="T8" fmla="*/ 37 w 136"/>
                    <a:gd name="T9" fmla="*/ 29 h 148"/>
                    <a:gd name="T10" fmla="*/ 43 w 136"/>
                    <a:gd name="T11" fmla="*/ 47 h 148"/>
                    <a:gd name="T12" fmla="*/ 52 w 136"/>
                    <a:gd name="T13" fmla="*/ 61 h 148"/>
                    <a:gd name="T14" fmla="*/ 61 w 136"/>
                    <a:gd name="T15" fmla="*/ 78 h 148"/>
                    <a:gd name="T16" fmla="*/ 70 w 136"/>
                    <a:gd name="T17" fmla="*/ 92 h 148"/>
                    <a:gd name="T18" fmla="*/ 80 w 136"/>
                    <a:gd name="T19" fmla="*/ 104 h 148"/>
                    <a:gd name="T20" fmla="*/ 93 w 136"/>
                    <a:gd name="T21" fmla="*/ 115 h 148"/>
                    <a:gd name="T22" fmla="*/ 102 w 136"/>
                    <a:gd name="T23" fmla="*/ 123 h 148"/>
                    <a:gd name="T24" fmla="*/ 111 w 136"/>
                    <a:gd name="T25" fmla="*/ 128 h 148"/>
                    <a:gd name="T26" fmla="*/ 122 w 136"/>
                    <a:gd name="T27" fmla="*/ 129 h 148"/>
                    <a:gd name="T28" fmla="*/ 132 w 136"/>
                    <a:gd name="T29" fmla="*/ 131 h 148"/>
                    <a:gd name="T30" fmla="*/ 136 w 136"/>
                    <a:gd name="T31" fmla="*/ 133 h 148"/>
                    <a:gd name="T32" fmla="*/ 136 w 136"/>
                    <a:gd name="T33" fmla="*/ 138 h 148"/>
                    <a:gd name="T34" fmla="*/ 133 w 136"/>
                    <a:gd name="T35" fmla="*/ 141 h 148"/>
                    <a:gd name="T36" fmla="*/ 124 w 136"/>
                    <a:gd name="T37" fmla="*/ 141 h 148"/>
                    <a:gd name="T38" fmla="*/ 116 w 136"/>
                    <a:gd name="T39" fmla="*/ 138 h 148"/>
                    <a:gd name="T40" fmla="*/ 107 w 136"/>
                    <a:gd name="T41" fmla="*/ 136 h 148"/>
                    <a:gd name="T42" fmla="*/ 105 w 136"/>
                    <a:gd name="T43" fmla="*/ 136 h 148"/>
                    <a:gd name="T44" fmla="*/ 98 w 136"/>
                    <a:gd name="T45" fmla="*/ 135 h 148"/>
                    <a:gd name="T46" fmla="*/ 88 w 136"/>
                    <a:gd name="T47" fmla="*/ 139 h 148"/>
                    <a:gd name="T48" fmla="*/ 82 w 136"/>
                    <a:gd name="T49" fmla="*/ 147 h 148"/>
                    <a:gd name="T50" fmla="*/ 72 w 136"/>
                    <a:gd name="T51" fmla="*/ 148 h 148"/>
                    <a:gd name="T52" fmla="*/ 66 w 136"/>
                    <a:gd name="T53" fmla="*/ 143 h 148"/>
                    <a:gd name="T54" fmla="*/ 70 w 136"/>
                    <a:gd name="T55" fmla="*/ 136 h 148"/>
                    <a:gd name="T56" fmla="*/ 78 w 136"/>
                    <a:gd name="T57" fmla="*/ 134 h 148"/>
                    <a:gd name="T58" fmla="*/ 84 w 136"/>
                    <a:gd name="T59" fmla="*/ 130 h 148"/>
                    <a:gd name="T60" fmla="*/ 84 w 136"/>
                    <a:gd name="T61" fmla="*/ 127 h 148"/>
                    <a:gd name="T62" fmla="*/ 81 w 136"/>
                    <a:gd name="T63" fmla="*/ 121 h 148"/>
                    <a:gd name="T64" fmla="*/ 72 w 136"/>
                    <a:gd name="T65" fmla="*/ 115 h 148"/>
                    <a:gd name="T66" fmla="*/ 61 w 136"/>
                    <a:gd name="T67" fmla="*/ 108 h 148"/>
                    <a:gd name="T68" fmla="*/ 52 w 136"/>
                    <a:gd name="T69" fmla="*/ 99 h 148"/>
                    <a:gd name="T70" fmla="*/ 43 w 136"/>
                    <a:gd name="T71" fmla="*/ 87 h 148"/>
                    <a:gd name="T72" fmla="*/ 40 w 136"/>
                    <a:gd name="T73" fmla="*/ 76 h 148"/>
                    <a:gd name="T74" fmla="*/ 37 w 136"/>
                    <a:gd name="T75" fmla="*/ 68 h 148"/>
                    <a:gd name="T76" fmla="*/ 30 w 136"/>
                    <a:gd name="T77" fmla="*/ 61 h 148"/>
                    <a:gd name="T78" fmla="*/ 23 w 136"/>
                    <a:gd name="T79" fmla="*/ 51 h 148"/>
                    <a:gd name="T80" fmla="*/ 13 w 136"/>
                    <a:gd name="T81" fmla="*/ 38 h 148"/>
                    <a:gd name="T82" fmla="*/ 7 w 136"/>
                    <a:gd name="T83" fmla="*/ 27 h 148"/>
                    <a:gd name="T84" fmla="*/ 1 w 136"/>
                    <a:gd name="T85" fmla="*/ 12 h 148"/>
                    <a:gd name="T86" fmla="*/ 0 w 136"/>
                    <a:gd name="T87" fmla="*/ 3 h 148"/>
                    <a:gd name="T88" fmla="*/ 2 w 136"/>
                    <a:gd name="T89" fmla="*/ 3 h 148"/>
                    <a:gd name="T90" fmla="*/ 5 w 136"/>
                    <a:gd name="T91" fmla="*/ 0 h 14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136"/>
                    <a:gd name="T139" fmla="*/ 0 h 148"/>
                    <a:gd name="T140" fmla="*/ 136 w 136"/>
                    <a:gd name="T141" fmla="*/ 148 h 14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136" h="148">
                      <a:moveTo>
                        <a:pt x="5" y="0"/>
                      </a:moveTo>
                      <a:lnTo>
                        <a:pt x="12" y="0"/>
                      </a:lnTo>
                      <a:lnTo>
                        <a:pt x="22" y="6"/>
                      </a:lnTo>
                      <a:lnTo>
                        <a:pt x="29" y="15"/>
                      </a:lnTo>
                      <a:lnTo>
                        <a:pt x="37" y="29"/>
                      </a:lnTo>
                      <a:lnTo>
                        <a:pt x="43" y="47"/>
                      </a:lnTo>
                      <a:lnTo>
                        <a:pt x="52" y="61"/>
                      </a:lnTo>
                      <a:lnTo>
                        <a:pt x="61" y="78"/>
                      </a:lnTo>
                      <a:lnTo>
                        <a:pt x="70" y="92"/>
                      </a:lnTo>
                      <a:lnTo>
                        <a:pt x="80" y="104"/>
                      </a:lnTo>
                      <a:lnTo>
                        <a:pt x="93" y="115"/>
                      </a:lnTo>
                      <a:lnTo>
                        <a:pt x="102" y="123"/>
                      </a:lnTo>
                      <a:lnTo>
                        <a:pt x="111" y="128"/>
                      </a:lnTo>
                      <a:lnTo>
                        <a:pt x="122" y="129"/>
                      </a:lnTo>
                      <a:lnTo>
                        <a:pt x="132" y="131"/>
                      </a:lnTo>
                      <a:lnTo>
                        <a:pt x="136" y="133"/>
                      </a:lnTo>
                      <a:lnTo>
                        <a:pt x="136" y="138"/>
                      </a:lnTo>
                      <a:lnTo>
                        <a:pt x="133" y="141"/>
                      </a:lnTo>
                      <a:lnTo>
                        <a:pt x="124" y="141"/>
                      </a:lnTo>
                      <a:lnTo>
                        <a:pt x="116" y="138"/>
                      </a:lnTo>
                      <a:lnTo>
                        <a:pt x="107" y="136"/>
                      </a:lnTo>
                      <a:lnTo>
                        <a:pt x="105" y="136"/>
                      </a:lnTo>
                      <a:lnTo>
                        <a:pt x="98" y="135"/>
                      </a:lnTo>
                      <a:lnTo>
                        <a:pt x="88" y="139"/>
                      </a:lnTo>
                      <a:lnTo>
                        <a:pt x="82" y="147"/>
                      </a:lnTo>
                      <a:lnTo>
                        <a:pt x="72" y="148"/>
                      </a:lnTo>
                      <a:lnTo>
                        <a:pt x="66" y="143"/>
                      </a:lnTo>
                      <a:lnTo>
                        <a:pt x="70" y="136"/>
                      </a:lnTo>
                      <a:lnTo>
                        <a:pt x="78" y="134"/>
                      </a:lnTo>
                      <a:lnTo>
                        <a:pt x="84" y="130"/>
                      </a:lnTo>
                      <a:lnTo>
                        <a:pt x="84" y="127"/>
                      </a:lnTo>
                      <a:lnTo>
                        <a:pt x="81" y="121"/>
                      </a:lnTo>
                      <a:lnTo>
                        <a:pt x="72" y="115"/>
                      </a:lnTo>
                      <a:lnTo>
                        <a:pt x="61" y="108"/>
                      </a:lnTo>
                      <a:lnTo>
                        <a:pt x="52" y="99"/>
                      </a:lnTo>
                      <a:lnTo>
                        <a:pt x="43" y="87"/>
                      </a:lnTo>
                      <a:lnTo>
                        <a:pt x="40" y="76"/>
                      </a:lnTo>
                      <a:lnTo>
                        <a:pt x="37" y="68"/>
                      </a:lnTo>
                      <a:lnTo>
                        <a:pt x="30" y="61"/>
                      </a:lnTo>
                      <a:lnTo>
                        <a:pt x="23" y="51"/>
                      </a:lnTo>
                      <a:lnTo>
                        <a:pt x="13" y="38"/>
                      </a:lnTo>
                      <a:lnTo>
                        <a:pt x="7" y="27"/>
                      </a:lnTo>
                      <a:lnTo>
                        <a:pt x="1" y="12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10" name="Freeform 25"/>
                <p:cNvSpPr>
                  <a:spLocks/>
                </p:cNvSpPr>
                <p:nvPr/>
              </p:nvSpPr>
              <p:spPr bwMode="auto">
                <a:xfrm>
                  <a:off x="3191" y="1294"/>
                  <a:ext cx="40" cy="100"/>
                </a:xfrm>
                <a:custGeom>
                  <a:avLst/>
                  <a:gdLst>
                    <a:gd name="T0" fmla="*/ 12 w 40"/>
                    <a:gd name="T1" fmla="*/ 100 h 100"/>
                    <a:gd name="T2" fmla="*/ 15 w 40"/>
                    <a:gd name="T3" fmla="*/ 86 h 100"/>
                    <a:gd name="T4" fmla="*/ 20 w 40"/>
                    <a:gd name="T5" fmla="*/ 74 h 100"/>
                    <a:gd name="T6" fmla="*/ 30 w 40"/>
                    <a:gd name="T7" fmla="*/ 67 h 100"/>
                    <a:gd name="T8" fmla="*/ 37 w 40"/>
                    <a:gd name="T9" fmla="*/ 60 h 100"/>
                    <a:gd name="T10" fmla="*/ 40 w 40"/>
                    <a:gd name="T11" fmla="*/ 52 h 100"/>
                    <a:gd name="T12" fmla="*/ 37 w 40"/>
                    <a:gd name="T13" fmla="*/ 41 h 100"/>
                    <a:gd name="T14" fmla="*/ 32 w 40"/>
                    <a:gd name="T15" fmla="*/ 29 h 100"/>
                    <a:gd name="T16" fmla="*/ 33 w 40"/>
                    <a:gd name="T17" fmla="*/ 15 h 100"/>
                    <a:gd name="T18" fmla="*/ 36 w 40"/>
                    <a:gd name="T19" fmla="*/ 9 h 100"/>
                    <a:gd name="T20" fmla="*/ 31 w 40"/>
                    <a:gd name="T21" fmla="*/ 2 h 100"/>
                    <a:gd name="T22" fmla="*/ 18 w 40"/>
                    <a:gd name="T23" fmla="*/ 0 h 100"/>
                    <a:gd name="T24" fmla="*/ 11 w 40"/>
                    <a:gd name="T25" fmla="*/ 5 h 100"/>
                    <a:gd name="T26" fmla="*/ 10 w 40"/>
                    <a:gd name="T27" fmla="*/ 21 h 100"/>
                    <a:gd name="T28" fmla="*/ 16 w 40"/>
                    <a:gd name="T29" fmla="*/ 38 h 100"/>
                    <a:gd name="T30" fmla="*/ 19 w 40"/>
                    <a:gd name="T31" fmla="*/ 48 h 100"/>
                    <a:gd name="T32" fmla="*/ 16 w 40"/>
                    <a:gd name="T33" fmla="*/ 60 h 100"/>
                    <a:gd name="T34" fmla="*/ 9 w 40"/>
                    <a:gd name="T35" fmla="*/ 69 h 100"/>
                    <a:gd name="T36" fmla="*/ 2 w 40"/>
                    <a:gd name="T37" fmla="*/ 80 h 100"/>
                    <a:gd name="T38" fmla="*/ 0 w 40"/>
                    <a:gd name="T39" fmla="*/ 84 h 100"/>
                    <a:gd name="T40" fmla="*/ 12 w 40"/>
                    <a:gd name="T41" fmla="*/ 100 h 1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0"/>
                    <a:gd name="T64" fmla="*/ 0 h 100"/>
                    <a:gd name="T65" fmla="*/ 40 w 40"/>
                    <a:gd name="T66" fmla="*/ 100 h 1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0" h="100">
                      <a:moveTo>
                        <a:pt x="12" y="100"/>
                      </a:moveTo>
                      <a:lnTo>
                        <a:pt x="15" y="86"/>
                      </a:lnTo>
                      <a:lnTo>
                        <a:pt x="20" y="74"/>
                      </a:lnTo>
                      <a:lnTo>
                        <a:pt x="30" y="67"/>
                      </a:lnTo>
                      <a:lnTo>
                        <a:pt x="37" y="60"/>
                      </a:lnTo>
                      <a:lnTo>
                        <a:pt x="40" y="52"/>
                      </a:lnTo>
                      <a:lnTo>
                        <a:pt x="37" y="41"/>
                      </a:lnTo>
                      <a:lnTo>
                        <a:pt x="32" y="29"/>
                      </a:lnTo>
                      <a:lnTo>
                        <a:pt x="33" y="15"/>
                      </a:lnTo>
                      <a:lnTo>
                        <a:pt x="36" y="9"/>
                      </a:lnTo>
                      <a:lnTo>
                        <a:pt x="31" y="2"/>
                      </a:lnTo>
                      <a:lnTo>
                        <a:pt x="18" y="0"/>
                      </a:lnTo>
                      <a:lnTo>
                        <a:pt x="11" y="5"/>
                      </a:lnTo>
                      <a:lnTo>
                        <a:pt x="10" y="21"/>
                      </a:lnTo>
                      <a:lnTo>
                        <a:pt x="16" y="38"/>
                      </a:lnTo>
                      <a:lnTo>
                        <a:pt x="19" y="48"/>
                      </a:lnTo>
                      <a:lnTo>
                        <a:pt x="16" y="60"/>
                      </a:lnTo>
                      <a:lnTo>
                        <a:pt x="9" y="69"/>
                      </a:lnTo>
                      <a:lnTo>
                        <a:pt x="2" y="80"/>
                      </a:lnTo>
                      <a:lnTo>
                        <a:pt x="0" y="84"/>
                      </a:lnTo>
                      <a:lnTo>
                        <a:pt x="12" y="10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11" name="Freeform 26"/>
                <p:cNvSpPr>
                  <a:spLocks/>
                </p:cNvSpPr>
                <p:nvPr/>
              </p:nvSpPr>
              <p:spPr bwMode="auto">
                <a:xfrm>
                  <a:off x="3171" y="1278"/>
                  <a:ext cx="26" cy="81"/>
                </a:xfrm>
                <a:custGeom>
                  <a:avLst/>
                  <a:gdLst>
                    <a:gd name="T0" fmla="*/ 5 w 26"/>
                    <a:gd name="T1" fmla="*/ 64 h 81"/>
                    <a:gd name="T2" fmla="*/ 2 w 26"/>
                    <a:gd name="T3" fmla="*/ 48 h 81"/>
                    <a:gd name="T4" fmla="*/ 0 w 26"/>
                    <a:gd name="T5" fmla="*/ 34 h 81"/>
                    <a:gd name="T6" fmla="*/ 3 w 26"/>
                    <a:gd name="T7" fmla="*/ 18 h 81"/>
                    <a:gd name="T8" fmla="*/ 6 w 26"/>
                    <a:gd name="T9" fmla="*/ 10 h 81"/>
                    <a:gd name="T10" fmla="*/ 11 w 26"/>
                    <a:gd name="T11" fmla="*/ 5 h 81"/>
                    <a:gd name="T12" fmla="*/ 15 w 26"/>
                    <a:gd name="T13" fmla="*/ 0 h 81"/>
                    <a:gd name="T14" fmla="*/ 23 w 26"/>
                    <a:gd name="T15" fmla="*/ 1 h 81"/>
                    <a:gd name="T16" fmla="*/ 25 w 26"/>
                    <a:gd name="T17" fmla="*/ 9 h 81"/>
                    <a:gd name="T18" fmla="*/ 26 w 26"/>
                    <a:gd name="T19" fmla="*/ 19 h 81"/>
                    <a:gd name="T20" fmla="*/ 21 w 26"/>
                    <a:gd name="T21" fmla="*/ 28 h 81"/>
                    <a:gd name="T22" fmla="*/ 19 w 26"/>
                    <a:gd name="T23" fmla="*/ 41 h 81"/>
                    <a:gd name="T24" fmla="*/ 20 w 26"/>
                    <a:gd name="T25" fmla="*/ 43 h 81"/>
                    <a:gd name="T26" fmla="*/ 22 w 26"/>
                    <a:gd name="T27" fmla="*/ 54 h 81"/>
                    <a:gd name="T28" fmla="*/ 24 w 26"/>
                    <a:gd name="T29" fmla="*/ 63 h 81"/>
                    <a:gd name="T30" fmla="*/ 22 w 26"/>
                    <a:gd name="T31" fmla="*/ 69 h 81"/>
                    <a:gd name="T32" fmla="*/ 18 w 26"/>
                    <a:gd name="T33" fmla="*/ 75 h 81"/>
                    <a:gd name="T34" fmla="*/ 12 w 26"/>
                    <a:gd name="T35" fmla="*/ 81 h 81"/>
                    <a:gd name="T36" fmla="*/ 5 w 26"/>
                    <a:gd name="T37" fmla="*/ 64 h 81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26"/>
                    <a:gd name="T58" fmla="*/ 0 h 81"/>
                    <a:gd name="T59" fmla="*/ 26 w 26"/>
                    <a:gd name="T60" fmla="*/ 81 h 81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26" h="81">
                      <a:moveTo>
                        <a:pt x="5" y="64"/>
                      </a:moveTo>
                      <a:lnTo>
                        <a:pt x="2" y="48"/>
                      </a:lnTo>
                      <a:lnTo>
                        <a:pt x="0" y="34"/>
                      </a:lnTo>
                      <a:lnTo>
                        <a:pt x="3" y="18"/>
                      </a:lnTo>
                      <a:lnTo>
                        <a:pt x="6" y="10"/>
                      </a:lnTo>
                      <a:lnTo>
                        <a:pt x="11" y="5"/>
                      </a:lnTo>
                      <a:lnTo>
                        <a:pt x="15" y="0"/>
                      </a:lnTo>
                      <a:lnTo>
                        <a:pt x="23" y="1"/>
                      </a:lnTo>
                      <a:lnTo>
                        <a:pt x="25" y="9"/>
                      </a:lnTo>
                      <a:lnTo>
                        <a:pt x="26" y="19"/>
                      </a:lnTo>
                      <a:lnTo>
                        <a:pt x="21" y="28"/>
                      </a:lnTo>
                      <a:lnTo>
                        <a:pt x="19" y="41"/>
                      </a:lnTo>
                      <a:lnTo>
                        <a:pt x="20" y="43"/>
                      </a:lnTo>
                      <a:lnTo>
                        <a:pt x="22" y="54"/>
                      </a:lnTo>
                      <a:lnTo>
                        <a:pt x="24" y="63"/>
                      </a:lnTo>
                      <a:lnTo>
                        <a:pt x="22" y="69"/>
                      </a:lnTo>
                      <a:lnTo>
                        <a:pt x="18" y="75"/>
                      </a:lnTo>
                      <a:lnTo>
                        <a:pt x="12" y="81"/>
                      </a:lnTo>
                      <a:lnTo>
                        <a:pt x="5" y="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465638" y="3429000"/>
            <a:ext cx="1752600" cy="1447800"/>
            <a:chOff x="2765" y="3120"/>
            <a:chExt cx="1104" cy="912"/>
          </a:xfrm>
        </p:grpSpPr>
        <p:sp>
          <p:nvSpPr>
            <p:cNvPr id="3098" name="AutoShape 28"/>
            <p:cNvSpPr>
              <a:spLocks noChangeArrowheads="1"/>
            </p:cNvSpPr>
            <p:nvPr/>
          </p:nvSpPr>
          <p:spPr bwMode="auto">
            <a:xfrm>
              <a:off x="2765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aphicFrame>
          <p:nvGraphicFramePr>
            <p:cNvPr id="3075" name="Object 29"/>
            <p:cNvGraphicFramePr>
              <a:graphicFrameLocks noChangeAspect="1"/>
            </p:cNvGraphicFramePr>
            <p:nvPr/>
          </p:nvGraphicFramePr>
          <p:xfrm>
            <a:off x="3039" y="3333"/>
            <a:ext cx="657" cy="6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Clip" r:id="rId10" imgW="1868400" imgH="1847520" progId="MS_ClipArt_Gallery.2">
                    <p:embed/>
                  </p:oleObj>
                </mc:Choice>
                <mc:Fallback>
                  <p:oleObj name="Clip" r:id="rId10" imgW="1868400" imgH="1847520" progId="MS_ClipArt_Gallery.2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3333"/>
                          <a:ext cx="657" cy="6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304800" y="3429000"/>
            <a:ext cx="1752600" cy="1447800"/>
            <a:chOff x="144" y="3120"/>
            <a:chExt cx="1104" cy="912"/>
          </a:xfrm>
        </p:grpSpPr>
        <p:sp>
          <p:nvSpPr>
            <p:cNvPr id="3097" name="AutoShape 31"/>
            <p:cNvSpPr>
              <a:spLocks noChangeArrowheads="1"/>
            </p:cNvSpPr>
            <p:nvPr/>
          </p:nvSpPr>
          <p:spPr bwMode="auto">
            <a:xfrm>
              <a:off x="144" y="3120"/>
              <a:ext cx="1104" cy="912"/>
            </a:xfrm>
            <a:prstGeom prst="chevron">
              <a:avLst>
                <a:gd name="adj" fmla="val 30263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endParaRPr lang="th-TH" altLang="th-TH"/>
            </a:p>
          </p:txBody>
        </p:sp>
        <p:graphicFrame>
          <p:nvGraphicFramePr>
            <p:cNvPr id="3074" name="Object 32"/>
            <p:cNvGraphicFramePr>
              <a:graphicFrameLocks noChangeAspect="1"/>
            </p:cNvGraphicFramePr>
            <p:nvPr/>
          </p:nvGraphicFramePr>
          <p:xfrm>
            <a:off x="481" y="3312"/>
            <a:ext cx="527" cy="6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Clip" r:id="rId12" imgW="3131640" imgH="3926880" progId="MS_ClipArt_Gallery.2">
                    <p:embed/>
                  </p:oleObj>
                </mc:Choice>
                <mc:Fallback>
                  <p:oleObj name="Clip" r:id="rId12" imgW="3131640" imgH="3926880" progId="MS_ClipArt_Gallery.2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" y="3312"/>
                          <a:ext cx="527" cy="6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76200" y="4953000"/>
            <a:ext cx="8785225" cy="396875"/>
            <a:chOff x="48" y="3036"/>
            <a:chExt cx="5534" cy="250"/>
          </a:xfrm>
        </p:grpSpPr>
        <p:sp>
          <p:nvSpPr>
            <p:cNvPr id="3091" name="Text Box 34"/>
            <p:cNvSpPr txBox="1">
              <a:spLocks noChangeArrowheads="1"/>
            </p:cNvSpPr>
            <p:nvPr/>
          </p:nvSpPr>
          <p:spPr bwMode="auto">
            <a:xfrm>
              <a:off x="48" y="3036"/>
              <a:ext cx="98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Awareness</a:t>
              </a: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3092" name="Text Box 35"/>
            <p:cNvSpPr txBox="1">
              <a:spLocks noChangeArrowheads="1"/>
            </p:cNvSpPr>
            <p:nvPr/>
          </p:nvSpPr>
          <p:spPr bwMode="auto">
            <a:xfrm>
              <a:off x="1064" y="3036"/>
              <a:ext cx="10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Knowledge</a:t>
              </a: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3093" name="Text Box 36"/>
            <p:cNvSpPr txBox="1">
              <a:spLocks noChangeArrowheads="1"/>
            </p:cNvSpPr>
            <p:nvPr/>
          </p:nvSpPr>
          <p:spPr bwMode="auto">
            <a:xfrm>
              <a:off x="2733" y="3036"/>
              <a:ext cx="9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Preference</a:t>
              </a: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3094" name="Text Box 37"/>
            <p:cNvSpPr txBox="1">
              <a:spLocks noChangeArrowheads="1"/>
            </p:cNvSpPr>
            <p:nvPr/>
          </p:nvSpPr>
          <p:spPr bwMode="auto">
            <a:xfrm>
              <a:off x="2090" y="3036"/>
              <a:ext cx="6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Liking</a:t>
              </a: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3095" name="Text Box 38"/>
            <p:cNvSpPr txBox="1">
              <a:spLocks noChangeArrowheads="1"/>
            </p:cNvSpPr>
            <p:nvPr/>
          </p:nvSpPr>
          <p:spPr bwMode="auto">
            <a:xfrm>
              <a:off x="3732" y="3036"/>
              <a:ext cx="96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Conviction</a:t>
              </a: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3096" name="Text Box 39"/>
            <p:cNvSpPr txBox="1">
              <a:spLocks noChangeArrowheads="1"/>
            </p:cNvSpPr>
            <p:nvPr/>
          </p:nvSpPr>
          <p:spPr bwMode="auto">
            <a:xfrm>
              <a:off x="4731" y="3036"/>
              <a:ext cx="8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1pPr>
              <a:lvl2pPr marL="742950" indent="-28575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2pPr>
              <a:lvl3pPr marL="11430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3pPr>
              <a:lvl4pPr marL="16002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4pPr>
              <a:lvl5pPr marL="2057400" indent="-228600"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 sz="3200" b="1">
                  <a:solidFill>
                    <a:schemeClr val="tx1"/>
                  </a:solidFill>
                  <a:latin typeface="Angsana New" pitchFamily="18" charset="-34"/>
                </a:defRPr>
              </a:lvl9pPr>
            </a:lstStyle>
            <a:p>
              <a:pPr algn="l"/>
              <a:r>
                <a:rPr lang="en-US" altLang="th-TH" sz="2000">
                  <a:latin typeface="Arial" pitchFamily="34" charset="0"/>
                </a:rPr>
                <a:t>Purchase</a:t>
              </a:r>
              <a:endParaRPr lang="th-TH" altLang="th-TH" sz="2000">
                <a:latin typeface="Arial" pitchFamily="34" charset="0"/>
              </a:endParaRPr>
            </a:p>
          </p:txBody>
        </p:sp>
      </p:grpSp>
      <p:sp>
        <p:nvSpPr>
          <p:cNvPr id="284712" name="Text Box 40"/>
          <p:cNvSpPr txBox="1">
            <a:spLocks noChangeArrowheads="1"/>
          </p:cNvSpPr>
          <p:nvPr/>
        </p:nvSpPr>
        <p:spPr bwMode="auto">
          <a:xfrm>
            <a:off x="215900" y="5448300"/>
            <a:ext cx="25019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/>
              <a:t>ต้องการให้ผู้รับสาร</a:t>
            </a:r>
          </a:p>
          <a:p>
            <a:pPr>
              <a:lnSpc>
                <a:spcPct val="80000"/>
              </a:lnSpc>
            </a:pPr>
            <a:r>
              <a:rPr lang="th-TH" altLang="th-TH"/>
              <a:t>รับรู้ข้อมูล</a:t>
            </a:r>
          </a:p>
        </p:txBody>
      </p:sp>
      <p:sp>
        <p:nvSpPr>
          <p:cNvPr id="284713" name="Text Box 41"/>
          <p:cNvSpPr txBox="1">
            <a:spLocks noChangeArrowheads="1"/>
          </p:cNvSpPr>
          <p:nvPr/>
        </p:nvSpPr>
        <p:spPr bwMode="auto">
          <a:xfrm>
            <a:off x="3127375" y="5448300"/>
            <a:ext cx="272573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/>
              <a:t>ต้องการเปลี่ยนแปลง</a:t>
            </a:r>
          </a:p>
          <a:p>
            <a:pPr>
              <a:lnSpc>
                <a:spcPct val="80000"/>
              </a:lnSpc>
            </a:pPr>
            <a:r>
              <a:rPr lang="th-TH" altLang="th-TH"/>
              <a:t>ทัศนคติของผู้รับสาร</a:t>
            </a:r>
          </a:p>
        </p:txBody>
      </p:sp>
      <p:sp>
        <p:nvSpPr>
          <p:cNvPr id="284714" name="Text Box 42"/>
          <p:cNvSpPr txBox="1">
            <a:spLocks noChangeArrowheads="1"/>
          </p:cNvSpPr>
          <p:nvPr/>
        </p:nvSpPr>
        <p:spPr bwMode="auto">
          <a:xfrm>
            <a:off x="6223000" y="5448300"/>
            <a:ext cx="2503488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>
              <a:lnSpc>
                <a:spcPct val="80000"/>
              </a:lnSpc>
            </a:pPr>
            <a:r>
              <a:rPr lang="th-TH" altLang="th-TH"/>
              <a:t>ต้องการให้ผู้รับสาร</a:t>
            </a:r>
          </a:p>
          <a:p>
            <a:pPr>
              <a:lnSpc>
                <a:spcPct val="80000"/>
              </a:lnSpc>
            </a:pPr>
            <a:r>
              <a:rPr lang="th-TH" altLang="th-TH"/>
              <a:t>ตัดสินใจซื้อ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  <p:bldP spid="284712" grpId="0" autoUpdateAnimBg="0"/>
      <p:bldP spid="284713" grpId="0" autoUpdateAnimBg="0"/>
      <p:bldP spid="2847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การเลือกข่าวสารที่จะส่ง</a:t>
            </a:r>
          </a:p>
        </p:txBody>
      </p:sp>
      <p:sp>
        <p:nvSpPr>
          <p:cNvPr id="291847" name="Rectangle 7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0010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h-TH" sz="3600" smtClean="0"/>
              <a:t>เนื้อหาของข่าวสาร (Message Content)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การเชิญชวนด้านเหตุผล (Rational Appeals)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การเชิญชวนด้านอารมณ์ (Emotional Appeals)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การเชิญชวนด้านศีลธรรม (Moral Appeals)</a:t>
            </a:r>
          </a:p>
          <a:p>
            <a:pPr>
              <a:lnSpc>
                <a:spcPct val="90000"/>
              </a:lnSpc>
            </a:pPr>
            <a:r>
              <a:rPr lang="th-TH" altLang="th-TH" sz="3600" smtClean="0"/>
              <a:t>โครงสร้างของข่าวสาร (Message Structure)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การให้ข้อสรุป (Conclusion Drawing)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ทิศทางการนำเสนอ (One-side v.s. Two-side Argument)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ลำดับการนำเสนอ (Order of Presentation)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1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1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1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1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91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918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18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18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1476375" y="5588000"/>
            <a:ext cx="6480175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r>
              <a:rPr lang="en-US" altLang="th-TH" sz="2400">
                <a:latin typeface="Arial" pitchFamily="34" charset="0"/>
                <a:cs typeface="Arial" pitchFamily="34" charset="0"/>
              </a:rPr>
              <a:t>Attention </a:t>
            </a:r>
            <a:r>
              <a:rPr lang="en-US" altLang="th-TH" sz="2400">
                <a:latin typeface="Arial" pitchFamily="34" charset="0"/>
                <a:cs typeface="Arial" pitchFamily="34" charset="0"/>
                <a:sym typeface="Wingdings" pitchFamily="2" charset="2"/>
              </a:rPr>
              <a:t> Interest  Desire  Action</a:t>
            </a:r>
            <a:endParaRPr lang="th-TH" altLang="th-TH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smtClean="0"/>
              <a:t>3. การเลือกข่าวสารที่จะส่ง</a:t>
            </a:r>
          </a:p>
        </p:txBody>
      </p:sp>
      <p:sp>
        <p:nvSpPr>
          <p:cNvPr id="28570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altLang="th-TH" sz="3600" smtClean="0"/>
              <a:t>รูปแบบของข่าวสาร </a:t>
            </a:r>
            <a:r>
              <a:rPr lang="en-US" altLang="th-TH" sz="3600" smtClean="0"/>
              <a:t/>
            </a:r>
            <a:br>
              <a:rPr lang="en-US" altLang="th-TH" sz="3600" smtClean="0"/>
            </a:br>
            <a:r>
              <a:rPr lang="th-TH" altLang="th-TH" sz="3600" smtClean="0"/>
              <a:t>(Message Format)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คำพูด ตัวอักษร สี เสียง ฯลฯ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ขึ้นอยู่กับสื่อที่เลือกใช้</a:t>
            </a:r>
          </a:p>
          <a:p>
            <a:pPr lvl="1">
              <a:lnSpc>
                <a:spcPct val="90000"/>
              </a:lnSpc>
            </a:pPr>
            <a:r>
              <a:rPr lang="th-TH" altLang="th-TH" sz="3600" smtClean="0"/>
              <a:t>ใช้หลัก</a:t>
            </a:r>
            <a:r>
              <a:rPr lang="en-US" altLang="th-TH" sz="3600" smtClean="0"/>
              <a:t> AIDA</a:t>
            </a:r>
            <a:endParaRPr lang="th-TH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5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5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5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85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nimBg="1" autoUpdateAnimBg="0"/>
      <p:bldP spid="285703" grpId="0" build="p" autoUpdateAnimBg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3173</TotalTime>
  <Words>1958</Words>
  <Application>Microsoft Office PowerPoint</Application>
  <PresentationFormat>นำเสนอทางหน้าจอ (4:3)</PresentationFormat>
  <Paragraphs>363</Paragraphs>
  <Slides>43</Slides>
  <Notes>0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2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43</vt:i4>
      </vt:variant>
    </vt:vector>
  </HeadingPairs>
  <TitlesOfParts>
    <vt:vector size="46" baseType="lpstr">
      <vt:lpstr>ชุดรูปแบบของ Office</vt:lpstr>
      <vt:lpstr>1_ชุดรูปแบบของ Office</vt:lpstr>
      <vt:lpstr>Clip</vt:lpstr>
      <vt:lpstr>การส่งเสริมการตลาด</vt:lpstr>
      <vt:lpstr>การส่งเสริมการตลาด (Marketing Promotion)</vt:lpstr>
      <vt:lpstr>ส่วนประสมการส่งเสริมการตลาด (Promotion Mix)</vt:lpstr>
      <vt:lpstr>กระบวนการติดต่อสื่อสาร</vt:lpstr>
      <vt:lpstr>การพัฒนาประสิทธิภาพของกระบวนการติดต่อสื่อสาร</vt:lpstr>
      <vt:lpstr>1. การกำหนดกลุ่มผู้รับเป้าหมาย</vt:lpstr>
      <vt:lpstr>2. การกำหนดการตอบสนองที่ต้องการ</vt:lpstr>
      <vt:lpstr>3. การเลือกข่าวสารที่จะส่ง</vt:lpstr>
      <vt:lpstr>3. การเลือกข่าวสารที่จะส่ง</vt:lpstr>
      <vt:lpstr>4. การเลือกสื่อ</vt:lpstr>
      <vt:lpstr>5. การเลือกแหล่งข่าวสาร</vt:lpstr>
      <vt:lpstr>6. การรวบรวมข้อมูลป้อนกลับ</vt:lpstr>
      <vt:lpstr>การโฆษณา (Advertising)</vt:lpstr>
      <vt:lpstr>การตัดสินใจเกี่ยวกับการโฆษณา</vt:lpstr>
      <vt:lpstr>1. การกำหนดวัตถุประสงค์ของการโฆษณา</vt:lpstr>
      <vt:lpstr>2. การตัดสินใจในงบประมาณการโฆษณา</vt:lpstr>
      <vt:lpstr>วิธีการตั้งงบประมาณการโฆษณา</vt:lpstr>
      <vt:lpstr>3. การตัดสินใจในข่าวสาร</vt:lpstr>
      <vt:lpstr>3. การตัดสินใจในข่าวสาร</vt:lpstr>
      <vt:lpstr>4. การตัดสินใจเลือกสื่อโฆษณา</vt:lpstr>
      <vt:lpstr>4. การตัดสินใจเลือกสื่อโฆษณา</vt:lpstr>
      <vt:lpstr>5. การประเมินโฆษณา</vt:lpstr>
      <vt:lpstr>5. การประเมินโฆษณา</vt:lpstr>
      <vt:lpstr>การส่งเสริมการขาย (Sales Promotion)</vt:lpstr>
      <vt:lpstr>เป้าหมายของการส่งเสริมการขายไปยัง …</vt:lpstr>
      <vt:lpstr>เครื่องมือในการส่งเสริมการขาย</vt:lpstr>
      <vt:lpstr>การประชาสัมพันธ์ (Public Relations)</vt:lpstr>
      <vt:lpstr>เครื่องมือสำคัญของการประชาสัมพันธ์</vt:lpstr>
      <vt:lpstr>การขายโดยพนักงานขาย (Personal Selling)</vt:lpstr>
      <vt:lpstr>การจัดการหน่วยงานขาย</vt:lpstr>
      <vt:lpstr>1. การกำหนดวัตถุประสงค์ของหน่วยงานขาย</vt:lpstr>
      <vt:lpstr>2. การวางแผนกลยุทธ์หน่วยงานขาย</vt:lpstr>
      <vt:lpstr>2. การวางแผนกลยุทธ์หน่วยงานขาย</vt:lpstr>
      <vt:lpstr>3. การสรรหาและคัดเลือกพนักงานขาย</vt:lpstr>
      <vt:lpstr>4. การฝึกอบรมพนักงานขาย</vt:lpstr>
      <vt:lpstr>5. การควบคุมการปฏิบัติงานของพนักงานขาย</vt:lpstr>
      <vt:lpstr>6. การประเมินผลหน่วยงานขาย</vt:lpstr>
      <vt:lpstr>การตลาดทางตรง (Direct Marketing)</vt:lpstr>
      <vt:lpstr>รูปแบบของการสื่อสารโดยใช้การตลาดทางตรง</vt:lpstr>
      <vt:lpstr>กลยุทธ์ส่วนประสมการส่งเสริมการตลาด</vt:lpstr>
      <vt:lpstr>รูปแบบของผลิตภัณฑ์และลักษณะตลาด</vt:lpstr>
      <vt:lpstr>ระยะเวลาของวงจรชีวิตผลิตภัณฑ์</vt:lpstr>
      <vt:lpstr>การส่งเสริมการตลาด</vt:lpstr>
    </vt:vector>
  </TitlesOfParts>
  <Company>Ek Bunchua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705211</dc:title>
  <dc:subject>Marketing Principles</dc:subject>
  <dc:creator>Ek Bunchua</dc:creator>
  <cp:lastModifiedBy>Corporate Edition</cp:lastModifiedBy>
  <cp:revision>108</cp:revision>
  <cp:lastPrinted>1996-03-05T21:54:17Z</cp:lastPrinted>
  <dcterms:created xsi:type="dcterms:W3CDTF">1999-12-08T16:12:40Z</dcterms:created>
  <dcterms:modified xsi:type="dcterms:W3CDTF">2017-08-11T04:48:46Z</dcterms:modified>
</cp:coreProperties>
</file>