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5" r:id="rId4"/>
    <p:sldId id="277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6" r:id="rId15"/>
    <p:sldId id="304" r:id="rId16"/>
    <p:sldId id="420" r:id="rId17"/>
    <p:sldId id="436" r:id="rId18"/>
    <p:sldId id="421" r:id="rId19"/>
    <p:sldId id="422" r:id="rId20"/>
    <p:sldId id="437" r:id="rId21"/>
    <p:sldId id="423" r:id="rId22"/>
    <p:sldId id="438" r:id="rId23"/>
    <p:sldId id="307" r:id="rId24"/>
    <p:sldId id="425" r:id="rId25"/>
    <p:sldId id="426" r:id="rId26"/>
    <p:sldId id="308" r:id="rId27"/>
    <p:sldId id="309" r:id="rId28"/>
    <p:sldId id="310" r:id="rId29"/>
    <p:sldId id="316" r:id="rId30"/>
    <p:sldId id="311" r:id="rId31"/>
    <p:sldId id="428" r:id="rId32"/>
    <p:sldId id="368" r:id="rId33"/>
    <p:sldId id="372" r:id="rId34"/>
    <p:sldId id="373" r:id="rId35"/>
    <p:sldId id="375" r:id="rId36"/>
    <p:sldId id="376" r:id="rId37"/>
    <p:sldId id="377" r:id="rId38"/>
    <p:sldId id="378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406" r:id="rId54"/>
    <p:sldId id="407" r:id="rId55"/>
    <p:sldId id="409" r:id="rId56"/>
    <p:sldId id="410" r:id="rId57"/>
    <p:sldId id="430" r:id="rId58"/>
    <p:sldId id="431" r:id="rId59"/>
    <p:sldId id="432" r:id="rId60"/>
    <p:sldId id="433" r:id="rId61"/>
    <p:sldId id="434" r:id="rId62"/>
    <p:sldId id="282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81"/>
    <a:srgbClr val="000000"/>
    <a:srgbClr val="CCECFF"/>
    <a:srgbClr val="6D77B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94127" autoAdjust="0"/>
  </p:normalViewPr>
  <p:slideViewPr>
    <p:cSldViewPr>
      <p:cViewPr varScale="1">
        <p:scale>
          <a:sx n="105" d="100"/>
          <a:sy n="105" d="100"/>
        </p:scale>
        <p:origin x="18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E9125-487D-4B6B-9698-3DE07361CF0D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4944755-7FD6-403B-B22E-D91810B1AA59}">
      <dgm:prSet phldrT="[ข้อความ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endParaRPr lang="th-TH" dirty="0"/>
        </a:p>
      </dgm:t>
    </dgm:pt>
    <dgm:pt modelId="{9A1A4C41-4701-4E70-A038-114E0682279D}" type="parTrans" cxnId="{B1ECD20C-4A58-49C9-9FE0-FDF15596F1CE}">
      <dgm:prSet/>
      <dgm:spPr/>
      <dgm:t>
        <a:bodyPr/>
        <a:lstStyle/>
        <a:p>
          <a:endParaRPr lang="th-TH"/>
        </a:p>
      </dgm:t>
    </dgm:pt>
    <dgm:pt modelId="{DF5EB610-0719-44BD-A51A-396CD0344F36}" type="sibTrans" cxnId="{B1ECD20C-4A58-49C9-9FE0-FDF15596F1CE}">
      <dgm:prSet/>
      <dgm:spPr/>
      <dgm:t>
        <a:bodyPr/>
        <a:lstStyle/>
        <a:p>
          <a:endParaRPr lang="th-TH"/>
        </a:p>
      </dgm:t>
    </dgm:pt>
    <dgm:pt modelId="{3A35FA33-5CCD-454A-A9DF-DBE19ECE7100}">
      <dgm:prSet phldrT="[ข้อความ]" custT="1"/>
      <dgm:spPr/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1. เงินได้พึงประเมินประเภท 4 (ข) ที่ผู้รับ ซึ่งเป็นผู้อยู่ในประเทศไทย (ถึง 180 วัน) ได้รับจาก</a:t>
          </a:r>
        </a:p>
      </dgm:t>
    </dgm:pt>
    <dgm:pt modelId="{5DD7F837-3B52-400B-B8FD-212E8A6B9815}" type="parTrans" cxnId="{6434B58E-B668-4D74-AB12-0488977A8FBD}">
      <dgm:prSet/>
      <dgm:spPr/>
      <dgm:t>
        <a:bodyPr/>
        <a:lstStyle/>
        <a:p>
          <a:endParaRPr lang="th-TH"/>
        </a:p>
      </dgm:t>
    </dgm:pt>
    <dgm:pt modelId="{7DD7A46D-8495-415B-84E7-72A3FE0D48DF}" type="sibTrans" cxnId="{6434B58E-B668-4D74-AB12-0488977A8FBD}">
      <dgm:prSet/>
      <dgm:spPr/>
      <dgm:t>
        <a:bodyPr/>
        <a:lstStyle/>
        <a:p>
          <a:endParaRPr lang="th-TH"/>
        </a:p>
      </dgm:t>
    </dgm:pt>
    <dgm:pt modelId="{484C9994-596E-433E-8043-294D68ADE300}">
      <dgm:prSet phldrT="[ข้อความ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th-TH"/>
        </a:p>
      </dgm:t>
    </dgm:pt>
    <dgm:pt modelId="{4C31BEE0-679A-4750-9811-F56CE9F32754}" type="parTrans" cxnId="{92D14B1C-B8AC-446F-81AB-5057F17D4987}">
      <dgm:prSet/>
      <dgm:spPr/>
      <dgm:t>
        <a:bodyPr/>
        <a:lstStyle/>
        <a:p>
          <a:endParaRPr lang="th-TH"/>
        </a:p>
      </dgm:t>
    </dgm:pt>
    <dgm:pt modelId="{6CA51A94-2707-4BF0-B5C2-E4F7E743086D}" type="sibTrans" cxnId="{92D14B1C-B8AC-446F-81AB-5057F17D4987}">
      <dgm:prSet/>
      <dgm:spPr/>
      <dgm:t>
        <a:bodyPr/>
        <a:lstStyle/>
        <a:p>
          <a:endParaRPr lang="th-TH"/>
        </a:p>
      </dgm:t>
    </dgm:pt>
    <dgm:pt modelId="{E373E0AE-D11D-49E8-9A97-390B80F8498F}">
      <dgm:prSet phldrT="[ข้อความ]" custT="1"/>
      <dgm:spPr/>
      <dgm:t>
        <a:bodyPr/>
        <a:lstStyle/>
        <a:p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(ก) บริษัทหรือห้างหุ้นส่วนนิติบุคคลที่ตั้งขึ้นตามกฎหมายไทย</a:t>
          </a:r>
        </a:p>
      </dgm:t>
    </dgm:pt>
    <dgm:pt modelId="{C0103A8D-BE7E-47A7-A9D3-72661436F04F}" type="parTrans" cxnId="{AB1351AD-08F5-475B-9948-D413912F4573}">
      <dgm:prSet/>
      <dgm:spPr/>
      <dgm:t>
        <a:bodyPr/>
        <a:lstStyle/>
        <a:p>
          <a:endParaRPr lang="th-TH"/>
        </a:p>
      </dgm:t>
    </dgm:pt>
    <dgm:pt modelId="{3E747C9D-C002-45D2-A61D-D75B4AA4DA7B}" type="sibTrans" cxnId="{AB1351AD-08F5-475B-9948-D413912F4573}">
      <dgm:prSet/>
      <dgm:spPr/>
      <dgm:t>
        <a:bodyPr/>
        <a:lstStyle/>
        <a:p>
          <a:endParaRPr lang="th-TH"/>
        </a:p>
      </dgm:t>
    </dgm:pt>
    <dgm:pt modelId="{4B3D45C8-341C-477C-A5D6-C67904378C15}">
      <dgm:prSet phldrT="[ข้อความ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th-TH" dirty="0"/>
        </a:p>
      </dgm:t>
    </dgm:pt>
    <dgm:pt modelId="{DB9D5F15-88C5-4C09-A554-D43CAD53C911}" type="parTrans" cxnId="{92A8BF5A-7FEE-4B5E-AE88-E55066119C38}">
      <dgm:prSet/>
      <dgm:spPr/>
      <dgm:t>
        <a:bodyPr/>
        <a:lstStyle/>
        <a:p>
          <a:endParaRPr lang="th-TH"/>
        </a:p>
      </dgm:t>
    </dgm:pt>
    <dgm:pt modelId="{AB7E3FBD-5DF0-412F-81D2-23E2A8DE3A04}" type="sibTrans" cxnId="{92A8BF5A-7FEE-4B5E-AE88-E55066119C38}">
      <dgm:prSet/>
      <dgm:spPr/>
      <dgm:t>
        <a:bodyPr/>
        <a:lstStyle/>
        <a:p>
          <a:endParaRPr lang="th-TH"/>
        </a:p>
      </dgm:t>
    </dgm:pt>
    <dgm:pt modelId="{C579E4F7-28D9-479C-A09B-58DB713EA643}">
      <dgm:prSet phldrT="[ข้อความ]" custT="1"/>
      <dgm:spPr/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(ข) กองทุนรวม</a:t>
          </a:r>
        </a:p>
        <a:p>
          <a:pPr algn="thaiDist"/>
          <a:r>
            <a:rPr lang="th-TH" sz="3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(ค) สถาบันการเงินที่มีกฎหมายโดยเฉพาะของประเทศไทยจัดตั้งขึ้นสำหรับให้กู้ยืมเงินเพื่อ</a:t>
          </a:r>
        </a:p>
      </dgm:t>
    </dgm:pt>
    <dgm:pt modelId="{26558178-AC53-4729-BDDF-162729423A11}" type="sibTrans" cxnId="{3EC31DDB-D376-4EF7-9992-060250656F4B}">
      <dgm:prSet/>
      <dgm:spPr/>
      <dgm:t>
        <a:bodyPr/>
        <a:lstStyle/>
        <a:p>
          <a:endParaRPr lang="th-TH"/>
        </a:p>
      </dgm:t>
    </dgm:pt>
    <dgm:pt modelId="{DA6170BC-BDE4-401E-99CB-245A5B02DBAF}" type="parTrans" cxnId="{3EC31DDB-D376-4EF7-9992-060250656F4B}">
      <dgm:prSet/>
      <dgm:spPr/>
      <dgm:t>
        <a:bodyPr/>
        <a:lstStyle/>
        <a:p>
          <a:endParaRPr lang="th-TH"/>
        </a:p>
      </dgm:t>
    </dgm:pt>
    <dgm:pt modelId="{0D32774D-BBC2-44BF-AD02-DCEBB44AC954}">
      <dgm:prSet phldrT="[ข้อความ]" custT="1"/>
      <dgm:spPr/>
      <dgm:t>
        <a:bodyPr/>
        <a:lstStyle/>
        <a:p>
          <a:pPr algn="thaiDist"/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74852413-3DD4-4BD8-9C2E-19A708B2FE6C}" type="parTrans" cxnId="{AE1BC625-809D-4D59-840A-C08A456202FA}">
      <dgm:prSet/>
      <dgm:spPr/>
      <dgm:t>
        <a:bodyPr/>
        <a:lstStyle/>
        <a:p>
          <a:endParaRPr lang="th-TH"/>
        </a:p>
      </dgm:t>
    </dgm:pt>
    <dgm:pt modelId="{4164711D-EDAC-4397-8DE2-081D945291F8}" type="sibTrans" cxnId="{AE1BC625-809D-4D59-840A-C08A456202FA}">
      <dgm:prSet/>
      <dgm:spPr/>
      <dgm:t>
        <a:bodyPr/>
        <a:lstStyle/>
        <a:p>
          <a:endParaRPr lang="th-TH"/>
        </a:p>
      </dgm:t>
    </dgm:pt>
    <dgm:pt modelId="{A1668D9B-02A0-40AE-B269-978CD5E68687}">
      <dgm:prSet custT="1"/>
      <dgm:spPr/>
      <dgm:t>
        <a:bodyPr/>
        <a:lstStyle/>
        <a:p>
          <a:pPr algn="thaiDist"/>
          <a:r>
            <a:rPr lang="th-TH" sz="3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ส่งเสริมเกษตรกรรม พาณิชยก</a:t>
          </a:r>
          <a:r>
            <a:rPr lang="th-TH" sz="3000" b="1" dirty="0" err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รรม</a:t>
          </a:r>
          <a:r>
            <a:rPr lang="th-TH" sz="3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 หรืออุตสาหกรรม</a:t>
          </a:r>
        </a:p>
      </dgm:t>
    </dgm:pt>
    <dgm:pt modelId="{ADD9467D-7D3E-4A41-AA43-6C2CFC6AD1D9}" type="sibTrans" cxnId="{27FEC4BD-D60C-4E1C-A55F-BBD308B4DA73}">
      <dgm:prSet/>
      <dgm:spPr/>
      <dgm:t>
        <a:bodyPr/>
        <a:lstStyle/>
        <a:p>
          <a:endParaRPr lang="th-TH"/>
        </a:p>
      </dgm:t>
    </dgm:pt>
    <dgm:pt modelId="{C0733EEB-CC27-4892-A445-9AA00207DE37}" type="parTrans" cxnId="{27FEC4BD-D60C-4E1C-A55F-BBD308B4DA73}">
      <dgm:prSet/>
      <dgm:spPr/>
      <dgm:t>
        <a:bodyPr/>
        <a:lstStyle/>
        <a:p>
          <a:endParaRPr lang="th-TH"/>
        </a:p>
      </dgm:t>
    </dgm:pt>
    <dgm:pt modelId="{CC8921C1-169F-4470-BA42-BEE61121C45E}" type="pres">
      <dgm:prSet presAssocID="{396E9125-487D-4B6B-9698-3DE07361CF0D}" presName="Name0" presStyleCnt="0">
        <dgm:presLayoutVars>
          <dgm:dir/>
          <dgm:animLvl val="lvl"/>
          <dgm:resizeHandles val="exact"/>
        </dgm:presLayoutVars>
      </dgm:prSet>
      <dgm:spPr/>
    </dgm:pt>
    <dgm:pt modelId="{AFB61DF8-C423-43E5-9D5C-73B9A54A9BB5}" type="pres">
      <dgm:prSet presAssocID="{E4944755-7FD6-403B-B22E-D91810B1AA59}" presName="compositeNode" presStyleCnt="0">
        <dgm:presLayoutVars>
          <dgm:bulletEnabled val="1"/>
        </dgm:presLayoutVars>
      </dgm:prSet>
      <dgm:spPr/>
    </dgm:pt>
    <dgm:pt modelId="{0B43C87A-610F-43DC-8544-B6ADF55F6451}" type="pres">
      <dgm:prSet presAssocID="{E4944755-7FD6-403B-B22E-D91810B1AA59}" presName="bgRect" presStyleLbl="node1" presStyleIdx="0" presStyleCnt="3" custScaleX="75681"/>
      <dgm:spPr/>
    </dgm:pt>
    <dgm:pt modelId="{0445C760-769E-426B-9A0D-B0745C47A0B1}" type="pres">
      <dgm:prSet presAssocID="{E4944755-7FD6-403B-B22E-D91810B1AA5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6058230-9CBD-4A1C-BEF9-666A4B5FCC42}" type="pres">
      <dgm:prSet presAssocID="{E4944755-7FD6-403B-B22E-D91810B1AA59}" presName="childNode" presStyleLbl="node1" presStyleIdx="0" presStyleCnt="3">
        <dgm:presLayoutVars>
          <dgm:bulletEnabled val="1"/>
        </dgm:presLayoutVars>
      </dgm:prSet>
      <dgm:spPr/>
    </dgm:pt>
    <dgm:pt modelId="{B04E3622-AFFF-4ECE-9066-768F40E09AF3}" type="pres">
      <dgm:prSet presAssocID="{DF5EB610-0719-44BD-A51A-396CD0344F36}" presName="hSp" presStyleCnt="0"/>
      <dgm:spPr/>
    </dgm:pt>
    <dgm:pt modelId="{BDB5EB00-7669-45C8-9597-E686A8A37F6C}" type="pres">
      <dgm:prSet presAssocID="{DF5EB610-0719-44BD-A51A-396CD0344F36}" presName="vProcSp" presStyleCnt="0"/>
      <dgm:spPr/>
    </dgm:pt>
    <dgm:pt modelId="{2AFDDB00-A42D-4A8E-84F3-98CD1FBDA250}" type="pres">
      <dgm:prSet presAssocID="{DF5EB610-0719-44BD-A51A-396CD0344F36}" presName="vSp1" presStyleCnt="0"/>
      <dgm:spPr/>
    </dgm:pt>
    <dgm:pt modelId="{91DCBDCD-E0AE-4C64-9617-D5A422EEC480}" type="pres">
      <dgm:prSet presAssocID="{DF5EB610-0719-44BD-A51A-396CD0344F36}" presName="simulatedConn" presStyleLbl="solidFgAcc1" presStyleIdx="0" presStyleCnt="2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E6F41759-B5B7-4B3F-9FD8-2A7AFFE1108E}" type="pres">
      <dgm:prSet presAssocID="{DF5EB610-0719-44BD-A51A-396CD0344F36}" presName="vSp2" presStyleCnt="0"/>
      <dgm:spPr/>
    </dgm:pt>
    <dgm:pt modelId="{77B33822-039D-422D-9961-177CA3ECBF7D}" type="pres">
      <dgm:prSet presAssocID="{DF5EB610-0719-44BD-A51A-396CD0344F36}" presName="sibTrans" presStyleCnt="0"/>
      <dgm:spPr/>
    </dgm:pt>
    <dgm:pt modelId="{8354EF4E-F8CE-4E39-81A6-E19C5B4AE4E5}" type="pres">
      <dgm:prSet presAssocID="{484C9994-596E-433E-8043-294D68ADE300}" presName="compositeNode" presStyleCnt="0">
        <dgm:presLayoutVars>
          <dgm:bulletEnabled val="1"/>
        </dgm:presLayoutVars>
      </dgm:prSet>
      <dgm:spPr/>
    </dgm:pt>
    <dgm:pt modelId="{9D4D8424-1204-4505-A4A1-0ACBBFC6CD6F}" type="pres">
      <dgm:prSet presAssocID="{484C9994-596E-433E-8043-294D68ADE300}" presName="bgRect" presStyleLbl="node1" presStyleIdx="1" presStyleCnt="3" custScaleX="67994"/>
      <dgm:spPr/>
    </dgm:pt>
    <dgm:pt modelId="{732A545C-B2D0-45D7-A802-72B0C93B75C1}" type="pres">
      <dgm:prSet presAssocID="{484C9994-596E-433E-8043-294D68ADE30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67E1131-9E47-4EF2-AB98-C963A43D22D0}" type="pres">
      <dgm:prSet presAssocID="{484C9994-596E-433E-8043-294D68ADE300}" presName="childNode" presStyleLbl="node1" presStyleIdx="1" presStyleCnt="3">
        <dgm:presLayoutVars>
          <dgm:bulletEnabled val="1"/>
        </dgm:presLayoutVars>
      </dgm:prSet>
      <dgm:spPr/>
    </dgm:pt>
    <dgm:pt modelId="{B9427FE3-ABE7-42E0-B871-ECF3755D1300}" type="pres">
      <dgm:prSet presAssocID="{6CA51A94-2707-4BF0-B5C2-E4F7E743086D}" presName="hSp" presStyleCnt="0"/>
      <dgm:spPr/>
    </dgm:pt>
    <dgm:pt modelId="{516547C8-7BE4-43E8-A934-FE95B8B7CC69}" type="pres">
      <dgm:prSet presAssocID="{6CA51A94-2707-4BF0-B5C2-E4F7E743086D}" presName="vProcSp" presStyleCnt="0"/>
      <dgm:spPr/>
    </dgm:pt>
    <dgm:pt modelId="{DBD56BE0-8FF0-4D91-AB21-C3F8E1D5D53F}" type="pres">
      <dgm:prSet presAssocID="{6CA51A94-2707-4BF0-B5C2-E4F7E743086D}" presName="vSp1" presStyleCnt="0"/>
      <dgm:spPr/>
    </dgm:pt>
    <dgm:pt modelId="{5D190C8E-D947-4FF3-B961-4353DB56E772}" type="pres">
      <dgm:prSet presAssocID="{6CA51A94-2707-4BF0-B5C2-E4F7E743086D}" presName="simulatedConn" presStyleLbl="solidFgAcc1" presStyleIdx="1" presStyleCnt="2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92F05423-C2C2-4298-B543-042A08F8EE25}" type="pres">
      <dgm:prSet presAssocID="{6CA51A94-2707-4BF0-B5C2-E4F7E743086D}" presName="vSp2" presStyleCnt="0"/>
      <dgm:spPr/>
    </dgm:pt>
    <dgm:pt modelId="{E4CAD41E-F2D2-42E7-94B4-A965B3CEDFFD}" type="pres">
      <dgm:prSet presAssocID="{6CA51A94-2707-4BF0-B5C2-E4F7E743086D}" presName="sibTrans" presStyleCnt="0"/>
      <dgm:spPr/>
    </dgm:pt>
    <dgm:pt modelId="{E03D3512-DDB3-44B3-9A0C-E667125EDB6C}" type="pres">
      <dgm:prSet presAssocID="{4B3D45C8-341C-477C-A5D6-C67904378C15}" presName="compositeNode" presStyleCnt="0">
        <dgm:presLayoutVars>
          <dgm:bulletEnabled val="1"/>
        </dgm:presLayoutVars>
      </dgm:prSet>
      <dgm:spPr/>
    </dgm:pt>
    <dgm:pt modelId="{E448E9B6-E439-49F2-9CFD-36E718D1DF16}" type="pres">
      <dgm:prSet presAssocID="{4B3D45C8-341C-477C-A5D6-C67904378C15}" presName="bgRect" presStyleLbl="node1" presStyleIdx="2" presStyleCnt="3"/>
      <dgm:spPr/>
    </dgm:pt>
    <dgm:pt modelId="{B8804A24-F3EE-4FD9-BB9B-1ACF7136B3FB}" type="pres">
      <dgm:prSet presAssocID="{4B3D45C8-341C-477C-A5D6-C67904378C15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2906394-2415-4219-BC0B-6F67C25BB445}" type="pres">
      <dgm:prSet presAssocID="{4B3D45C8-341C-477C-A5D6-C67904378C1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1ECD20C-4A58-49C9-9FE0-FDF15596F1CE}" srcId="{396E9125-487D-4B6B-9698-3DE07361CF0D}" destId="{E4944755-7FD6-403B-B22E-D91810B1AA59}" srcOrd="0" destOrd="0" parTransId="{9A1A4C41-4701-4E70-A038-114E0682279D}" sibTransId="{DF5EB610-0719-44BD-A51A-396CD0344F36}"/>
    <dgm:cxn modelId="{92D14B1C-B8AC-446F-81AB-5057F17D4987}" srcId="{396E9125-487D-4B6B-9698-3DE07361CF0D}" destId="{484C9994-596E-433E-8043-294D68ADE300}" srcOrd="1" destOrd="0" parTransId="{4C31BEE0-679A-4750-9811-F56CE9F32754}" sibTransId="{6CA51A94-2707-4BF0-B5C2-E4F7E743086D}"/>
    <dgm:cxn modelId="{AE1BC625-809D-4D59-840A-C08A456202FA}" srcId="{4B3D45C8-341C-477C-A5D6-C67904378C15}" destId="{0D32774D-BBC2-44BF-AD02-DCEBB44AC954}" srcOrd="2" destOrd="0" parTransId="{74852413-3DD4-4BD8-9C2E-19A708B2FE6C}" sibTransId="{4164711D-EDAC-4397-8DE2-081D945291F8}"/>
    <dgm:cxn modelId="{EDF3194B-5FAC-43AC-A67C-8E7B5FC5B4DC}" type="presOf" srcId="{4B3D45C8-341C-477C-A5D6-C67904378C15}" destId="{B8804A24-F3EE-4FD9-BB9B-1ACF7136B3FB}" srcOrd="1" destOrd="0" presId="urn:microsoft.com/office/officeart/2005/8/layout/hProcess7#2"/>
    <dgm:cxn modelId="{41D7C156-E811-4B9B-A2F6-BC5FBC2DF1C6}" type="presOf" srcId="{4B3D45C8-341C-477C-A5D6-C67904378C15}" destId="{E448E9B6-E439-49F2-9CFD-36E718D1DF16}" srcOrd="0" destOrd="0" presId="urn:microsoft.com/office/officeart/2005/8/layout/hProcess7#2"/>
    <dgm:cxn modelId="{92A8BF5A-7FEE-4B5E-AE88-E55066119C38}" srcId="{396E9125-487D-4B6B-9698-3DE07361CF0D}" destId="{4B3D45C8-341C-477C-A5D6-C67904378C15}" srcOrd="2" destOrd="0" parTransId="{DB9D5F15-88C5-4C09-A554-D43CAD53C911}" sibTransId="{AB7E3FBD-5DF0-412F-81D2-23E2A8DE3A04}"/>
    <dgm:cxn modelId="{76318169-C9E1-4A5E-815B-902DD3059760}" type="presOf" srcId="{0D32774D-BBC2-44BF-AD02-DCEBB44AC954}" destId="{22906394-2415-4219-BC0B-6F67C25BB445}" srcOrd="0" destOrd="2" presId="urn:microsoft.com/office/officeart/2005/8/layout/hProcess7#2"/>
    <dgm:cxn modelId="{2F6ABB77-6EFD-4C07-AB4E-9C696A708942}" type="presOf" srcId="{396E9125-487D-4B6B-9698-3DE07361CF0D}" destId="{CC8921C1-169F-4470-BA42-BEE61121C45E}" srcOrd="0" destOrd="0" presId="urn:microsoft.com/office/officeart/2005/8/layout/hProcess7#2"/>
    <dgm:cxn modelId="{EDB37F7A-1E4C-4FBE-A122-0B87512EA06D}" type="presOf" srcId="{484C9994-596E-433E-8043-294D68ADE300}" destId="{732A545C-B2D0-45D7-A802-72B0C93B75C1}" srcOrd="1" destOrd="0" presId="urn:microsoft.com/office/officeart/2005/8/layout/hProcess7#2"/>
    <dgm:cxn modelId="{85759F86-6F8D-4FF5-84D2-9984FBFED158}" type="presOf" srcId="{E4944755-7FD6-403B-B22E-D91810B1AA59}" destId="{0B43C87A-610F-43DC-8544-B6ADF55F6451}" srcOrd="0" destOrd="0" presId="urn:microsoft.com/office/officeart/2005/8/layout/hProcess7#2"/>
    <dgm:cxn modelId="{6434B58E-B668-4D74-AB12-0488977A8FBD}" srcId="{E4944755-7FD6-403B-B22E-D91810B1AA59}" destId="{3A35FA33-5CCD-454A-A9DF-DBE19ECE7100}" srcOrd="0" destOrd="0" parTransId="{5DD7F837-3B52-400B-B8FD-212E8A6B9815}" sibTransId="{7DD7A46D-8495-415B-84E7-72A3FE0D48DF}"/>
    <dgm:cxn modelId="{6844E69B-DF23-4FF2-9E86-75076188AF32}" type="presOf" srcId="{A1668D9B-02A0-40AE-B269-978CD5E68687}" destId="{22906394-2415-4219-BC0B-6F67C25BB445}" srcOrd="0" destOrd="1" presId="urn:microsoft.com/office/officeart/2005/8/layout/hProcess7#2"/>
    <dgm:cxn modelId="{B090B8A8-8BB6-4B91-97E8-1E7A529D97F4}" type="presOf" srcId="{484C9994-596E-433E-8043-294D68ADE300}" destId="{9D4D8424-1204-4505-A4A1-0ACBBFC6CD6F}" srcOrd="0" destOrd="0" presId="urn:microsoft.com/office/officeart/2005/8/layout/hProcess7#2"/>
    <dgm:cxn modelId="{AB1351AD-08F5-475B-9948-D413912F4573}" srcId="{484C9994-596E-433E-8043-294D68ADE300}" destId="{E373E0AE-D11D-49E8-9A97-390B80F8498F}" srcOrd="0" destOrd="0" parTransId="{C0103A8D-BE7E-47A7-A9D3-72661436F04F}" sibTransId="{3E747C9D-C002-45D2-A61D-D75B4AA4DA7B}"/>
    <dgm:cxn modelId="{27FEC4BD-D60C-4E1C-A55F-BBD308B4DA73}" srcId="{4B3D45C8-341C-477C-A5D6-C67904378C15}" destId="{A1668D9B-02A0-40AE-B269-978CD5E68687}" srcOrd="1" destOrd="0" parTransId="{C0733EEB-CC27-4892-A445-9AA00207DE37}" sibTransId="{ADD9467D-7D3E-4A41-AA43-6C2CFC6AD1D9}"/>
    <dgm:cxn modelId="{C713C5CC-B9EE-4536-A602-1C8E36E8004A}" type="presOf" srcId="{3A35FA33-5CCD-454A-A9DF-DBE19ECE7100}" destId="{76058230-9CBD-4A1C-BEF9-666A4B5FCC42}" srcOrd="0" destOrd="0" presId="urn:microsoft.com/office/officeart/2005/8/layout/hProcess7#2"/>
    <dgm:cxn modelId="{D2E4C6D3-D0FD-4488-BDAA-5D3B495D068E}" type="presOf" srcId="{E373E0AE-D11D-49E8-9A97-390B80F8498F}" destId="{D67E1131-9E47-4EF2-AB98-C963A43D22D0}" srcOrd="0" destOrd="0" presId="urn:microsoft.com/office/officeart/2005/8/layout/hProcess7#2"/>
    <dgm:cxn modelId="{2D3436D7-C7F3-4419-8F1D-F21AF4A5AF92}" type="presOf" srcId="{E4944755-7FD6-403B-B22E-D91810B1AA59}" destId="{0445C760-769E-426B-9A0D-B0745C47A0B1}" srcOrd="1" destOrd="0" presId="urn:microsoft.com/office/officeart/2005/8/layout/hProcess7#2"/>
    <dgm:cxn modelId="{3EC31DDB-D376-4EF7-9992-060250656F4B}" srcId="{4B3D45C8-341C-477C-A5D6-C67904378C15}" destId="{C579E4F7-28D9-479C-A09B-58DB713EA643}" srcOrd="0" destOrd="0" parTransId="{DA6170BC-BDE4-401E-99CB-245A5B02DBAF}" sibTransId="{26558178-AC53-4729-BDDF-162729423A11}"/>
    <dgm:cxn modelId="{69BE6BF9-8773-4F31-9F13-BEB88493234B}" type="presOf" srcId="{C579E4F7-28D9-479C-A09B-58DB713EA643}" destId="{22906394-2415-4219-BC0B-6F67C25BB445}" srcOrd="0" destOrd="0" presId="urn:microsoft.com/office/officeart/2005/8/layout/hProcess7#2"/>
    <dgm:cxn modelId="{997ED901-396B-44D3-98D2-F5583735F504}" type="presParOf" srcId="{CC8921C1-169F-4470-BA42-BEE61121C45E}" destId="{AFB61DF8-C423-43E5-9D5C-73B9A54A9BB5}" srcOrd="0" destOrd="0" presId="urn:microsoft.com/office/officeart/2005/8/layout/hProcess7#2"/>
    <dgm:cxn modelId="{A9C5C94C-AB0B-4A7F-A13E-6A569A1F133D}" type="presParOf" srcId="{AFB61DF8-C423-43E5-9D5C-73B9A54A9BB5}" destId="{0B43C87A-610F-43DC-8544-B6ADF55F6451}" srcOrd="0" destOrd="0" presId="urn:microsoft.com/office/officeart/2005/8/layout/hProcess7#2"/>
    <dgm:cxn modelId="{BC497BDE-7166-4378-B074-9638272B24E6}" type="presParOf" srcId="{AFB61DF8-C423-43E5-9D5C-73B9A54A9BB5}" destId="{0445C760-769E-426B-9A0D-B0745C47A0B1}" srcOrd="1" destOrd="0" presId="urn:microsoft.com/office/officeart/2005/8/layout/hProcess7#2"/>
    <dgm:cxn modelId="{B8DEDD89-FA0A-427F-BF14-C2B12C4783D0}" type="presParOf" srcId="{AFB61DF8-C423-43E5-9D5C-73B9A54A9BB5}" destId="{76058230-9CBD-4A1C-BEF9-666A4B5FCC42}" srcOrd="2" destOrd="0" presId="urn:microsoft.com/office/officeart/2005/8/layout/hProcess7#2"/>
    <dgm:cxn modelId="{AA4873DA-D2DF-4C99-A42F-787502A73F80}" type="presParOf" srcId="{CC8921C1-169F-4470-BA42-BEE61121C45E}" destId="{B04E3622-AFFF-4ECE-9066-768F40E09AF3}" srcOrd="1" destOrd="0" presId="urn:microsoft.com/office/officeart/2005/8/layout/hProcess7#2"/>
    <dgm:cxn modelId="{FA5B7C6E-EB42-4A19-8AAE-EEB76AB52C67}" type="presParOf" srcId="{CC8921C1-169F-4470-BA42-BEE61121C45E}" destId="{BDB5EB00-7669-45C8-9597-E686A8A37F6C}" srcOrd="2" destOrd="0" presId="urn:microsoft.com/office/officeart/2005/8/layout/hProcess7#2"/>
    <dgm:cxn modelId="{128F96BA-F731-440B-80B2-FFA4B960BA00}" type="presParOf" srcId="{BDB5EB00-7669-45C8-9597-E686A8A37F6C}" destId="{2AFDDB00-A42D-4A8E-84F3-98CD1FBDA250}" srcOrd="0" destOrd="0" presId="urn:microsoft.com/office/officeart/2005/8/layout/hProcess7#2"/>
    <dgm:cxn modelId="{6977FB42-0D6B-4628-AA86-F9CF0821A95D}" type="presParOf" srcId="{BDB5EB00-7669-45C8-9597-E686A8A37F6C}" destId="{91DCBDCD-E0AE-4C64-9617-D5A422EEC480}" srcOrd="1" destOrd="0" presId="urn:microsoft.com/office/officeart/2005/8/layout/hProcess7#2"/>
    <dgm:cxn modelId="{EB9E8F4F-A84D-4F3A-8A86-61A9ED5D774B}" type="presParOf" srcId="{BDB5EB00-7669-45C8-9597-E686A8A37F6C}" destId="{E6F41759-B5B7-4B3F-9FD8-2A7AFFE1108E}" srcOrd="2" destOrd="0" presId="urn:microsoft.com/office/officeart/2005/8/layout/hProcess7#2"/>
    <dgm:cxn modelId="{4593E3C3-B840-4D14-BEA2-687B1E93A08E}" type="presParOf" srcId="{CC8921C1-169F-4470-BA42-BEE61121C45E}" destId="{77B33822-039D-422D-9961-177CA3ECBF7D}" srcOrd="3" destOrd="0" presId="urn:microsoft.com/office/officeart/2005/8/layout/hProcess7#2"/>
    <dgm:cxn modelId="{6CF922D3-C594-4FF6-B11B-14263F23BAE2}" type="presParOf" srcId="{CC8921C1-169F-4470-BA42-BEE61121C45E}" destId="{8354EF4E-F8CE-4E39-81A6-E19C5B4AE4E5}" srcOrd="4" destOrd="0" presId="urn:microsoft.com/office/officeart/2005/8/layout/hProcess7#2"/>
    <dgm:cxn modelId="{F57A327E-4CA7-49CA-B007-7E8937D4768F}" type="presParOf" srcId="{8354EF4E-F8CE-4E39-81A6-E19C5B4AE4E5}" destId="{9D4D8424-1204-4505-A4A1-0ACBBFC6CD6F}" srcOrd="0" destOrd="0" presId="urn:microsoft.com/office/officeart/2005/8/layout/hProcess7#2"/>
    <dgm:cxn modelId="{317C1058-6ACF-4788-B8A1-D321087E260D}" type="presParOf" srcId="{8354EF4E-F8CE-4E39-81A6-E19C5B4AE4E5}" destId="{732A545C-B2D0-45D7-A802-72B0C93B75C1}" srcOrd="1" destOrd="0" presId="urn:microsoft.com/office/officeart/2005/8/layout/hProcess7#2"/>
    <dgm:cxn modelId="{E8963A2A-D4B6-4A5F-9B29-499C80720A47}" type="presParOf" srcId="{8354EF4E-F8CE-4E39-81A6-E19C5B4AE4E5}" destId="{D67E1131-9E47-4EF2-AB98-C963A43D22D0}" srcOrd="2" destOrd="0" presId="urn:microsoft.com/office/officeart/2005/8/layout/hProcess7#2"/>
    <dgm:cxn modelId="{DE45CA8B-65A2-4FCF-9F56-F677FF966169}" type="presParOf" srcId="{CC8921C1-169F-4470-BA42-BEE61121C45E}" destId="{B9427FE3-ABE7-42E0-B871-ECF3755D1300}" srcOrd="5" destOrd="0" presId="urn:microsoft.com/office/officeart/2005/8/layout/hProcess7#2"/>
    <dgm:cxn modelId="{AE0FB2F5-F67D-4CEA-BCC3-F6A1C2CBB5AF}" type="presParOf" srcId="{CC8921C1-169F-4470-BA42-BEE61121C45E}" destId="{516547C8-7BE4-43E8-A934-FE95B8B7CC69}" srcOrd="6" destOrd="0" presId="urn:microsoft.com/office/officeart/2005/8/layout/hProcess7#2"/>
    <dgm:cxn modelId="{B4463B18-99EA-4B39-B48D-4B73CC12FFC3}" type="presParOf" srcId="{516547C8-7BE4-43E8-A934-FE95B8B7CC69}" destId="{DBD56BE0-8FF0-4D91-AB21-C3F8E1D5D53F}" srcOrd="0" destOrd="0" presId="urn:microsoft.com/office/officeart/2005/8/layout/hProcess7#2"/>
    <dgm:cxn modelId="{40F4EC99-B5E7-4D1C-87A5-9BFECE18556D}" type="presParOf" srcId="{516547C8-7BE4-43E8-A934-FE95B8B7CC69}" destId="{5D190C8E-D947-4FF3-B961-4353DB56E772}" srcOrd="1" destOrd="0" presId="urn:microsoft.com/office/officeart/2005/8/layout/hProcess7#2"/>
    <dgm:cxn modelId="{B70F5B66-B6F1-410E-ABEA-B46BB54EF871}" type="presParOf" srcId="{516547C8-7BE4-43E8-A934-FE95B8B7CC69}" destId="{92F05423-C2C2-4298-B543-042A08F8EE25}" srcOrd="2" destOrd="0" presId="urn:microsoft.com/office/officeart/2005/8/layout/hProcess7#2"/>
    <dgm:cxn modelId="{6AD80E45-D554-4DC8-8BB7-603CB1684B05}" type="presParOf" srcId="{CC8921C1-169F-4470-BA42-BEE61121C45E}" destId="{E4CAD41E-F2D2-42E7-94B4-A965B3CEDFFD}" srcOrd="7" destOrd="0" presId="urn:microsoft.com/office/officeart/2005/8/layout/hProcess7#2"/>
    <dgm:cxn modelId="{4229D67E-5506-4551-92BB-301AD63C4BF0}" type="presParOf" srcId="{CC8921C1-169F-4470-BA42-BEE61121C45E}" destId="{E03D3512-DDB3-44B3-9A0C-E667125EDB6C}" srcOrd="8" destOrd="0" presId="urn:microsoft.com/office/officeart/2005/8/layout/hProcess7#2"/>
    <dgm:cxn modelId="{42A30CF8-A463-4277-AEC3-6C8A3DBC9E9C}" type="presParOf" srcId="{E03D3512-DDB3-44B3-9A0C-E667125EDB6C}" destId="{E448E9B6-E439-49F2-9CFD-36E718D1DF16}" srcOrd="0" destOrd="0" presId="urn:microsoft.com/office/officeart/2005/8/layout/hProcess7#2"/>
    <dgm:cxn modelId="{5CCD7FE7-30A2-4D27-9185-FE4E8450A609}" type="presParOf" srcId="{E03D3512-DDB3-44B3-9A0C-E667125EDB6C}" destId="{B8804A24-F3EE-4FD9-BB9B-1ACF7136B3FB}" srcOrd="1" destOrd="0" presId="urn:microsoft.com/office/officeart/2005/8/layout/hProcess7#2"/>
    <dgm:cxn modelId="{0E182C39-AC25-49F0-837C-80CDD1EFDF33}" type="presParOf" srcId="{E03D3512-DDB3-44B3-9A0C-E667125EDB6C}" destId="{22906394-2415-4219-BC0B-6F67C25BB445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28F28-929B-4A42-9212-D42921A7532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A2031AA-9AC5-489A-AE8E-9C77C1ED894A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1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24CDE48F-3DD7-4EE2-8342-E4379CE9DDB3}" type="parTrans" cxnId="{32B51B6B-7F8B-4AA8-8429-E10ADB05A1EB}">
      <dgm:prSet/>
      <dgm:spPr/>
      <dgm:t>
        <a:bodyPr/>
        <a:lstStyle/>
        <a:p>
          <a:endParaRPr lang="th-TH"/>
        </a:p>
      </dgm:t>
    </dgm:pt>
    <dgm:pt modelId="{285A952D-4664-45DC-9533-41C8D17AC84D}" type="sibTrans" cxnId="{32B51B6B-7F8B-4AA8-8429-E10ADB05A1EB}">
      <dgm:prSet/>
      <dgm:spPr/>
      <dgm:t>
        <a:bodyPr/>
        <a:lstStyle/>
        <a:p>
          <a:endParaRPr lang="th-TH"/>
        </a:p>
      </dgm:t>
    </dgm:pt>
    <dgm:pt modelId="{87549957-A474-419D-9728-351061732855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h-TH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ยางแผ่นหรือยางชนิดอื่นอันผลิตขึ้นหรือได้มาจากส่วนใดๆ ของต้นยางพาราเฉพาะกรณีผู้ซื้อเป็นผู้ส่งออกหรือผู้ผลิตผลิตภัณฑ์สำเร็จรูปจากยางดังกล่าว ไม่ว่าจะใช้ยางนั้นเป็นส่วนใหญ่หรือไม่</a:t>
          </a:r>
        </a:p>
      </dgm:t>
    </dgm:pt>
    <dgm:pt modelId="{9DB40E47-5042-4544-967A-CE93DED4E6ED}" type="parTrans" cxnId="{09DA285A-805B-43FA-BDB4-47EF53CEB2FF}">
      <dgm:prSet/>
      <dgm:spPr/>
      <dgm:t>
        <a:bodyPr/>
        <a:lstStyle/>
        <a:p>
          <a:endParaRPr lang="th-TH"/>
        </a:p>
      </dgm:t>
    </dgm:pt>
    <dgm:pt modelId="{C9154129-27AA-4853-86BC-ADDBF58B97AA}" type="sibTrans" cxnId="{09DA285A-805B-43FA-BDB4-47EF53CEB2FF}">
      <dgm:prSet/>
      <dgm:spPr/>
      <dgm:t>
        <a:bodyPr/>
        <a:lstStyle/>
        <a:p>
          <a:endParaRPr lang="th-TH"/>
        </a:p>
      </dgm:t>
    </dgm:pt>
    <dgm:pt modelId="{A259EADE-D3C1-4944-A935-99F815874568}">
      <dgm:prSet phldrT="[ข้อความ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2</a:t>
          </a:r>
          <a:endParaRPr lang="th-TH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FFED7511-A4C8-4D09-ADF0-2BBA306D7D07}" type="parTrans" cxnId="{7D23B88D-58DE-4701-A3FA-08D76046867A}">
      <dgm:prSet/>
      <dgm:spPr/>
      <dgm:t>
        <a:bodyPr/>
        <a:lstStyle/>
        <a:p>
          <a:endParaRPr lang="th-TH"/>
        </a:p>
      </dgm:t>
    </dgm:pt>
    <dgm:pt modelId="{B045360C-D204-40A1-B4E7-E16FED6AB331}" type="sibTrans" cxnId="{7D23B88D-58DE-4701-A3FA-08D76046867A}">
      <dgm:prSet/>
      <dgm:spPr/>
      <dgm:t>
        <a:bodyPr/>
        <a:lstStyle/>
        <a:p>
          <a:endParaRPr lang="th-TH"/>
        </a:p>
      </dgm:t>
    </dgm:pt>
    <dgm:pt modelId="{665283F7-4019-48E4-A70F-4A6E378479A6}">
      <dgm:prSet phldrT="[ข้อความ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h-TH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มันสำปะหลัง ไม่ว่าจะเป็นหัวหรือจัดทำเป็นผง แป้ง เส้น ก้อน แท่ง ฝอย ชิ้น เม็ด หรือจัดทำในลักษณะอื่น เฉพาะกรณีผู้ซื้อเป็นผู้ส่งออก</a:t>
          </a:r>
        </a:p>
      </dgm:t>
    </dgm:pt>
    <dgm:pt modelId="{80939389-F700-4F66-A2ED-5F2A53990F8E}" type="parTrans" cxnId="{6C0866EC-CFD7-48D2-952A-FBD1306C62C8}">
      <dgm:prSet/>
      <dgm:spPr/>
      <dgm:t>
        <a:bodyPr/>
        <a:lstStyle/>
        <a:p>
          <a:endParaRPr lang="th-TH"/>
        </a:p>
      </dgm:t>
    </dgm:pt>
    <dgm:pt modelId="{F431FFC7-CC32-467E-B21A-73C1E6A0BE6B}" type="sibTrans" cxnId="{6C0866EC-CFD7-48D2-952A-FBD1306C62C8}">
      <dgm:prSet/>
      <dgm:spPr/>
      <dgm:t>
        <a:bodyPr/>
        <a:lstStyle/>
        <a:p>
          <a:endParaRPr lang="th-TH"/>
        </a:p>
      </dgm:t>
    </dgm:pt>
    <dgm:pt modelId="{717C0119-585E-44CA-8985-468EC0FF8ED4}" type="pres">
      <dgm:prSet presAssocID="{3A628F28-929B-4A42-9212-D42921A75322}" presName="linearFlow" presStyleCnt="0">
        <dgm:presLayoutVars>
          <dgm:dir/>
          <dgm:animLvl val="lvl"/>
          <dgm:resizeHandles val="exact"/>
        </dgm:presLayoutVars>
      </dgm:prSet>
      <dgm:spPr/>
    </dgm:pt>
    <dgm:pt modelId="{07ED44F7-941A-4EC7-B522-7A86725D7159}" type="pres">
      <dgm:prSet presAssocID="{CA2031AA-9AC5-489A-AE8E-9C77C1ED894A}" presName="composite" presStyleCnt="0"/>
      <dgm:spPr/>
    </dgm:pt>
    <dgm:pt modelId="{156D71A1-A7A5-4237-85B4-037F326204B7}" type="pres">
      <dgm:prSet presAssocID="{CA2031AA-9AC5-489A-AE8E-9C77C1ED894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EA7948D-9E50-49C6-9581-BCED903915EE}" type="pres">
      <dgm:prSet presAssocID="{CA2031AA-9AC5-489A-AE8E-9C77C1ED894A}" presName="descendantText" presStyleLbl="alignAcc1" presStyleIdx="0" presStyleCnt="2" custScaleY="141459">
        <dgm:presLayoutVars>
          <dgm:bulletEnabled val="1"/>
        </dgm:presLayoutVars>
      </dgm:prSet>
      <dgm:spPr/>
    </dgm:pt>
    <dgm:pt modelId="{2723ED83-7C9C-4AB5-9A2F-23CFB0311A02}" type="pres">
      <dgm:prSet presAssocID="{285A952D-4664-45DC-9533-41C8D17AC84D}" presName="sp" presStyleCnt="0"/>
      <dgm:spPr/>
    </dgm:pt>
    <dgm:pt modelId="{A2AF295F-EAC7-4E2B-A91A-EE43EA29C6CE}" type="pres">
      <dgm:prSet presAssocID="{A259EADE-D3C1-4944-A935-99F815874568}" presName="composite" presStyleCnt="0"/>
      <dgm:spPr/>
    </dgm:pt>
    <dgm:pt modelId="{E0CD1239-1C04-461E-AC88-59D546640DE8}" type="pres">
      <dgm:prSet presAssocID="{A259EADE-D3C1-4944-A935-99F81587456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372EBAF-831B-4109-AC37-1A787A0F48D8}" type="pres">
      <dgm:prSet presAssocID="{A259EADE-D3C1-4944-A935-99F815874568}" presName="descendantText" presStyleLbl="alignAcc1" presStyleIdx="1" presStyleCnt="2" custScaleY="167084">
        <dgm:presLayoutVars>
          <dgm:bulletEnabled val="1"/>
        </dgm:presLayoutVars>
      </dgm:prSet>
      <dgm:spPr/>
    </dgm:pt>
  </dgm:ptLst>
  <dgm:cxnLst>
    <dgm:cxn modelId="{106BCD0A-0AAD-4AF3-9524-3332DD48CC87}" type="presOf" srcId="{87549957-A474-419D-9728-351061732855}" destId="{1EA7948D-9E50-49C6-9581-BCED903915EE}" srcOrd="0" destOrd="0" presId="urn:microsoft.com/office/officeart/2005/8/layout/chevron2"/>
    <dgm:cxn modelId="{DE4B3C2B-EFA0-4B41-82CD-084E2480DBF7}" type="presOf" srcId="{665283F7-4019-48E4-A70F-4A6E378479A6}" destId="{3372EBAF-831B-4109-AC37-1A787A0F48D8}" srcOrd="0" destOrd="0" presId="urn:microsoft.com/office/officeart/2005/8/layout/chevron2"/>
    <dgm:cxn modelId="{09DA285A-805B-43FA-BDB4-47EF53CEB2FF}" srcId="{CA2031AA-9AC5-489A-AE8E-9C77C1ED894A}" destId="{87549957-A474-419D-9728-351061732855}" srcOrd="0" destOrd="0" parTransId="{9DB40E47-5042-4544-967A-CE93DED4E6ED}" sibTransId="{C9154129-27AA-4853-86BC-ADDBF58B97AA}"/>
    <dgm:cxn modelId="{32B51B6B-7F8B-4AA8-8429-E10ADB05A1EB}" srcId="{3A628F28-929B-4A42-9212-D42921A75322}" destId="{CA2031AA-9AC5-489A-AE8E-9C77C1ED894A}" srcOrd="0" destOrd="0" parTransId="{24CDE48F-3DD7-4EE2-8342-E4379CE9DDB3}" sibTransId="{285A952D-4664-45DC-9533-41C8D17AC84D}"/>
    <dgm:cxn modelId="{7D23B88D-58DE-4701-A3FA-08D76046867A}" srcId="{3A628F28-929B-4A42-9212-D42921A75322}" destId="{A259EADE-D3C1-4944-A935-99F815874568}" srcOrd="1" destOrd="0" parTransId="{FFED7511-A4C8-4D09-ADF0-2BBA306D7D07}" sibTransId="{B045360C-D204-40A1-B4E7-E16FED6AB331}"/>
    <dgm:cxn modelId="{C59CD8C4-672C-4613-A656-7E37699BD770}" type="presOf" srcId="{A259EADE-D3C1-4944-A935-99F815874568}" destId="{E0CD1239-1C04-461E-AC88-59D546640DE8}" srcOrd="0" destOrd="0" presId="urn:microsoft.com/office/officeart/2005/8/layout/chevron2"/>
    <dgm:cxn modelId="{AD15B1DE-CE06-40E0-B549-1C27817B29DC}" type="presOf" srcId="{CA2031AA-9AC5-489A-AE8E-9C77C1ED894A}" destId="{156D71A1-A7A5-4237-85B4-037F326204B7}" srcOrd="0" destOrd="0" presId="urn:microsoft.com/office/officeart/2005/8/layout/chevron2"/>
    <dgm:cxn modelId="{6C0866EC-CFD7-48D2-952A-FBD1306C62C8}" srcId="{A259EADE-D3C1-4944-A935-99F815874568}" destId="{665283F7-4019-48E4-A70F-4A6E378479A6}" srcOrd="0" destOrd="0" parTransId="{80939389-F700-4F66-A2ED-5F2A53990F8E}" sibTransId="{F431FFC7-CC32-467E-B21A-73C1E6A0BE6B}"/>
    <dgm:cxn modelId="{15D736F1-9450-4912-99EB-18EAE6A89E8A}" type="presOf" srcId="{3A628F28-929B-4A42-9212-D42921A75322}" destId="{717C0119-585E-44CA-8985-468EC0FF8ED4}" srcOrd="0" destOrd="0" presId="urn:microsoft.com/office/officeart/2005/8/layout/chevron2"/>
    <dgm:cxn modelId="{5DCA5A7B-70B7-42C5-B906-75C19AA145E1}" type="presParOf" srcId="{717C0119-585E-44CA-8985-468EC0FF8ED4}" destId="{07ED44F7-941A-4EC7-B522-7A86725D7159}" srcOrd="0" destOrd="0" presId="urn:microsoft.com/office/officeart/2005/8/layout/chevron2"/>
    <dgm:cxn modelId="{76703349-CADF-4D49-8553-27BEEFA76827}" type="presParOf" srcId="{07ED44F7-941A-4EC7-B522-7A86725D7159}" destId="{156D71A1-A7A5-4237-85B4-037F326204B7}" srcOrd="0" destOrd="0" presId="urn:microsoft.com/office/officeart/2005/8/layout/chevron2"/>
    <dgm:cxn modelId="{A4059240-9E61-49D0-ACFD-64895075D090}" type="presParOf" srcId="{07ED44F7-941A-4EC7-B522-7A86725D7159}" destId="{1EA7948D-9E50-49C6-9581-BCED903915EE}" srcOrd="1" destOrd="0" presId="urn:microsoft.com/office/officeart/2005/8/layout/chevron2"/>
    <dgm:cxn modelId="{F79B129C-964F-4C95-B7D4-C62302166ACB}" type="presParOf" srcId="{717C0119-585E-44CA-8985-468EC0FF8ED4}" destId="{2723ED83-7C9C-4AB5-9A2F-23CFB0311A02}" srcOrd="1" destOrd="0" presId="urn:microsoft.com/office/officeart/2005/8/layout/chevron2"/>
    <dgm:cxn modelId="{D70E2536-394F-49BB-93EC-5034F6A7415A}" type="presParOf" srcId="{717C0119-585E-44CA-8985-468EC0FF8ED4}" destId="{A2AF295F-EAC7-4E2B-A91A-EE43EA29C6CE}" srcOrd="2" destOrd="0" presId="urn:microsoft.com/office/officeart/2005/8/layout/chevron2"/>
    <dgm:cxn modelId="{2A5F8C07-40C4-4600-98D8-F22886BBBFC5}" type="presParOf" srcId="{A2AF295F-EAC7-4E2B-A91A-EE43EA29C6CE}" destId="{E0CD1239-1C04-461E-AC88-59D546640DE8}" srcOrd="0" destOrd="0" presId="urn:microsoft.com/office/officeart/2005/8/layout/chevron2"/>
    <dgm:cxn modelId="{C859E879-672E-4FC2-B778-ACC513D8C352}" type="presParOf" srcId="{A2AF295F-EAC7-4E2B-A91A-EE43EA29C6CE}" destId="{3372EBAF-831B-4109-AC37-1A787A0F48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28F28-929B-4A42-9212-D42921A7532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A2031AA-9AC5-489A-AE8E-9C77C1ED894A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3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24CDE48F-3DD7-4EE2-8342-E4379CE9DDB3}" type="parTrans" cxnId="{32B51B6B-7F8B-4AA8-8429-E10ADB05A1EB}">
      <dgm:prSet/>
      <dgm:spPr/>
      <dgm:t>
        <a:bodyPr/>
        <a:lstStyle/>
        <a:p>
          <a:endParaRPr lang="th-TH"/>
        </a:p>
      </dgm:t>
    </dgm:pt>
    <dgm:pt modelId="{285A952D-4664-45DC-9533-41C8D17AC84D}" type="sibTrans" cxnId="{32B51B6B-7F8B-4AA8-8429-E10ADB05A1EB}">
      <dgm:prSet/>
      <dgm:spPr/>
      <dgm:t>
        <a:bodyPr/>
        <a:lstStyle/>
        <a:p>
          <a:endParaRPr lang="th-TH"/>
        </a:p>
      </dgm:t>
    </dgm:pt>
    <dgm:pt modelId="{862CF670-C64A-4286-9E3F-5C00865CB911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5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DEAA176F-94D8-44B8-8C07-BD77FDCF5940}" type="parTrans" cxnId="{11E5DD51-DFC4-4CFF-8B46-310E1F3AF658}">
      <dgm:prSet/>
      <dgm:spPr/>
      <dgm:t>
        <a:bodyPr/>
        <a:lstStyle/>
        <a:p>
          <a:endParaRPr lang="th-TH"/>
        </a:p>
      </dgm:t>
    </dgm:pt>
    <dgm:pt modelId="{E2D523B4-88D4-4863-A994-6EE3471E5FE9}" type="sibTrans" cxnId="{11E5DD51-DFC4-4CFF-8B46-310E1F3AF658}">
      <dgm:prSet/>
      <dgm:spPr/>
      <dgm:t>
        <a:bodyPr/>
        <a:lstStyle/>
        <a:p>
          <a:endParaRPr lang="th-TH"/>
        </a:p>
      </dgm:t>
    </dgm:pt>
    <dgm:pt modelId="{971E360D-91E3-43E4-B58B-15ABBA80DB55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4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4EC3D5A6-8711-4612-8F5F-1C067DFC47A6}" type="parTrans" cxnId="{A498AE4A-5D41-4D5B-8859-83F4B6EB7BC7}">
      <dgm:prSet/>
      <dgm:spPr/>
      <dgm:t>
        <a:bodyPr/>
        <a:lstStyle/>
        <a:p>
          <a:endParaRPr lang="th-TH"/>
        </a:p>
      </dgm:t>
    </dgm:pt>
    <dgm:pt modelId="{81C15B61-E2BE-4101-941F-B1EF175700B0}" type="sibTrans" cxnId="{A498AE4A-5D41-4D5B-8859-83F4B6EB7BC7}">
      <dgm:prSet/>
      <dgm:spPr/>
      <dgm:t>
        <a:bodyPr/>
        <a:lstStyle/>
        <a:p>
          <a:endParaRPr lang="th-TH"/>
        </a:p>
      </dgm:t>
    </dgm:pt>
    <dgm:pt modelId="{23B4504D-FCFC-448C-BBC4-40A43E2D7F6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ปอ เฉพาะกรณีผู้ซื้อเป็นผู้ส่งออกหรือผู้ผลิตกระสอบป่าน ผ้ากระสอบป่าน ด้ายทอกระสอบป่าน หรือทอผ้ากระสอบป่าน เชือกหรือผลิตภัณฑ์ใดๆ ที่ผลิตจากปอ ไม่ว่าจะใช้ปอนั้นเป็นส่วนใหญ่หรือไม่</a:t>
          </a:r>
        </a:p>
      </dgm:t>
    </dgm:pt>
    <dgm:pt modelId="{77D991F4-E8FF-44FA-87F3-4B9CE3C5C3F6}" type="parTrans" cxnId="{C6728026-62D3-4894-8D7D-7DE63EF5A369}">
      <dgm:prSet/>
      <dgm:spPr/>
      <dgm:t>
        <a:bodyPr/>
        <a:lstStyle/>
        <a:p>
          <a:endParaRPr lang="th-TH"/>
        </a:p>
      </dgm:t>
    </dgm:pt>
    <dgm:pt modelId="{128121AF-7CA5-4548-AA5C-481BA009D1A3}" type="sibTrans" cxnId="{C6728026-62D3-4894-8D7D-7DE63EF5A369}">
      <dgm:prSet/>
      <dgm:spPr/>
      <dgm:t>
        <a:bodyPr/>
        <a:lstStyle/>
        <a:p>
          <a:endParaRPr lang="th-TH"/>
        </a:p>
      </dgm:t>
    </dgm:pt>
    <dgm:pt modelId="{452E60E7-03B3-4127-B7AE-DCAEE8BAA7E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 ข้าวโพด เฉพาะกรณีผู้ซื้อเป็นผู้ส่งออกหรือผู้ผลิตน้ำมันพืชหรืออาหารสัตว์ทุกชนิด</a:t>
          </a:r>
        </a:p>
      </dgm:t>
    </dgm:pt>
    <dgm:pt modelId="{F89CE84D-49BF-4020-9180-512178C863BA}" type="parTrans" cxnId="{379F31F1-2FEB-4F83-9878-DC8BEF30D667}">
      <dgm:prSet/>
      <dgm:spPr/>
      <dgm:t>
        <a:bodyPr/>
        <a:lstStyle/>
        <a:p>
          <a:endParaRPr lang="th-TH"/>
        </a:p>
      </dgm:t>
    </dgm:pt>
    <dgm:pt modelId="{11E867CF-FF15-43B4-B7A0-C434A2EFC3A2}" type="sibTrans" cxnId="{379F31F1-2FEB-4F83-9878-DC8BEF30D667}">
      <dgm:prSet/>
      <dgm:spPr/>
      <dgm:t>
        <a:bodyPr/>
        <a:lstStyle/>
        <a:p>
          <a:endParaRPr lang="th-TH"/>
        </a:p>
      </dgm:t>
    </dgm:pt>
    <dgm:pt modelId="{53A5A85A-CFF8-40BF-91C9-58E7DDB2E34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อ้อย เฉพาะกรณีผู้ซื้อเป็นผู้ผลิตน้ำตาลทุกชนิด</a:t>
          </a:r>
        </a:p>
      </dgm:t>
    </dgm:pt>
    <dgm:pt modelId="{E63C07A5-B9CF-4770-A986-B81B630CF3F4}" type="parTrans" cxnId="{E0600CAF-B3BD-4DE2-BD84-0BD9B17F1A22}">
      <dgm:prSet/>
      <dgm:spPr/>
      <dgm:t>
        <a:bodyPr/>
        <a:lstStyle/>
        <a:p>
          <a:endParaRPr lang="th-TH"/>
        </a:p>
      </dgm:t>
    </dgm:pt>
    <dgm:pt modelId="{0A6FC7AD-C54B-4CE8-8393-F151F7CF9795}" type="sibTrans" cxnId="{E0600CAF-B3BD-4DE2-BD84-0BD9B17F1A22}">
      <dgm:prSet/>
      <dgm:spPr/>
      <dgm:t>
        <a:bodyPr/>
        <a:lstStyle/>
        <a:p>
          <a:endParaRPr lang="th-TH"/>
        </a:p>
      </dgm:t>
    </dgm:pt>
    <dgm:pt modelId="{717C0119-585E-44CA-8985-468EC0FF8ED4}" type="pres">
      <dgm:prSet presAssocID="{3A628F28-929B-4A42-9212-D42921A75322}" presName="linearFlow" presStyleCnt="0">
        <dgm:presLayoutVars>
          <dgm:dir/>
          <dgm:animLvl val="lvl"/>
          <dgm:resizeHandles val="exact"/>
        </dgm:presLayoutVars>
      </dgm:prSet>
      <dgm:spPr/>
    </dgm:pt>
    <dgm:pt modelId="{07ED44F7-941A-4EC7-B522-7A86725D7159}" type="pres">
      <dgm:prSet presAssocID="{CA2031AA-9AC5-489A-AE8E-9C77C1ED894A}" presName="composite" presStyleCnt="0"/>
      <dgm:spPr/>
    </dgm:pt>
    <dgm:pt modelId="{156D71A1-A7A5-4237-85B4-037F326204B7}" type="pres">
      <dgm:prSet presAssocID="{CA2031AA-9AC5-489A-AE8E-9C77C1ED894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EA7948D-9E50-49C6-9581-BCED903915EE}" type="pres">
      <dgm:prSet presAssocID="{CA2031AA-9AC5-489A-AE8E-9C77C1ED894A}" presName="descendantText" presStyleLbl="alignAcc1" presStyleIdx="0" presStyleCnt="3" custScaleY="170866">
        <dgm:presLayoutVars>
          <dgm:bulletEnabled val="1"/>
        </dgm:presLayoutVars>
      </dgm:prSet>
      <dgm:spPr/>
    </dgm:pt>
    <dgm:pt modelId="{2723ED83-7C9C-4AB5-9A2F-23CFB0311A02}" type="pres">
      <dgm:prSet presAssocID="{285A952D-4664-45DC-9533-41C8D17AC84D}" presName="sp" presStyleCnt="0"/>
      <dgm:spPr/>
    </dgm:pt>
    <dgm:pt modelId="{C3E86756-80D7-4E87-B35E-BAB03B65A0D8}" type="pres">
      <dgm:prSet presAssocID="{971E360D-91E3-43E4-B58B-15ABBA80DB55}" presName="composite" presStyleCnt="0"/>
      <dgm:spPr/>
    </dgm:pt>
    <dgm:pt modelId="{D49F3F51-079F-4978-B060-EFA1DCF2CEC7}" type="pres">
      <dgm:prSet presAssocID="{971E360D-91E3-43E4-B58B-15ABBA80DB55}" presName="parentText" presStyleLbl="alignNode1" presStyleIdx="1" presStyleCnt="3" custLinFactNeighborY="10096">
        <dgm:presLayoutVars>
          <dgm:chMax val="1"/>
          <dgm:bulletEnabled val="1"/>
        </dgm:presLayoutVars>
      </dgm:prSet>
      <dgm:spPr/>
    </dgm:pt>
    <dgm:pt modelId="{D720A3F7-445F-4E28-9727-1EC6D73A76A0}" type="pres">
      <dgm:prSet presAssocID="{971E360D-91E3-43E4-B58B-15ABBA80DB55}" presName="descendantText" presStyleLbl="alignAcc1" presStyleIdx="1" presStyleCnt="3" custScaleY="96104" custLinFactNeighborY="16489">
        <dgm:presLayoutVars>
          <dgm:bulletEnabled val="1"/>
        </dgm:presLayoutVars>
      </dgm:prSet>
      <dgm:spPr/>
    </dgm:pt>
    <dgm:pt modelId="{C577C866-D8A6-478A-A9E4-B1939BDB79B7}" type="pres">
      <dgm:prSet presAssocID="{81C15B61-E2BE-4101-941F-B1EF175700B0}" presName="sp" presStyleCnt="0"/>
      <dgm:spPr/>
    </dgm:pt>
    <dgm:pt modelId="{93489150-A5F6-4CA7-A45A-5157C7CD8F78}" type="pres">
      <dgm:prSet presAssocID="{862CF670-C64A-4286-9E3F-5C00865CB911}" presName="composite" presStyleCnt="0"/>
      <dgm:spPr/>
    </dgm:pt>
    <dgm:pt modelId="{00078B40-F5CE-41AB-87D2-B7CC58E6849F}" type="pres">
      <dgm:prSet presAssocID="{862CF670-C64A-4286-9E3F-5C00865CB9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F161B1D-1588-491A-B5B1-E8832B007B27}" type="pres">
      <dgm:prSet presAssocID="{862CF670-C64A-4286-9E3F-5C00865CB911}" presName="descendantText" presStyleLbl="alignAcc1" presStyleIdx="2" presStyleCnt="3" custScaleY="108377" custLinFactNeighborY="2131">
        <dgm:presLayoutVars>
          <dgm:bulletEnabled val="1"/>
        </dgm:presLayoutVars>
      </dgm:prSet>
      <dgm:spPr/>
    </dgm:pt>
  </dgm:ptLst>
  <dgm:cxnLst>
    <dgm:cxn modelId="{C6728026-62D3-4894-8D7D-7DE63EF5A369}" srcId="{CA2031AA-9AC5-489A-AE8E-9C77C1ED894A}" destId="{23B4504D-FCFC-448C-BBC4-40A43E2D7F68}" srcOrd="0" destOrd="0" parTransId="{77D991F4-E8FF-44FA-87F3-4B9CE3C5C3F6}" sibTransId="{128121AF-7CA5-4548-AA5C-481BA009D1A3}"/>
    <dgm:cxn modelId="{59705C2A-3921-4FCB-9C81-EA942B403812}" type="presOf" srcId="{452E60E7-03B3-4127-B7AE-DCAEE8BAA7E4}" destId="{D720A3F7-445F-4E28-9727-1EC6D73A76A0}" srcOrd="0" destOrd="0" presId="urn:microsoft.com/office/officeart/2005/8/layout/chevron2"/>
    <dgm:cxn modelId="{A498AE4A-5D41-4D5B-8859-83F4B6EB7BC7}" srcId="{3A628F28-929B-4A42-9212-D42921A75322}" destId="{971E360D-91E3-43E4-B58B-15ABBA80DB55}" srcOrd="1" destOrd="0" parTransId="{4EC3D5A6-8711-4612-8F5F-1C067DFC47A6}" sibTransId="{81C15B61-E2BE-4101-941F-B1EF175700B0}"/>
    <dgm:cxn modelId="{11E5DD51-DFC4-4CFF-8B46-310E1F3AF658}" srcId="{3A628F28-929B-4A42-9212-D42921A75322}" destId="{862CF670-C64A-4286-9E3F-5C00865CB911}" srcOrd="2" destOrd="0" parTransId="{DEAA176F-94D8-44B8-8C07-BD77FDCF5940}" sibTransId="{E2D523B4-88D4-4863-A994-6EE3471E5FE9}"/>
    <dgm:cxn modelId="{5B54365F-5C57-40CB-AA7D-E04A5AF07F0D}" type="presOf" srcId="{23B4504D-FCFC-448C-BBC4-40A43E2D7F68}" destId="{1EA7948D-9E50-49C6-9581-BCED903915EE}" srcOrd="0" destOrd="0" presId="urn:microsoft.com/office/officeart/2005/8/layout/chevron2"/>
    <dgm:cxn modelId="{32B51B6B-7F8B-4AA8-8429-E10ADB05A1EB}" srcId="{3A628F28-929B-4A42-9212-D42921A75322}" destId="{CA2031AA-9AC5-489A-AE8E-9C77C1ED894A}" srcOrd="0" destOrd="0" parTransId="{24CDE48F-3DD7-4EE2-8342-E4379CE9DDB3}" sibTransId="{285A952D-4664-45DC-9533-41C8D17AC84D}"/>
    <dgm:cxn modelId="{466A0091-A479-4613-8E3D-9952BA70EE2D}" type="presOf" srcId="{971E360D-91E3-43E4-B58B-15ABBA80DB55}" destId="{D49F3F51-079F-4978-B060-EFA1DCF2CEC7}" srcOrd="0" destOrd="0" presId="urn:microsoft.com/office/officeart/2005/8/layout/chevron2"/>
    <dgm:cxn modelId="{E0600CAF-B3BD-4DE2-BD84-0BD9B17F1A22}" srcId="{862CF670-C64A-4286-9E3F-5C00865CB911}" destId="{53A5A85A-CFF8-40BF-91C9-58E7DDB2E347}" srcOrd="0" destOrd="0" parTransId="{E63C07A5-B9CF-4770-A986-B81B630CF3F4}" sibTransId="{0A6FC7AD-C54B-4CE8-8393-F151F7CF9795}"/>
    <dgm:cxn modelId="{8CF547B1-F68C-4BA6-BBAD-3075D54477C5}" type="presOf" srcId="{862CF670-C64A-4286-9E3F-5C00865CB911}" destId="{00078B40-F5CE-41AB-87D2-B7CC58E6849F}" srcOrd="0" destOrd="0" presId="urn:microsoft.com/office/officeart/2005/8/layout/chevron2"/>
    <dgm:cxn modelId="{6EB68FBC-A005-4086-81C9-634ED0DC19B1}" type="presOf" srcId="{3A628F28-929B-4A42-9212-D42921A75322}" destId="{717C0119-585E-44CA-8985-468EC0FF8ED4}" srcOrd="0" destOrd="0" presId="urn:microsoft.com/office/officeart/2005/8/layout/chevron2"/>
    <dgm:cxn modelId="{19B308CC-C5BE-42DF-8CEE-75E97BCF74A0}" type="presOf" srcId="{CA2031AA-9AC5-489A-AE8E-9C77C1ED894A}" destId="{156D71A1-A7A5-4237-85B4-037F326204B7}" srcOrd="0" destOrd="0" presId="urn:microsoft.com/office/officeart/2005/8/layout/chevron2"/>
    <dgm:cxn modelId="{231622E8-23D8-463D-8B2D-DDA25D60F9A7}" type="presOf" srcId="{53A5A85A-CFF8-40BF-91C9-58E7DDB2E347}" destId="{AF161B1D-1588-491A-B5B1-E8832B007B27}" srcOrd="0" destOrd="0" presId="urn:microsoft.com/office/officeart/2005/8/layout/chevron2"/>
    <dgm:cxn modelId="{379F31F1-2FEB-4F83-9878-DC8BEF30D667}" srcId="{971E360D-91E3-43E4-B58B-15ABBA80DB55}" destId="{452E60E7-03B3-4127-B7AE-DCAEE8BAA7E4}" srcOrd="0" destOrd="0" parTransId="{F89CE84D-49BF-4020-9180-512178C863BA}" sibTransId="{11E867CF-FF15-43B4-B7A0-C434A2EFC3A2}"/>
    <dgm:cxn modelId="{AA606D3B-9271-4F25-88A3-79D7FBF5269A}" type="presParOf" srcId="{717C0119-585E-44CA-8985-468EC0FF8ED4}" destId="{07ED44F7-941A-4EC7-B522-7A86725D7159}" srcOrd="0" destOrd="0" presId="urn:microsoft.com/office/officeart/2005/8/layout/chevron2"/>
    <dgm:cxn modelId="{91E07C34-1530-47A0-8FA4-7C8B905F6572}" type="presParOf" srcId="{07ED44F7-941A-4EC7-B522-7A86725D7159}" destId="{156D71A1-A7A5-4237-85B4-037F326204B7}" srcOrd="0" destOrd="0" presId="urn:microsoft.com/office/officeart/2005/8/layout/chevron2"/>
    <dgm:cxn modelId="{7093BA11-127F-4A47-8010-85DB74BA2509}" type="presParOf" srcId="{07ED44F7-941A-4EC7-B522-7A86725D7159}" destId="{1EA7948D-9E50-49C6-9581-BCED903915EE}" srcOrd="1" destOrd="0" presId="urn:microsoft.com/office/officeart/2005/8/layout/chevron2"/>
    <dgm:cxn modelId="{97FA6B41-8FA1-442C-ADEC-7BA69137BDD8}" type="presParOf" srcId="{717C0119-585E-44CA-8985-468EC0FF8ED4}" destId="{2723ED83-7C9C-4AB5-9A2F-23CFB0311A02}" srcOrd="1" destOrd="0" presId="urn:microsoft.com/office/officeart/2005/8/layout/chevron2"/>
    <dgm:cxn modelId="{6F65CBC6-384F-463D-AA24-F5B83F3047F6}" type="presParOf" srcId="{717C0119-585E-44CA-8985-468EC0FF8ED4}" destId="{C3E86756-80D7-4E87-B35E-BAB03B65A0D8}" srcOrd="2" destOrd="0" presId="urn:microsoft.com/office/officeart/2005/8/layout/chevron2"/>
    <dgm:cxn modelId="{2B0DA8D0-AD38-4A87-98A0-AF5F2F4C1D0B}" type="presParOf" srcId="{C3E86756-80D7-4E87-B35E-BAB03B65A0D8}" destId="{D49F3F51-079F-4978-B060-EFA1DCF2CEC7}" srcOrd="0" destOrd="0" presId="urn:microsoft.com/office/officeart/2005/8/layout/chevron2"/>
    <dgm:cxn modelId="{263F8189-0F86-4F61-BB31-DAB98BDE3827}" type="presParOf" srcId="{C3E86756-80D7-4E87-B35E-BAB03B65A0D8}" destId="{D720A3F7-445F-4E28-9727-1EC6D73A76A0}" srcOrd="1" destOrd="0" presId="urn:microsoft.com/office/officeart/2005/8/layout/chevron2"/>
    <dgm:cxn modelId="{457D1342-3876-4526-AB6D-E72174B7E51A}" type="presParOf" srcId="{717C0119-585E-44CA-8985-468EC0FF8ED4}" destId="{C577C866-D8A6-478A-A9E4-B1939BDB79B7}" srcOrd="3" destOrd="0" presId="urn:microsoft.com/office/officeart/2005/8/layout/chevron2"/>
    <dgm:cxn modelId="{24F0BBA7-4FED-4128-AB83-B802D70047EC}" type="presParOf" srcId="{717C0119-585E-44CA-8985-468EC0FF8ED4}" destId="{93489150-A5F6-4CA7-A45A-5157C7CD8F78}" srcOrd="4" destOrd="0" presId="urn:microsoft.com/office/officeart/2005/8/layout/chevron2"/>
    <dgm:cxn modelId="{AEDB3190-416C-4A7D-B9D0-4FFB7DC6E689}" type="presParOf" srcId="{93489150-A5F6-4CA7-A45A-5157C7CD8F78}" destId="{00078B40-F5CE-41AB-87D2-B7CC58E6849F}" srcOrd="0" destOrd="0" presId="urn:microsoft.com/office/officeart/2005/8/layout/chevron2"/>
    <dgm:cxn modelId="{CF7B153D-402C-4D2D-B6A3-71EFF4238AEA}" type="presParOf" srcId="{93489150-A5F6-4CA7-A45A-5157C7CD8F78}" destId="{AF161B1D-1588-491A-B5B1-E8832B007B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628F28-929B-4A42-9212-D42921A7532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A2031AA-9AC5-489A-AE8E-9C77C1ED894A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6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24CDE48F-3DD7-4EE2-8342-E4379CE9DDB3}" type="parTrans" cxnId="{32B51B6B-7F8B-4AA8-8429-E10ADB05A1EB}">
      <dgm:prSet/>
      <dgm:spPr/>
      <dgm:t>
        <a:bodyPr/>
        <a:lstStyle/>
        <a:p>
          <a:endParaRPr lang="th-TH"/>
        </a:p>
      </dgm:t>
    </dgm:pt>
    <dgm:pt modelId="{285A952D-4664-45DC-9533-41C8D17AC84D}" type="sibTrans" cxnId="{32B51B6B-7F8B-4AA8-8429-E10ADB05A1EB}">
      <dgm:prSet/>
      <dgm:spPr/>
      <dgm:t>
        <a:bodyPr/>
        <a:lstStyle/>
        <a:p>
          <a:endParaRPr lang="th-TH"/>
        </a:p>
      </dgm:t>
    </dgm:pt>
    <dgm:pt modelId="{862CF670-C64A-4286-9E3F-5C00865CB911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8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DEAA176F-94D8-44B8-8C07-BD77FDCF5940}" type="parTrans" cxnId="{11E5DD51-DFC4-4CFF-8B46-310E1F3AF658}">
      <dgm:prSet/>
      <dgm:spPr/>
      <dgm:t>
        <a:bodyPr/>
        <a:lstStyle/>
        <a:p>
          <a:endParaRPr lang="th-TH"/>
        </a:p>
      </dgm:t>
    </dgm:pt>
    <dgm:pt modelId="{E2D523B4-88D4-4863-A994-6EE3471E5FE9}" type="sibTrans" cxnId="{11E5DD51-DFC4-4CFF-8B46-310E1F3AF658}">
      <dgm:prSet/>
      <dgm:spPr/>
      <dgm:t>
        <a:bodyPr/>
        <a:lstStyle/>
        <a:p>
          <a:endParaRPr lang="th-TH"/>
        </a:p>
      </dgm:t>
    </dgm:pt>
    <dgm:pt modelId="{971E360D-91E3-43E4-B58B-15ABBA80DB55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7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4EC3D5A6-8711-4612-8F5F-1C067DFC47A6}" type="parTrans" cxnId="{A498AE4A-5D41-4D5B-8859-83F4B6EB7BC7}">
      <dgm:prSet/>
      <dgm:spPr/>
      <dgm:t>
        <a:bodyPr/>
        <a:lstStyle/>
        <a:p>
          <a:endParaRPr lang="th-TH"/>
        </a:p>
      </dgm:t>
    </dgm:pt>
    <dgm:pt modelId="{81C15B61-E2BE-4101-941F-B1EF175700B0}" type="sibTrans" cxnId="{A498AE4A-5D41-4D5B-8859-83F4B6EB7BC7}">
      <dgm:prSet/>
      <dgm:spPr/>
      <dgm:t>
        <a:bodyPr/>
        <a:lstStyle/>
        <a:p>
          <a:endParaRPr lang="th-TH"/>
        </a:p>
      </dgm:t>
    </dgm:pt>
    <dgm:pt modelId="{23B4504D-FCFC-448C-BBC4-40A43E2D7F6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เมล็ดกาแฟ ไม่ว่าจะคั่วแล้วหรือไม่ เฉพาะกรณีผู้ซื้อเป็นผู้ส่งออกหรือผู้ผลิตผลิตภัณฑ์สำเร็จรูปจากกาแฟ</a:t>
          </a:r>
        </a:p>
      </dgm:t>
    </dgm:pt>
    <dgm:pt modelId="{77D991F4-E8FF-44FA-87F3-4B9CE3C5C3F6}" type="parTrans" cxnId="{C6728026-62D3-4894-8D7D-7DE63EF5A369}">
      <dgm:prSet/>
      <dgm:spPr/>
      <dgm:t>
        <a:bodyPr/>
        <a:lstStyle/>
        <a:p>
          <a:endParaRPr lang="th-TH"/>
        </a:p>
      </dgm:t>
    </dgm:pt>
    <dgm:pt modelId="{128121AF-7CA5-4548-AA5C-481BA009D1A3}" type="sibTrans" cxnId="{C6728026-62D3-4894-8D7D-7DE63EF5A369}">
      <dgm:prSet/>
      <dgm:spPr/>
      <dgm:t>
        <a:bodyPr/>
        <a:lstStyle/>
        <a:p>
          <a:endParaRPr lang="th-TH"/>
        </a:p>
      </dgm:t>
    </dgm:pt>
    <dgm:pt modelId="{452E60E7-03B3-4127-B7AE-DCAEE8BAA7E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ผลปาล์มน้ำมัน ไม่ว่าเป็นส่วนใดของผล เฉพาะกรณีผู้ซื้อเป็นผู้ผลิตภัณฑ์มันปาล์มหรือผู้ผลิตน้ำมันพืช</a:t>
          </a:r>
        </a:p>
      </dgm:t>
    </dgm:pt>
    <dgm:pt modelId="{F89CE84D-49BF-4020-9180-512178C863BA}" type="parTrans" cxnId="{379F31F1-2FEB-4F83-9878-DC8BEF30D667}">
      <dgm:prSet/>
      <dgm:spPr/>
      <dgm:t>
        <a:bodyPr/>
        <a:lstStyle/>
        <a:p>
          <a:endParaRPr lang="th-TH"/>
        </a:p>
      </dgm:t>
    </dgm:pt>
    <dgm:pt modelId="{11E867CF-FF15-43B4-B7A0-C434A2EFC3A2}" type="sibTrans" cxnId="{379F31F1-2FEB-4F83-9878-DC8BEF30D667}">
      <dgm:prSet/>
      <dgm:spPr/>
      <dgm:t>
        <a:bodyPr/>
        <a:lstStyle/>
        <a:p>
          <a:endParaRPr lang="th-TH"/>
        </a:p>
      </dgm:t>
    </dgm:pt>
    <dgm:pt modelId="{53A5A85A-CFF8-40BF-91C9-58E7DDB2E34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ข้าว เฉพาะกรณีผู้ซื้อเป็นผู้ส่งออก</a:t>
          </a:r>
        </a:p>
      </dgm:t>
    </dgm:pt>
    <dgm:pt modelId="{E63C07A5-B9CF-4770-A986-B81B630CF3F4}" type="parTrans" cxnId="{E0600CAF-B3BD-4DE2-BD84-0BD9B17F1A22}">
      <dgm:prSet/>
      <dgm:spPr/>
      <dgm:t>
        <a:bodyPr/>
        <a:lstStyle/>
        <a:p>
          <a:endParaRPr lang="th-TH"/>
        </a:p>
      </dgm:t>
    </dgm:pt>
    <dgm:pt modelId="{0A6FC7AD-C54B-4CE8-8393-F151F7CF9795}" type="sibTrans" cxnId="{E0600CAF-B3BD-4DE2-BD84-0BD9B17F1A22}">
      <dgm:prSet/>
      <dgm:spPr/>
      <dgm:t>
        <a:bodyPr/>
        <a:lstStyle/>
        <a:p>
          <a:endParaRPr lang="th-TH"/>
        </a:p>
      </dgm:t>
    </dgm:pt>
    <dgm:pt modelId="{73CEF3AA-EE87-408C-81D3-257F5FA3C4D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90000"/>
          </a:schemeClr>
        </a:solidFill>
      </dgm:spPr>
      <dgm:t>
        <a:bodyPr/>
        <a:lstStyle/>
        <a:p>
          <a:pPr algn="ctr"/>
          <a:r>
            <a: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9</a:t>
          </a:r>
          <a:endParaRPr lang="th-TH" sz="32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F599D8F0-7CA9-4902-B438-7DE92F333716}" type="parTrans" cxnId="{97A94D3F-F99D-4B82-97D8-B7CD83439B80}">
      <dgm:prSet/>
      <dgm:spPr/>
      <dgm:t>
        <a:bodyPr/>
        <a:lstStyle/>
        <a:p>
          <a:endParaRPr lang="th-TH"/>
        </a:p>
      </dgm:t>
    </dgm:pt>
    <dgm:pt modelId="{5B418FBD-CF43-4F46-99B5-C97A213D3785}" type="sibTrans" cxnId="{97A94D3F-F99D-4B82-97D8-B7CD83439B80}">
      <dgm:prSet/>
      <dgm:spPr/>
      <dgm:t>
        <a:bodyPr/>
        <a:lstStyle/>
        <a:p>
          <a:endParaRPr lang="th-TH"/>
        </a:p>
      </dgm:t>
    </dgm:pt>
    <dgm:pt modelId="{25BE7023-1BD4-4DA1-ACB6-6B4BDFE76F3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สินค้าตาม (1) ถึง (8) เฉพาะกรณีผู้ซื้อเป็นผู้ไม่มีหน้าที่เสียภาษีเงินได้ตามประมวลรัษฎากรแต่ไม่รวมถึงกลุ่มเกษตรกรตามกฎหมาย ว่าด้วยสหกรณ์</a:t>
          </a:r>
        </a:p>
      </dgm:t>
    </dgm:pt>
    <dgm:pt modelId="{E42984C0-49C0-4D1A-9675-8681DE77A552}" type="parTrans" cxnId="{56505C8E-A399-4E79-85BD-2A41B130CAB2}">
      <dgm:prSet/>
      <dgm:spPr/>
      <dgm:t>
        <a:bodyPr/>
        <a:lstStyle/>
        <a:p>
          <a:endParaRPr lang="th-TH"/>
        </a:p>
      </dgm:t>
    </dgm:pt>
    <dgm:pt modelId="{68DB0240-1F88-4A15-AA98-FA849A918084}" type="sibTrans" cxnId="{56505C8E-A399-4E79-85BD-2A41B130CAB2}">
      <dgm:prSet/>
      <dgm:spPr/>
      <dgm:t>
        <a:bodyPr/>
        <a:lstStyle/>
        <a:p>
          <a:endParaRPr lang="th-TH"/>
        </a:p>
      </dgm:t>
    </dgm:pt>
    <dgm:pt modelId="{717C0119-585E-44CA-8985-468EC0FF8ED4}" type="pres">
      <dgm:prSet presAssocID="{3A628F28-929B-4A42-9212-D42921A75322}" presName="linearFlow" presStyleCnt="0">
        <dgm:presLayoutVars>
          <dgm:dir/>
          <dgm:animLvl val="lvl"/>
          <dgm:resizeHandles val="exact"/>
        </dgm:presLayoutVars>
      </dgm:prSet>
      <dgm:spPr/>
    </dgm:pt>
    <dgm:pt modelId="{07ED44F7-941A-4EC7-B522-7A86725D7159}" type="pres">
      <dgm:prSet presAssocID="{CA2031AA-9AC5-489A-AE8E-9C77C1ED894A}" presName="composite" presStyleCnt="0"/>
      <dgm:spPr/>
    </dgm:pt>
    <dgm:pt modelId="{156D71A1-A7A5-4237-85B4-037F326204B7}" type="pres">
      <dgm:prSet presAssocID="{CA2031AA-9AC5-489A-AE8E-9C77C1ED894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EA7948D-9E50-49C6-9581-BCED903915EE}" type="pres">
      <dgm:prSet presAssocID="{CA2031AA-9AC5-489A-AE8E-9C77C1ED894A}" presName="descendantText" presStyleLbl="alignAcc1" presStyleIdx="0" presStyleCnt="4" custScaleY="100000">
        <dgm:presLayoutVars>
          <dgm:bulletEnabled val="1"/>
        </dgm:presLayoutVars>
      </dgm:prSet>
      <dgm:spPr/>
    </dgm:pt>
    <dgm:pt modelId="{2723ED83-7C9C-4AB5-9A2F-23CFB0311A02}" type="pres">
      <dgm:prSet presAssocID="{285A952D-4664-45DC-9533-41C8D17AC84D}" presName="sp" presStyleCnt="0"/>
      <dgm:spPr/>
    </dgm:pt>
    <dgm:pt modelId="{C3E86756-80D7-4E87-B35E-BAB03B65A0D8}" type="pres">
      <dgm:prSet presAssocID="{971E360D-91E3-43E4-B58B-15ABBA80DB55}" presName="composite" presStyleCnt="0"/>
      <dgm:spPr/>
    </dgm:pt>
    <dgm:pt modelId="{D49F3F51-079F-4978-B060-EFA1DCF2CEC7}" type="pres">
      <dgm:prSet presAssocID="{971E360D-91E3-43E4-B58B-15ABBA80DB55}" presName="parentText" presStyleLbl="alignNode1" presStyleIdx="1" presStyleCnt="4" custLinFactNeighborY="-7651">
        <dgm:presLayoutVars>
          <dgm:chMax val="1"/>
          <dgm:bulletEnabled val="1"/>
        </dgm:presLayoutVars>
      </dgm:prSet>
      <dgm:spPr/>
    </dgm:pt>
    <dgm:pt modelId="{D720A3F7-445F-4E28-9727-1EC6D73A76A0}" type="pres">
      <dgm:prSet presAssocID="{971E360D-91E3-43E4-B58B-15ABBA80DB55}" presName="descendantText" presStyleLbl="alignAcc1" presStyleIdx="1" presStyleCnt="4" custScaleY="101262" custLinFactNeighborY="-10812">
        <dgm:presLayoutVars>
          <dgm:bulletEnabled val="1"/>
        </dgm:presLayoutVars>
      </dgm:prSet>
      <dgm:spPr/>
    </dgm:pt>
    <dgm:pt modelId="{C577C866-D8A6-478A-A9E4-B1939BDB79B7}" type="pres">
      <dgm:prSet presAssocID="{81C15B61-E2BE-4101-941F-B1EF175700B0}" presName="sp" presStyleCnt="0"/>
      <dgm:spPr/>
    </dgm:pt>
    <dgm:pt modelId="{93489150-A5F6-4CA7-A45A-5157C7CD8F78}" type="pres">
      <dgm:prSet presAssocID="{862CF670-C64A-4286-9E3F-5C00865CB911}" presName="composite" presStyleCnt="0"/>
      <dgm:spPr/>
    </dgm:pt>
    <dgm:pt modelId="{00078B40-F5CE-41AB-87D2-B7CC58E6849F}" type="pres">
      <dgm:prSet presAssocID="{862CF670-C64A-4286-9E3F-5C00865CB911}" presName="parentText" presStyleLbl="alignNode1" presStyleIdx="2" presStyleCnt="4" custLinFactNeighborY="-18582">
        <dgm:presLayoutVars>
          <dgm:chMax val="1"/>
          <dgm:bulletEnabled val="1"/>
        </dgm:presLayoutVars>
      </dgm:prSet>
      <dgm:spPr/>
    </dgm:pt>
    <dgm:pt modelId="{AF161B1D-1588-491A-B5B1-E8832B007B27}" type="pres">
      <dgm:prSet presAssocID="{862CF670-C64A-4286-9E3F-5C00865CB911}" presName="descendantText" presStyleLbl="alignAcc1" presStyleIdx="2" presStyleCnt="4" custScaleY="102787" custLinFactNeighborY="-26457">
        <dgm:presLayoutVars>
          <dgm:bulletEnabled val="1"/>
        </dgm:presLayoutVars>
      </dgm:prSet>
      <dgm:spPr/>
    </dgm:pt>
    <dgm:pt modelId="{D4988FD5-247B-4092-A4D9-A5F0F60A1464}" type="pres">
      <dgm:prSet presAssocID="{E2D523B4-88D4-4863-A994-6EE3471E5FE9}" presName="sp" presStyleCnt="0"/>
      <dgm:spPr/>
    </dgm:pt>
    <dgm:pt modelId="{B110EA6F-BA90-41BF-BE32-0071DD42E796}" type="pres">
      <dgm:prSet presAssocID="{73CEF3AA-EE87-408C-81D3-257F5FA3C4DA}" presName="composite" presStyleCnt="0"/>
      <dgm:spPr/>
    </dgm:pt>
    <dgm:pt modelId="{A9364583-8E35-4F4B-A089-43DFCAA38822}" type="pres">
      <dgm:prSet presAssocID="{73CEF3AA-EE87-408C-81D3-257F5FA3C4DA}" presName="parentText" presStyleLbl="alignNode1" presStyleIdx="3" presStyleCnt="4" custLinFactNeighborY="-28897">
        <dgm:presLayoutVars>
          <dgm:chMax val="1"/>
          <dgm:bulletEnabled val="1"/>
        </dgm:presLayoutVars>
      </dgm:prSet>
      <dgm:spPr/>
    </dgm:pt>
    <dgm:pt modelId="{32171FDC-BFB4-40F0-80F6-0C089BABD860}" type="pres">
      <dgm:prSet presAssocID="{73CEF3AA-EE87-408C-81D3-257F5FA3C4DA}" presName="descendantText" presStyleLbl="alignAcc1" presStyleIdx="3" presStyleCnt="4" custScaleY="188241" custLinFactNeighborY="-44456">
        <dgm:presLayoutVars>
          <dgm:bulletEnabled val="1"/>
        </dgm:presLayoutVars>
      </dgm:prSet>
      <dgm:spPr/>
    </dgm:pt>
  </dgm:ptLst>
  <dgm:cxnLst>
    <dgm:cxn modelId="{8FC26707-A909-4006-847E-B23AD6A7C231}" type="presOf" srcId="{73CEF3AA-EE87-408C-81D3-257F5FA3C4DA}" destId="{A9364583-8E35-4F4B-A089-43DFCAA38822}" srcOrd="0" destOrd="0" presId="urn:microsoft.com/office/officeart/2005/8/layout/chevron2"/>
    <dgm:cxn modelId="{8124F313-96C3-46CC-B570-0D1096706B00}" type="presOf" srcId="{3A628F28-929B-4A42-9212-D42921A75322}" destId="{717C0119-585E-44CA-8985-468EC0FF8ED4}" srcOrd="0" destOrd="0" presId="urn:microsoft.com/office/officeart/2005/8/layout/chevron2"/>
    <dgm:cxn modelId="{C1899B1E-88C8-4A90-AC49-71183A1D9BDB}" type="presOf" srcId="{862CF670-C64A-4286-9E3F-5C00865CB911}" destId="{00078B40-F5CE-41AB-87D2-B7CC58E6849F}" srcOrd="0" destOrd="0" presId="urn:microsoft.com/office/officeart/2005/8/layout/chevron2"/>
    <dgm:cxn modelId="{5AED571F-8A6B-4242-9399-FDEAAEDE2534}" type="presOf" srcId="{971E360D-91E3-43E4-B58B-15ABBA80DB55}" destId="{D49F3F51-079F-4978-B060-EFA1DCF2CEC7}" srcOrd="0" destOrd="0" presId="urn:microsoft.com/office/officeart/2005/8/layout/chevron2"/>
    <dgm:cxn modelId="{C6728026-62D3-4894-8D7D-7DE63EF5A369}" srcId="{CA2031AA-9AC5-489A-AE8E-9C77C1ED894A}" destId="{23B4504D-FCFC-448C-BBC4-40A43E2D7F68}" srcOrd="0" destOrd="0" parTransId="{77D991F4-E8FF-44FA-87F3-4B9CE3C5C3F6}" sibTransId="{128121AF-7CA5-4548-AA5C-481BA009D1A3}"/>
    <dgm:cxn modelId="{4BF6222D-C2F6-41CD-AE82-92B86CB684B1}" type="presOf" srcId="{CA2031AA-9AC5-489A-AE8E-9C77C1ED894A}" destId="{156D71A1-A7A5-4237-85B4-037F326204B7}" srcOrd="0" destOrd="0" presId="urn:microsoft.com/office/officeart/2005/8/layout/chevron2"/>
    <dgm:cxn modelId="{4C4F3939-D232-4A2E-B7BC-F24A60D82CB9}" type="presOf" srcId="{53A5A85A-CFF8-40BF-91C9-58E7DDB2E347}" destId="{AF161B1D-1588-491A-B5B1-E8832B007B27}" srcOrd="0" destOrd="0" presId="urn:microsoft.com/office/officeart/2005/8/layout/chevron2"/>
    <dgm:cxn modelId="{97A94D3F-F99D-4B82-97D8-B7CD83439B80}" srcId="{3A628F28-929B-4A42-9212-D42921A75322}" destId="{73CEF3AA-EE87-408C-81D3-257F5FA3C4DA}" srcOrd="3" destOrd="0" parTransId="{F599D8F0-7CA9-4902-B438-7DE92F333716}" sibTransId="{5B418FBD-CF43-4F46-99B5-C97A213D3785}"/>
    <dgm:cxn modelId="{A498AE4A-5D41-4D5B-8859-83F4B6EB7BC7}" srcId="{3A628F28-929B-4A42-9212-D42921A75322}" destId="{971E360D-91E3-43E4-B58B-15ABBA80DB55}" srcOrd="1" destOrd="0" parTransId="{4EC3D5A6-8711-4612-8F5F-1C067DFC47A6}" sibTransId="{81C15B61-E2BE-4101-941F-B1EF175700B0}"/>
    <dgm:cxn modelId="{11E5DD51-DFC4-4CFF-8B46-310E1F3AF658}" srcId="{3A628F28-929B-4A42-9212-D42921A75322}" destId="{862CF670-C64A-4286-9E3F-5C00865CB911}" srcOrd="2" destOrd="0" parTransId="{DEAA176F-94D8-44B8-8C07-BD77FDCF5940}" sibTransId="{E2D523B4-88D4-4863-A994-6EE3471E5FE9}"/>
    <dgm:cxn modelId="{32B51B6B-7F8B-4AA8-8429-E10ADB05A1EB}" srcId="{3A628F28-929B-4A42-9212-D42921A75322}" destId="{CA2031AA-9AC5-489A-AE8E-9C77C1ED894A}" srcOrd="0" destOrd="0" parTransId="{24CDE48F-3DD7-4EE2-8342-E4379CE9DDB3}" sibTransId="{285A952D-4664-45DC-9533-41C8D17AC84D}"/>
    <dgm:cxn modelId="{A527F586-9944-4D78-BD1A-7402D5A4DAF7}" type="presOf" srcId="{25BE7023-1BD4-4DA1-ACB6-6B4BDFE76F3B}" destId="{32171FDC-BFB4-40F0-80F6-0C089BABD860}" srcOrd="0" destOrd="0" presId="urn:microsoft.com/office/officeart/2005/8/layout/chevron2"/>
    <dgm:cxn modelId="{56505C8E-A399-4E79-85BD-2A41B130CAB2}" srcId="{73CEF3AA-EE87-408C-81D3-257F5FA3C4DA}" destId="{25BE7023-1BD4-4DA1-ACB6-6B4BDFE76F3B}" srcOrd="0" destOrd="0" parTransId="{E42984C0-49C0-4D1A-9675-8681DE77A552}" sibTransId="{68DB0240-1F88-4A15-AA98-FA849A918084}"/>
    <dgm:cxn modelId="{6F3AB69C-CC8F-4C57-A48D-747FBB697DE6}" type="presOf" srcId="{23B4504D-FCFC-448C-BBC4-40A43E2D7F68}" destId="{1EA7948D-9E50-49C6-9581-BCED903915EE}" srcOrd="0" destOrd="0" presId="urn:microsoft.com/office/officeart/2005/8/layout/chevron2"/>
    <dgm:cxn modelId="{E0600CAF-B3BD-4DE2-BD84-0BD9B17F1A22}" srcId="{862CF670-C64A-4286-9E3F-5C00865CB911}" destId="{53A5A85A-CFF8-40BF-91C9-58E7DDB2E347}" srcOrd="0" destOrd="0" parTransId="{E63C07A5-B9CF-4770-A986-B81B630CF3F4}" sibTransId="{0A6FC7AD-C54B-4CE8-8393-F151F7CF9795}"/>
    <dgm:cxn modelId="{4CD81EC5-3EAD-4B2A-B359-B177BD5CA65E}" type="presOf" srcId="{452E60E7-03B3-4127-B7AE-DCAEE8BAA7E4}" destId="{D720A3F7-445F-4E28-9727-1EC6D73A76A0}" srcOrd="0" destOrd="0" presId="urn:microsoft.com/office/officeart/2005/8/layout/chevron2"/>
    <dgm:cxn modelId="{379F31F1-2FEB-4F83-9878-DC8BEF30D667}" srcId="{971E360D-91E3-43E4-B58B-15ABBA80DB55}" destId="{452E60E7-03B3-4127-B7AE-DCAEE8BAA7E4}" srcOrd="0" destOrd="0" parTransId="{F89CE84D-49BF-4020-9180-512178C863BA}" sibTransId="{11E867CF-FF15-43B4-B7A0-C434A2EFC3A2}"/>
    <dgm:cxn modelId="{FB273CB1-B6BB-471E-8DBB-DE7DDC28906A}" type="presParOf" srcId="{717C0119-585E-44CA-8985-468EC0FF8ED4}" destId="{07ED44F7-941A-4EC7-B522-7A86725D7159}" srcOrd="0" destOrd="0" presId="urn:microsoft.com/office/officeart/2005/8/layout/chevron2"/>
    <dgm:cxn modelId="{763796F8-F791-4B2C-BFC7-08C6B98E949B}" type="presParOf" srcId="{07ED44F7-941A-4EC7-B522-7A86725D7159}" destId="{156D71A1-A7A5-4237-85B4-037F326204B7}" srcOrd="0" destOrd="0" presId="urn:microsoft.com/office/officeart/2005/8/layout/chevron2"/>
    <dgm:cxn modelId="{0510D0BE-B157-4CBC-BC74-6B8E1746861C}" type="presParOf" srcId="{07ED44F7-941A-4EC7-B522-7A86725D7159}" destId="{1EA7948D-9E50-49C6-9581-BCED903915EE}" srcOrd="1" destOrd="0" presId="urn:microsoft.com/office/officeart/2005/8/layout/chevron2"/>
    <dgm:cxn modelId="{59200D3C-AE19-4584-8B9B-903F48521EC8}" type="presParOf" srcId="{717C0119-585E-44CA-8985-468EC0FF8ED4}" destId="{2723ED83-7C9C-4AB5-9A2F-23CFB0311A02}" srcOrd="1" destOrd="0" presId="urn:microsoft.com/office/officeart/2005/8/layout/chevron2"/>
    <dgm:cxn modelId="{84900647-0687-4326-BAED-0CCF96BC32F0}" type="presParOf" srcId="{717C0119-585E-44CA-8985-468EC0FF8ED4}" destId="{C3E86756-80D7-4E87-B35E-BAB03B65A0D8}" srcOrd="2" destOrd="0" presId="urn:microsoft.com/office/officeart/2005/8/layout/chevron2"/>
    <dgm:cxn modelId="{5B315E8D-093E-4C9E-91CA-121DC9D6B005}" type="presParOf" srcId="{C3E86756-80D7-4E87-B35E-BAB03B65A0D8}" destId="{D49F3F51-079F-4978-B060-EFA1DCF2CEC7}" srcOrd="0" destOrd="0" presId="urn:microsoft.com/office/officeart/2005/8/layout/chevron2"/>
    <dgm:cxn modelId="{0B15C628-77DF-4519-A43E-5D2DC9E424C5}" type="presParOf" srcId="{C3E86756-80D7-4E87-B35E-BAB03B65A0D8}" destId="{D720A3F7-445F-4E28-9727-1EC6D73A76A0}" srcOrd="1" destOrd="0" presId="urn:microsoft.com/office/officeart/2005/8/layout/chevron2"/>
    <dgm:cxn modelId="{AA9B3DD3-E9D3-4847-8324-E3C845203330}" type="presParOf" srcId="{717C0119-585E-44CA-8985-468EC0FF8ED4}" destId="{C577C866-D8A6-478A-A9E4-B1939BDB79B7}" srcOrd="3" destOrd="0" presId="urn:microsoft.com/office/officeart/2005/8/layout/chevron2"/>
    <dgm:cxn modelId="{9FA64D91-1F70-458C-A8C0-668824D560EA}" type="presParOf" srcId="{717C0119-585E-44CA-8985-468EC0FF8ED4}" destId="{93489150-A5F6-4CA7-A45A-5157C7CD8F78}" srcOrd="4" destOrd="0" presId="urn:microsoft.com/office/officeart/2005/8/layout/chevron2"/>
    <dgm:cxn modelId="{37C3E115-9058-4FE0-90FE-AB4D3163A04D}" type="presParOf" srcId="{93489150-A5F6-4CA7-A45A-5157C7CD8F78}" destId="{00078B40-F5CE-41AB-87D2-B7CC58E6849F}" srcOrd="0" destOrd="0" presId="urn:microsoft.com/office/officeart/2005/8/layout/chevron2"/>
    <dgm:cxn modelId="{90330401-1034-45D2-BE02-03221E63E064}" type="presParOf" srcId="{93489150-A5F6-4CA7-A45A-5157C7CD8F78}" destId="{AF161B1D-1588-491A-B5B1-E8832B007B27}" srcOrd="1" destOrd="0" presId="urn:microsoft.com/office/officeart/2005/8/layout/chevron2"/>
    <dgm:cxn modelId="{472D65F9-F0F8-4A4C-ACFE-52772A0FABBC}" type="presParOf" srcId="{717C0119-585E-44CA-8985-468EC0FF8ED4}" destId="{D4988FD5-247B-4092-A4D9-A5F0F60A1464}" srcOrd="5" destOrd="0" presId="urn:microsoft.com/office/officeart/2005/8/layout/chevron2"/>
    <dgm:cxn modelId="{3939E573-99B4-4786-83E4-06F40868D837}" type="presParOf" srcId="{717C0119-585E-44CA-8985-468EC0FF8ED4}" destId="{B110EA6F-BA90-41BF-BE32-0071DD42E796}" srcOrd="6" destOrd="0" presId="urn:microsoft.com/office/officeart/2005/8/layout/chevron2"/>
    <dgm:cxn modelId="{C2CF0D2D-0A8B-427D-A31A-C2C1706C8DFA}" type="presParOf" srcId="{B110EA6F-BA90-41BF-BE32-0071DD42E796}" destId="{A9364583-8E35-4F4B-A089-43DFCAA38822}" srcOrd="0" destOrd="0" presId="urn:microsoft.com/office/officeart/2005/8/layout/chevron2"/>
    <dgm:cxn modelId="{0CC8A6B5-3409-4D1B-8C72-1301047E9010}" type="presParOf" srcId="{B110EA6F-BA90-41BF-BE32-0071DD42E796}" destId="{32171FDC-BFB4-40F0-80F6-0C089BABD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3CE3F-47A8-45D6-8972-530E8F3E4A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F0B6DBE-4333-40C2-BAFB-BBDEDA1865CD}">
      <dgm:prSet phldrT="[ข้อความ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thaiDist"/>
          <a:r>
            <a:rPr lang="th-TH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(ก) นักแสดงสาธารณะซึ่งมีภูมิลำเนาอยู่ในต่างประเทศ ตามอัตราที่กำหนดในบัญชีอัตราภาษีเงินได้สำหรับบุคคลธรรมดา</a:t>
          </a:r>
          <a:r>
            <a: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ร้อยละ 10.0</a:t>
          </a:r>
        </a:p>
      </dgm:t>
    </dgm:pt>
    <dgm:pt modelId="{7E1A4011-8D4D-4447-A2AD-559E4B2659F6}" type="parTrans" cxnId="{EF9CA469-A370-4C18-8574-5D007A1B7374}">
      <dgm:prSet/>
      <dgm:spPr/>
      <dgm:t>
        <a:bodyPr/>
        <a:lstStyle/>
        <a:p>
          <a:endParaRPr lang="th-TH"/>
        </a:p>
      </dgm:t>
    </dgm:pt>
    <dgm:pt modelId="{3FBA717E-3E28-4D09-90F5-FDB0388AAD3E}" type="sibTrans" cxnId="{EF9CA469-A370-4C18-8574-5D007A1B7374}">
      <dgm:prSet/>
      <dgm:spPr/>
      <dgm:t>
        <a:bodyPr/>
        <a:lstStyle/>
        <a:p>
          <a:endParaRPr lang="th-TH"/>
        </a:p>
      </dgm:t>
    </dgm:pt>
    <dgm:pt modelId="{6B2E508B-1038-457A-8E29-94ADE38EB72B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(ข) นักแสดงสาธารณะนอกจาก (ก) </a:t>
          </a:r>
          <a:r>
            <a: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ร้อยละ 5</a:t>
          </a:r>
          <a:r>
            <a:rPr lang="en-US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.0</a:t>
          </a:r>
          <a:endParaRPr lang="th-TH" sz="32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27F31BA6-DC93-4BD6-8527-CF1EF2E3F89F}" type="parTrans" cxnId="{F2E962C0-61BC-46F7-A15D-4FF3A7B6CCDB}">
      <dgm:prSet/>
      <dgm:spPr/>
      <dgm:t>
        <a:bodyPr/>
        <a:lstStyle/>
        <a:p>
          <a:endParaRPr lang="th-TH"/>
        </a:p>
      </dgm:t>
    </dgm:pt>
    <dgm:pt modelId="{B9A3C993-60A9-4F3E-B14C-47EBCB0917C7}" type="sibTrans" cxnId="{F2E962C0-61BC-46F7-A15D-4FF3A7B6CCDB}">
      <dgm:prSet/>
      <dgm:spPr/>
      <dgm:t>
        <a:bodyPr/>
        <a:lstStyle/>
        <a:p>
          <a:endParaRPr lang="th-TH"/>
        </a:p>
      </dgm:t>
    </dgm:pt>
    <dgm:pt modelId="{2473E986-5083-4777-9071-44FCE81B6366}" type="pres">
      <dgm:prSet presAssocID="{7543CE3F-47A8-45D6-8972-530E8F3E4A2B}" presName="linear" presStyleCnt="0">
        <dgm:presLayoutVars>
          <dgm:animLvl val="lvl"/>
          <dgm:resizeHandles val="exact"/>
        </dgm:presLayoutVars>
      </dgm:prSet>
      <dgm:spPr/>
    </dgm:pt>
    <dgm:pt modelId="{943839C7-A2CB-4E2D-BB2F-90BBB46CB55A}" type="pres">
      <dgm:prSet presAssocID="{3F0B6DBE-4333-40C2-BAFB-BBDEDA1865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E861E6-13EB-406C-AD81-2C9DF9F24ECF}" type="pres">
      <dgm:prSet presAssocID="{3FBA717E-3E28-4D09-90F5-FDB0388AAD3E}" presName="spacer" presStyleCnt="0"/>
      <dgm:spPr/>
    </dgm:pt>
    <dgm:pt modelId="{FA76F422-CF65-47A7-9347-896BE0D0BB54}" type="pres">
      <dgm:prSet presAssocID="{6B2E508B-1038-457A-8E29-94ADE38EB72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F1E880A-069E-42F5-B5DE-4946C872B67B}" type="presOf" srcId="{3F0B6DBE-4333-40C2-BAFB-BBDEDA1865CD}" destId="{943839C7-A2CB-4E2D-BB2F-90BBB46CB55A}" srcOrd="0" destOrd="0" presId="urn:microsoft.com/office/officeart/2005/8/layout/vList2"/>
    <dgm:cxn modelId="{CE441369-BBAA-42E6-A770-DDF3C027470A}" type="presOf" srcId="{6B2E508B-1038-457A-8E29-94ADE38EB72B}" destId="{FA76F422-CF65-47A7-9347-896BE0D0BB54}" srcOrd="0" destOrd="0" presId="urn:microsoft.com/office/officeart/2005/8/layout/vList2"/>
    <dgm:cxn modelId="{EF9CA469-A370-4C18-8574-5D007A1B7374}" srcId="{7543CE3F-47A8-45D6-8972-530E8F3E4A2B}" destId="{3F0B6DBE-4333-40C2-BAFB-BBDEDA1865CD}" srcOrd="0" destOrd="0" parTransId="{7E1A4011-8D4D-4447-A2AD-559E4B2659F6}" sibTransId="{3FBA717E-3E28-4D09-90F5-FDB0388AAD3E}"/>
    <dgm:cxn modelId="{E3CB7D9F-9778-4A7A-B454-963F74EE2FF4}" type="presOf" srcId="{7543CE3F-47A8-45D6-8972-530E8F3E4A2B}" destId="{2473E986-5083-4777-9071-44FCE81B6366}" srcOrd="0" destOrd="0" presId="urn:microsoft.com/office/officeart/2005/8/layout/vList2"/>
    <dgm:cxn modelId="{F2E962C0-61BC-46F7-A15D-4FF3A7B6CCDB}" srcId="{7543CE3F-47A8-45D6-8972-530E8F3E4A2B}" destId="{6B2E508B-1038-457A-8E29-94ADE38EB72B}" srcOrd="1" destOrd="0" parTransId="{27F31BA6-DC93-4BD6-8527-CF1EF2E3F89F}" sibTransId="{B9A3C993-60A9-4F3E-B14C-47EBCB0917C7}"/>
    <dgm:cxn modelId="{E221550D-D16C-4D65-93CD-638285FB1B19}" type="presParOf" srcId="{2473E986-5083-4777-9071-44FCE81B6366}" destId="{943839C7-A2CB-4E2D-BB2F-90BBB46CB55A}" srcOrd="0" destOrd="0" presId="urn:microsoft.com/office/officeart/2005/8/layout/vList2"/>
    <dgm:cxn modelId="{5A400C9F-5620-4EBE-BEF2-876B04DB3459}" type="presParOf" srcId="{2473E986-5083-4777-9071-44FCE81B6366}" destId="{E3E861E6-13EB-406C-AD81-2C9DF9F24ECF}" srcOrd="1" destOrd="0" presId="urn:microsoft.com/office/officeart/2005/8/layout/vList2"/>
    <dgm:cxn modelId="{9E03B1A6-3B5D-451B-AF0E-B2A83E89EAA0}" type="presParOf" srcId="{2473E986-5083-4777-9071-44FCE81B6366}" destId="{FA76F422-CF65-47A7-9347-896BE0D0BB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3C87A-610F-43DC-8544-B6ADF55F6451}">
      <dsp:nvSpPr>
        <dsp:cNvPr id="0" name=""/>
        <dsp:cNvSpPr/>
      </dsp:nvSpPr>
      <dsp:spPr>
        <a:xfrm>
          <a:off x="5215" y="0"/>
          <a:ext cx="2584982" cy="3571900"/>
        </a:xfrm>
        <a:prstGeom prst="roundRect">
          <a:avLst>
            <a:gd name="adj" fmla="val 5000"/>
          </a:avLst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500" kern="1200" dirty="0"/>
        </a:p>
      </dsp:txBody>
      <dsp:txXfrm rot="16200000">
        <a:off x="-1200765" y="1205980"/>
        <a:ext cx="2928958" cy="516996"/>
      </dsp:txXfrm>
    </dsp:sp>
    <dsp:sp modelId="{76058230-9CBD-4A1C-BEF9-666A4B5FCC42}">
      <dsp:nvSpPr>
        <dsp:cNvPr id="0" name=""/>
        <dsp:cNvSpPr/>
      </dsp:nvSpPr>
      <dsp:spPr>
        <a:xfrm>
          <a:off x="582433" y="0"/>
          <a:ext cx="1925811" cy="35719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1. เงินได้พึงประเมินประเภท 4 (ข) ที่ผู้รับ ซึ่งเป็นผู้อยู่ในประเทศไทย (ถึง 180 วัน) ได้รับจาก</a:t>
          </a:r>
        </a:p>
      </dsp:txBody>
      <dsp:txXfrm>
        <a:off x="582433" y="0"/>
        <a:ext cx="1925811" cy="3571900"/>
      </dsp:txXfrm>
    </dsp:sp>
    <dsp:sp modelId="{9D4D8424-1204-4505-A4A1-0ACBBFC6CD6F}">
      <dsp:nvSpPr>
        <dsp:cNvPr id="0" name=""/>
        <dsp:cNvSpPr/>
      </dsp:nvSpPr>
      <dsp:spPr>
        <a:xfrm>
          <a:off x="2709745" y="0"/>
          <a:ext cx="2322423" cy="3571900"/>
        </a:xfrm>
        <a:prstGeom prst="roundRect">
          <a:avLst>
            <a:gd name="adj" fmla="val 5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300" kern="1200"/>
        </a:p>
      </dsp:txBody>
      <dsp:txXfrm rot="16200000">
        <a:off x="1477508" y="1232236"/>
        <a:ext cx="2928958" cy="464484"/>
      </dsp:txXfrm>
    </dsp:sp>
    <dsp:sp modelId="{91DCBDCD-E0AE-4C64-9617-D5A422EEC480}">
      <dsp:nvSpPr>
        <dsp:cNvPr id="0" name=""/>
        <dsp:cNvSpPr/>
      </dsp:nvSpPr>
      <dsp:spPr>
        <a:xfrm rot="5400000">
          <a:off x="2464372" y="2805755"/>
          <a:ext cx="524901" cy="512344"/>
        </a:xfrm>
        <a:prstGeom prst="flowChartExtra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67E1131-9E47-4EF2-AB98-C963A43D22D0}">
      <dsp:nvSpPr>
        <dsp:cNvPr id="0" name=""/>
        <dsp:cNvSpPr/>
      </dsp:nvSpPr>
      <dsp:spPr>
        <a:xfrm>
          <a:off x="3253487" y="0"/>
          <a:ext cx="1730205" cy="35719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(ก) บริษัทหรือห้างหุ้นส่วนนิติบุคคลที่ตั้งขึ้นตามกฎหมายไทย</a:t>
          </a:r>
        </a:p>
      </dsp:txBody>
      <dsp:txXfrm>
        <a:off x="3253487" y="0"/>
        <a:ext cx="1730205" cy="3571900"/>
      </dsp:txXfrm>
    </dsp:sp>
    <dsp:sp modelId="{E448E9B6-E439-49F2-9CFD-36E718D1DF16}">
      <dsp:nvSpPr>
        <dsp:cNvPr id="0" name=""/>
        <dsp:cNvSpPr/>
      </dsp:nvSpPr>
      <dsp:spPr>
        <a:xfrm>
          <a:off x="5151715" y="0"/>
          <a:ext cx="3415629" cy="3571900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400" kern="1200" dirty="0"/>
        </a:p>
      </dsp:txBody>
      <dsp:txXfrm rot="16200000">
        <a:off x="4028799" y="1122916"/>
        <a:ext cx="2928958" cy="683125"/>
      </dsp:txXfrm>
    </dsp:sp>
    <dsp:sp modelId="{5D190C8E-D947-4FF3-B961-4353DB56E772}">
      <dsp:nvSpPr>
        <dsp:cNvPr id="0" name=""/>
        <dsp:cNvSpPr/>
      </dsp:nvSpPr>
      <dsp:spPr>
        <a:xfrm rot="5400000">
          <a:off x="4906342" y="2805755"/>
          <a:ext cx="524901" cy="512344"/>
        </a:xfrm>
        <a:prstGeom prst="flowChartExtra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22906394-2415-4219-BC0B-6F67C25BB445}">
      <dsp:nvSpPr>
        <dsp:cNvPr id="0" name=""/>
        <dsp:cNvSpPr/>
      </dsp:nvSpPr>
      <dsp:spPr>
        <a:xfrm>
          <a:off x="5834840" y="0"/>
          <a:ext cx="2544643" cy="35719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(ข) กองทุนรวม</a:t>
          </a:r>
        </a:p>
        <a:p>
          <a:pPr marL="0" lvl="0" indent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(ค) สถาบันการเงินที่มีกฎหมายโดยเฉพาะของประเทศไทยจัดตั้งขึ้นสำหรับให้กู้ยืมเงินเพื่อ</a:t>
          </a:r>
        </a:p>
        <a:p>
          <a:pPr marL="0" lvl="0" indent="0" algn="thaiDi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ส่งเสริมเกษตรกรรม พาณิชยก</a:t>
          </a:r>
          <a:r>
            <a:rPr lang="th-TH" sz="3000" b="1" kern="1200" dirty="0" err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รรม</a:t>
          </a:r>
          <a:r>
            <a:rPr lang="th-TH" sz="30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 หรืออุตสาหกรรม</a:t>
          </a:r>
        </a:p>
        <a:p>
          <a:pPr marL="0" lvl="0" indent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834840" y="0"/>
        <a:ext cx="2544643" cy="3571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D71A1-A7A5-4237-85B4-037F326204B7}">
      <dsp:nvSpPr>
        <dsp:cNvPr id="0" name=""/>
        <dsp:cNvSpPr/>
      </dsp:nvSpPr>
      <dsp:spPr>
        <a:xfrm rot="5400000">
          <a:off x="-196750" y="382213"/>
          <a:ext cx="1311670" cy="918169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1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1" y="644548"/>
        <a:ext cx="918169" cy="393501"/>
      </dsp:txXfrm>
    </dsp:sp>
    <dsp:sp modelId="{1EA7948D-9E50-49C6-9581-BCED903915EE}">
      <dsp:nvSpPr>
        <dsp:cNvPr id="0" name=""/>
        <dsp:cNvSpPr/>
      </dsp:nvSpPr>
      <dsp:spPr>
        <a:xfrm rot="5400000">
          <a:off x="4034860" y="-3108058"/>
          <a:ext cx="1206693" cy="7440076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ยางแผ่นหรือยางชนิดอื่นอันผลิตขึ้นหรือได้มาจากส่วนใดๆ ของต้นยางพาราเฉพาะกรณีผู้ซื้อเป็นผู้ส่งออกหรือผู้ผลิตผลิตภัณฑ์สำเร็จรูปจากยางดังกล่าว ไม่ว่าจะใช้ยางนั้นเป็นส่วนใหญ่หรือไม่</a:t>
          </a:r>
        </a:p>
      </dsp:txBody>
      <dsp:txXfrm rot="-5400000">
        <a:off x="918169" y="67539"/>
        <a:ext cx="7381170" cy="1088881"/>
      </dsp:txXfrm>
    </dsp:sp>
    <dsp:sp modelId="{E0CD1239-1C04-461E-AC88-59D546640DE8}">
      <dsp:nvSpPr>
        <dsp:cNvPr id="0" name=""/>
        <dsp:cNvSpPr/>
      </dsp:nvSpPr>
      <dsp:spPr>
        <a:xfrm rot="5400000">
          <a:off x="-196750" y="1733967"/>
          <a:ext cx="1311670" cy="918169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2</a:t>
          </a:r>
          <a:endParaRPr lang="th-TH" sz="23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1" y="1996302"/>
        <a:ext cx="918169" cy="393501"/>
      </dsp:txXfrm>
    </dsp:sp>
    <dsp:sp modelId="{3372EBAF-831B-4109-AC37-1A787A0F48D8}">
      <dsp:nvSpPr>
        <dsp:cNvPr id="0" name=""/>
        <dsp:cNvSpPr/>
      </dsp:nvSpPr>
      <dsp:spPr>
        <a:xfrm rot="5400000">
          <a:off x="3925940" y="-1756528"/>
          <a:ext cx="1424534" cy="7440076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มันสำปะหลัง ไม่ว่าจะเป็นหัวหรือจัดทำเป็นผง แป้ง เส้น ก้อน แท่ง ฝอย ชิ้น เม็ด หรือจัดทำในลักษณะอื่น เฉพาะกรณีผู้ซื้อเป็นผู้ส่งออก</a:t>
          </a:r>
        </a:p>
      </dsp:txBody>
      <dsp:txXfrm rot="-5400000">
        <a:off x="918169" y="1320783"/>
        <a:ext cx="7370536" cy="1285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D71A1-A7A5-4237-85B4-037F326204B7}">
      <dsp:nvSpPr>
        <dsp:cNvPr id="0" name=""/>
        <dsp:cNvSpPr/>
      </dsp:nvSpPr>
      <dsp:spPr>
        <a:xfrm rot="5400000">
          <a:off x="-240498" y="619566"/>
          <a:ext cx="1603325" cy="1122327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3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2" y="940231"/>
        <a:ext cx="1122327" cy="480998"/>
      </dsp:txXfrm>
    </dsp:sp>
    <dsp:sp modelId="{1EA7948D-9E50-49C6-9581-BCED903915EE}">
      <dsp:nvSpPr>
        <dsp:cNvPr id="0" name=""/>
        <dsp:cNvSpPr/>
      </dsp:nvSpPr>
      <dsp:spPr>
        <a:xfrm rot="5400000">
          <a:off x="3785145" y="-2653214"/>
          <a:ext cx="1781636" cy="7107272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ปอ เฉพาะกรณีผู้ซื้อเป็นผู้ส่งออกหรือผู้ผลิตกระสอบป่าน ผ้ากระสอบป่าน ด้ายทอกระสอบป่าน หรือทอผ้ากระสอบป่าน เชือกหรือผลิตภัณฑ์ใดๆ ที่ผลิตจากปอ ไม่ว่าจะใช้ปอนั้นเป็นส่วนใหญ่หรือไม่</a:t>
          </a:r>
        </a:p>
      </dsp:txBody>
      <dsp:txXfrm rot="-5400000">
        <a:off x="1122327" y="96576"/>
        <a:ext cx="7020300" cy="1607692"/>
      </dsp:txXfrm>
    </dsp:sp>
    <dsp:sp modelId="{D49F3F51-079F-4978-B060-EFA1DCF2CEC7}">
      <dsp:nvSpPr>
        <dsp:cNvPr id="0" name=""/>
        <dsp:cNvSpPr/>
      </dsp:nvSpPr>
      <dsp:spPr>
        <a:xfrm rot="5400000">
          <a:off x="-240498" y="2209164"/>
          <a:ext cx="1603325" cy="1122327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4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2" y="2529829"/>
        <a:ext cx="1122327" cy="480998"/>
      </dsp:txXfrm>
    </dsp:sp>
    <dsp:sp modelId="{D720A3F7-445F-4E28-9727-1EC6D73A76A0}">
      <dsp:nvSpPr>
        <dsp:cNvPr id="0" name=""/>
        <dsp:cNvSpPr/>
      </dsp:nvSpPr>
      <dsp:spPr>
        <a:xfrm rot="5400000">
          <a:off x="4175184" y="-1053918"/>
          <a:ext cx="1001559" cy="7107272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 ข้าวโพด เฉพาะกรณีผู้ซื้อเป็นผู้ส่งออกหรือผู้ผลิตน้ำมันพืชหรืออาหารสัตว์ทุกชนิด</a:t>
          </a:r>
        </a:p>
      </dsp:txBody>
      <dsp:txXfrm rot="-5400000">
        <a:off x="1122328" y="2047830"/>
        <a:ext cx="7058380" cy="903775"/>
      </dsp:txXfrm>
    </dsp:sp>
    <dsp:sp modelId="{00078B40-F5CE-41AB-87D2-B7CC58E6849F}">
      <dsp:nvSpPr>
        <dsp:cNvPr id="0" name=""/>
        <dsp:cNvSpPr/>
      </dsp:nvSpPr>
      <dsp:spPr>
        <a:xfrm rot="5400000">
          <a:off x="-240498" y="3518671"/>
          <a:ext cx="1603325" cy="1122327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5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2" y="3839336"/>
        <a:ext cx="1122327" cy="480998"/>
      </dsp:txXfrm>
    </dsp:sp>
    <dsp:sp modelId="{AF161B1D-1588-491A-B5B1-E8832B007B27}">
      <dsp:nvSpPr>
        <dsp:cNvPr id="0" name=""/>
        <dsp:cNvSpPr/>
      </dsp:nvSpPr>
      <dsp:spPr>
        <a:xfrm rot="5400000">
          <a:off x="4111232" y="267825"/>
          <a:ext cx="1129463" cy="7107272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อ้อย เฉพาะกรณีผู้ซื้อเป็นผู้ผลิตน้ำตาลทุกชนิด</a:t>
          </a:r>
        </a:p>
      </dsp:txBody>
      <dsp:txXfrm rot="-5400000">
        <a:off x="1122328" y="3311865"/>
        <a:ext cx="7052136" cy="1019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D71A1-A7A5-4237-85B4-037F326204B7}">
      <dsp:nvSpPr>
        <dsp:cNvPr id="0" name=""/>
        <dsp:cNvSpPr/>
      </dsp:nvSpPr>
      <dsp:spPr>
        <a:xfrm rot="5400000">
          <a:off x="-185922" y="194271"/>
          <a:ext cx="1239484" cy="867639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6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1" y="442169"/>
        <a:ext cx="867639" cy="371845"/>
      </dsp:txXfrm>
    </dsp:sp>
    <dsp:sp modelId="{1EA7948D-9E50-49C6-9581-BCED903915EE}">
      <dsp:nvSpPr>
        <dsp:cNvPr id="0" name=""/>
        <dsp:cNvSpPr/>
      </dsp:nvSpPr>
      <dsp:spPr>
        <a:xfrm rot="5400000">
          <a:off x="4145575" y="-3269587"/>
          <a:ext cx="806088" cy="736196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เมล็ดกาแฟ ไม่ว่าจะคั่วแล้วหรือไม่ เฉพาะกรณีผู้ซื้อเป็นผู้ส่งออกหรือผู้ผลิตผลิตภัณฑ์สำเร็จรูปจากกาแฟ</a:t>
          </a:r>
        </a:p>
      </dsp:txBody>
      <dsp:txXfrm rot="-5400000">
        <a:off x="867639" y="47699"/>
        <a:ext cx="7322610" cy="727388"/>
      </dsp:txXfrm>
    </dsp:sp>
    <dsp:sp modelId="{D49F3F51-079F-4978-B060-EFA1DCF2CEC7}">
      <dsp:nvSpPr>
        <dsp:cNvPr id="0" name=""/>
        <dsp:cNvSpPr/>
      </dsp:nvSpPr>
      <dsp:spPr>
        <a:xfrm rot="5400000">
          <a:off x="-185922" y="1209695"/>
          <a:ext cx="1239484" cy="867639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7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1" y="1457593"/>
        <a:ext cx="867639" cy="371845"/>
      </dsp:txXfrm>
    </dsp:sp>
    <dsp:sp modelId="{D720A3F7-445F-4E28-9727-1EC6D73A76A0}">
      <dsp:nvSpPr>
        <dsp:cNvPr id="0" name=""/>
        <dsp:cNvSpPr/>
      </dsp:nvSpPr>
      <dsp:spPr>
        <a:xfrm rot="5400000">
          <a:off x="4140703" y="-2246650"/>
          <a:ext cx="815832" cy="736196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ผลปาล์มน้ำมัน ไม่ว่าเป็นส่วนใดของผล เฉพาะกรณีผู้ซื้อเป็นผู้ผลิตภัณฑ์มันปาล์มหรือผู้ผลิตน้ำมันพืช</a:t>
          </a:r>
        </a:p>
      </dsp:txBody>
      <dsp:txXfrm rot="-5400000">
        <a:off x="867639" y="1066240"/>
        <a:ext cx="7322134" cy="736180"/>
      </dsp:txXfrm>
    </dsp:sp>
    <dsp:sp modelId="{00078B40-F5CE-41AB-87D2-B7CC58E6849F}">
      <dsp:nvSpPr>
        <dsp:cNvPr id="0" name=""/>
        <dsp:cNvSpPr/>
      </dsp:nvSpPr>
      <dsp:spPr>
        <a:xfrm rot="5400000">
          <a:off x="-185922" y="2190606"/>
          <a:ext cx="1239484" cy="867639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8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1" y="2438504"/>
        <a:ext cx="867639" cy="371845"/>
      </dsp:txXfrm>
    </dsp:sp>
    <dsp:sp modelId="{AF161B1D-1588-491A-B5B1-E8832B007B27}">
      <dsp:nvSpPr>
        <dsp:cNvPr id="0" name=""/>
        <dsp:cNvSpPr/>
      </dsp:nvSpPr>
      <dsp:spPr>
        <a:xfrm rot="5400000">
          <a:off x="4134560" y="-1256297"/>
          <a:ext cx="828118" cy="736196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ข้าว เฉพาะกรณีผู้ซื้อเป็นผู้ส่งออก</a:t>
          </a:r>
        </a:p>
      </dsp:txBody>
      <dsp:txXfrm rot="-5400000">
        <a:off x="867640" y="2051048"/>
        <a:ext cx="7321535" cy="747268"/>
      </dsp:txXfrm>
    </dsp:sp>
    <dsp:sp modelId="{A9364583-8E35-4F4B-A089-43DFCAA38822}">
      <dsp:nvSpPr>
        <dsp:cNvPr id="0" name=""/>
        <dsp:cNvSpPr/>
      </dsp:nvSpPr>
      <dsp:spPr>
        <a:xfrm rot="5400000">
          <a:off x="-185922" y="3523390"/>
          <a:ext cx="1239484" cy="867639"/>
        </a:xfrm>
        <a:prstGeom prst="chevron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9</a:t>
          </a:r>
          <a:endParaRPr lang="th-TH" sz="32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1" y="3771288"/>
        <a:ext cx="867639" cy="371845"/>
      </dsp:txXfrm>
    </dsp:sp>
    <dsp:sp modelId="{32171FDC-BFB4-40F0-80F6-0C089BABD860}">
      <dsp:nvSpPr>
        <dsp:cNvPr id="0" name=""/>
        <dsp:cNvSpPr/>
      </dsp:nvSpPr>
      <dsp:spPr>
        <a:xfrm rot="5400000">
          <a:off x="3790323" y="59327"/>
          <a:ext cx="1516592" cy="736196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สินค้าตาม (1) ถึง (8) เฉพาะกรณีผู้ซื้อเป็นผู้ไม่มีหน้าที่เสียภาษีเงินได้ตามประมวลรัษฎากรแต่ไม่รวมถึงกลุ่มเกษตรกรตามกฎหมาย ว่าด้วยสหกรณ์</a:t>
          </a:r>
        </a:p>
      </dsp:txBody>
      <dsp:txXfrm rot="-5400000">
        <a:off x="867639" y="3056045"/>
        <a:ext cx="7287926" cy="1368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39C7-A2CB-4E2D-BB2F-90BBB46CB55A}">
      <dsp:nvSpPr>
        <dsp:cNvPr id="0" name=""/>
        <dsp:cNvSpPr/>
      </dsp:nvSpPr>
      <dsp:spPr>
        <a:xfrm>
          <a:off x="0" y="26998"/>
          <a:ext cx="8429684" cy="13899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thaiDi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(ก) นักแสดงสาธารณะซึ่งมีภูมิลำเนาอยู่ในต่างประเทศ ตามอัตราที่กำหนดในบัญชีอัตราภาษีเงินได้สำหรับบุคคลธรรมดา</a:t>
          </a:r>
          <a:r>
            <a:rPr lang="th-TH" sz="3300" b="1" kern="1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ร้อยละ 10.0</a:t>
          </a:r>
        </a:p>
      </dsp:txBody>
      <dsp:txXfrm>
        <a:off x="67852" y="94850"/>
        <a:ext cx="8293980" cy="1254256"/>
      </dsp:txXfrm>
    </dsp:sp>
    <dsp:sp modelId="{FA76F422-CF65-47A7-9347-896BE0D0BB54}">
      <dsp:nvSpPr>
        <dsp:cNvPr id="0" name=""/>
        <dsp:cNvSpPr/>
      </dsp:nvSpPr>
      <dsp:spPr>
        <a:xfrm>
          <a:off x="0" y="1511999"/>
          <a:ext cx="8429684" cy="13899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(ข) นักแสดงสาธารณะนอกจาก (ก) </a:t>
          </a:r>
          <a:r>
            <a:rPr lang="th-TH" sz="3200" b="1" kern="1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ร้อยละ 5</a:t>
          </a:r>
          <a:r>
            <a:rPr lang="en-US" sz="3200" b="1" kern="1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.0</a:t>
          </a:r>
          <a:endParaRPr lang="th-TH" sz="32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67852" y="1579851"/>
        <a:ext cx="8293980" cy="125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2" name="Image" r:id="rId3" imgW="8673016" imgH="4647619" progId="">
                  <p:embed/>
                </p:oleObj>
              </mc:Choice>
              <mc:Fallback>
                <p:oleObj name="Image" r:id="rId3" imgW="8673016" imgH="4647619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th-TH">
              <a:latin typeface="Arial" charset="0"/>
              <a:cs typeface="+mn-cs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th-TH">
              <a:latin typeface="Arial" charset="0"/>
              <a:cs typeface="+mn-cs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th-TH" altLang="ko-KR"/>
              <a:t>คลิกเพื่อแก้ไขลักษณะชื่อเรื่องต้นแบบ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036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6299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pPr lvl="0"/>
            <a:r>
              <a:rPr lang="th-TH" noProof="0"/>
              <a:t>คลิกไอคอนเพื่อเพิ่มตาราง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609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053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2401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026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822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8521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7178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007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533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Image" r:id="rId15" imgW="8609524" imgH="1307937" progId="">
                  <p:embed/>
                </p:oleObj>
              </mc:Choice>
              <mc:Fallback>
                <p:oleObj name="Image" r:id="rId15" imgW="8609524" imgH="1307937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th-TH">
              <a:latin typeface="Arial" charset="0"/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th-TH">
              <a:latin typeface="Arial" charset="0"/>
              <a:cs typeface="+mn-cs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  <a:endParaRPr lang="en-US" altLang="th-TH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th-TH">
              <a:latin typeface="Arial" charset="0"/>
              <a:cs typeface="+mn-cs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th-TH">
                <a:latin typeface="Arial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4725144"/>
            <a:ext cx="6429375" cy="1643063"/>
          </a:xfrm>
        </p:spPr>
        <p:txBody>
          <a:bodyPr/>
          <a:lstStyle/>
          <a:p>
            <a:pPr eaLnBrk="1" hangingPunct="1">
              <a:defRPr/>
            </a:pPr>
            <a:r>
              <a:rPr lang="th-TH" sz="7200" dirty="0">
                <a:latin typeface="TH SarabunPSK" pitchFamily="34" charset="-34"/>
                <a:cs typeface="TH SarabunPSK" pitchFamily="34" charset="-34"/>
              </a:rPr>
              <a:t>ภาษีเงินได้หัก ณ ที่จ่าย</a:t>
            </a:r>
            <a:endParaRPr lang="en-US" sz="7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24128" y="6120479"/>
            <a:ext cx="3714776" cy="78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th-TH" sz="3200" dirty="0">
                <a:latin typeface="Adobe Caslon Pro Bold" pitchFamily="18" charset="0"/>
                <a:cs typeface="+mj-cs"/>
              </a:rPr>
              <a:t>อ. </a:t>
            </a:r>
            <a:r>
              <a:rPr lang="th-TH" sz="3200" dirty="0" err="1">
                <a:latin typeface="Adobe Caslon Pro Bold" pitchFamily="18" charset="0"/>
                <a:cs typeface="+mj-cs"/>
              </a:rPr>
              <a:t>นฤ</a:t>
            </a:r>
            <a:r>
              <a:rPr lang="th-TH" sz="3200" dirty="0">
                <a:latin typeface="Adobe Caslon Pro Bold" pitchFamily="18" charset="0"/>
                <a:cs typeface="+mj-cs"/>
              </a:rPr>
              <a:t>มล  ชมโฉม</a:t>
            </a:r>
            <a:endParaRPr lang="th-TH" sz="3200" dirty="0">
              <a:latin typeface="Angsana New" pitchFamily="18" charset="-34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TH SarabunPSK" pitchFamily="34" charset="-34"/>
                <a:cs typeface="TH SarabunPSK" pitchFamily="34" charset="-34"/>
              </a:rPr>
              <a:t>การคำนวณหักภาษีเงินได้หัก ณ ที่จ่าย ตามมาตรา 50 แห่งประมวลรัษฎากร (ต่อ)</a:t>
            </a:r>
            <a:endParaRPr lang="th-TH" altLang="th-TH"/>
          </a:p>
        </p:txBody>
      </p:sp>
      <p:sp>
        <p:nvSpPr>
          <p:cNvPr id="1331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การคำนวณหักภาษีเงินได้หัก ณ ที่จ่าย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ให้คูณเงินได้พึงประเมินด้วยจำนวนคราวที่จะต้องจ่าย เพื่อให้ได้จำนวนเงินเสมือนหนึ่งว่าได้จ่ายทั้งปีแล้วคำนวณภาษี ในทำนองเดียวกับการคำนวณภาษีสิ้นปี 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โดยนำเงินได้พึงประเมินเสมือนว่าได้จ่ายทั้งปีหักค่าใช้จ่ายและค่าลดหย่อนต่างๆ ออกก่อน เหลือ เงินได้สุทธิเท่าใดจึงนำไปคิดภาษีตามบัญชีอัตราภาษีเงินได้บุคคลธรรมดา </a:t>
            </a:r>
            <a:r>
              <a:rPr lang="th-TH" altLang="th-TH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ได้เงินภาษีจากเงินได้สุทธิ ทั้งสิ้นเท่าใด ให้หารด้วยจำนวนคราวที่จะต้องจ่าย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ได้ผลลัพธ์เป็นเงินเท่าใดให้หักภาษีไว้จำนวนเท่านั้น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ถ้าการหารด้วยจำนวนคราวที่จะต้องจ่ายตามข้างต้น ไม่ลงตัวเหลือเศษเท่าใดให้เพิ่มเงินเท่า จำนวนที่เหลือเศษนั้นรวมเข้ากับเงินภาษีที่จะต้องหักครั้งสุดท้ายในปีนั้น เพื่อให้ได้ยอดเงินภาษีที่หัก รวมทั้งปีเท่ากับจำนวนภาษีที่จะต้องเสียทั้งปี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TH SarabunPSK" pitchFamily="34" charset="-34"/>
                <a:cs typeface="TH SarabunPSK" pitchFamily="34" charset="-34"/>
              </a:rPr>
              <a:t>การคำนวณหักภาษีเงินได้หัก ณ ที่จ่าย ตามมาตรา 50 แห่งประมวลรัษฎากร (ต่อ)</a:t>
            </a:r>
            <a:endParaRPr lang="th-TH" altLang="th-TH"/>
          </a:p>
        </p:txBody>
      </p:sp>
      <p:sp>
        <p:nvSpPr>
          <p:cNvPr id="143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9582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alt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กรณีเงินได้พึงประเมิน</a:t>
            </a:r>
            <a:r>
              <a:rPr lang="th-TH" altLang="th-TH" sz="3200" u="sng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ประเภทที่ 2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นอกจากกรณีที่นายจ้างจ่ายให้ครั้งเดียวเพราะเหตุออก จากงานที่จ่ายให้แก่ผู้รับซึ่งมิได้เป็นผู้อยู่ในประเทศไทย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ให้คำนวณ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หักในอัตราร้อยละ 15.0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ของเงินได้ 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นอกจากนี้ กรณีการจ่ายเงินได้พึงประเมินที่คนต่างด้าวได้รับเนื่องจากการจ้างแรงงานของ สำนักงานปฏิบัติ การภู มิ ภาค ให้หักภาษีเงินได้หัก ณ ที่ จ่าย ในอัตราร้อยละ 15.0 ของเงินได้ เมื่อคำนวณ ตามมาตรา 50 (1) แห่งประมวลรัษฎากร อยู่ในบังคับต้องเสียภาษีในอัตราสูงกว่าร้อยละ 15.0 ของ เงินได้ (พ.ร.บ. 405) </a:t>
            </a:r>
          </a:p>
          <a:p>
            <a:pPr algn="thaiDist" eaLnBrk="1" hangingPunct="1">
              <a:buFont typeface="Wingdings" pitchFamily="2" charset="2"/>
              <a:buNone/>
            </a:pPr>
            <a:endParaRPr lang="th-TH" alt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 </a:t>
            </a:r>
          </a:p>
        </p:txBody>
      </p:sp>
      <p:sp>
        <p:nvSpPr>
          <p:cNvPr id="153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12432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sz="4000" u="sng" dirty="0">
                <a:latin typeface="TH SarabunPSK" pitchFamily="34" charset="-34"/>
                <a:cs typeface="TH SarabunPSK" pitchFamily="34" charset="-34"/>
              </a:rPr>
              <a:t>ข้อ 1</a:t>
            </a:r>
            <a:r>
              <a:rPr lang="th-TH" altLang="th-TH" sz="40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การคำนวณภาษีเงินได้บุคคลธรรมดาหัก ณ ที่จ่าย ตามมาตรา 50 (1) แห่งประมวล รัษฎากร </a:t>
            </a:r>
            <a:r>
              <a:rPr lang="th-TH" altLang="th-TH" sz="3200" u="sng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กรณีการจ่ายเงินได้พึงประเมินตามมาตรา 40 (1) แห่งประมวลรัษฎากร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แต่ไม่รวมถึงเงินได้ที่ นายจ้างจ่ายให้ครั้งเดียวเพราะเหตุออกจากงาน ให้ปฏิบัติดังนี้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(1) ให้</a:t>
            </a:r>
            <a:r>
              <a:rPr lang="th-TH" alt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คำนวณหาจำนวนเงินได้พึงประเมินเสมือนหนึ่งว่าได้จ่ายทั้งปี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โดยให้นำเงินได้พึง ประเมินที่จ่ายแต่ละคราวคุณด้วยจำนวนคราวที่จะต้องจ่าย (ต่อปี)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 (ต่อ)</a:t>
            </a:r>
          </a:p>
        </p:txBody>
      </p:sp>
      <p:sp>
        <p:nvSpPr>
          <p:cNvPr id="1741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04925"/>
            <a:ext cx="8401050" cy="5053013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(2) ให้นำจำนวนเงินได้พึงประเมินเสมือนหนึ่งว่าได้จ่ายทั้งปีตาม (1) มาคำนวณภาษีตาม เกณฑ์ในมาตรา 48 (1) แห่งประมวลรัษฎากร กล่าวคือ นำมา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หักค่าใช้จ่ายค่าลดหย่อนและคำนวณ ภาษีตามบัญชีอัตราภาษีเงินได้สำหรับบุคคลธรรมดาเป็นเงินภาษีทั้งสิ้น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การคำนวณหักค่าลดหย่อน ให้คำนวณตาที่ผู้มีเงินได้ได้แจ้งไว้พร้อมกับ</a:t>
            </a:r>
            <a:r>
              <a:rPr lang="th-TH" altLang="th-TH" sz="32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แนบสำเนาหลักฐาน แสดงสิทธิในค่าลดหย่อนตามแบบ </a:t>
            </a:r>
            <a:r>
              <a:rPr lang="th-TH" altLang="th-TH" sz="3200" u="sng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ล.ย</a:t>
            </a:r>
            <a:r>
              <a:rPr lang="th-TH" altLang="th-TH" sz="32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01 (แบบแจ้งรายการเพื่อการหักลดหย่อน)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ทั้งนี้ ให้คำนวณ หักค่าลดหย่อนได้ตามที่ผู้มีเงินได้ได้แจ้งไว้ตั้งแต่ต้นปีที่เริ่มหักภาษีเงินได้หัก ณ ที่จ่าย ไม่ว่าจะจ่ายค่า ลดหย่อนนั้นในเดือนใดของปีก็ตาม 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เว้นแต่ค่าลดหย่อนเงินบริจาคให้คำนวณหักได้เมื่อมีการจ่ายเงิน บริจาคจริงเท่านั้น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1843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76425"/>
            <a:ext cx="8229600" cy="326707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		(3) ให้นำจำนวนเงินภาษีทั้งสิ้นที่คำนวณได้ตาม (2) มา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หารด้วยจำนวนคราวที่จะต้องจ่าย (ต่อปี) </a:t>
            </a: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ตาม (1) ได้ผลลัพธ์เป็นเงินเท่าใด ให้หักเป็นเงินภาษี ณ ที่จ่าย ในแต่ละคราวที่จ่ายเงินนั้น 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ถ้าการหารด้วยจำนวนคราวไม่ลงตัวเหลือเศษเท่าใด ให้เพิ่มเงินเท่าจำนวนที่เหลือเศษนั้น รวมเข้ากับเงินภาษีที่จะต้องหักไว้ครั้งสุดท้ายในปีนั้น </a:t>
            </a: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เพื่อให้ยอดเงินภาษีที่หักรวมทั้งปีเท่ากับจำนวน ภาษีที่ต้องเสียทั้งปี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53400" cy="563562"/>
          </a:xfrm>
        </p:spPr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u="sng" dirty="0">
                <a:solidFill>
                  <a:srgbClr val="0E0581"/>
                </a:solidFill>
              </a:rPr>
              <a:t>สรุปหลักการคำนวณ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altLang="th-TH" dirty="0">
                <a:latin typeface="Angsana New" pitchFamily="18" charset="-34"/>
              </a:rPr>
              <a:t>เงินได้ </a:t>
            </a:r>
            <a:r>
              <a:rPr lang="en-US" altLang="th-TH" dirty="0">
                <a:latin typeface="Angsana New" pitchFamily="18" charset="-34"/>
              </a:rPr>
              <a:t>x</a:t>
            </a:r>
            <a:r>
              <a:rPr lang="th-TH" altLang="th-TH" dirty="0">
                <a:latin typeface="Angsana New" pitchFamily="18" charset="-34"/>
              </a:rPr>
              <a:t> จำนวนครั้งที่จ่ายเงินเสมือนจ่ายทั้งปี</a:t>
            </a:r>
            <a:r>
              <a:rPr lang="en-US" altLang="th-TH" dirty="0">
                <a:latin typeface="Angsana New" pitchFamily="18" charset="-34"/>
              </a:rPr>
              <a:t> </a:t>
            </a:r>
            <a:r>
              <a:rPr lang="en-US" altLang="th-TH" dirty="0">
                <a:latin typeface="Angsana New" pitchFamily="18" charset="-34"/>
                <a:sym typeface="Wingdings" panose="05000000000000000000" pitchFamily="2" charset="2"/>
              </a:rPr>
              <a:t></a:t>
            </a:r>
            <a:r>
              <a:rPr lang="th-TH" altLang="th-TH" dirty="0">
                <a:latin typeface="Angsana New" pitchFamily="18" charset="-34"/>
              </a:rPr>
              <a:t> คำนวณภาษีตามปรกติ(หัก </a:t>
            </a:r>
            <a:r>
              <a:rPr lang="th-TH" altLang="th-TH" dirty="0" err="1">
                <a:latin typeface="Angsana New" pitchFamily="18" charset="-34"/>
              </a:rPr>
              <a:t>คชจ</a:t>
            </a:r>
            <a:r>
              <a:rPr lang="th-TH" altLang="th-TH" dirty="0">
                <a:latin typeface="Angsana New" pitchFamily="18" charset="-34"/>
              </a:rPr>
              <a:t> และ ลดหย่อน ตามกม.) </a:t>
            </a:r>
            <a:r>
              <a:rPr lang="en-US" altLang="th-TH" dirty="0">
                <a:latin typeface="Angsana New" pitchFamily="18" charset="-34"/>
                <a:sym typeface="Wingdings" panose="05000000000000000000" pitchFamily="2" charset="2"/>
              </a:rPr>
              <a:t></a:t>
            </a:r>
            <a:r>
              <a:rPr lang="th-TH" altLang="th-TH" dirty="0">
                <a:latin typeface="Angsana New" pitchFamily="18" charset="-34"/>
              </a:rPr>
              <a:t>  ได้ภาษีเท่าไร</a:t>
            </a:r>
            <a:r>
              <a:rPr lang="en-US" altLang="th-TH" dirty="0">
                <a:latin typeface="Angsana New" pitchFamily="18" charset="-34"/>
              </a:rPr>
              <a:t>/</a:t>
            </a:r>
            <a:r>
              <a:rPr lang="th-TH" altLang="th-TH" dirty="0">
                <a:latin typeface="Angsana New" pitchFamily="18" charset="-34"/>
              </a:rPr>
              <a:t> จำนวนครั้งที่จ่ายเงินได้ 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th-TH" dirty="0">
                <a:latin typeface="Angsana New" pitchFamily="18" charset="-34"/>
              </a:rPr>
              <a:t>- </a:t>
            </a:r>
            <a:r>
              <a:rPr lang="th-TH" altLang="th-TH" dirty="0">
                <a:latin typeface="Angsana New" pitchFamily="18" charset="-34"/>
              </a:rPr>
              <a:t>มีเศษให้เอาไปรวมกับภาษีหัก ณ ที่จ่ายที่จ่ายครั้งสุดท้าย 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th-TH" sz="2400" dirty="0">
                <a:latin typeface="Angsana New" pitchFamily="18" charset="-34"/>
              </a:rPr>
              <a:t>- </a:t>
            </a:r>
            <a:r>
              <a:rPr lang="th-TH" altLang="th-TH" sz="2400" dirty="0">
                <a:latin typeface="Angsana New" pitchFamily="18" charset="-34"/>
              </a:rPr>
              <a:t>จำนวนครั้ง    	ถ้ารายวัน </a:t>
            </a:r>
            <a:r>
              <a:rPr lang="en-US" altLang="th-TH" sz="2400" dirty="0">
                <a:latin typeface="Angsana New" pitchFamily="18" charset="-34"/>
              </a:rPr>
              <a:t>X</a:t>
            </a:r>
            <a:r>
              <a:rPr lang="th-TH" altLang="th-TH" sz="2400" dirty="0">
                <a:latin typeface="Angsana New" pitchFamily="18" charset="-34"/>
              </a:rPr>
              <a:t> </a:t>
            </a:r>
            <a:r>
              <a:rPr lang="en-US" altLang="th-TH" sz="2400" dirty="0">
                <a:latin typeface="Angsana New" pitchFamily="18" charset="-34"/>
              </a:rPr>
              <a:t>365</a:t>
            </a:r>
            <a:endParaRPr lang="th-TH" altLang="th-TH" sz="2400" dirty="0">
              <a:latin typeface="Angsana New" pitchFamily="18" charset="-34"/>
            </a:endParaRPr>
          </a:p>
          <a:p>
            <a:pPr>
              <a:spcBef>
                <a:spcPct val="50000"/>
              </a:spcBef>
              <a:buClrTx/>
              <a:buNone/>
            </a:pPr>
            <a:r>
              <a:rPr lang="th-TH" altLang="th-TH" sz="2400" dirty="0">
                <a:latin typeface="Angsana New" pitchFamily="18" charset="-34"/>
              </a:rPr>
              <a:t>			รายสัปดาห์ </a:t>
            </a:r>
            <a:r>
              <a:rPr lang="en-US" altLang="th-TH" sz="2400" dirty="0">
                <a:latin typeface="Angsana New" pitchFamily="18" charset="-34"/>
              </a:rPr>
              <a:t>X</a:t>
            </a:r>
            <a:r>
              <a:rPr lang="th-TH" altLang="th-TH" sz="2400" dirty="0">
                <a:latin typeface="Angsana New" pitchFamily="18" charset="-34"/>
              </a:rPr>
              <a:t> </a:t>
            </a:r>
            <a:r>
              <a:rPr lang="en-US" altLang="th-TH" sz="2400" dirty="0">
                <a:latin typeface="Angsana New" pitchFamily="18" charset="-34"/>
              </a:rPr>
              <a:t>52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th-TH" altLang="th-TH" sz="2400" dirty="0">
                <a:latin typeface="Angsana New" pitchFamily="18" charset="-34"/>
              </a:rPr>
              <a:t>			รายเดือน </a:t>
            </a:r>
            <a:r>
              <a:rPr lang="en-US" altLang="th-TH" sz="2400" dirty="0">
                <a:latin typeface="Angsana New" pitchFamily="18" charset="-34"/>
              </a:rPr>
              <a:t>X 12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th-TH" sz="2400" dirty="0">
                <a:latin typeface="Angsana New" pitchFamily="18" charset="-34"/>
              </a:rPr>
              <a:t>			</a:t>
            </a:r>
            <a:r>
              <a:rPr lang="en-US" altLang="th-TH" sz="2400" dirty="0" err="1">
                <a:latin typeface="Angsana New" pitchFamily="18" charset="-34"/>
              </a:rPr>
              <a:t>รายปักษ์</a:t>
            </a:r>
            <a:r>
              <a:rPr lang="en-US" altLang="th-TH" sz="2400" dirty="0">
                <a:latin typeface="Angsana New" pitchFamily="18" charset="-34"/>
              </a:rPr>
              <a:t> X 26</a:t>
            </a:r>
            <a:r>
              <a:rPr lang="th-TH" altLang="th-TH" sz="2400" dirty="0">
                <a:latin typeface="Angsana New" pitchFamily="18" charset="-34"/>
              </a:rPr>
              <a:t> 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th-TH" altLang="th-TH" sz="2400" dirty="0">
                <a:latin typeface="Angsana New" pitchFamily="18" charset="-34"/>
              </a:rPr>
              <a:t>			ราย</a:t>
            </a:r>
            <a:r>
              <a:rPr lang="th-TH" altLang="th-TH" sz="2400" dirty="0" err="1">
                <a:latin typeface="Angsana New" pitchFamily="18" charset="-34"/>
              </a:rPr>
              <a:t>ไตรมาส</a:t>
            </a:r>
            <a:r>
              <a:rPr lang="th-TH" altLang="th-TH" sz="2400" dirty="0">
                <a:latin typeface="Angsana New" pitchFamily="18" charset="-34"/>
              </a:rPr>
              <a:t> </a:t>
            </a:r>
            <a:r>
              <a:rPr lang="en-US" altLang="th-TH" sz="2400" dirty="0">
                <a:latin typeface="Angsana New" pitchFamily="18" charset="-34"/>
              </a:rPr>
              <a:t>X</a:t>
            </a:r>
            <a:r>
              <a:rPr lang="th-TH" altLang="th-TH" sz="2400" dirty="0">
                <a:latin typeface="Angsana New" pitchFamily="18" charset="-34"/>
              </a:rPr>
              <a:t> </a:t>
            </a:r>
            <a:r>
              <a:rPr lang="en-US" altLang="th-TH" sz="2400" dirty="0">
                <a:latin typeface="Angsana New" pitchFamily="18" charset="-34"/>
              </a:rPr>
              <a:t>4</a:t>
            </a:r>
            <a:endParaRPr lang="th-TH" altLang="th-TH" sz="2400" dirty="0">
              <a:latin typeface="Angsana New" pitchFamily="18" charset="-34"/>
            </a:endParaRPr>
          </a:p>
          <a:p>
            <a:pPr>
              <a:spcBef>
                <a:spcPct val="50000"/>
              </a:spcBef>
              <a:buClrTx/>
              <a:buFontTx/>
              <a:buChar char="-"/>
            </a:pPr>
            <a:endParaRPr lang="th-TH" altLang="th-TH" sz="1800" dirty="0">
              <a:latin typeface="Angsana New" pitchFamily="18" charset="-34"/>
            </a:endParaRPr>
          </a:p>
          <a:p>
            <a:endParaRPr lang="th-TH" u="sng" dirty="0">
              <a:solidFill>
                <a:srgbClr val="0E0581"/>
              </a:solidFill>
            </a:endParaRPr>
          </a:p>
          <a:p>
            <a:endParaRPr lang="th-TH" u="sng" dirty="0">
              <a:solidFill>
                <a:srgbClr val="0E058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53400" cy="563562"/>
          </a:xfrm>
        </p:spPr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u="sng" dirty="0">
                <a:solidFill>
                  <a:srgbClr val="0E0581"/>
                </a:solidFill>
              </a:rPr>
              <a:t>สรุปหลักการคำนวณ</a:t>
            </a:r>
            <a:r>
              <a:rPr lang="en-US" u="sng" dirty="0">
                <a:solidFill>
                  <a:srgbClr val="0E0581"/>
                </a:solidFill>
              </a:rPr>
              <a:t>(</a:t>
            </a:r>
            <a:r>
              <a:rPr lang="th-TH" u="sng" dirty="0">
                <a:solidFill>
                  <a:srgbClr val="0E0581"/>
                </a:solidFill>
              </a:rPr>
              <a:t>ต่อ)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th-TH" dirty="0">
                <a:latin typeface="Angsana New" pitchFamily="18" charset="-34"/>
              </a:rPr>
              <a:t>-</a:t>
            </a:r>
            <a:r>
              <a:rPr lang="th-TH" altLang="th-TH" dirty="0">
                <a:latin typeface="Angsana New" pitchFamily="18" charset="-34"/>
              </a:rPr>
              <a:t>ถ้าเข้าทำงานตั้งแต่ต้นปี หรือทำงานต่อเนื่องจากปีที่ผ่านมาให้คำนวณเสมือนตลอดปี ใช้หลัก </a:t>
            </a:r>
            <a:r>
              <a:rPr lang="en-US" altLang="th-TH" dirty="0">
                <a:latin typeface="Angsana New" pitchFamily="18" charset="-34"/>
              </a:rPr>
              <a:t>12 X  12</a:t>
            </a:r>
            <a:r>
              <a:rPr lang="th-TH" altLang="th-TH" dirty="0">
                <a:latin typeface="Angsana New" pitchFamily="18" charset="-34"/>
              </a:rPr>
              <a:t>หาร 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th-TH" dirty="0">
                <a:latin typeface="Angsana New" pitchFamily="18" charset="-34"/>
              </a:rPr>
              <a:t>-</a:t>
            </a:r>
            <a:r>
              <a:rPr lang="th-TH" altLang="th-TH" dirty="0">
                <a:latin typeface="Angsana New" pitchFamily="18" charset="-34"/>
              </a:rPr>
              <a:t>ถ้าเริ่มทำงานกลางปีหรือระหว่างปี  ให้ใช้หลักจำนวนเดือนที่จ่ายจริง</a:t>
            </a:r>
            <a:r>
              <a:rPr lang="en-US" altLang="th-TH" dirty="0">
                <a:latin typeface="Angsana New" pitchFamily="18" charset="-34"/>
              </a:rPr>
              <a:t>X </a:t>
            </a:r>
            <a:r>
              <a:rPr lang="th-TH" altLang="th-TH" dirty="0">
                <a:latin typeface="Angsana New" pitchFamily="18" charset="-34"/>
              </a:rPr>
              <a:t>จำนวนเดือนที่จ่ายจริงหาร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endParaRPr lang="th-TH" altLang="th-TH" sz="1800" dirty="0">
              <a:latin typeface="Angsana New" pitchFamily="18" charset="-34"/>
            </a:endParaRPr>
          </a:p>
          <a:p>
            <a:endParaRPr lang="th-TH" u="sng" dirty="0">
              <a:solidFill>
                <a:srgbClr val="0E0581"/>
              </a:solidFill>
            </a:endParaRPr>
          </a:p>
          <a:p>
            <a:endParaRPr lang="th-TH" u="sng" dirty="0">
              <a:solidFill>
                <a:srgbClr val="0E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9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53400" cy="563562"/>
          </a:xfrm>
        </p:spPr>
        <p:txBody>
          <a:bodyPr/>
          <a:lstStyle/>
          <a:p>
            <a:pPr algn="ctr" eaLnBrk="1" hangingPunct="1"/>
            <a:r>
              <a:rPr lang="th-TH" altLang="th-TH" sz="4400" dirty="0"/>
              <a:t>การบ้าน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th-TH" altLang="th-TH" sz="3200" u="sng" dirty="0">
                <a:latin typeface="Angsana New" pitchFamily="18" charset="-34"/>
              </a:rPr>
              <a:t>การบ้าน </a:t>
            </a:r>
            <a:r>
              <a:rPr lang="en-US" altLang="th-TH" sz="3200" u="sng" dirty="0">
                <a:latin typeface="Angsana New" pitchFamily="18" charset="-34"/>
              </a:rPr>
              <a:t>1  </a:t>
            </a:r>
            <a:r>
              <a:rPr lang="th-TH" altLang="th-TH" sz="3200" dirty="0">
                <a:latin typeface="Angsana New" pitchFamily="18" charset="-34"/>
              </a:rPr>
              <a:t>นาย ก เข้าทำงานเป็นพนักงาน</a:t>
            </a:r>
            <a:r>
              <a:rPr lang="en-US" altLang="th-TH" sz="3200" dirty="0">
                <a:latin typeface="Angsana New" pitchFamily="18" charset="-34"/>
              </a:rPr>
              <a:t> </a:t>
            </a:r>
            <a:r>
              <a:rPr lang="th-TH" altLang="th-TH" sz="3200" dirty="0">
                <a:latin typeface="Angsana New" pitchFamily="18" charset="-34"/>
              </a:rPr>
              <a:t>บ.</a:t>
            </a:r>
            <a:r>
              <a:rPr lang="en-US" altLang="th-TH" sz="3200" dirty="0">
                <a:latin typeface="Angsana New" pitchFamily="18" charset="-34"/>
              </a:rPr>
              <a:t>MBS  </a:t>
            </a:r>
            <a:r>
              <a:rPr lang="th-TH" altLang="th-TH" sz="3200" dirty="0">
                <a:latin typeface="Angsana New" pitchFamily="18" charset="-34"/>
              </a:rPr>
              <a:t>ตั้งแต่ปี </a:t>
            </a:r>
            <a:r>
              <a:rPr lang="en-US" altLang="th-TH" sz="3200" dirty="0">
                <a:latin typeface="Angsana New" pitchFamily="18" charset="-34"/>
              </a:rPr>
              <a:t>55 </a:t>
            </a:r>
            <a:r>
              <a:rPr lang="th-TH" altLang="th-TH" sz="3200" dirty="0">
                <a:latin typeface="Angsana New" pitchFamily="18" charset="-34"/>
              </a:rPr>
              <a:t>ในปี </a:t>
            </a:r>
            <a:r>
              <a:rPr lang="en-US" altLang="th-TH" sz="3200" dirty="0">
                <a:latin typeface="Angsana New" pitchFamily="18" charset="-34"/>
              </a:rPr>
              <a:t>56 </a:t>
            </a:r>
            <a:r>
              <a:rPr lang="th-TH" altLang="th-TH" sz="3200" dirty="0">
                <a:latin typeface="Angsana New" pitchFamily="18" charset="-34"/>
              </a:rPr>
              <a:t>นาย ก ได้รับเงินเดือนๆละ </a:t>
            </a:r>
            <a:r>
              <a:rPr lang="en-US" altLang="th-TH" sz="3200" dirty="0">
                <a:latin typeface="Angsana New" pitchFamily="18" charset="-34"/>
              </a:rPr>
              <a:t>40,000 </a:t>
            </a:r>
            <a:r>
              <a:rPr lang="th-TH" altLang="th-TH" sz="3200" dirty="0">
                <a:latin typeface="Angsana New" pitchFamily="18" charset="-34"/>
              </a:rPr>
              <a:t>บาท นาย ก มีเงินได้เสมือนจ่ายทั้งปี </a:t>
            </a:r>
            <a:r>
              <a:rPr lang="en-US" altLang="th-TH" sz="3200" dirty="0">
                <a:latin typeface="Angsana New" pitchFamily="18" charset="-34"/>
              </a:rPr>
              <a:t>? </a:t>
            </a:r>
            <a:r>
              <a:rPr lang="en-US" altLang="th-TH" sz="3200">
                <a:latin typeface="Angsana New" pitchFamily="18" charset="-34"/>
              </a:rPr>
              <a:t>(40,000*12)</a:t>
            </a:r>
            <a:endParaRPr lang="en-US" altLang="th-TH" sz="3200" dirty="0">
              <a:latin typeface="Angsana New" pitchFamily="18" charset="-34"/>
            </a:endParaRP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th-TH" altLang="th-TH" sz="3200" u="sng" dirty="0">
                <a:latin typeface="Angsana New" pitchFamily="18" charset="-34"/>
              </a:rPr>
              <a:t>การบ้าน </a:t>
            </a:r>
            <a:r>
              <a:rPr lang="en-US" altLang="th-TH" sz="3200" u="sng" dirty="0">
                <a:latin typeface="Angsana New" pitchFamily="18" charset="-34"/>
              </a:rPr>
              <a:t>2</a:t>
            </a:r>
            <a:r>
              <a:rPr lang="en-US" altLang="th-TH" sz="3200" dirty="0">
                <a:latin typeface="Angsana New" pitchFamily="18" charset="-34"/>
              </a:rPr>
              <a:t> </a:t>
            </a:r>
            <a:r>
              <a:rPr lang="th-TH" altLang="th-TH" sz="3200" dirty="0">
                <a:latin typeface="Angsana New" pitchFamily="18" charset="-34"/>
              </a:rPr>
              <a:t>นาย ข ทำงานเป็นพนักงาน </a:t>
            </a:r>
            <a:r>
              <a:rPr lang="th-TH" altLang="th-TH" sz="3200" dirty="0" err="1">
                <a:latin typeface="Angsana New" pitchFamily="18" charset="-34"/>
              </a:rPr>
              <a:t>เซเว่น</a:t>
            </a:r>
            <a:r>
              <a:rPr lang="th-TH" altLang="th-TH" sz="3200" dirty="0">
                <a:latin typeface="Angsana New" pitchFamily="18" charset="-34"/>
              </a:rPr>
              <a:t> ได้รับค่าจ้างเป็นรายสัปดาห์ๆละ </a:t>
            </a:r>
            <a:r>
              <a:rPr lang="en-US" altLang="th-TH" sz="3200" dirty="0">
                <a:latin typeface="Angsana New" pitchFamily="18" charset="-34"/>
              </a:rPr>
              <a:t>7,000 </a:t>
            </a:r>
            <a:r>
              <a:rPr lang="th-TH" altLang="th-TH" sz="3200" dirty="0">
                <a:latin typeface="Angsana New" pitchFamily="18" charset="-34"/>
              </a:rPr>
              <a:t>บาท นาย ข เริ่มงาน </a:t>
            </a:r>
            <a:r>
              <a:rPr lang="en-US" altLang="th-TH" sz="3200" dirty="0">
                <a:latin typeface="Angsana New" pitchFamily="18" charset="-34"/>
              </a:rPr>
              <a:t>1 </a:t>
            </a:r>
            <a:r>
              <a:rPr lang="th-TH" altLang="th-TH" sz="3200" dirty="0" err="1">
                <a:latin typeface="Angsana New" pitchFamily="18" charset="-34"/>
              </a:rPr>
              <a:t>มค</a:t>
            </a:r>
            <a:r>
              <a:rPr lang="th-TH" altLang="th-TH" sz="3200" dirty="0">
                <a:latin typeface="Angsana New" pitchFamily="18" charset="-34"/>
              </a:rPr>
              <a:t> </a:t>
            </a:r>
            <a:r>
              <a:rPr lang="en-US" altLang="th-TH" sz="3200" dirty="0">
                <a:latin typeface="Angsana New" pitchFamily="18" charset="-34"/>
              </a:rPr>
              <a:t>56 </a:t>
            </a:r>
            <a:r>
              <a:rPr lang="th-TH" altLang="th-TH" sz="3200" dirty="0">
                <a:latin typeface="Angsana New" pitchFamily="18" charset="-34"/>
              </a:rPr>
              <a:t>นาย ข มีเงินได้เสมือนจ่ายทั้งปี</a:t>
            </a:r>
            <a:r>
              <a:rPr lang="en-US" altLang="th-TH" sz="3200" dirty="0">
                <a:latin typeface="Angsana New" pitchFamily="18" charset="-34"/>
              </a:rPr>
              <a:t>? (7,000*52)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th-TH" altLang="th-TH" sz="3200" u="sng" dirty="0">
                <a:latin typeface="Angsana New" pitchFamily="18" charset="-34"/>
              </a:rPr>
              <a:t>การบ้าน </a:t>
            </a:r>
            <a:r>
              <a:rPr lang="en-US" altLang="th-TH" sz="3200" u="sng" dirty="0">
                <a:latin typeface="Angsana New" pitchFamily="18" charset="-34"/>
              </a:rPr>
              <a:t>3</a:t>
            </a:r>
            <a:r>
              <a:rPr lang="en-US" altLang="th-TH" sz="3200" dirty="0">
                <a:latin typeface="Angsana New" pitchFamily="18" charset="-34"/>
              </a:rPr>
              <a:t> </a:t>
            </a:r>
            <a:r>
              <a:rPr lang="th-TH" altLang="th-TH" sz="3200" dirty="0">
                <a:latin typeface="Angsana New" pitchFamily="18" charset="-34"/>
              </a:rPr>
              <a:t>นาย ค สมัครเข้าทำงานเป็นพนักงาน บ.</a:t>
            </a:r>
            <a:r>
              <a:rPr lang="en-US" altLang="th-TH" sz="3200" dirty="0">
                <a:latin typeface="Angsana New" pitchFamily="18" charset="-34"/>
              </a:rPr>
              <a:t>Microsoft </a:t>
            </a:r>
            <a:r>
              <a:rPr lang="th-TH" altLang="th-TH" sz="3200" dirty="0">
                <a:highlight>
                  <a:srgbClr val="FFFF00"/>
                </a:highlight>
                <a:latin typeface="Angsana New" pitchFamily="18" charset="-34"/>
              </a:rPr>
              <a:t>วันที่ </a:t>
            </a:r>
            <a:r>
              <a:rPr lang="en-US" altLang="th-TH" sz="3200" dirty="0">
                <a:highlight>
                  <a:srgbClr val="FFFF00"/>
                </a:highlight>
                <a:latin typeface="Angsana New" pitchFamily="18" charset="-34"/>
              </a:rPr>
              <a:t>1 </a:t>
            </a:r>
            <a:r>
              <a:rPr lang="th-TH" altLang="th-TH" sz="3200" dirty="0" err="1">
                <a:highlight>
                  <a:srgbClr val="FFFF00"/>
                </a:highlight>
                <a:latin typeface="Angsana New" pitchFamily="18" charset="-34"/>
              </a:rPr>
              <a:t>มีค</a:t>
            </a:r>
            <a:r>
              <a:rPr lang="th-TH" altLang="th-TH" sz="3200" dirty="0">
                <a:highlight>
                  <a:srgbClr val="FFFF00"/>
                </a:highlight>
                <a:latin typeface="Angsana New" pitchFamily="18" charset="-34"/>
              </a:rPr>
              <a:t> </a:t>
            </a:r>
            <a:r>
              <a:rPr lang="en-US" altLang="th-TH" sz="3200" dirty="0">
                <a:latin typeface="Angsana New" pitchFamily="18" charset="-34"/>
              </a:rPr>
              <a:t>56 </a:t>
            </a:r>
            <a:r>
              <a:rPr lang="th-TH" altLang="th-TH" sz="3200" dirty="0">
                <a:latin typeface="Angsana New" pitchFamily="18" charset="-34"/>
              </a:rPr>
              <a:t>โดยได้รับเงินเดือนๆละ </a:t>
            </a:r>
            <a:r>
              <a:rPr lang="en-US" altLang="th-TH" sz="3200" dirty="0">
                <a:latin typeface="Angsana New" pitchFamily="18" charset="-34"/>
              </a:rPr>
              <a:t>25,000 </a:t>
            </a:r>
            <a:r>
              <a:rPr lang="th-TH" altLang="th-TH" sz="3200" dirty="0">
                <a:latin typeface="Angsana New" pitchFamily="18" charset="-34"/>
              </a:rPr>
              <a:t>บาท ในปี </a:t>
            </a:r>
            <a:r>
              <a:rPr lang="en-US" altLang="th-TH" sz="3200" dirty="0">
                <a:latin typeface="Angsana New" pitchFamily="18" charset="-34"/>
              </a:rPr>
              <a:t>56 </a:t>
            </a:r>
            <a:r>
              <a:rPr lang="th-TH" altLang="th-TH" sz="3200" dirty="0">
                <a:latin typeface="Angsana New" pitchFamily="18" charset="-34"/>
              </a:rPr>
              <a:t>นาย ค มีเงินได้เสมือนจ่ายทั้งปี </a:t>
            </a:r>
            <a:r>
              <a:rPr lang="en-US" altLang="th-TH" sz="3200" dirty="0">
                <a:latin typeface="Angsana New" pitchFamily="18" charset="-34"/>
              </a:rPr>
              <a:t>? (25,000*10)</a:t>
            </a:r>
            <a:endParaRPr lang="th-TH" altLang="th-TH" sz="3200" dirty="0">
              <a:latin typeface="Angsana New" pitchFamily="18" charset="-34"/>
            </a:endParaRPr>
          </a:p>
          <a:p>
            <a:endParaRPr lang="th-TH" u="sng" dirty="0">
              <a:solidFill>
                <a:srgbClr val="0E0581"/>
              </a:solidFill>
            </a:endParaRPr>
          </a:p>
          <a:p>
            <a:endParaRPr lang="th-TH" u="sng" dirty="0">
              <a:solidFill>
                <a:srgbClr val="0E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แบบฝึกหัด คำนวณ ภาษีหัก ณ ที่จ่าย </a:t>
            </a:r>
            <a:r>
              <a:rPr lang="en-US" dirty="0"/>
              <a:t>40(1)(2)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altLang="th-TH" u="sng" dirty="0">
                <a:solidFill>
                  <a:srgbClr val="0E0581"/>
                </a:solidFill>
                <a:latin typeface="Cordia New" pitchFamily="34" charset="-34"/>
                <a:cs typeface="Cordia New" pitchFamily="34" charset="-34"/>
              </a:rPr>
              <a:t>ตัวอย่างที่ 1 </a:t>
            </a:r>
            <a:r>
              <a:rPr lang="th-TH" altLang="th-TH" dirty="0">
                <a:solidFill>
                  <a:srgbClr val="0E0581"/>
                </a:solidFill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กรณีจ่ายเงินได้พึงประเมินเป็นรายเดือน เดือนละเท่า ๆ กันตลอดปีภาษี ตามข้อ 1 (1) (2) (3) </a:t>
            </a:r>
          </a:p>
          <a:p>
            <a:pPr>
              <a:lnSpc>
                <a:spcPct val="90000"/>
              </a:lnSpc>
            </a:pP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ปีภาษี 25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63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นาย ก. ได้รับเงินเดือน ๆ ละ 3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,000 บาท นาย ก. ได้แจ้ง</a:t>
            </a:r>
            <a:r>
              <a:rPr lang="th-TH" altLang="th-TH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สถานะการ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หักลดหย่อนไว้ดังนี้ </a:t>
            </a:r>
          </a:p>
          <a:p>
            <a:pPr>
              <a:lnSpc>
                <a:spcPct val="90000"/>
              </a:lnSpc>
            </a:pP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ภรรยาไม่มีเงินได้ และบุตรผู้เยาว์กำลังศึกษา 2 คน </a:t>
            </a:r>
          </a:p>
          <a:p>
            <a:pPr>
              <a:lnSpc>
                <a:spcPct val="90000"/>
              </a:lnSpc>
            </a:pP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ต้องจ่ายเบี้ยประกันชีวิตในเดือนกรกฎาคม 25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63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จำนวน 9,600 บาท และ ต้องจ่ายดอกเบี้ยเงินกู้เพื่อที่อยู่อาศัยทั้งปี จำนวน 13,200 บาท </a:t>
            </a:r>
          </a:p>
          <a:p>
            <a:pPr>
              <a:lnSpc>
                <a:spcPct val="90000"/>
              </a:lnSpc>
            </a:pP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ผู้จ่ายเงินได้ ต้องคำนวณหักภาษีเงินได้ ณ ที่จ่ายและนำส่งแต่ละเดือน ดังนี้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8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ตัวอย่างคำนวณ ภาษีหัก ณ ที่จ่าย </a:t>
            </a:r>
            <a:r>
              <a:rPr lang="en-US" dirty="0"/>
              <a:t>40(1)(2)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r>
              <a:rPr lang="th-TH" altLang="th-TH" u="sng" dirty="0">
                <a:solidFill>
                  <a:srgbClr val="0E0581"/>
                </a:solidFill>
                <a:latin typeface="Cordia New" pitchFamily="34" charset="-34"/>
                <a:cs typeface="Cordia New" pitchFamily="34" charset="-34"/>
              </a:rPr>
              <a:t>วิธีคำนวณ 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เงินเดือนเสมือนหนึ่งว่าได้จ่ายทั้งปี 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,000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x12)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42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0,000.-   บาท 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ค่าใช้จ่าย (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0% ไม่เกิน 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10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0,000บาท)  	      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(10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0,000.-</a:t>
            </a:r>
            <a:r>
              <a:rPr lang="en-US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บาท 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คงเหลือเงินได้หลังจากหักค่าใช้จ่าย		         3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0,000.-    บาท 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ค่าลดหย่อนส่วนตัว		 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0,000.-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ค่าลดหย่อนคู่สมรส			 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0,000.-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ค่าลดหย่อนบุตรศึกษา 2 คน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(30,000*2)60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,000.-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ค่าลดหย่อนเบี้ยประกันชีวิต 	  	9,600.-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ค่าลดหย่อนดอกเบี้ยเงินกู้ยืมฯ	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en-US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</a:t>
            </a:r>
            <a:r>
              <a:rPr lang="en-US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00.-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(202,800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.-</a:t>
            </a:r>
            <a:r>
              <a:rPr lang="en-US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บาท </a:t>
            </a: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คงเหลือเงินได้สุทธิ	  	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		          </a:t>
            </a:r>
            <a:r>
              <a:rPr lang="en-US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117,200</a:t>
            </a:r>
            <a:r>
              <a:rPr lang="th-TH" alt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.-  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บาท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272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 วัตถุประสงค์ของการหักภาษีเงินได้หัก ณ ที่จ่าย</a:t>
            </a:r>
            <a:endParaRPr lang="en-US" altLang="th-TH" sz="4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310563" cy="4714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(1) </a:t>
            </a:r>
            <a:r>
              <a:rPr lang="th-TH" altLang="th-TH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เพื่อบรรเทาภาระการเสียภาษี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ให้แก่ผู้รับเงินได้ ที่จะไม่ต้องเสียภาษีเงินได้ในคราว เดียวกันเป็นจำนวนมาก เมื่อถึงกำหนดเวลายื่นรายการเสียภาษี แต่ให้เสียภาษีเป็นคราวๆไปทีละน้อยตามจำนวนเงินที่ได้รับแต่ละคราว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(2) เพื่อให้รัฐบาล</a:t>
            </a:r>
            <a:r>
              <a:rPr lang="th-TH" altLang="th-TH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มีรายได้เข้าคลังอย่างสม่ำเสมอ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ทำให้รัฐบาลสามารถใช้จ่ายเงินในการ ดำเนินงานเพื่อให้บรรลุเป้าหมายตามแผนพัฒนาเศรษฐกิจและสังคมแห่งชาติได้อย่างราบรื่น อัน จะก่อให้เกิดสภาพคล่อง และลดภาวะการเงินตึงตัวในระบบเศรษฐกิจของประเทศ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(3) </a:t>
            </a:r>
            <a:r>
              <a:rPr lang="th-TH" altLang="th-TH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เพื่อลดแรงกดดันในการหลีกเลี่ยง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หรือพยายามหลีกเลี่ยงการเสียภาษีอากร และลด ภาระหน้าที่ในการตรวจสอบภาษี หรือการติดตามจัดเก็บภาษีในภายหลัง </a:t>
            </a:r>
            <a:endParaRPr lang="en-US" altLang="th-TH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4097-C1EC-CB49-A61B-15AB8BE0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C0CF-E3BA-584B-B2DF-5FB0B72D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ยอด เงินได้สุทธิ  </a:t>
            </a:r>
            <a:r>
              <a:rPr lang="en-US" dirty="0"/>
              <a:t>117,200 </a:t>
            </a:r>
            <a:r>
              <a:rPr lang="th-TH" dirty="0"/>
              <a:t>บาท</a:t>
            </a:r>
          </a:p>
          <a:p>
            <a:r>
              <a:rPr lang="th-TH" dirty="0"/>
              <a:t>ยื่นภาษีเงินได้  แต่ไม่เสียภาษี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กรณี บ.หัก ณ ที่จ่ายไว้ เดือนละ </a:t>
            </a:r>
            <a:r>
              <a:rPr lang="en-US" dirty="0"/>
              <a:t>30 </a:t>
            </a:r>
            <a:r>
              <a:rPr lang="th-TH" dirty="0"/>
              <a:t>บาท จำนวน </a:t>
            </a:r>
            <a:r>
              <a:rPr lang="en-US" dirty="0"/>
              <a:t>12 </a:t>
            </a:r>
            <a:r>
              <a:rPr lang="th-TH" dirty="0"/>
              <a:t>เดือน</a:t>
            </a:r>
          </a:p>
          <a:p>
            <a:r>
              <a:rPr lang="th-TH" dirty="0"/>
              <a:t>แสดงว่า เราจะได้</a:t>
            </a:r>
            <a:r>
              <a:rPr lang="th-TH" u="sng" dirty="0"/>
              <a:t>คืนภาษี </a:t>
            </a:r>
            <a:r>
              <a:rPr lang="en-US" dirty="0"/>
              <a:t>360 </a:t>
            </a:r>
            <a:r>
              <a:rPr lang="th-TH" dirty="0"/>
              <a:t>บาท (</a:t>
            </a:r>
            <a:r>
              <a:rPr lang="en-US" dirty="0"/>
              <a:t>30*12)</a:t>
            </a:r>
            <a:endParaRPr lang="th-TH" dirty="0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37200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ตัวอย่างคำนวณ ภาษีหัก ณ ที่จ่าย </a:t>
            </a:r>
            <a:r>
              <a:rPr lang="en-US" dirty="0"/>
              <a:t>40(1)(2)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r>
              <a:rPr lang="th-TH" altLang="th-TH" u="sng" dirty="0">
                <a:solidFill>
                  <a:srgbClr val="0E0581"/>
                </a:solidFill>
                <a:latin typeface="Cordia New" pitchFamily="34" charset="-34"/>
                <a:cs typeface="Cordia New" pitchFamily="34" charset="-34"/>
              </a:rPr>
              <a:t>วิธีคำนวณ </a:t>
            </a:r>
            <a:r>
              <a:rPr lang="en-US" altLang="th-TH" u="sng" dirty="0">
                <a:solidFill>
                  <a:srgbClr val="0E0581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altLang="th-TH" u="sng" dirty="0">
                <a:solidFill>
                  <a:srgbClr val="0E0581"/>
                </a:solidFill>
                <a:latin typeface="Cordia New" pitchFamily="34" charset="-34"/>
                <a:cs typeface="Cordia New" pitchFamily="34" charset="-34"/>
              </a:rPr>
              <a:t>ต่อ</a:t>
            </a:r>
            <a:r>
              <a:rPr lang="en-US" altLang="th-TH" u="sng" dirty="0">
                <a:solidFill>
                  <a:srgbClr val="0E0581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altLang="th-TH" u="sng" dirty="0">
              <a:solidFill>
                <a:srgbClr val="0E0581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คำนวณภาษี  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(150,000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ยกเว้น</a:t>
            </a:r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)+(7,200x5%)     =  360  </a:t>
            </a:r>
            <a:r>
              <a:rPr lang="th-TH" alt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บาท</a:t>
            </a:r>
          </a:p>
          <a:p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ภาษี หัก ณ ที่จ่ายแต่ละเดือน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(360/12) 		=  30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บาท</a:t>
            </a:r>
          </a:p>
          <a:p>
            <a:r>
              <a:rPr lang="th-TH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ดังนั้น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 เดือน ม.ค.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ธค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WTH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เดือนละ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บาท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597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9D60-85A1-E54C-BB41-B3DD7984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D7AD-1A8D-B843-92C6-3B53C1FFC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1069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19459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(4) กรณีมีการ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เปลี่ยนแปลงจำนวนเงินได้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พึงประเมินที่จ่าย</a:t>
            </a:r>
            <a:r>
              <a:rPr lang="th-TH" alt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ระหว่างปี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ให้คำนวณภาษีหัก ณ ที่จ่ายใหม่ทุกคราว</a:t>
            </a:r>
          </a:p>
          <a:p>
            <a:pPr algn="thaiDist" eaLnBrk="1" hangingPunct="1">
              <a:buNone/>
            </a:pP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altLang="th-TH" sz="3200" u="sng" dirty="0">
                <a:solidFill>
                  <a:schemeClr val="accent4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หลักการ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ถ้ามีการเปลี่ยนแปลงจำนวนเงินได้ที่จ่ายระหว่างปี เช่น เงินเดือนเพิ่มหรือเงินเดือนลด ถ้าเป็นการเริ่มงานตั้งแต่ต้นปีให้คำนวณเสมือนทำงานตลอดปี  (ใช้หลัก </a:t>
            </a:r>
            <a:r>
              <a:rPr lang="en-US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12 X 12 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หาร) คำนวณทุกครั้งที่มีการเพิ่มลดเงินได้</a:t>
            </a:r>
          </a:p>
          <a:p>
            <a:pPr algn="thaiDist" eaLnBrk="1" hangingPunct="1">
              <a:buNone/>
            </a:pP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   </a:t>
            </a:r>
            <a:endParaRPr lang="th-TH" altLang="th-TH" sz="2000" dirty="0">
              <a:solidFill>
                <a:schemeClr val="accent4">
                  <a:lumMod val="75000"/>
                  <a:lumOff val="25000"/>
                </a:schemeClr>
              </a:solidFill>
              <a:latin typeface="Angsana New" pitchFamily="18" charset="-34"/>
            </a:endParaRPr>
          </a:p>
          <a:p>
            <a:pPr algn="thaiDist" eaLnBrk="1" hangingPunct="1">
              <a:buFont typeface="Wingdings" pitchFamily="2" charset="2"/>
              <a:buNone/>
            </a:pPr>
            <a:endParaRPr lang="th-TH" altLang="th-TH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 dirty="0"/>
          </a:p>
        </p:txBody>
      </p:sp>
      <p:sp>
        <p:nvSpPr>
          <p:cNvPr id="19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340768"/>
            <a:ext cx="8517632" cy="494347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(5) กรณีมีการ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จ่ายเงินพิเศษเป็นครั้งคราวระหว่างปี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เช่น </a:t>
            </a:r>
            <a:r>
              <a:rPr lang="th-TH" alt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ค่าล่วงเวลา เงินโบนัส ให้นำเงิน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พิเศษนั้นคูณด้วยจำนวนคราวที่จะต้องจ่าย (ต่อปี) เพื่อหาจำนวนเงินพิเศษเสมือนหนึ่งว่าได้จ่ายทั้งปี และ ให้นำมารวมเข้ากับเงินได้พึงประเมินที่จ่ายตามปกติที่คำนวณได้เสมือนหนึ่งว่าได้จ่ายทั้งปี แล้วคำนวณ ภาษีใหม่ตามที่กล่าวตาม (2) เป็นเงินภาษีทั้งสิ้น</a:t>
            </a:r>
          </a:p>
          <a:p>
            <a:pPr algn="thaiDist" eaLnBrk="1" hangingPunct="1">
              <a:buNone/>
            </a:pP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   </a:t>
            </a:r>
            <a:r>
              <a:rPr lang="th-TH" altLang="th-TH" sz="3200" u="sng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หลักการ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  ถ้ามีเงินเพิ่มพิเศษ เช่น โบนัส ให้เอาเงินโบนัสบวกกับเงินได้เสมือนทั้งปีแล้วคำนวณภาษีได้ภาษีเท่าไหร่ ให้เท่ากับ </a:t>
            </a:r>
            <a:r>
              <a:rPr lang="en-US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X 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 แล้วคำนวณภาษีเฉพาะเงินเดือนตลอดปีให้เท่ากับ </a:t>
            </a:r>
            <a:r>
              <a:rPr lang="en-US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Y 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ภาษีเฉพาะโบนัสจะเท่ากับ </a:t>
            </a:r>
            <a:r>
              <a:rPr lang="en-US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X 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-</a:t>
            </a:r>
            <a:r>
              <a:rPr lang="en-US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 Y </a:t>
            </a:r>
            <a:r>
              <a:rPr lang="th-TH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ภาษีที่ต้องเสียเดือนที่จ่ายเงินพิเศษเท่ากับ </a:t>
            </a:r>
            <a:r>
              <a:rPr lang="en-US" altLang="th-TH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Angsana New" pitchFamily="18" charset="-34"/>
              </a:rPr>
              <a:t>(x/12) + (x-y)</a:t>
            </a:r>
            <a:endParaRPr lang="th-TH" altLang="th-TH" sz="3200" dirty="0">
              <a:solidFill>
                <a:schemeClr val="accent4">
                  <a:lumMod val="75000"/>
                  <a:lumOff val="25000"/>
                </a:schemeClr>
              </a:solidFill>
              <a:latin typeface="Angsana New" pitchFamily="18" charset="-34"/>
            </a:endParaRPr>
          </a:p>
          <a:p>
            <a:pPr algn="thaiDist" eaLnBrk="1" hangingPunct="1">
              <a:buFont typeface="Wingdings" pitchFamily="2" charset="2"/>
              <a:buNone/>
            </a:pPr>
            <a:endParaRPr lang="th-TH" altLang="th-TH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647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(6)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กรณีจ่าย</a:t>
            </a: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เงินได้พึงประเมินที่ไม่สามารถคำนวณหาจำนวนคราว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ที่จะต้องจ่ายต่อปี เช่น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ค่าล่วงเวลา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ให้คำนวณภาษีเงินได้แต่ละคราวตามมาตรา </a:t>
            </a:r>
            <a:r>
              <a:rPr lang="en-US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48(1) </a:t>
            </a:r>
            <a:r>
              <a:rPr lang="th-TH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ได้ภาษีเท่าใด ให้หักและนำส่งไว้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หากไม่มีภาษีที่ต้องเสียก็ไม่ต้องหักในปีเดียวกัน ถ้ามีการจ่ายเงินได้ให้กับผู้รับรายเดียวกันนี้อีก ให้นำเงินได้ที่จ่ายในครั้งแรกมารวมกับเงินได้ที่</a:t>
            </a:r>
            <a:r>
              <a:rPr lang="th-TH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จ่ายในครั้งที่สอง แล้วคำนวณตามมาตรา </a:t>
            </a:r>
            <a:r>
              <a:rPr lang="en-US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48(1) </a:t>
            </a:r>
            <a:r>
              <a:rPr lang="th-TH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เช่นเดียวกับครั้งแรก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ได้ภาษีเท่าใด ให้หักและนำส่งไว้ หากไม่มีภาษีที่ต้องเสียก็ไม่ต้องหัก </a:t>
            </a:r>
            <a:r>
              <a:rPr lang="th-TH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ถ้าได้ผลลัพธ์เท่าใดให้นำเงินภาษีที่หักและนำส่งไว้มาเครดิตออก เหลือเท่าใดจึงหักเป็นภาษีและนำส่งไว้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ถ้ามีการจ่ายเงินได้</a:t>
            </a:r>
            <a:r>
              <a:rPr lang="th-TH" sz="3200" u="sng" dirty="0">
                <a:solidFill>
                  <a:srgbClr val="0E05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ครั้งที่สามและครั้งต่อไป ให้คำนวณตามวิธีดังกล่าวนี้ทุกครั้งไป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 dirty="0"/>
          </a:p>
        </p:txBody>
      </p:sp>
    </p:spTree>
    <p:extLst>
      <p:ext uri="{BB962C8B-B14F-4D97-AF65-F5344CB8AC3E}">
        <p14:creationId xmlns:p14="http://schemas.microsoft.com/office/powerpoint/2010/main" val="2325912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048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1750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th-TH" dirty="0"/>
              <a:t>	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(7) กรณี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นายจ้างออกเงินค่าภาษีแทนให้ลูกจ้าง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สำหรับเงินเดือนหรือค่าจ้าง ที่ลูกจ้างได้รับ ในปีใด โดยลูกจ้างไม่ต้องรับภาระในการเสียภาษีด้วยตนเองเลย </a:t>
            </a:r>
            <a:r>
              <a:rPr lang="en-US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ทุกทอด) 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ให้นำเงินค่าภาษีที่นายจ้างออกแทน ให้ไปรวมกับเงินเดือนหรือค่าจ้างที่ลูกจ้างได้รับในปีนั้นแล้วคำนวณตาม ม.</a:t>
            </a:r>
            <a:r>
              <a:rPr lang="en-US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48(1) 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จนกว่าจะไม่มีเงินค่าภาษีที่นายจ้างต้องออกแทนให้อีก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th-TH" sz="3200" dirty="0"/>
              <a:t>		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(8) กรณี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นายจ้างออกเงินค่าภาษีแทนให้ลูกจ้าง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สำหรับเงินเดือนหรือค่าจ้างเป็น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จำนวนที่ แน่นอน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เช่น เท่ากับจำนวนภาษีที่จะต้องชำระ 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ให้นำเงินค่าภาษีที่นายจ้างออกแทนให้ไปรวมกับเงินเดือน หรือค่าจ้างที่ลูกจ้างได้รับในปีนั้น แล้วคำนวณภาษีตามเกณฑ์ปีนั้น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15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3981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sz="40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2</a:t>
            </a:r>
            <a:r>
              <a:rPr lang="th-TH" altLang="th-TH" sz="32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การคำนวณภาษีเงินได้บุคคลธรรมดาหัก ณ ที่จ่าย สำหรับเงินได้พึงประเมินที่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จ่ายใน เดือนธันวาคมซึ่งเป็นเงินภาษีที่จะต้องหักไว้เป็นครั้งสุดท้ายในปีนั้น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ให้ผู้จ่ายเงินได้พึงประเมินมีสิทธิที่ จะคำนวณภาษีเพื่อให้ยอดเงินภาษีที่หักเมื่อรวมแล้วเท่ากับจำนวนภาษีที่ผู้มีเงินได้จะต้องเสียภาษีทั้ง สิ้น 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โดยนำจำนวนภาษีที่ได้หักและนำส่งไว้แล้วมาหักออกจากภาษีที่ต้องเสียทั้งสิ้น ได้ผลลัพธ์เป็นเงิน เท่าใดให้หักและนำส่งไว้เท่านั้น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เช่น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253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0439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นาย แชมป์ มีเงินได้พึงประเมินที่จะต้องเสียภาษีทั้งปีจำนวน 20,140 บาท ซึ่งจะต้องถูกหักภาษี ไว้เดือน</a:t>
            </a:r>
            <a:r>
              <a:rPr lang="th-TH" altLang="th-TH" sz="3200" dirty="0">
                <a:solidFill>
                  <a:srgbClr val="000000"/>
                </a:solidFill>
                <a:highlight>
                  <a:srgbClr val="FFFF00"/>
                </a:highlight>
                <a:latin typeface="TH SarabunPSK" pitchFamily="34" charset="-34"/>
                <a:cs typeface="TH SarabunPSK" pitchFamily="34" charset="-34"/>
              </a:rPr>
              <a:t>ละ 1,678.33 บาท          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ผู้จ่ายเงินได้พึงประเมินได้หักภาษี (คำนวณตามข้อ 1) และนำส่งไว้เดือนละ 928.33 บาท เป็นเวลา 9 เดือน (มกราคม-กันยายน) และ       เดือนละ 4,315 บาท เป็นเวลา 2 เดือน (ตุลาคม- พฤศจิกายน) ภาษีหัก ณ ที่จ่ายเดือน ธ.ค. เป็นเท่าใด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4437112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 eaLnBrk="1" hangingPunct="1">
              <a:buNone/>
            </a:pPr>
            <a:r>
              <a:rPr lang="en-US" altLang="th-TH" sz="2600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Ans</a:t>
            </a:r>
            <a:r>
              <a:rPr lang="th-TH" altLang="th-TH" sz="26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เงินภาษีที่หักและนำส่งไว้แล้ว (928.33</a:t>
            </a:r>
            <a:r>
              <a:rPr lang="en-US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x9)+(4,315x2)  = </a:t>
            </a:r>
            <a:r>
              <a:rPr lang="en-US" altLang="th-TH" sz="2600" dirty="0">
                <a:solidFill>
                  <a:srgbClr val="000000"/>
                </a:solidFill>
                <a:highlight>
                  <a:srgbClr val="00FFFF"/>
                </a:highlight>
                <a:latin typeface="TH SarabunPSK" pitchFamily="34" charset="-34"/>
                <a:cs typeface="TH SarabunPSK" pitchFamily="34" charset="-34"/>
              </a:rPr>
              <a:t>16,984.97</a:t>
            </a:r>
            <a:r>
              <a:rPr lang="en-US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เหลือภาษีที่จะต้องหักและนำส่งในเดือนธันวาคม  </a:t>
            </a:r>
            <a:r>
              <a:rPr lang="th-TH" altLang="th-TH" sz="2600" dirty="0">
                <a:solidFill>
                  <a:srgbClr val="000000"/>
                </a:solidFill>
                <a:highlight>
                  <a:srgbClr val="FFFF00"/>
                </a:highlight>
                <a:latin typeface="TH SarabunPSK" pitchFamily="34" charset="-34"/>
                <a:cs typeface="TH SarabunPSK" pitchFamily="34" charset="-34"/>
              </a:rPr>
              <a:t>20,140</a:t>
            </a:r>
            <a:r>
              <a:rPr lang="th-TH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- 16,984.97 = </a:t>
            </a:r>
            <a:r>
              <a:rPr lang="th-TH" altLang="th-TH" sz="2600" dirty="0">
                <a:solidFill>
                  <a:srgbClr val="000000"/>
                </a:solidFill>
                <a:highlight>
                  <a:srgbClr val="00FFFF"/>
                </a:highlight>
                <a:latin typeface="TH SarabunPSK" pitchFamily="34" charset="-34"/>
                <a:cs typeface="TH SarabunPSK" pitchFamily="34" charset="-34"/>
              </a:rPr>
              <a:t>3,155.03 บาท </a:t>
            </a:r>
          </a:p>
          <a:p>
            <a:endParaRPr lang="th-TH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355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81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sz="40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3</a:t>
            </a:r>
            <a:r>
              <a:rPr lang="th-TH" altLang="th-TH" sz="32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คำนวณภาษีเงินได้บุคคลธรรมดาหัก ณ ที่จ่าย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สำหรับเงินได้พึงประเมินที่จ่ายใน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สุดท้ายที่ผู้มีเงินได้ออกจากงานระหว่างปี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ให้ผู้จ่ายเงินได้พึงประเมินมีสิทธิที่จะคำนวณภาษี เพื่อให้เงิน ภาษีที่หักไว้ถูกต้องครบถ้วน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ตามรายการค่าลดหย่อนที่แท้จริงตามหลักฐาน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ที่ผู้มีเงินได้นำมาแสดงโดย 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นำเงินภาษีที่หักไว้ไม่ครบถ้วนหรือเกินในเดือนก่อนๆ มารวมหรือหักกับภาษีที่ต้องหัก ณ ที่จ่ายไว้ครั้ง สุดท้ายนั้นได้ผลลัพธ์เป็นเงินเท่าใด ให้หักและนำส่งไว้เท่านั้น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เช่น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การหักภาษีเงินได้ หัก ณ ที่จ่าย </a:t>
            </a:r>
          </a:p>
        </p:txBody>
      </p:sp>
      <p:sp>
        <p:nvSpPr>
          <p:cNvPr id="61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00188"/>
            <a:ext cx="8115300" cy="385762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>
                <a:latin typeface="TH SarabunPSK" pitchFamily="34" charset="-34"/>
                <a:cs typeface="TH SarabunPSK" pitchFamily="34" charset="-34"/>
              </a:rPr>
              <a:t>		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sz="36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ภาษีเงินได้ หัก ณ ที่ จ่ายถือเป็นเครื่องมืออย่างหนึ่งของกรมสรรพากรในการติดตามและควบคุม การเสียภาษีเงินได้ทั้ง ภาษีเงินได้บุคคลธรรมดา และภาษีเงินได้นิติบุคคล โดยมีหลักเกณฑ์ที่กำหนดไว้ หลายประการแต่ก่อนอื่นเพื่อความเข้าใจภาษีเงินได้ หัก ณ ที่จ่าย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457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284415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24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นาย แชมป์ ถูกหักภาษีไว้เดือนละ 928.33 บาท (ตามรายการค่าลดหย่อนที่ได้แจ้งไว้ต่อผู้จ่ายเงินได้พึงประเมินตามแบบ </a:t>
            </a:r>
            <a:r>
              <a:rPr lang="th-TH" altLang="th-TH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ล.ย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01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เป็นเวลา 5 เดือน ในเดือนต่อมานายแชมป์ ลาออกจากงาน 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altLang="th-TH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กรณีชำระไว้ขาด 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เมื่อผู้จ่ายเงินได้พึง ประเมินคำนวณภาษี ตามรายการค่าลดหย่อนที่แท้จริงในเดือนสุดท้ายที่ออกจากงาน ได้ผลลัพธ์เป็นเงิน ภาษีที่ต้องหักเดือนละ 1,008.33 บาท นายแชมป์จะถูกหักภาษี ณ ที่จ่ายเดือนสุดท้ายเท่าใด</a:t>
            </a:r>
            <a:endParaRPr lang="th-TH" altLang="th-TH" u="sng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293096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h-TH" sz="2500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Ans</a:t>
            </a:r>
            <a:r>
              <a:rPr lang="en-US" altLang="th-TH" sz="2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2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ภาษีที่หักไว้ไม่ครบ  = (1,008.33 - 928.33) </a:t>
            </a:r>
            <a:r>
              <a:rPr lang="en-US" altLang="th-TH" sz="2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x 5 =  400 </a:t>
            </a:r>
            <a:endParaRPr lang="th-TH" altLang="th-TH" sz="25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altLang="th-TH" sz="2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จึงต้องหักภาษีและนำส่งในเดือนสุดท้าย               = 1,008.33 + 400 = 1,408.33 บาท</a:t>
            </a:r>
            <a:endParaRPr lang="th-TH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ประเด็นที่น่าสนใจ(ต่อ) </a:t>
            </a:r>
            <a:endParaRPr lang="th-TH" altLang="th-TH" sz="4400"/>
          </a:p>
        </p:txBody>
      </p:sp>
      <p:sp>
        <p:nvSpPr>
          <p:cNvPr id="2457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1548011"/>
          </a:xfrm>
        </p:spPr>
        <p:txBody>
          <a:bodyPr/>
          <a:lstStyle/>
          <a:p>
            <a:pPr algn="thaiDist" eaLnBrk="1" hangingPunct="1">
              <a:buNone/>
            </a:pPr>
            <a:r>
              <a:rPr lang="th-TH" altLang="th-TH" sz="24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altLang="th-TH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กรณีชำระไว้เกิน </a:t>
            </a: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เมื่อผู้จ่ายเงินได้พึง ประเมินคำนวณภาษี ตามรายการค่าลดหย่อนที่แท้จริงในเดือนสุดท้ายที่ออกจากงาน ได้ผลลัพธ์เป็นเงิน ภาษีที่ต้องหักเดือนละ 803.33 บาท นายแชมป์จะถูกหักภาษี ณ ที่จ่ายเดือนสุดท้ายเท่าใด</a:t>
            </a:r>
            <a:endParaRPr lang="th-TH" altLang="th-TH" u="sng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629" y="2996952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h-TH" sz="2600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Ans</a:t>
            </a:r>
            <a:r>
              <a:rPr lang="en-US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ภาษีที่หักไว้เกิน       = (928.33 - 803.33) </a:t>
            </a:r>
            <a:r>
              <a:rPr lang="en-US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x 5       = 625 </a:t>
            </a:r>
            <a:endParaRPr lang="th-TH" altLang="th-TH" sz="26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altLang="th-TH" sz="2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จึงต้องหักภาษี และนำส่งในเดือนสุดท้าย                = 803.33 - 625 = 178.33 บาท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1338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2481263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3. กรณีจ่ายเงินได้พึงประเมินประเภทที่ 3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ได้แก่ ค่า</a:t>
            </a:r>
            <a:r>
              <a:rPr lang="th-TH" altLang="th-TH" sz="32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แห่งกู๊ดวิลล์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ค่าแห่งลิขสิทธิ์ หรือสิทธิ อย่างอื่นๆ และ</a:t>
            </a:r>
            <a:r>
              <a:rPr lang="th-TH" alt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เงินได้พึงประเมินประเภทที่ 4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ได้แก่ ดอกเบี้ยพันธบัตร ดอกเบี้ยเงินฝาก ดอกเบี้ยหุ้นกู้ดอกเบี้ยเงินกู้ยืม เงินปันผล เงินส่วนแบ่งของกำไรฯ </a:t>
            </a: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1115616" y="4149080"/>
            <a:ext cx="6858000" cy="15700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dirty="0"/>
              <a:t>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เงินได้พึงประเมินประเภทที่ 3 และเงินได้พึงประเมินประเภทที่ 4 ให้คำนวณ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หักตามบัญชีอัตรา ภาษีเงินได้บุคคลธรรมดา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นอกจากกรณี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ดังต่อไปนี้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304925"/>
            <a:ext cx="8572500" cy="494347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dirty="0"/>
              <a:t>	</a:t>
            </a:r>
            <a:endParaRPr lang="th-TH" altLang="th-TH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755576" y="1357703"/>
            <a:ext cx="777686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3200" u="sng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กรณีที่หนึ่ง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ให้หักภาษีเงินได้หัก ณ ที่จ่าย 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15.0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ได้แก่ </a:t>
            </a:r>
          </a:p>
        </p:txBody>
      </p:sp>
      <p:sp>
        <p:nvSpPr>
          <p:cNvPr id="6" name="สี่เหลี่ยมมุมมน 4"/>
          <p:cNvSpPr/>
          <p:nvPr/>
        </p:nvSpPr>
        <p:spPr bwMode="auto">
          <a:xfrm>
            <a:off x="286320" y="2348880"/>
            <a:ext cx="8715375" cy="2825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ดอกเบี้ยพันธบัตร ดอกเบี้ยเงินฝากธนาคาร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ในราชอาณาจักรไทย</a:t>
            </a:r>
            <a:r>
              <a:rPr lang="th-TH" sz="32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ดอกเบี้ยเงินฝากสหกรณ์ ดอกเบี้ยหุ้นกู้ ดอกเบี้ยตั๋วเงินที่ได้จากบริษัทหรือห้างหุ้นส่วนนิติบุคคล หรือนิติบุคคลอื่น ดอกเบี้ยเงิน กู้ยืมที่ได้จากสถาบันการเงินที่มีกฎหมาย โดยเฉพาะของประเทศไทยจัดตั้งขึ้นสำหรับให้กู้ยืมเงิน เพื่อ ส่งเสริมการเกษตรกรรม พาณิชกรรม หรืออุตสาหกรรม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 bwMode="auto">
          <a:xfrm>
            <a:off x="209508" y="1196752"/>
            <a:ext cx="8715375" cy="1736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2)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ผลประโยชน์ที่ได้จากการโอนพันธบัตร หุ้นกู้ หรือตั๋วเงิน หรือตราสารแสดงสิทธิ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ในหนี้ที่บริษัท หรือห้างหุ้นส่วนนิติบุคคล หรือนิติบุคคลอื่นเป็นผู้ออก ทั้งนี้</a:t>
            </a:r>
            <a:r>
              <a:rPr 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เฉพาะที่ตีราคาเป็นเงินได้เกินกว่าที่ลงทุน</a:t>
            </a:r>
          </a:p>
        </p:txBody>
      </p:sp>
      <p:sp>
        <p:nvSpPr>
          <p:cNvPr id="7" name="สี่เหลี่ยมมุมมน 3"/>
          <p:cNvSpPr/>
          <p:nvPr/>
        </p:nvSpPr>
        <p:spPr bwMode="auto">
          <a:xfrm>
            <a:off x="209507" y="3068960"/>
            <a:ext cx="8715375" cy="33718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3)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ผลต่างระหว่างราคาไถ่ถอนกับราคาจำหน่ายตั๋วเงิน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หรือตราสารแสดงสิทธิในหนี้ที่บริษัท หรือห้างหุ้นส่วนนิติบุคคลหรือนิติบุคคลอื่นเป็นผู้ออก ให้ถือว่าผู้ออกตั๋วเงิน ผู้ออกตราสารแสดงสิทธิ ในหนี้ หรือนิติบุคคลผู้โอนตั๋วเงินหรือตราสารดังกล่าวให้แก่ผู้มีหน้าที่เสียภาษีเงินได้บุคคลธรรมดาเป็น ผู้จ่ายเงินได้พึงประเมิน และให้ผู้จ่ายเรียกเก็บภาษีเงินได้จากผู้รับในอัตราร้อยละ 15.0 ของเงินได้ และ ให้ถือว่าภาษีที่เรียกเก็บนั้นเป็นภาษีที่หักไว้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>
            <a:off x="500063" y="1500188"/>
            <a:ext cx="8286750" cy="10779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u="sng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กรณีที่สอง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ให้หักภาษีเงินได้หัก ณ ที่จ่าย 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10.0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ได้แก่ เงินได้พึงประเมินประเภท 4 (ข)</a:t>
            </a: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285720" y="2714620"/>
          <a:ext cx="857256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285750" y="1285875"/>
            <a:ext cx="8572500" cy="4524375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2. มีการลดอัตราภาษีเงินได้หัก ณ ที่จ่าย ตามมาตรา 50 (2) (ก) และคงจัดเก็บในอัตราร้อยละ 10.0 ของเงินได้ สำหรับเงินได้พึงประเมินที่เป็นเงินเทียบเท่าเงินปันผลที่บริษัทหรือห้างหุ้นส่วนนิติบุคคล ที่ได้รับยกเว้นภาษีเงินได้นิติบุคคลตามหัวข้อ 2.5 (12) ของภาคที่ 3 ภาษีเงินได้นิติบุคคล จ่ายให้แก่ผู้รับซึ่งมิได้เป็นผู้อยู่ในประเทศไทย หักภาษี เงินได้หัก ณ ที่จ่าย ตามมาตรา 50(2) ในอัตราร้อยละ 10.0 ของเงินได้ เมื่อถึงกำหนดยื่นรายการให้ได้ รับยกเว้นไม่ต้องนำเงินเทียบเท่าเงินปันผลดังกล่าวมารวมคำนวณเพื่อเสียภาษีเงินได้ ทั้งนี้เฉพาะกรณี ที่ผู้มีเงินได้ดังกล่าวไม่ขอรับเงินภาษีที่ถูกหักไว้นั้นคืน หรือไม่ขอเครดิตเงินภาษีที่ถูกหักนั้นไม่ว่าทั้งหมด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 bwMode="auto">
          <a:xfrm>
            <a:off x="285750" y="1433513"/>
            <a:ext cx="8572500" cy="2281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u="sng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กรณีที่สาม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ไม่ต้องหักภาษีเงินได้ ณ ที่ จ่าย ได้แก่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ดอกเบี้ยเงินกู้ยืม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ที่บุคคลธรรมดา หรือห้างหุ้นส่วนสามัญเป็น</a:t>
            </a:r>
            <a:r>
              <a:rPr 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ผู้จ่ายให้แก่ผู้รับซึ่งเป็นผู้อยู่ใน ประเทศไทย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ไม่ต้องหักภาษีเงินได้หัก ณ ที่จ่าย ผู้รับเงินมีหน้าที่ยื่นแบบแสดงรายการเสียภาษีเงินได้เอง 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928688" y="3929063"/>
            <a:ext cx="7858125" cy="20621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กรณีจ่ายเงินได้พึงประเมินประเภทที่ 5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ได้แก่ เงินหรือประโยชน์อย่างอื่นที่ได้เนื่องจากการ ให้เช่าสินทรัพย์ฯ และ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เงินได้พึงประเมินประเภทที่ 6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ได้แก่ เงินได้จากวิชาชีพอิสระที่จ่ายให้แก่</a:t>
            </a:r>
            <a:r>
              <a:rPr 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ผู้รับซึ่ง มิได้เป็นผู้อยู่ในประเทศไทย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ให้คำนวณหักใน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อัตราร้อยละ 15.0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ของเงินได้ </a:t>
            </a:r>
          </a:p>
        </p:txBody>
      </p:sp>
      <p:sp>
        <p:nvSpPr>
          <p:cNvPr id="7" name="ลูกศรขวาท้ายบาก 6"/>
          <p:cNvSpPr/>
          <p:nvPr/>
        </p:nvSpPr>
        <p:spPr bwMode="auto">
          <a:xfrm>
            <a:off x="142875" y="4429125"/>
            <a:ext cx="714375" cy="922338"/>
          </a:xfrm>
          <a:prstGeom prst="notchedRightArrow">
            <a:avLst>
              <a:gd name="adj1" fmla="val 4313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000125" y="1928813"/>
            <a:ext cx="7858125" cy="3540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กรณีจ่ายเงินได้พึงประเมินประเภทที่ 5, 6, 7 และ 8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แต่ไม่รวมถึงการจ่ายซื้อพืชผลทางการ เกษตร และนอกจากกรณีตาม (1.6)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ที่ผู้จ่ายเป็นรัฐบาล องค์การของรัฐบาล เทศบาล สุขาภิบาล หรือ องค์การบริหารราชการส่วนท้องถิ่นอื่น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ซึ่งจ่ายเงินได้ให้แก่ผู้รับรายหนึ่งๆ มี</a:t>
            </a:r>
            <a:r>
              <a:rPr 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จำนวนรวมทั้งสิ้นตั้งแต่ 10,000 บาทขึ้นไป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แม้การจ่ายนั้นจะได้แบ่งจ่ายครั้งหนึ่งๆ ไม่ถึง 10,000 บาทก็ดี ให้คำนวณหักภาษี ใน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อัตราร้อยละ 1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ของยอดเงินได้พึงประเมิน </a:t>
            </a:r>
          </a:p>
        </p:txBody>
      </p:sp>
      <p:sp>
        <p:nvSpPr>
          <p:cNvPr id="5" name="ลูกศรขวาท้ายบาก 4"/>
          <p:cNvSpPr/>
          <p:nvPr/>
        </p:nvSpPr>
        <p:spPr bwMode="auto">
          <a:xfrm>
            <a:off x="142875" y="3078163"/>
            <a:ext cx="785813" cy="922337"/>
          </a:xfrm>
          <a:prstGeom prst="notchedRightArrow">
            <a:avLst>
              <a:gd name="adj1" fmla="val 4313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ภาษีเงินได้หัก ณ ที่จ่ายตามมาตรา 3 เตรส </a:t>
            </a:r>
          </a:p>
        </p:txBody>
      </p:sp>
      <p:sp>
        <p:nvSpPr>
          <p:cNvPr id="97283" name="สี่เหลี่ยมผืนผ้า 3"/>
          <p:cNvSpPr>
            <a:spLocks noChangeArrowheads="1"/>
          </p:cNvSpPr>
          <p:nvPr/>
        </p:nvSpPr>
        <p:spPr bwMode="auto">
          <a:xfrm>
            <a:off x="3357563" y="1714500"/>
            <a:ext cx="3214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endParaRPr lang="th-TH" altLang="th-TH"/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85720" y="1285860"/>
            <a:ext cx="8643999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(1) ให้บริษัทหรือห้างหุ้นส่วนนิติบุคคลหรือนิติบุคคลอื่นซึ่งเป็นผู้จ่ายเงินได้พึงประเมินให้แก่ผู้รับ ซึ่งเป็นบริษัทหรือห้างหุ้นส่วนนิติบุคคล หักภาษี ณ ที่จ่ายโดยคำนวณหักไว้ในอัตรา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0.75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เฉพาะ ผู้จ่ายเงิน และสำหรับการซื้อสินค้า ในกรณีดังต่อไปนี้</a:t>
            </a: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357158" y="3500438"/>
          <a:ext cx="8358246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153400" cy="492125"/>
          </a:xfrm>
        </p:spPr>
        <p:txBody>
          <a:bodyPr/>
          <a:lstStyle/>
          <a:p>
            <a:pPr eaLnBrk="1" hangingPunct="1"/>
            <a:br>
              <a:rPr lang="th-TH" altLang="th-TH"/>
            </a:br>
            <a:endParaRPr lang="en-US" altLang="th-TH" sz="4000">
              <a:solidFill>
                <a:schemeClr val="accent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th-TH" altLang="th-TH" sz="1800" b="0">
              <a:solidFill>
                <a:schemeClr val="tx1"/>
              </a:solidFill>
            </a:endParaRPr>
          </a:p>
        </p:txBody>
      </p:sp>
      <p:grpSp>
        <p:nvGrpSpPr>
          <p:cNvPr id="7172" name="Group 110"/>
          <p:cNvGrpSpPr>
            <a:grpSpLocks/>
          </p:cNvGrpSpPr>
          <p:nvPr/>
        </p:nvGrpSpPr>
        <p:grpSpPr bwMode="auto">
          <a:xfrm>
            <a:off x="571500" y="1785938"/>
            <a:ext cx="8001000" cy="3714750"/>
            <a:chOff x="1344" y="1021"/>
            <a:chExt cx="2928" cy="2051"/>
          </a:xfrm>
        </p:grpSpPr>
        <p:grpSp>
          <p:nvGrpSpPr>
            <p:cNvPr id="7176" name="Group 19"/>
            <p:cNvGrpSpPr>
              <a:grpSpLocks/>
            </p:cNvGrpSpPr>
            <p:nvPr/>
          </p:nvGrpSpPr>
          <p:grpSpPr bwMode="auto">
            <a:xfrm>
              <a:off x="1344" y="1021"/>
              <a:ext cx="2928" cy="467"/>
              <a:chOff x="1248" y="1405"/>
              <a:chExt cx="2928" cy="467"/>
            </a:xfrm>
          </p:grpSpPr>
          <p:sp>
            <p:nvSpPr>
              <p:cNvPr id="860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grpSp>
            <p:nvGrpSpPr>
              <p:cNvPr id="7200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038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0" cy="7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6039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205" name="Oval 24"/>
                <p:cNvSpPr>
                  <a:spLocks noChangeArrowheads="1"/>
                </p:cNvSpPr>
                <p:nvPr/>
              </p:nvSpPr>
              <p:spPr bwMode="gray">
                <a:xfrm>
                  <a:off x="964" y="1071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/>
                  <a:endParaRPr lang="th-TH" altLang="th-TH"/>
                </a:p>
              </p:txBody>
            </p:sp>
          </p:grpSp>
          <p:sp>
            <p:nvSpPr>
              <p:cNvPr id="7201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40"/>
                <a:ext cx="2160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r>
                  <a:rPr lang="th-TH" altLang="th-TH" sz="32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ผู้จ่ายเงินได้มีหน้าที่หัก หรือไม่</a:t>
                </a:r>
                <a:endParaRPr lang="en-US" altLang="th-TH" sz="32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7202" name="Text Box 26"/>
              <p:cNvSpPr txBox="1">
                <a:spLocks noChangeArrowheads="1"/>
              </p:cNvSpPr>
              <p:nvPr/>
            </p:nvSpPr>
            <p:spPr bwMode="gray">
              <a:xfrm>
                <a:off x="1430" y="1405"/>
                <a:ext cx="1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altLang="th-TH" sz="360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</a:p>
            </p:txBody>
          </p:sp>
        </p:grpSp>
        <p:grpSp>
          <p:nvGrpSpPr>
            <p:cNvPr id="7177" name="Group 27"/>
            <p:cNvGrpSpPr>
              <a:grpSpLocks/>
            </p:cNvGrpSpPr>
            <p:nvPr/>
          </p:nvGrpSpPr>
          <p:grpSpPr bwMode="auto">
            <a:xfrm>
              <a:off x="1344" y="1498"/>
              <a:ext cx="2928" cy="518"/>
              <a:chOff x="1296" y="1642"/>
              <a:chExt cx="2928" cy="518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86045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7196" name="Oval 31"/>
              <p:cNvSpPr>
                <a:spLocks noChangeArrowheads="1"/>
              </p:cNvSpPr>
              <p:nvPr/>
            </p:nvSpPr>
            <p:spPr bwMode="gray">
              <a:xfrm>
                <a:off x="1401" y="1785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endParaRPr lang="th-TH" altLang="th-TH"/>
              </a:p>
            </p:txBody>
          </p:sp>
          <p:sp>
            <p:nvSpPr>
              <p:cNvPr id="7197" name="Text Box 32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endParaRPr lang="th-TH" altLang="th-TH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8" name="Text Box 33"/>
              <p:cNvSpPr txBox="1">
                <a:spLocks noChangeArrowheads="1"/>
              </p:cNvSpPr>
              <p:nvPr/>
            </p:nvSpPr>
            <p:spPr bwMode="gray">
              <a:xfrm>
                <a:off x="1452" y="1642"/>
                <a:ext cx="1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r"/>
                <a:r>
                  <a:rPr lang="en-US" altLang="th-TH" sz="360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</a:p>
            </p:txBody>
          </p:sp>
        </p:grpSp>
        <p:grpSp>
          <p:nvGrpSpPr>
            <p:cNvPr id="7178" name="Group 87"/>
            <p:cNvGrpSpPr>
              <a:grpSpLocks/>
            </p:cNvGrpSpPr>
            <p:nvPr/>
          </p:nvGrpSpPr>
          <p:grpSpPr bwMode="auto">
            <a:xfrm>
              <a:off x="1344" y="2070"/>
              <a:ext cx="2928" cy="474"/>
              <a:chOff x="1248" y="1398"/>
              <a:chExt cx="2928" cy="474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grpSp>
            <p:nvGrpSpPr>
              <p:cNvPr id="7187" name="Group 89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06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0" cy="7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192" name="Oval 92"/>
                <p:cNvSpPr>
                  <a:spLocks noChangeArrowheads="1"/>
                </p:cNvSpPr>
                <p:nvPr/>
              </p:nvSpPr>
              <p:spPr bwMode="gray">
                <a:xfrm>
                  <a:off x="964" y="1147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/>
                  <a:endParaRPr lang="th-TH" altLang="th-TH"/>
                </a:p>
              </p:txBody>
            </p:sp>
          </p:grpSp>
          <p:sp>
            <p:nvSpPr>
              <p:cNvPr id="7188" name="Text Box 93"/>
              <p:cNvSpPr txBox="1">
                <a:spLocks noChangeArrowheads="1"/>
              </p:cNvSpPr>
              <p:nvPr/>
            </p:nvSpPr>
            <p:spPr bwMode="gray">
              <a:xfrm>
                <a:off x="1731" y="1433"/>
                <a:ext cx="2105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th-TH" altLang="th-TH" sz="32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เงินได้ที่จ่ายดังกล่าวได้รับการยกเว้นภาษี หรือไม่</a:t>
                </a:r>
                <a:endParaRPr lang="en-US" altLang="th-TH" sz="32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7189" name="Text Box 94"/>
              <p:cNvSpPr txBox="1">
                <a:spLocks noChangeArrowheads="1"/>
              </p:cNvSpPr>
              <p:nvPr/>
            </p:nvSpPr>
            <p:spPr bwMode="gray">
              <a:xfrm>
                <a:off x="1431" y="1398"/>
                <a:ext cx="1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altLang="th-TH" sz="360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</a:p>
            </p:txBody>
          </p:sp>
        </p:grpSp>
        <p:grpSp>
          <p:nvGrpSpPr>
            <p:cNvPr id="7179" name="Group 95"/>
            <p:cNvGrpSpPr>
              <a:grpSpLocks/>
            </p:cNvGrpSpPr>
            <p:nvPr/>
          </p:nvGrpSpPr>
          <p:grpSpPr bwMode="auto">
            <a:xfrm>
              <a:off x="1344" y="2595"/>
              <a:ext cx="2928" cy="477"/>
              <a:chOff x="1296" y="1683"/>
              <a:chExt cx="2928" cy="477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86113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7183" name="Oval 99"/>
              <p:cNvSpPr>
                <a:spLocks noChangeArrowheads="1"/>
              </p:cNvSpPr>
              <p:nvPr/>
            </p:nvSpPr>
            <p:spPr bwMode="gray">
              <a:xfrm>
                <a:off x="1427" y="1830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endParaRPr lang="th-TH" altLang="th-TH"/>
              </a:p>
            </p:txBody>
          </p:sp>
          <p:sp>
            <p:nvSpPr>
              <p:cNvPr id="7184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57"/>
                <a:ext cx="2160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th-TH" altLang="th-TH" sz="32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เงินได้ที่จ่ายดังกล่าวเป็นเงินได้พึงประเมินประเภทใด</a:t>
                </a:r>
                <a:endParaRPr lang="en-US" altLang="th-TH" sz="32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7185" name="Text Box 101"/>
              <p:cNvSpPr txBox="1">
                <a:spLocks noChangeArrowheads="1"/>
              </p:cNvSpPr>
              <p:nvPr/>
            </p:nvSpPr>
            <p:spPr bwMode="gray">
              <a:xfrm>
                <a:off x="1453" y="1683"/>
                <a:ext cx="1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altLang="th-TH" sz="360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4</a:t>
                </a:r>
              </a:p>
            </p:txBody>
          </p:sp>
        </p:grpSp>
      </p:grpSp>
      <p:sp>
        <p:nvSpPr>
          <p:cNvPr id="7173" name="สี่เหลี่ยมผืนผ้า 44"/>
          <p:cNvSpPr>
            <a:spLocks noChangeArrowheads="1"/>
          </p:cNvSpPr>
          <p:nvPr/>
        </p:nvSpPr>
        <p:spPr bwMode="auto">
          <a:xfrm>
            <a:off x="1143000" y="1214438"/>
            <a:ext cx="500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endParaRPr lang="th-TH" altLang="th-TH"/>
          </a:p>
        </p:txBody>
      </p:sp>
      <p:sp>
        <p:nvSpPr>
          <p:cNvPr id="7174" name="สี่เหลี่ยมผืนผ้า 45"/>
          <p:cNvSpPr>
            <a:spLocks noChangeArrowheads="1"/>
          </p:cNvSpPr>
          <p:nvPr/>
        </p:nvSpPr>
        <p:spPr bwMode="auto">
          <a:xfrm>
            <a:off x="71438" y="344488"/>
            <a:ext cx="864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>
                <a:latin typeface="TH SarabunPSK" pitchFamily="34" charset="-34"/>
                <a:cs typeface="TH SarabunPSK" pitchFamily="34" charset="-34"/>
              </a:rPr>
              <a:t>ประเด็นที่น่าสนใจในการพิจารณา ว่าต้องหัก ณ ที่จ่ายหรือไม่ อย่างไรดังนี้</a:t>
            </a:r>
          </a:p>
        </p:txBody>
      </p:sp>
      <p:sp>
        <p:nvSpPr>
          <p:cNvPr id="7175" name="สี่เหลี่ยมผืนผ้า 47"/>
          <p:cNvSpPr>
            <a:spLocks noChangeArrowheads="1"/>
          </p:cNvSpPr>
          <p:nvPr/>
        </p:nvSpPr>
        <p:spPr bwMode="auto">
          <a:xfrm>
            <a:off x="2000250" y="2928938"/>
            <a:ext cx="402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32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ผู้รับเงินได้มีหน้าที่เสียภาษี หรือไม่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489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85720" y="1285860"/>
            <a:ext cx="864399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 (2) การจ่ายรางวัลในการประกวด การแข่งขัน การชิงโชค หรือการอื่นใดอันมีลักษณะทำนอง เดียวกัน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5.0 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285720" y="2494658"/>
            <a:ext cx="86439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(3) การจ่ายค่า</a:t>
            </a:r>
            <a:r>
              <a:rPr lang="th-TH" sz="32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แสดงให้แก่ </a:t>
            </a:r>
            <a:endParaRPr lang="th-TH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632891734"/>
              </p:ext>
            </p:extLst>
          </p:nvPr>
        </p:nvGraphicFramePr>
        <p:xfrm>
          <a:off x="357158" y="3286124"/>
          <a:ext cx="8429684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285720" y="1310706"/>
            <a:ext cx="86439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 (4) การจ่ายเงินได้พึงประเมินตามมาตรา 40 (4) (ก) แห่งประมวลรัษฎากร ให้แก่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(ก) บริษัทหรือห้างหุ้นส่วนนิติบุคคล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1.0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(ข) มูลนิธิหรือสมาคมที่ประกอบกิจการซึ่งมีรายได้ แต่ไม่รวมถึงมูลนิธิหรือสมาคมที่รัฐมนตรี ประกาศกำหนดตามมาตรา 47 (7) (ข) แห่งประมวลรัษฎากร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10.0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85719" y="4502546"/>
            <a:ext cx="864399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(5) การจ่ายเงินได้พึงประเมินให้แก่บริษัทหรือห้างหุ้นส่วนนิติบุคคลที่ตั้งขึ้นตามกฎหมายของ ต่างประเทศที่กระทำกิจการในประเทศไทย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5.0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285720" y="1142984"/>
            <a:ext cx="864399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(6) การจ่ายเงินได้พึงประเมินตามมาตรา 40 (4) (ข) แห่งประมวลรัษฎากร ให้แก่บริษัทหรือ ห้างหุ้นส่วนนิติบุคคล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10.0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85720" y="2285992"/>
            <a:ext cx="8643999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(7) การจ่ายเงินได้พึงประเมินตามมาตรา 40 (5) (ก) แห่งประมวลรัษฎากรให้แก่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(ก) ผู้มีหน้าที่เสียภาษีเงินได้บุคคลธรรมดาหรือภาษีเงินได้นิติบุคคล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5.0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(ข) มูลนิธิหรือสมาคมที่ประกอบกิจการซึ่งมีรายได้ แต่ไม่รวมถึงมูลนิธิหรือสมาคมที่รัฐมนตรี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ร้อยละ10.0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(ค) ผู้มีหน้าที่เสียภาษีเงินได้บุคคลธรรมดาหรือภาษีเงินได้นิติบุคคลสำหรับเงินได้พึงประเมิน ที่เป็นค่าเช่าเรือ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1.0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285720" y="1810772"/>
            <a:ext cx="86439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(8) การจ่ายเงินได้พึงประเมินตามมาตรา 40 (6) แห่งประมวลรัษฎากรให้แก่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(ก) ผู้มีหน้าที่เสียภาษีเงินได้บุคคลธรรมดาหรือภาษีเงินได้นิติบุคคล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3.0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(ข) มูลนิธิหรือสมาคมที่ประกอบกิจการซึ่งมีรายได้ แต่ไม่รวมถึงมูลนิธิหรือสมาคมที่รัฐมนตรี ประกาศกำหนด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10.0 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85720" y="5344555"/>
            <a:ext cx="86439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(9) การจ่ายค่าจ้างทำของ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3.0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662247"/>
            <a:ext cx="8643998" cy="3624273"/>
          </a:xfr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(11) การจ่ายเงินได้พึงประเมินตามมาตรา 40 (2) แห่งประมวลรัษฎากร ให้แก่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(ก) บริษัทหรือห้างหุ้นส่วนนิติบุคคล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3.0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(ข) มูลนิธิหรือสมาคมที่ประกอบกิจการซึ่งมีรายได้ แต่ไม่รวมถึงมูลนิธิหรือสมาคมที่รัฐมนตรี ประกาศกำหนดตามมาตรา 47 (7) (ข) แห่งประมวลรัษฎากร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10.0 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285720" y="1092587"/>
            <a:ext cx="864399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(10) การจ่ายค่าซื้อสัตว์น้ำทั้งที่มีชีวิตและไม่มีชีวิต และส่วนต่างๆ ของสัตว์น้ำไม่ว่าจะสดหรือ แช่เย็นจนแข็งเพื่อรักษาไว้มิให้เปื่อยเน่าในระหว่างการขนส่ง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57158" y="1667896"/>
            <a:ext cx="842968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(12) การจ่ายเงินได้พึงประเมินตามมาตรา 40 (3) แห่งประมวลรัษฎากร ให้แก่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(ก) บริษัทหรือห้างหุ้นส่วนนิติบุคคล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3.0 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(ข) มูลนิธิหรือสมาคมที่ประกอบกิจการซึ่งมีรายได้ แต่ไม่รวมถึงมูลนิธิหรือสมาคมที่รัฐมนตรี ประกาศกำหนดตามมาตรา 47(7) (ข) แห่งประมวลรัษฎากร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10.0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428596" y="1660273"/>
            <a:ext cx="828680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(13) การจ่ายเงินได้พึงประเมินตามมาตรา 40 (8) แห่งประมวลรัษฎากร เฉพาะที่เป็นการจ่าย เงินได้จากการให้บริการอื่นๆ นอกเหนือจากกรณีที่กำหนดไว้ใน (3) (9) (15) (16) และ (17) แต่ไม่รวม ถึงการจ่ายค่าบริการของโรงแรม ค่าบริการของภัตตาคาร และค่าเบี้ยประกันชีวิต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3.0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428596" y="4780674"/>
            <a:ext cx="828680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(14) การจ่ายรางวัล ส่วนลด หรือประโยชน์ใดๆ เนื่องจากการส่งเสริมการขาย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3.0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57158" y="2558473"/>
            <a:ext cx="82868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/>
              <a:t>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(16) การจ่ายค่าเบี้ยประกันวินาศภัย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1.0 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357158" y="3637666"/>
            <a:ext cx="828680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(17) การจ่ายค่าขนส่ง แต่ไม่รวมถึงการจ่ายค่าโดยสารสำหรับการขนส่งสาธารณะ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1.0 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57158" y="5130241"/>
            <a:ext cx="82868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/>
              <a:t>	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(18) กรณีอื่นๆ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2.0 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357158" y="1558341"/>
            <a:ext cx="82868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/>
              <a:t>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(15) การจ่ายค่าโฆษณา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2.0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th-TH" altLang="th-TH" sz="1800" b="0">
              <a:solidFill>
                <a:schemeClr val="tx1"/>
              </a:solidFill>
            </a:endParaRPr>
          </a:p>
        </p:txBody>
      </p:sp>
      <p:grpSp>
        <p:nvGrpSpPr>
          <p:cNvPr id="8195" name="Group 110"/>
          <p:cNvGrpSpPr>
            <a:grpSpLocks/>
          </p:cNvGrpSpPr>
          <p:nvPr/>
        </p:nvGrpSpPr>
        <p:grpSpPr bwMode="auto">
          <a:xfrm>
            <a:off x="214313" y="1524000"/>
            <a:ext cx="8501062" cy="4191000"/>
            <a:chOff x="1344" y="1054"/>
            <a:chExt cx="2928" cy="2018"/>
          </a:xfrm>
        </p:grpSpPr>
        <p:grpSp>
          <p:nvGrpSpPr>
            <p:cNvPr id="8197" name="Group 19"/>
            <p:cNvGrpSpPr>
              <a:grpSpLocks/>
            </p:cNvGrpSpPr>
            <p:nvPr/>
          </p:nvGrpSpPr>
          <p:grpSpPr bwMode="auto">
            <a:xfrm>
              <a:off x="1344" y="1054"/>
              <a:ext cx="2928" cy="434"/>
              <a:chOff x="1248" y="1438"/>
              <a:chExt cx="2928" cy="434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grpSp>
            <p:nvGrpSpPr>
              <p:cNvPr id="8221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42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5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3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2"/>
                  <a:ext cx="964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226" name="Oval 24"/>
                <p:cNvSpPr>
                  <a:spLocks noChangeArrowheads="1"/>
                </p:cNvSpPr>
                <p:nvPr/>
              </p:nvSpPr>
              <p:spPr bwMode="gray">
                <a:xfrm>
                  <a:off x="958" y="104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/>
                  <a:endParaRPr lang="th-TH" altLang="th-TH"/>
                </a:p>
              </p:txBody>
            </p:sp>
          </p:grpSp>
          <p:sp>
            <p:nvSpPr>
              <p:cNvPr id="8222" name="Text Box 25"/>
              <p:cNvSpPr txBox="1">
                <a:spLocks noChangeArrowheads="1"/>
              </p:cNvSpPr>
              <p:nvPr/>
            </p:nvSpPr>
            <p:spPr bwMode="gray">
              <a:xfrm>
                <a:off x="1830" y="1438"/>
                <a:ext cx="1913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r>
                  <a:rPr lang="th-TH" altLang="th-TH" sz="36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ถ้าต้องหัก จะหักร้อยละเท่าใด</a:t>
                </a:r>
                <a:endParaRPr lang="en-US" altLang="th-TH" sz="36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223" name="Text Box 26"/>
              <p:cNvSpPr txBox="1">
                <a:spLocks noChangeArrowheads="1"/>
              </p:cNvSpPr>
              <p:nvPr/>
            </p:nvSpPr>
            <p:spPr bwMode="gray">
              <a:xfrm>
                <a:off x="1425" y="1495"/>
                <a:ext cx="128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altLang="th-TH" sz="36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</a:p>
            </p:txBody>
          </p:sp>
        </p:grpSp>
        <p:grpSp>
          <p:nvGrpSpPr>
            <p:cNvPr id="8198" name="Group 27"/>
            <p:cNvGrpSpPr>
              <a:grpSpLocks/>
            </p:cNvGrpSpPr>
            <p:nvPr/>
          </p:nvGrpSpPr>
          <p:grpSpPr bwMode="auto">
            <a:xfrm>
              <a:off x="1344" y="1584"/>
              <a:ext cx="2904" cy="528"/>
              <a:chOff x="1296" y="1728"/>
              <a:chExt cx="2904" cy="528"/>
            </a:xfrm>
          </p:grpSpPr>
          <p:sp>
            <p:nvSpPr>
              <p:cNvPr id="32" name="AutoShape 28"/>
              <p:cNvSpPr>
                <a:spLocks noChangeArrowheads="1"/>
              </p:cNvSpPr>
              <p:nvPr/>
            </p:nvSpPr>
            <p:spPr bwMode="gray">
              <a:xfrm>
                <a:off x="1582" y="1757"/>
                <a:ext cx="2618" cy="4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8217" name="Oval 31"/>
              <p:cNvSpPr>
                <a:spLocks noChangeArrowheads="1"/>
              </p:cNvSpPr>
              <p:nvPr/>
            </p:nvSpPr>
            <p:spPr bwMode="gray">
              <a:xfrm>
                <a:off x="1423" y="1824"/>
                <a:ext cx="231" cy="28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endParaRPr lang="th-TH" alt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8218" name="Text Box 32"/>
              <p:cNvSpPr txBox="1">
                <a:spLocks noChangeArrowheads="1"/>
              </p:cNvSpPr>
              <p:nvPr/>
            </p:nvSpPr>
            <p:spPr bwMode="gray">
              <a:xfrm>
                <a:off x="1862" y="1737"/>
                <a:ext cx="2256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r>
                  <a:rPr lang="th-TH" altLang="th-TH" sz="32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ผู้จ่ายเงินได้หรือผู้หัก ณ ที่จ่ายต้องออกหนังสือรับรอง                            การหัก ณ ที่จ่ายอย่างไร</a:t>
                </a:r>
                <a:endParaRPr lang="en-US" altLang="th-TH" sz="32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219" name="Text Box 33"/>
              <p:cNvSpPr txBox="1">
                <a:spLocks noChangeArrowheads="1"/>
              </p:cNvSpPr>
              <p:nvPr/>
            </p:nvSpPr>
            <p:spPr bwMode="gray">
              <a:xfrm>
                <a:off x="1474" y="1806"/>
                <a:ext cx="128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altLang="th-TH" sz="36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6</a:t>
                </a:r>
              </a:p>
            </p:txBody>
          </p:sp>
        </p:grpSp>
        <p:grpSp>
          <p:nvGrpSpPr>
            <p:cNvPr id="8199" name="Group 87"/>
            <p:cNvGrpSpPr>
              <a:grpSpLocks/>
            </p:cNvGrpSpPr>
            <p:nvPr/>
          </p:nvGrpSpPr>
          <p:grpSpPr bwMode="auto">
            <a:xfrm>
              <a:off x="1352" y="2110"/>
              <a:ext cx="2920" cy="446"/>
              <a:chOff x="1256" y="1438"/>
              <a:chExt cx="2920" cy="446"/>
            </a:xfrm>
          </p:grpSpPr>
          <p:sp>
            <p:nvSpPr>
              <p:cNvPr id="25" name="AutoShape 88"/>
              <p:cNvSpPr>
                <a:spLocks noChangeArrowheads="1"/>
              </p:cNvSpPr>
              <p:nvPr/>
            </p:nvSpPr>
            <p:spPr bwMode="gray">
              <a:xfrm>
                <a:off x="1462" y="1539"/>
                <a:ext cx="2714" cy="3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grpSp>
            <p:nvGrpSpPr>
              <p:cNvPr id="8208" name="Group 89"/>
              <p:cNvGrpSpPr>
                <a:grpSpLocks/>
              </p:cNvGrpSpPr>
              <p:nvPr/>
            </p:nvGrpSpPr>
            <p:grpSpPr bwMode="auto">
              <a:xfrm>
                <a:off x="1256" y="1438"/>
                <a:ext cx="519" cy="431"/>
                <a:chOff x="736" y="958"/>
                <a:chExt cx="971" cy="797"/>
              </a:xfrm>
            </p:grpSpPr>
            <p:sp>
              <p:nvSpPr>
                <p:cNvPr id="29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52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0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36" y="956"/>
                  <a:ext cx="960" cy="7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th-TH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213" name="Oval 92"/>
                <p:cNvSpPr>
                  <a:spLocks noChangeArrowheads="1"/>
                </p:cNvSpPr>
                <p:nvPr/>
              </p:nvSpPr>
              <p:spPr bwMode="gray">
                <a:xfrm>
                  <a:off x="946" y="1061"/>
                  <a:ext cx="432" cy="6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/>
                  <a:endParaRPr lang="th-TH" altLang="th-TH"/>
                </a:p>
              </p:txBody>
            </p:sp>
          </p:grpSp>
          <p:sp>
            <p:nvSpPr>
              <p:cNvPr id="8209" name="Text Box 93"/>
              <p:cNvSpPr txBox="1">
                <a:spLocks noChangeArrowheads="1"/>
              </p:cNvSpPr>
              <p:nvPr/>
            </p:nvSpPr>
            <p:spPr bwMode="gray">
              <a:xfrm>
                <a:off x="1680" y="1530"/>
                <a:ext cx="2471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th-TH" altLang="th-TH" sz="36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ผู้จ่ายเงินได้หรือผู้หัก ณ ที่จ่ายต้องยื่นแบบ ภ.ง.ด.อะไร </a:t>
                </a:r>
                <a:endParaRPr lang="en-US" altLang="th-TH" sz="36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210" name="Text Box 94"/>
              <p:cNvSpPr txBox="1">
                <a:spLocks noChangeArrowheads="1"/>
              </p:cNvSpPr>
              <p:nvPr/>
            </p:nvSpPr>
            <p:spPr bwMode="gray">
              <a:xfrm>
                <a:off x="1425" y="1471"/>
                <a:ext cx="128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altLang="th-TH" sz="36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7</a:t>
                </a:r>
              </a:p>
            </p:txBody>
          </p:sp>
        </p:grpSp>
        <p:grpSp>
          <p:nvGrpSpPr>
            <p:cNvPr id="8200" name="Group 95"/>
            <p:cNvGrpSpPr>
              <a:grpSpLocks/>
            </p:cNvGrpSpPr>
            <p:nvPr/>
          </p:nvGrpSpPr>
          <p:grpSpPr bwMode="auto">
            <a:xfrm>
              <a:off x="1344" y="2640"/>
              <a:ext cx="2928" cy="432"/>
              <a:chOff x="1296" y="1728"/>
              <a:chExt cx="2928" cy="432"/>
            </a:xfrm>
          </p:grpSpPr>
          <p:sp>
            <p:nvSpPr>
              <p:cNvPr id="19" name="AutoShape 96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20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21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th-TH">
                  <a:latin typeface="Arial" charset="0"/>
                  <a:cs typeface="+mn-cs"/>
                </a:endParaRPr>
              </a:p>
            </p:txBody>
          </p:sp>
          <p:sp>
            <p:nvSpPr>
              <p:cNvPr id="8204" name="Oval 99"/>
              <p:cNvSpPr>
                <a:spLocks noChangeArrowheads="1"/>
              </p:cNvSpPr>
              <p:nvPr/>
            </p:nvSpPr>
            <p:spPr bwMode="gray">
              <a:xfrm>
                <a:off x="1449" y="1766"/>
                <a:ext cx="231" cy="28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endParaRPr lang="th-TH" altLang="th-TH"/>
              </a:p>
            </p:txBody>
          </p:sp>
          <p:sp>
            <p:nvSpPr>
              <p:cNvPr id="8205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399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th-TH" altLang="th-TH" sz="32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ผู้จ่ายเงินได้หรือผู้หัก ณ ที่จ่ายต้องยื่นแบบ ภ.ง.ด. เมื่อใด</a:t>
                </a:r>
                <a:endParaRPr lang="en-US" altLang="th-TH" sz="32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206" name="Text Box 101"/>
              <p:cNvSpPr txBox="1">
                <a:spLocks noChangeArrowheads="1"/>
              </p:cNvSpPr>
              <p:nvPr/>
            </p:nvSpPr>
            <p:spPr bwMode="gray">
              <a:xfrm>
                <a:off x="1499" y="1747"/>
                <a:ext cx="128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altLang="th-TH" sz="36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8</a:t>
                </a:r>
              </a:p>
            </p:txBody>
          </p:sp>
        </p:grpSp>
      </p:grpSp>
      <p:sp>
        <p:nvSpPr>
          <p:cNvPr id="8196" name="สี่เหลี่ยมผืนผ้า 45"/>
          <p:cNvSpPr>
            <a:spLocks noChangeArrowheads="1"/>
          </p:cNvSpPr>
          <p:nvPr/>
        </p:nvSpPr>
        <p:spPr bwMode="auto">
          <a:xfrm>
            <a:off x="71438" y="273050"/>
            <a:ext cx="864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>
                <a:latin typeface="TH SarabunPSK" pitchFamily="34" charset="-34"/>
                <a:cs typeface="TH SarabunPSK" pitchFamily="34" charset="-34"/>
              </a:rPr>
              <a:t>ประเด็นที่น่าสนใจในการพิจารณา ว่าต้องหัก ณ ที่จ่ายหรือไม่ อย่างไรดังนี้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ชื่อเรื่อง 1"/>
          <p:cNvSpPr>
            <a:spLocks noGrp="1"/>
          </p:cNvSpPr>
          <p:nvPr>
            <p:ph type="title"/>
          </p:nvPr>
        </p:nvSpPr>
        <p:spPr>
          <a:xfrm>
            <a:off x="255646" y="308769"/>
            <a:ext cx="8153400" cy="563562"/>
          </a:xfrm>
        </p:spPr>
        <p:txBody>
          <a:bodyPr/>
          <a:lstStyle/>
          <a:p>
            <a:pPr eaLnBrk="1" hangingPunct="1"/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ภาษีเงินได้หัก ณ ที่จ่ายที่มีจำนวนตามสัญญารายหนึ่งๆ มีจำนวนทั้งสิ้น ไม่ถึง 1,000 บาท</a:t>
            </a:r>
          </a:p>
        </p:txBody>
      </p:sp>
      <p:sp>
        <p:nvSpPr>
          <p:cNvPr id="1085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143000"/>
            <a:ext cx="8643938" cy="5124450"/>
          </a:xfrm>
          <a:solidFill>
            <a:schemeClr val="bg2"/>
          </a:solidFill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กำหนดให้ผู้มีหน้าที่หักภาษีเงินได้หัก ณ ที่ จ่ายที่มีจำนวนตามสัญญารายหนึ่งๆมีจำนวนตั้งแต่ 1,000 บาท ขึ้นไป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แต่ในกรณีที่มีการทำสัญญารายหนึ่งๆไม่ถึง 1,000 บาท แต่มีการจ่ายร่วมกับสัญญาอื่นๆ ซึ่งถึง แม้ว่าการจ่ายในครั้งนั้นจะถึง 1,000 บาทก็ตาม ผู้จ่ายเงินได้ก็ไม่มีสิทธิหัก ณ ที่จ่ายแต่อย่างไร จะพิจาณาจากหลักเกณฑ์ และเงื่อนไขดังต่อไปนี้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1. การจ่ายเงินครั้งต่อครั้ง แบบ </a:t>
            </a:r>
            <a:r>
              <a:rPr lang="en-US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Short Term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การจ่ายเงิน แบบ </a:t>
            </a:r>
            <a:r>
              <a:rPr lang="en-US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Short Term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หมายถึงการจ่ายครั้งต่อครั้ง หากผู้จ่ายเงินได้มีการจ่ายเงินครั้ง ต่อครั้งไม่ถึง 1,000 บาท (ยังไม่รวมภาษีมูลค่าเพิ่ม) ไม่ต้องหักภาษีเงินได้หัก ณ ที่จ่าย</a:t>
            </a:r>
          </a:p>
          <a:p>
            <a:pPr algn="thaiDist" eaLnBrk="1" hangingPunct="1">
              <a:buFont typeface="Wingdings" pitchFamily="2" charset="2"/>
              <a:buNone/>
            </a:pPr>
            <a:endParaRPr lang="th-TH" altLang="th-TH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สี่เหลี่ยมผืนผ้า 3"/>
          <p:cNvSpPr>
            <a:spLocks noChangeArrowheads="1"/>
          </p:cNvSpPr>
          <p:nvPr/>
        </p:nvSpPr>
        <p:spPr bwMode="auto">
          <a:xfrm>
            <a:off x="285750" y="1214438"/>
            <a:ext cx="8429625" cy="5016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/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1) บริษัท แชมป์ จำกัด ได้จ่ายเงินค่าบริการซ่อมรถยนต์นั่งจำนวน 600 บาท ยังไม่รวมภาษี มูลค่าเพิ่มให้กับศูนย์ซ่อมรถยนต์ กรณีนี้ไม่ต้องหักภาษีเงินได้หัก ณ ที่จ่าย เนื่องจากไม่ถึง 1,000 บาท </a:t>
            </a:r>
          </a:p>
          <a:p>
            <a:pPr algn="thaiDist"/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2) บริษัท แชมป์ จำกัด ได้จ้างรถบรรทุกให้ขนสินค้าโดยคิดเที่ยวละ 800 บาท โดยมีการว่าจ้าง ทั้งหมด 5 เที่ยว เป็นเงินทั้งสิ้น 4,000 บาท หากเจ้าของรถบรรทุกเบิกเงินเที่ยวต่อเที่ยวไม่ถึง 1,000 บาท กรณีนี้บริษัทฯไม่ต้องหักภาษีเงินได้หัก ณ ที่จ่าย แต่หากเจ้าของรถบรรทุกวางใบแจ้งหนี้เรียกเก็บ ทั้ง 5 เที่ยว จำนวนใบแจ้งหนี้ 5 ใบ หรือรวม 1 ใบก็ตามหากบริษัทฯจ่ายออกไปครั้งเดียวทั้ง 4,000 บาท กรณีนี้จะต้องหักภาษีเงินได้หัก ณ ที่จ่ายจากเงิน 4,500 บาทด้วย</a:t>
            </a:r>
          </a:p>
        </p:txBody>
      </p:sp>
      <p:sp>
        <p:nvSpPr>
          <p:cNvPr id="109571" name="สี่เหลี่ยมผืนผ้า 4"/>
          <p:cNvSpPr>
            <a:spLocks noChangeArrowheads="1"/>
          </p:cNvSpPr>
          <p:nvPr/>
        </p:nvSpPr>
        <p:spPr bwMode="auto">
          <a:xfrm>
            <a:off x="2928938" y="285750"/>
            <a:ext cx="2366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ตัวอย่างที่ 15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071563"/>
            <a:ext cx="8572500" cy="5357812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 การจ่ายเงินมากกว่า 1 ครั้งและมีสัญญา แบบ </a:t>
            </a:r>
            <a:r>
              <a:rPr lang="en-US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Long Term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2.1 สัญญามีกำหนดระยะเวลา </a:t>
            </a:r>
            <a:r>
              <a:rPr lang="en-US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ตัวอย่างที่ 16 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บริษัท แชมป์ จำกัด ได้ทำการสัญญาดูแลรักษาระบบคอมพิวเตอร์เป็นระยะเวลา 3 ปี โดยตกลง จ่ายค่าดูแลรักษาระบบคอมพิวเตอร์เดือนละครั้ง ครั้งละ 800 บาท ยังไม่รวมภาษีมูลค่าเพิ่ม การหักภาษี เงินได้หัก ณ ที่จ่ายจะต้องพิจารณาว่า จ่ายเงินเดือนละ 800 บาท ทั้งสัญญา 3 ปีมีระยะเวลา 36 เดือน เป็นเงินทั้งสิ้น 28,800 บาท แสดงว่าทั้งสัญญารวมกันเป็นจำนวนเงินเกิน 1,000 บาท ดังนั้นหากบริษัท จ่ายเงินให้กับผู้ว่าจ้างเดือนแรก 800 บาท ก็ต้องหักภาษีเงินได้หัก ณ ที่จ่ายตั้งแต่การจ่ายเงินเดือนแรก และทุกเดือนถึงแม้ว่าการจ่ายต่อครั้งไม่ถึง 1,000 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บาทก็ตาม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หนังสือรับรองการหักภาษีเงินได้หัก ณ ที่จ่าย </a:t>
            </a:r>
          </a:p>
        </p:txBody>
      </p:sp>
      <p:sp>
        <p:nvSpPr>
          <p:cNvPr id="120835" name="ตัวยึดเนื้อหา 2"/>
          <p:cNvSpPr>
            <a:spLocks noGrp="1"/>
          </p:cNvSpPr>
          <p:nvPr>
            <p:ph idx="1"/>
          </p:nvPr>
        </p:nvSpPr>
        <p:spPr>
          <a:xfrm>
            <a:off x="671513" y="1233488"/>
            <a:ext cx="5257800" cy="481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th-TH" sz="32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 กำหนดเวลาออกหนังสือรับรองหัก ณ ที่จ่าย 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285852" y="1946025"/>
            <a:ext cx="764386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1.1 กรณีจ่ายเงินได้ตามมาตรา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40 (1) (2)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เช่น เงินเดือน ค่าจ้าง ค่านายหน้า บำเหน็จ ฯลฯ ผู้มีหน้าที่หักภาษีเงินได้หัก ณ ที่จ่าย ต้องออกหนังสือรับรองการหักภาษีเงินได้หัก ณ ที่จ่าย </a:t>
            </a:r>
            <a:r>
              <a:rPr 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ภายในวัน ที่ 15 กุมภาพันธ์ ของปีถัดจากปีภาษี หรือ ภายใน 1 เดือน นับแต่วันที่ถูกหักภาษีเงินได้หัก ณ ที่จ่าย 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285852" y="4643446"/>
            <a:ext cx="764386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1.2 กรณีการจ่ายเงินได้ตามมาตรา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40 (3) (4) (5) (6) (7) หรือ (8)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แห่งประมวลรัษฎากร ผู้มีหน้าที่หักภาษีเงินได้หัก ณ ที่จ่ายต้อง</a:t>
            </a:r>
            <a:r>
              <a:rPr 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ออกหนังสือรับรองการหักภาษีเงินได้หัก ณ ที่จ่ายในทันทีทุก ครั้ง</a:t>
            </a:r>
          </a:p>
        </p:txBody>
      </p:sp>
      <p:sp>
        <p:nvSpPr>
          <p:cNvPr id="6" name="ลูกศรขวาท้ายบาก 5"/>
          <p:cNvSpPr/>
          <p:nvPr/>
        </p:nvSpPr>
        <p:spPr bwMode="auto">
          <a:xfrm>
            <a:off x="285720" y="2777074"/>
            <a:ext cx="928694" cy="794802"/>
          </a:xfrm>
          <a:prstGeom prst="notchedRigh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ลูกศรขวาท้ายบาก 6"/>
          <p:cNvSpPr/>
          <p:nvPr/>
        </p:nvSpPr>
        <p:spPr bwMode="auto">
          <a:xfrm>
            <a:off x="285720" y="4991652"/>
            <a:ext cx="928694" cy="794802"/>
          </a:xfrm>
          <a:prstGeom prst="notchedRigh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1218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46213"/>
            <a:ext cx="6400800" cy="552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altLang="th-TH" sz="32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 วิธีจัดทำหนังสือรับรองการหักภาษีเงินได้หัก ณ ที่จ่าย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285852" y="2216530"/>
            <a:ext cx="764386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2.1 หนังสือรับรองการหักภาษีเงินได้หัก ณ ที่จ่าย ที่ผู้จ่ายมีหน้าที่หักภาษีเงินได้หัก ณ ที่จ่าย ต้องออกให้แก่ผู้ถูกหักภาษีเงินได้หัก ณ ที่จ่าย </a:t>
            </a:r>
            <a:r>
              <a:rPr lang="th-TH" sz="32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2 ฉบับมีข้อความตรงกัน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285852" y="4145356"/>
            <a:ext cx="764386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2.2 หนังสือรับรองการหักภาษีเงินได้หัก ณ ที่จ่าย จะต้องทำเป็นภาษาไทย หรือภาษาอังกฤษ ถ้าเป็นภาษาต่างประเทศต้องมีคำแปลเป็นภาษาไทยกำกับ ส่วนตัวเลขให้ใช้เลขไทยหรือเลขอา</a:t>
            </a:r>
            <a:r>
              <a:rPr lang="th-TH" sz="32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รบิก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ก็ได้ </a:t>
            </a:r>
          </a:p>
        </p:txBody>
      </p:sp>
      <p:sp>
        <p:nvSpPr>
          <p:cNvPr id="6" name="ลูกศรขวาท้ายบาก 5"/>
          <p:cNvSpPr/>
          <p:nvPr/>
        </p:nvSpPr>
        <p:spPr bwMode="auto">
          <a:xfrm>
            <a:off x="285720" y="2609967"/>
            <a:ext cx="928694" cy="794802"/>
          </a:xfrm>
          <a:prstGeom prst="notchedRigh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ลูกศรขวาท้ายบาก 6"/>
          <p:cNvSpPr/>
          <p:nvPr/>
        </p:nvSpPr>
        <p:spPr bwMode="auto">
          <a:xfrm>
            <a:off x="285720" y="4563024"/>
            <a:ext cx="928694" cy="794802"/>
          </a:xfrm>
          <a:prstGeom prst="notchedRigh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สถานที่ยื่นแบบ และกำหนดเวลาในการนำเงินภาษีส่ง</a:t>
            </a:r>
          </a:p>
        </p:txBody>
      </p:sp>
      <p:sp>
        <p:nvSpPr>
          <p:cNvPr id="1239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1304925"/>
            <a:ext cx="8643937" cy="494347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th-TH" sz="3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สำนักงานสรรพากรพื้นที่สาขา </a:t>
            </a:r>
            <a:r>
              <a:rPr lang="th-TH" altLang="th-TH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(สำนักงานสรรพากรเขต/อำเภท/กิ่งอำเภอเดิม)      ในท้องที่ที่ผู้ มีหน้าที่หักภาษี ณ ที่จ่ายที่สำนักงานตั้งอยู่ซึ่งได้มีการจ่ายเงิน 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th-TH" sz="3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ธนาคารพาณิชย์ไทย </a:t>
            </a:r>
            <a:r>
              <a:rPr lang="th-TH" altLang="th-TH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ดังนี้ 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1) ในกรุงเทพมหานคร ให้ยื่น ณ ธนาคารพาณิชย์ ไทย หรือสาขาที่ตั้งอยู่          ในกรุงเทพมหานคร 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th-TH" altLang="th-TH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2) ในจังหวัดอื่น ให้ยื่น ณ สำนักงานสาขาทุกสาขาของธนาคารพาณิชย์ไทยที่ตั้งอยู่ในจังหวัด นั้นๆ โดยผู้มีหน้าที่หักภาษี ณ ที่จ่ายจะต้องยื่นแบบฯ และนำส่งภาษีผ่านธนาคารในเขตอำเภอหรือกิ่ง อำเภอท้องที่ที่ผู้มีหน้าที่หักภาษี ณ ที่จ่ายที่ได้มีการจ่ายเงิน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ความรับผิดของผู้มีหน้าที่หักภาษีเงินได้ ณ ที่จ่าย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214414" y="1366897"/>
            <a:ext cx="7643866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ผู้มีหน้าที่หักภาษี ณ ที่จ่าย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ตามมาตรา 3 เตรส มาตรา 50 และมาตรา 69 ทวิ แห่ง ประมวลรัษฎากร ต้องยื่นรายการตามแบบที่อธิบดีกรมสรรพากรกำหนด และนำเงินภาษีที่ตนมีหน้าที่ ต้องหักไปส่ง ณ ที่ว่าการอำเภอ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ภายใน 7 วัน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นับแต่วันที่จ่ายเงินได้พึงประเมิน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214414" y="3589099"/>
            <a:ext cx="764386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2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กรณีผู้มีหน้าที่หักภาษี ณ ที่จ่ายตามข้อ 1 ไม่ได้หักภาษี ณ ที่จ่าย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และไม่ได้นำเงินภาษีที่ ตนมีหน้าที่ต้องหักไปส่ง ณ ที่ว่าการอำเภอภายในเวลาที่กฎหมายกำหนดผู้มีหน้าที่หักภาษีซึ่งเป็นผู้จ่าย เงินต้องรับผิดร่วมกับผู้มีเงินได้เงินเพิ่มอีก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ร้อยละ 1.5 ต่อเดือน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หรือเศษ ของเดือนของเงินภาษีที่ต้องเสียหรือนำส่งโดยไม่รวมเบี้ยปรับ </a:t>
            </a:r>
          </a:p>
        </p:txBody>
      </p:sp>
      <p:sp>
        <p:nvSpPr>
          <p:cNvPr id="7" name="ลูกศรขวาท้ายบาก 6"/>
          <p:cNvSpPr/>
          <p:nvPr/>
        </p:nvSpPr>
        <p:spPr bwMode="auto">
          <a:xfrm>
            <a:off x="214282" y="2062694"/>
            <a:ext cx="928694" cy="794802"/>
          </a:xfrm>
          <a:prstGeom prst="notchedRigh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ลูกศรขวาท้ายบาก 7"/>
          <p:cNvSpPr/>
          <p:nvPr/>
        </p:nvSpPr>
        <p:spPr bwMode="auto">
          <a:xfrm>
            <a:off x="214282" y="4491586"/>
            <a:ext cx="928694" cy="794802"/>
          </a:xfrm>
          <a:prstGeom prst="notchedRigh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th-TH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>
          <a:xfrm>
            <a:off x="919163" y="319088"/>
            <a:ext cx="8153400" cy="563562"/>
          </a:xfrm>
        </p:spPr>
        <p:txBody>
          <a:bodyPr/>
          <a:lstStyle/>
          <a:p>
            <a:pPr eaLnBrk="1" hangingPunct="1"/>
            <a:r>
              <a:rPr lang="th-TH" altLang="th-TH">
                <a:latin typeface="TH SarabunPSK" pitchFamily="34" charset="-34"/>
                <a:cs typeface="TH SarabunPSK" pitchFamily="34" charset="-34"/>
              </a:rPr>
              <a:t>ตัวอย่างการคำนวณภาษีเงินได้หัก ณ จ่ายตามมาตรา 50 </a:t>
            </a:r>
            <a:br>
              <a:rPr lang="th-TH" altLang="th-TH">
                <a:latin typeface="TH SarabunPSK" pitchFamily="34" charset="-34"/>
                <a:cs typeface="TH SarabunPSK" pitchFamily="34" charset="-34"/>
              </a:rPr>
            </a:br>
            <a:r>
              <a:rPr lang="th-TH" altLang="th-TH">
                <a:latin typeface="TH SarabunPSK" pitchFamily="34" charset="-34"/>
                <a:cs typeface="TH SarabunPSK" pitchFamily="34" charset="-34"/>
              </a:rPr>
              <a:t>แห่งประมวลรัษฎากร 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3794094" y="1285860"/>
            <a:ext cx="14574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การบ้าน 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1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0" name="สี่เหลี่ยมผืนผ้า 4"/>
          <p:cNvSpPr>
            <a:spLocks noChangeArrowheads="1"/>
          </p:cNvSpPr>
          <p:nvPr/>
        </p:nvSpPr>
        <p:spPr bwMode="auto">
          <a:xfrm>
            <a:off x="3929063" y="1214438"/>
            <a:ext cx="15001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endParaRPr lang="th-TH" altLang="th-TH"/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500034" y="1967765"/>
            <a:ext cx="8215370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กรณีจ่ายเงินได้พึงประเมินเป็นรายเดือนเดือนละเท่าๆกันตลอดปีภาษี ตามข้อสังเกต 1 (1) (2) (3) ปีภาษีนี้ นาย แชมป์ ได้รับเงินเดือนๆละ 50,000 บาท นาย แชมป์ ได้แจ้งสถานการณ์หักลดหย่อน ไว้ว่า มีภริยาชอบด้วยกฎหมายในระหว่างปีภาษีและภริยาไม่มีเงินได้ มีบุตรผู้เยาว์กำลังศึกษา 2 คน มี การจ่ายเบี้ยประกันชีวิตของนาย แชมป์ จำนวน 71,000 บาท และจ่ายเบี้ยประกันชีวิตของภริยาจำนวน 20,000 บาท มารดาของนาย แชมป์ อายุ 58 ปี และมารดาของภริยาอายุ 62 ปี ต่างไม่มีรายได้ นอกจาก นี้มีการจ่ายเบี้ยประกันสุขภาพให้มารดานายแชมป์. 18,000 บาทด้วย ผู้จ่ายเงินได้ต้องคำนวณหักภาษี เงินได้หัก ณ ที่จ่าย และนำส่งแต่ละเดือน </a:t>
            </a:r>
            <a:r>
              <a:rPr lang="th-TH" sz="30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ด</a:t>
            </a:r>
            <a:endParaRPr lang="th-TH" sz="30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7101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500430" y="1344027"/>
            <a:ext cx="1714512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การบ้าน 2 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500035" y="2310838"/>
            <a:ext cx="8215370" cy="255454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กรณีมีการเปลี่ยนแปลงจำนวนเงินได้พึงประเมินที่จ่ายระหว่างปีภาษี และการคำนวณภาษีหัก ณ ที่จ่าย เดือนธันวาคม</a:t>
            </a:r>
          </a:p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จากตัวอย่างที่ 1 ถ้านาย แชมป์ ได้รับเงินเดือนเพิ่มตั้งแต่เดือนกันยายน เป็นเดือนละ 80,000 บาท </a:t>
            </a:r>
            <a:r>
              <a:rPr lang="th-TH" sz="3200" dirty="0">
                <a:solidFill>
                  <a:srgbClr val="000000"/>
                </a:solidFill>
                <a:highlight>
                  <a:srgbClr val="00FFFF"/>
                </a:highlight>
                <a:latin typeface="TH SarabunPSK" pitchFamily="34" charset="-34"/>
                <a:cs typeface="TH SarabunPSK" pitchFamily="34" charset="-34"/>
              </a:rPr>
              <a:t>ผู้จ่ายเงินได้ต้องคำนวณหักภาษีเงินได้หัก ณ ที่จ่าย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769BB-F6FF-4542-A6C5-E0B48B5530FF}"/>
              </a:ext>
            </a:extLst>
          </p:cNvPr>
          <p:cNvSpPr txBox="1"/>
          <p:nvPr/>
        </p:nvSpPr>
        <p:spPr>
          <a:xfrm>
            <a:off x="500035" y="5006141"/>
            <a:ext cx="347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dirty="0">
                <a:solidFill>
                  <a:schemeClr val="tx1"/>
                </a:solidFill>
              </a:rPr>
              <a:t>50000*8 = 400,000</a:t>
            </a:r>
          </a:p>
          <a:p>
            <a:r>
              <a:rPr lang="en-TH" dirty="0">
                <a:solidFill>
                  <a:schemeClr val="tx1"/>
                </a:solidFill>
              </a:rPr>
              <a:t>80000*4=  320,000</a:t>
            </a:r>
          </a:p>
          <a:p>
            <a:r>
              <a:rPr lang="en-TH" dirty="0">
                <a:solidFill>
                  <a:schemeClr val="tx1"/>
                </a:solidFill>
              </a:rPr>
              <a:t>	     720,000 </a:t>
            </a:r>
          </a:p>
          <a:p>
            <a:endParaRPr lang="en-TH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4AF01-1324-9841-8D73-720B556838B4}"/>
              </a:ext>
            </a:extLst>
          </p:cNvPr>
          <p:cNvSpPr txBox="1"/>
          <p:nvPr/>
        </p:nvSpPr>
        <p:spPr>
          <a:xfrm>
            <a:off x="4357686" y="5006117"/>
            <a:ext cx="4174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dirty="0">
                <a:solidFill>
                  <a:schemeClr val="tx1"/>
                </a:solidFill>
              </a:rPr>
              <a:t>720,000 </a:t>
            </a:r>
            <a:r>
              <a:rPr lang="th-TH" dirty="0">
                <a:solidFill>
                  <a:schemeClr val="tx1"/>
                </a:solidFill>
              </a:rPr>
              <a:t>หัก ค่าใช้จ่าย </a:t>
            </a:r>
            <a:r>
              <a:rPr lang="en-US" dirty="0">
                <a:solidFill>
                  <a:schemeClr val="tx1"/>
                </a:solidFill>
              </a:rPr>
              <a:t>50% </a:t>
            </a:r>
            <a:r>
              <a:rPr lang="th-TH" dirty="0">
                <a:solidFill>
                  <a:schemeClr val="tx1"/>
                </a:solidFill>
              </a:rPr>
              <a:t>ไม่เกิน </a:t>
            </a:r>
            <a:r>
              <a:rPr lang="en-US" dirty="0">
                <a:solidFill>
                  <a:schemeClr val="tx1"/>
                </a:solidFill>
              </a:rPr>
              <a:t>100,000</a:t>
            </a:r>
          </a:p>
          <a:p>
            <a:r>
              <a:rPr lang="en-US" dirty="0">
                <a:solidFill>
                  <a:schemeClr val="tx1"/>
                </a:solidFill>
              </a:rPr>
              <a:t>720,000-100,000 = 620,000 </a:t>
            </a:r>
            <a:r>
              <a:rPr lang="en-TH" dirty="0">
                <a:solidFill>
                  <a:schemeClr val="tx1"/>
                </a:solidFill>
              </a:rPr>
              <a:t> </a:t>
            </a:r>
          </a:p>
          <a:p>
            <a:endParaRPr lang="en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10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4008407" y="1357298"/>
            <a:ext cx="1457450" cy="5847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การบ้าน 3 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500035" y="2310838"/>
            <a:ext cx="8215370" cy="2062103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กรณีมีการจ่ายเงินพิเศษเป็นครั้งคราวในระหว่างปี (กรณีไม่มีการเปลี่ยนแปลงจำนวนเงินได้ตามตัวอย่างที่ 2 แต่อย่างใด) ถ้าในเดือนมีนาคม นาย แชมป์ ได้รับเงินโบนัสเป็นเงิน 90,000 บาท ผู้จ่ายเงินได้จะต้องหักภาษีเงินได้หัก ณ ที่จ่าย สำหรับ เดือนมีนาคม </a:t>
            </a:r>
          </a:p>
        </p:txBody>
      </p:sp>
    </p:spTree>
    <p:extLst>
      <p:ext uri="{BB962C8B-B14F-4D97-AF65-F5344CB8AC3E}">
        <p14:creationId xmlns:p14="http://schemas.microsoft.com/office/powerpoint/2010/main" val="295626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ภาษีเงินได้หัก ณ ที่จ่ายมีกฎหมายที่เกี่ยวข้องดังนี้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285720" y="1921741"/>
            <a:ext cx="4214842" cy="30788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กรณีภาษีเงินได้บุคคลธรรมดาหัก ณ ที่จ่าย มีกฎหมายที่เกี่ยวข้องคือ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 มาตรา 50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มาตรา 3 เตรส 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dirty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defRPr/>
            </a:pPr>
            <a:endParaRPr lang="th-TH" dirty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defRPr/>
            </a:pPr>
            <a:endParaRPr lang="th-TH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4572000" y="1928802"/>
            <a:ext cx="4286280" cy="30718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กรณีภาษีเงินได้นิติบุคคลหัก ณ ที่จ่าย มีกฎหมายที่เกี่ยวข้องคือ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 มาตรา 3 เตรส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มาตรา 69 ทวิ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3. มาตรา 69 ตรี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4. มาตรา 70 </a:t>
            </a:r>
            <a:endParaRPr lang="th-TH" sz="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4008407" y="1357298"/>
            <a:ext cx="1457450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การบ้าน 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endParaRPr lang="th-TH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500035" y="2310838"/>
            <a:ext cx="8215370" cy="25545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กรณีจำนวนคราวที่จ่ายเงินได้พึงประเมินไม่สม่ำเสมอตลอดปีภาษี 	จากตัวอย่างที่ 1 นาย แชมป์ ได้รับเงินเดือนและได้รับค่าล่วงเวลาตามจำนวนเวลาที่ทำงาน เดือนมกราคมรับค่าล่วงเวลา 6,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00 บาท เดือนกุมภาพันธ์ได้รับค่าล่วงเวลา 5,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00 บาท ผู้จ่ายเงินได้ ต้องหักภาษีเงินได้หัก ณ ที่จ่ายดังนี้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16151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936969" y="1415465"/>
            <a:ext cx="1457450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การบ้าน </a:t>
            </a:r>
            <a:r>
              <a:rPr lang="en-US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endParaRPr lang="th-TH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500035" y="2143116"/>
            <a:ext cx="8215370" cy="30469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นายแชมป์ เป็นคนโสด ทำงานบริษัท โฟกัส จำกัด ตั้งแต่เดือนมกราคม ได้รับเงินเดือนๆละ 40,000 บาท ต่อมาได้ลาออกจากบริษัท โฟกัส จำกัด ไปทำงานบริษัท </a:t>
            </a:r>
            <a:r>
              <a:rPr lang="th-TH" sz="32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อดิ</a:t>
            </a:r>
            <a:r>
              <a:rPr lang="th-TH" sz="32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จำกัด ตั้งแต่ วันที่ 1 มิถุนายน ได้รับเงินเดือนๆละ 50,000 บาท และในเดือนธันวาคม บริษัท </a:t>
            </a:r>
            <a:r>
              <a:rPr lang="th-TH" sz="32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อดิ</a:t>
            </a:r>
            <a:r>
              <a:rPr lang="th-TH" sz="32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จำกัด ได้จ่ายเงิน โบนัสให้นายแชมป์ เป็นเงิน 60,000 บาท ดังนั้น นายแชมป์จะถูกบริษัท โฟกัส จำกัด และ บริษัท </a:t>
            </a:r>
            <a:r>
              <a:rPr lang="th-TH" sz="32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</a:t>
            </a:r>
            <a:r>
              <a:rPr lang="th-TH" sz="32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อดิท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จำกัด หักภาษีเงินได้หัก ณ ที่จ่าย เป็นเงินเท่าไร</a:t>
            </a:r>
          </a:p>
        </p:txBody>
      </p:sp>
    </p:spTree>
    <p:extLst>
      <p:ext uri="{BB962C8B-B14F-4D97-AF65-F5344CB8AC3E}">
        <p14:creationId xmlns:p14="http://schemas.microsoft.com/office/powerpoint/2010/main" val="559248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000">
                <a:latin typeface="TH SarabunPSK" pitchFamily="34" charset="-34"/>
                <a:cs typeface="TH SarabunPSK" pitchFamily="34" charset="-34"/>
              </a:rPr>
              <a:t>การหักภาษีเงินได้หัก ณ ที่จ่ายสำหรับเงินได้บุคคลธรรมดา </a:t>
            </a:r>
          </a:p>
        </p:txBody>
      </p:sp>
      <p:sp>
        <p:nvSpPr>
          <p:cNvPr id="1024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19238"/>
            <a:ext cx="8229600" cy="4410075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altLang="th-TH" sz="32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การหักภาษีไว้ ณ ที่จ่าย เป็นวิธีการเสียภาษีเงินได้บุคคลธรรมดาวิธีหนึ่งของผู้มีเงินได้ โดย กฎหมายกำหนดให้ผู้จ่ายเงินได้ในบางกรณีทำหน้าที่คำนวณหักเงิน ซึ่งตนมีหน้าที่จ่ายให้แก่ผู้รับเงิน ตามหลักเกณฑ์และวิธีการที่กฎหมายกำหนดแล้วนำเงินนั้นส่งแก่กรมสรรพากร เงินที่ได้หักและนำส่งดัง กล่าว</a:t>
            </a:r>
            <a:r>
              <a:rPr lang="th-TH" alt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ถือเป็นเครดิต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ในการคำนวณเพื่อเสียภาษีเงินได้ของผู้รับเงินเมื่อถึงเวลายื่นรายการเสียภาษีเงินได้ </a:t>
            </a:r>
            <a:r>
              <a:rPr lang="th-TH" altLang="th-TH" sz="3200" i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ถ้ากรณีใดกฎหมายกำหนดไม่ต้องหักภาษี ผู้จ่ายเงินได้ก็ไม่ต้องหักภาษีแต่อย่างใด</a:t>
            </a: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>
                <a:latin typeface="TH SarabunPSK" pitchFamily="34" charset="-34"/>
                <a:cs typeface="TH SarabunPSK" pitchFamily="34" charset="-34"/>
              </a:rPr>
              <a:t>ผู้มีหน้าที่หักภาษีเงินได้หัก ณ ที่จ่าย </a:t>
            </a: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500034" y="1285860"/>
            <a:ext cx="8215370" cy="255454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ผู้มีหน้าที่หักภาษีเงินได้หัก ณ ที่จ่าย ได้แก่ 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บุคคลที่กฎหมายกำหนดไว้เป็นรายกรณี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โดยอาจ เป็นบุคคลธรรมดาหรือนิติบุคคลในรูปใด ห้างหุ้นส่วนสามัญ คณะบุคลซึ่งไม่ใช่นิติบุคคลก็ได้ 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ซึ่งเป็นผู้ จ่ายเงินได้ ให้แก่ผู้รับเงินได้ที่มีหน้าที่เสียภาษีเงินได้บุคคลธรรมดา 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(บุคคลธรรมดา ห้างหุ้นส่วนสามัญ คณะบุคคลที่มิใช่นิติบุคคล) </a:t>
            </a: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500034" y="4081541"/>
            <a:ext cx="8215370" cy="206210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32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เงินได้ที่จ่ายมิใช่เงินได้พึงประเมินที่ได้รับยกเว้น</a:t>
            </a:r>
            <a:r>
              <a:rPr 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ไม่ต้องนำมารวมคำนวณ เพื่อเสียภาษีเงินได้ ทั้งนี้กฎหมายอาจกำหนดให้หักภาษีเงินได้หัก ณ ที่จ่ายเฉพาะกรณีจ่ายเงินได้บาง ประเภท หรือเฉพาะกรณีจ่ายเงินได้ให้แก่ผู้รับเงินบางประเภทเท่านั้นก็ได้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000">
                <a:latin typeface="TH SarabunPSK" pitchFamily="34" charset="-34"/>
                <a:cs typeface="TH SarabunPSK" pitchFamily="34" charset="-34"/>
              </a:rPr>
              <a:t>การคำนวณหักภาษีเงินได้หัก ณ ที่จ่าย ตามมาตรา 50 แห่งประมวลรัษฎากร</a:t>
            </a:r>
          </a:p>
        </p:txBody>
      </p:sp>
      <p:sp>
        <p:nvSpPr>
          <p:cNvPr id="1229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14500"/>
            <a:ext cx="8258175" cy="3357563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</a:pPr>
            <a:r>
              <a:rPr lang="en-US" altLang="th-TH" sz="36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altLang="th-TH" sz="3600" dirty="0">
                <a:solidFill>
                  <a:srgbClr val="0E0581"/>
                </a:solidFill>
                <a:latin typeface="TH SarabunPSK" pitchFamily="34" charset="-34"/>
                <a:cs typeface="TH SarabunPSK" pitchFamily="34" charset="-34"/>
              </a:rPr>
              <a:t>กรณีการจ่ายเงินได้พึงประเมินประเภทที่ 1 และ 2</a:t>
            </a:r>
          </a:p>
          <a:p>
            <a:pPr marL="514350" indent="-514350" algn="thaiDist" eaLnBrk="1" hangingPunct="1">
              <a:buFont typeface="Wingdings" pitchFamily="2" charset="2"/>
              <a:buNone/>
            </a:pPr>
            <a:r>
              <a:rPr lang="th-TH" altLang="th-TH" sz="32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ไม่ว่าเงินได้ที่จ่ายจะเป็นเงิน ทรัพย์สิน หรือประโยชน์ใดๆ ที่อาจคำนวณได้เป็นเงิน เช่น เงินเดือน ค่าจ้าง โบนัส บำเหน็จ บำนาญ เงินค่าเช่า บ้าน ค่าธรรมเนียม ค่านายหน้า เบี้ยประชุม เงินที่ออกให้เป็นค่าภาษีเงินได้ การให้อาหารรับประทาน โดยไม่คิดมูลค่า หรือการได้อยู่บ้านของนายจ้าง หรือผู้จ่ายเงินได้โดยไม่เสียค่าเช่า เป็นต้น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112l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8245</TotalTime>
  <Words>6514</Words>
  <Application>Microsoft Macintosh PowerPoint</Application>
  <PresentationFormat>On-screen Show (4:3)</PresentationFormat>
  <Paragraphs>248</Paragraphs>
  <Slides>62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Adobe Caslon Pro Bold</vt:lpstr>
      <vt:lpstr>Angsana New</vt:lpstr>
      <vt:lpstr>Arial</vt:lpstr>
      <vt:lpstr>Cordia New</vt:lpstr>
      <vt:lpstr>CordiaUPC</vt:lpstr>
      <vt:lpstr>TH SarabunPSK</vt:lpstr>
      <vt:lpstr>Verdana</vt:lpstr>
      <vt:lpstr>Wingdings</vt:lpstr>
      <vt:lpstr>cdb2004112l</vt:lpstr>
      <vt:lpstr>Image</vt:lpstr>
      <vt:lpstr>ภาษีเงินได้หัก ณ ที่จ่าย</vt:lpstr>
      <vt:lpstr> วัตถุประสงค์ของการหักภาษีเงินได้หัก ณ ที่จ่าย</vt:lpstr>
      <vt:lpstr>การหักภาษีเงินได้ หัก ณ ที่จ่าย </vt:lpstr>
      <vt:lpstr> </vt:lpstr>
      <vt:lpstr>PowerPoint Presentation</vt:lpstr>
      <vt:lpstr>ภาษีเงินได้หัก ณ ที่จ่ายมีกฎหมายที่เกี่ยวข้องดังนี้</vt:lpstr>
      <vt:lpstr>การหักภาษีเงินได้หัก ณ ที่จ่ายสำหรับเงินได้บุคคลธรรมดา </vt:lpstr>
      <vt:lpstr>ผู้มีหน้าที่หักภาษีเงินได้หัก ณ ที่จ่าย </vt:lpstr>
      <vt:lpstr>การคำนวณหักภาษีเงินได้หัก ณ ที่จ่าย ตามมาตรา 50 แห่งประมวลรัษฎากร</vt:lpstr>
      <vt:lpstr>การคำนวณหักภาษีเงินได้หัก ณ ที่จ่าย ตามมาตรา 50 แห่งประมวลรัษฎากร (ต่อ)</vt:lpstr>
      <vt:lpstr>การคำนวณหักภาษีเงินได้หัก ณ ที่จ่าย ตามมาตรา 50 แห่งประมวลรัษฎากร (ต่อ)</vt:lpstr>
      <vt:lpstr>ประเด็นที่น่าสนใจ </vt:lpstr>
      <vt:lpstr>ประเด็นที่น่าสนใจ (ต่อ)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การบ้าน</vt:lpstr>
      <vt:lpstr>แบบฝึกหัด คำนวณ ภาษีหัก ณ ที่จ่าย 40(1)(2)</vt:lpstr>
      <vt:lpstr>ตัวอย่างคำนวณ ภาษีหัก ณ ที่จ่าย 40(1)(2)</vt:lpstr>
      <vt:lpstr>PowerPoint Presentation</vt:lpstr>
      <vt:lpstr>ตัวอย่างคำนวณ ภาษีหัก ณ ที่จ่าย 40(1)(2)</vt:lpstr>
      <vt:lpstr>PowerPoint Presentation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ประเด็นที่น่าสนใจ(ต่อ)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ภาษีเงินได้หัก ณ ที่จ่ายตามมาตรา 3 เตรส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ภาษีเงินได้หัก ณ ที่จ่ายที่มีจำนวนตามสัญญารายหนึ่งๆ มีจำนวนทั้งสิ้น ไม่ถึง 1,000 บาท</vt:lpstr>
      <vt:lpstr>PowerPoint Presentation</vt:lpstr>
      <vt:lpstr>PowerPoint Presentation</vt:lpstr>
      <vt:lpstr>หนังสือรับรองการหักภาษีเงินได้หัก ณ ที่จ่าย </vt:lpstr>
      <vt:lpstr>PowerPoint Presentation</vt:lpstr>
      <vt:lpstr>สถานที่ยื่นแบบ และกำหนดเวลาในการนำเงินภาษีส่ง</vt:lpstr>
      <vt:lpstr>ความรับผิดของผู้มีหน้าที่หักภาษีเงินได้ ณ ที่จ่าย</vt:lpstr>
      <vt:lpstr>ตัวอย่างการคำนวณภาษีเงินได้หัก ณ จ่ายตามมาตรา 50  แห่งประมวลรัษฎากร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ภาษีเงินได้หัก ณ ที่จ่าย</dc:title>
  <dc:creator>SAMSUNG RV409</dc:creator>
  <cp:lastModifiedBy>Narumon c.</cp:lastModifiedBy>
  <cp:revision>159</cp:revision>
  <dcterms:created xsi:type="dcterms:W3CDTF">2012-08-26T11:59:07Z</dcterms:created>
  <dcterms:modified xsi:type="dcterms:W3CDTF">2022-02-07T05:08:11Z</dcterms:modified>
</cp:coreProperties>
</file>