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ppt/theme/themeOverride13.xml" ContentType="application/vnd.openxmlformats-officedocument.themeOverride+xml"/>
  <Override PartName="/ppt/theme/themeOverride14.xml" ContentType="application/vnd.openxmlformats-officedocument.themeOverride+xml"/>
  <Override PartName="/ppt/theme/themeOverride15.xml" ContentType="application/vnd.openxmlformats-officedocument.themeOverride+xml"/>
  <Override PartName="/ppt/theme/themeOverride16.xml" ContentType="application/vnd.openxmlformats-officedocument.themeOverride+xml"/>
  <Override PartName="/ppt/theme/themeOverride17.xml" ContentType="application/vnd.openxmlformats-officedocument.themeOverride+xml"/>
  <Override PartName="/ppt/theme/themeOverride18.xml" ContentType="application/vnd.openxmlformats-officedocument.themeOverride+xml"/>
  <Override PartName="/ppt/theme/themeOverride19.xml" ContentType="application/vnd.openxmlformats-officedocument.themeOverride+xml"/>
  <Override PartName="/ppt/theme/themeOverride20.xml" ContentType="application/vnd.openxmlformats-officedocument.themeOverride+xml"/>
  <Override PartName="/ppt/theme/themeOverride21.xml" ContentType="application/vnd.openxmlformats-officedocument.themeOverride+xml"/>
  <Override PartName="/ppt/theme/themeOverride22.xml" ContentType="application/vnd.openxmlformats-officedocument.themeOverride+xml"/>
  <Override PartName="/ppt/theme/themeOverride23.xml" ContentType="application/vnd.openxmlformats-officedocument.themeOverride+xml"/>
  <Override PartName="/ppt/theme/themeOverride24.xml" ContentType="application/vnd.openxmlformats-officedocument.themeOverride+xml"/>
  <Override PartName="/ppt/theme/themeOverride25.xml" ContentType="application/vnd.openxmlformats-officedocument.themeOverride+xml"/>
  <Override PartName="/ppt/theme/themeOverride26.xml" ContentType="application/vnd.openxmlformats-officedocument.themeOverride+xml"/>
  <Override PartName="/ppt/theme/themeOverride27.xml" ContentType="application/vnd.openxmlformats-officedocument.themeOverride+xml"/>
  <Override PartName="/ppt/theme/themeOverride28.xml" ContentType="application/vnd.openxmlformats-officedocument.themeOverride+xml"/>
  <Override PartName="/ppt/theme/themeOverride29.xml" ContentType="application/vnd.openxmlformats-officedocument.themeOverride+xml"/>
  <Override PartName="/ppt/theme/themeOverride30.xml" ContentType="application/vnd.openxmlformats-officedocument.themeOverride+xml"/>
  <Override PartName="/ppt/theme/themeOverride31.xml" ContentType="application/vnd.openxmlformats-officedocument.themeOverride+xml"/>
  <Override PartName="/ppt/theme/themeOverride32.xml" ContentType="application/vnd.openxmlformats-officedocument.themeOverride+xml"/>
  <Override PartName="/ppt/theme/themeOverride33.xml" ContentType="application/vnd.openxmlformats-officedocument.themeOverride+xml"/>
  <Override PartName="/ppt/theme/themeOverride34.xml" ContentType="application/vnd.openxmlformats-officedocument.themeOverride+xml"/>
  <Override PartName="/ppt/theme/themeOverride35.xml" ContentType="application/vnd.openxmlformats-officedocument.themeOverride+xml"/>
  <Override PartName="/ppt/theme/themeOverride36.xml" ContentType="application/vnd.openxmlformats-officedocument.themeOverride+xml"/>
  <Override PartName="/ppt/theme/themeOverride37.xml" ContentType="application/vnd.openxmlformats-officedocument.themeOverride+xml"/>
  <Override PartName="/ppt/theme/themeOverride38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22" r:id="rId1"/>
  </p:sldMasterIdLst>
  <p:notesMasterIdLst>
    <p:notesMasterId r:id="rId40"/>
  </p:notesMasterIdLst>
  <p:handoutMasterIdLst>
    <p:handoutMasterId r:id="rId41"/>
  </p:handoutMasterIdLst>
  <p:sldIdLst>
    <p:sldId id="295" r:id="rId2"/>
    <p:sldId id="296" r:id="rId3"/>
    <p:sldId id="297" r:id="rId4"/>
    <p:sldId id="303" r:id="rId5"/>
    <p:sldId id="312" r:id="rId6"/>
    <p:sldId id="299" r:id="rId7"/>
    <p:sldId id="304" r:id="rId8"/>
    <p:sldId id="313" r:id="rId9"/>
    <p:sldId id="300" r:id="rId10"/>
    <p:sldId id="307" r:id="rId11"/>
    <p:sldId id="306" r:id="rId12"/>
    <p:sldId id="308" r:id="rId13"/>
    <p:sldId id="309" r:id="rId14"/>
    <p:sldId id="310" r:id="rId15"/>
    <p:sldId id="314" r:id="rId16"/>
    <p:sldId id="316" r:id="rId17"/>
    <p:sldId id="317" r:id="rId18"/>
    <p:sldId id="323" r:id="rId19"/>
    <p:sldId id="319" r:id="rId20"/>
    <p:sldId id="320" r:id="rId21"/>
    <p:sldId id="321" r:id="rId22"/>
    <p:sldId id="322" r:id="rId23"/>
    <p:sldId id="324" r:id="rId24"/>
    <p:sldId id="337" r:id="rId25"/>
    <p:sldId id="338" r:id="rId26"/>
    <p:sldId id="339" r:id="rId27"/>
    <p:sldId id="340" r:id="rId28"/>
    <p:sldId id="341" r:id="rId29"/>
    <p:sldId id="327" r:id="rId30"/>
    <p:sldId id="345" r:id="rId31"/>
    <p:sldId id="342" r:id="rId32"/>
    <p:sldId id="329" r:id="rId33"/>
    <p:sldId id="330" r:id="rId34"/>
    <p:sldId id="333" r:id="rId35"/>
    <p:sldId id="334" r:id="rId36"/>
    <p:sldId id="335" r:id="rId37"/>
    <p:sldId id="336" r:id="rId38"/>
    <p:sldId id="344" r:id="rId39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umimoji="1" sz="3200" b="1" kern="1200">
        <a:solidFill>
          <a:schemeClr val="tx1"/>
        </a:solidFill>
        <a:latin typeface="Angsana New" pitchFamily="18" charset="-34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umimoji="1" sz="3200" b="1" kern="1200">
        <a:solidFill>
          <a:schemeClr val="tx1"/>
        </a:solidFill>
        <a:latin typeface="Angsana New" pitchFamily="18" charset="-34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umimoji="1" sz="3200" b="1" kern="1200">
        <a:solidFill>
          <a:schemeClr val="tx1"/>
        </a:solidFill>
        <a:latin typeface="Angsana New" pitchFamily="18" charset="-34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umimoji="1" sz="3200" b="1" kern="1200">
        <a:solidFill>
          <a:schemeClr val="tx1"/>
        </a:solidFill>
        <a:latin typeface="Angsana New" pitchFamily="18" charset="-34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umimoji="1" sz="3200" b="1" kern="1200">
        <a:solidFill>
          <a:schemeClr val="tx1"/>
        </a:solidFill>
        <a:latin typeface="Angsana New" pitchFamily="18" charset="-34"/>
        <a:ea typeface="+mn-ea"/>
        <a:cs typeface="+mn-cs"/>
      </a:defRPr>
    </a:lvl5pPr>
    <a:lvl6pPr marL="2286000" algn="l" defTabSz="914400" rtl="0" eaLnBrk="1" latinLnBrk="0" hangingPunct="1">
      <a:defRPr kumimoji="1" sz="3200" b="1" kern="1200">
        <a:solidFill>
          <a:schemeClr val="tx1"/>
        </a:solidFill>
        <a:latin typeface="Angsana New" pitchFamily="18" charset="-34"/>
        <a:ea typeface="+mn-ea"/>
        <a:cs typeface="+mn-cs"/>
      </a:defRPr>
    </a:lvl6pPr>
    <a:lvl7pPr marL="2743200" algn="l" defTabSz="914400" rtl="0" eaLnBrk="1" latinLnBrk="0" hangingPunct="1">
      <a:defRPr kumimoji="1" sz="3200" b="1" kern="1200">
        <a:solidFill>
          <a:schemeClr val="tx1"/>
        </a:solidFill>
        <a:latin typeface="Angsana New" pitchFamily="18" charset="-34"/>
        <a:ea typeface="+mn-ea"/>
        <a:cs typeface="+mn-cs"/>
      </a:defRPr>
    </a:lvl7pPr>
    <a:lvl8pPr marL="3200400" algn="l" defTabSz="914400" rtl="0" eaLnBrk="1" latinLnBrk="0" hangingPunct="1">
      <a:defRPr kumimoji="1" sz="3200" b="1" kern="1200">
        <a:solidFill>
          <a:schemeClr val="tx1"/>
        </a:solidFill>
        <a:latin typeface="Angsana New" pitchFamily="18" charset="-34"/>
        <a:ea typeface="+mn-ea"/>
        <a:cs typeface="+mn-cs"/>
      </a:defRPr>
    </a:lvl8pPr>
    <a:lvl9pPr marL="3657600" algn="l" defTabSz="914400" rtl="0" eaLnBrk="1" latinLnBrk="0" hangingPunct="1">
      <a:defRPr kumimoji="1" sz="3200" b="1" kern="1200">
        <a:solidFill>
          <a:schemeClr val="tx1"/>
        </a:solidFill>
        <a:latin typeface="Angsana New" pitchFamily="18" charset="-34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96633"/>
    <a:srgbClr val="99CCFF"/>
    <a:srgbClr val="FFCCFF"/>
    <a:srgbClr val="CCCCFF"/>
    <a:srgbClr val="336600"/>
    <a:srgbClr val="FFFF99"/>
    <a:srgbClr val="66FFFF"/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3154" y="-8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5.wmf"/><Relationship Id="rId4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image" Target="../media/image5.wmf"/><Relationship Id="rId7" Type="http://schemas.openxmlformats.org/officeDocument/2006/relationships/image" Target="../media/image16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Relationship Id="rId9" Type="http://schemas.openxmlformats.org/officeDocument/2006/relationships/image" Target="../media/image1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emf"/><Relationship Id="rId2" Type="http://schemas.openxmlformats.org/officeDocument/2006/relationships/image" Target="../media/image29.emf"/><Relationship Id="rId1" Type="http://schemas.openxmlformats.org/officeDocument/2006/relationships/image" Target="../media/image26.wmf"/><Relationship Id="rId4" Type="http://schemas.openxmlformats.org/officeDocument/2006/relationships/image" Target="../media/image31.e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27.wmf"/><Relationship Id="rId1" Type="http://schemas.openxmlformats.org/officeDocument/2006/relationships/image" Target="../media/image32.wmf"/><Relationship Id="rId5" Type="http://schemas.openxmlformats.org/officeDocument/2006/relationships/image" Target="../media/image35.wmf"/><Relationship Id="rId4" Type="http://schemas.openxmlformats.org/officeDocument/2006/relationships/image" Target="../media/image3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64" name="Rectangle 1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876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 i="1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th-TH" dirty="0"/>
              <a:t>705211  </a:t>
            </a:r>
            <a:r>
              <a:rPr lang="en-US" dirty="0"/>
              <a:t>Marketing Principles</a:t>
            </a:r>
            <a:endParaRPr lang="th-TH" dirty="0"/>
          </a:p>
          <a:p>
            <a:pPr>
              <a:defRPr/>
            </a:pPr>
            <a:r>
              <a:rPr lang="en-US" sz="1400" dirty="0" smtClean="0"/>
              <a:t>6. </a:t>
            </a:r>
            <a:r>
              <a:rPr lang="en-US" sz="1400" dirty="0"/>
              <a:t>Products</a:t>
            </a:r>
            <a:endParaRPr lang="th-TH" sz="1400" dirty="0"/>
          </a:p>
        </p:txBody>
      </p:sp>
      <p:sp>
        <p:nvSpPr>
          <p:cNvPr id="23565" name="Rectangle 13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4953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z="1000" dirty="0" smtClean="0"/>
              <a:t>@</a:t>
            </a:r>
            <a:r>
              <a:rPr lang="en-US" sz="1000" dirty="0" err="1" smtClean="0"/>
              <a:t>ajarnauay</a:t>
            </a:r>
            <a:endParaRPr lang="th-TH" sz="1000" dirty="0"/>
          </a:p>
        </p:txBody>
      </p:sp>
      <p:sp>
        <p:nvSpPr>
          <p:cNvPr id="23566" name="Rectangle 14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91200" y="8686800"/>
            <a:ext cx="1066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AD038DE0-0629-4C23-81CD-477BEC0204C3}" type="slidenum">
              <a:rPr lang="th-TH"/>
              <a:pPr>
                <a:defRPr/>
              </a:pPr>
              <a:t>‹#›</a:t>
            </a:fld>
            <a:endParaRPr lang="th-TH"/>
          </a:p>
          <a:p>
            <a:pPr>
              <a:defRPr/>
            </a:pPr>
            <a:fld id="{E7A4F538-7F9E-4AB2-8568-7C4DAF95A7BE}" type="datetime5">
              <a:rPr lang="th-TH" sz="1000"/>
              <a:pPr>
                <a:defRPr/>
              </a:pPr>
              <a:t>สิงหาคม 60</a:t>
            </a:fld>
            <a:endParaRPr lang="th-TH" sz="1000"/>
          </a:p>
        </p:txBody>
      </p:sp>
    </p:spTree>
    <p:extLst>
      <p:ext uri="{BB962C8B-B14F-4D97-AF65-F5344CB8AC3E}">
        <p14:creationId xmlns:p14="http://schemas.microsoft.com/office/powerpoint/2010/main" val="3717302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kumimoji="0" sz="1200" b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3" name="Rectangle 3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2" name="Rectangle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 b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kumimoji="0" sz="1200" b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 b="0" smtClean="0"/>
            </a:lvl1pPr>
          </a:lstStyle>
          <a:p>
            <a:pPr>
              <a:defRPr/>
            </a:pPr>
            <a:fld id="{B4D350CB-3135-4E79-AD38-2141483C31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2493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ngsana New" pitchFamily="18" charset="-34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ngsana New" pitchFamily="18" charset="-34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ngsana New" pitchFamily="18" charset="-34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ngsana New" pitchFamily="18" charset="-34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ngsana New" pitchFamily="18" charset="-34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78D244-F041-4A07-8183-325057C0FB94}" type="datetimeFigureOut">
              <a:rPr lang="th-TH" smtClean="0"/>
              <a:pPr>
                <a:defRPr/>
              </a:pPr>
              <a:t>11/08/60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755C45-D681-4528-919E-EA5734598077}" type="slidenum">
              <a:rPr lang="th-TH" smtClean="0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77526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318D7F-8BAE-42AD-9946-E2705EEA20D7}" type="datetimeFigureOut">
              <a:rPr lang="th-TH" smtClean="0"/>
              <a:pPr>
                <a:defRPr/>
              </a:pPr>
              <a:t>11/08/60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83F8F6-92F2-41DA-8FF6-657AFE60231C}" type="slidenum">
              <a:rPr lang="th-TH" smtClean="0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61495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73DA23-FBBC-40BB-9405-87F8B4FE0720}" type="datetimeFigureOut">
              <a:rPr lang="th-TH" smtClean="0"/>
              <a:pPr>
                <a:defRPr/>
              </a:pPr>
              <a:t>11/08/60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084A63-F161-4FAE-A4C1-4A90D5295637}" type="slidenum">
              <a:rPr lang="th-TH" smtClean="0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60182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099B84-4F60-4920-B91D-D073752F05E6}" type="datetimeFigureOut">
              <a:rPr lang="th-TH" smtClean="0"/>
              <a:pPr>
                <a:defRPr/>
              </a:pPr>
              <a:t>11/08/60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AACE15-A0F6-48AE-BE3B-D6642C1FE8E8}" type="slidenum">
              <a:rPr lang="th-TH" smtClean="0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99468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6DD41C-0F02-4B6D-A0FE-5AFF804A6703}" type="datetimeFigureOut">
              <a:rPr lang="th-TH" smtClean="0"/>
              <a:pPr>
                <a:defRPr/>
              </a:pPr>
              <a:t>11/08/60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F0D1AC-C2AB-4227-8240-5E2E0CAF9F2D}" type="slidenum">
              <a:rPr lang="th-TH" smtClean="0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00996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CCFCAA-17D1-4576-8E15-7C869BA41211}" type="datetimeFigureOut">
              <a:rPr lang="th-TH" smtClean="0"/>
              <a:pPr>
                <a:defRPr/>
              </a:pPr>
              <a:t>11/08/60</a:t>
            </a:fld>
            <a:endParaRPr lang="th-TH"/>
          </a:p>
        </p:txBody>
      </p:sp>
      <p:sp>
        <p:nvSpPr>
          <p:cNvPr id="6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780DE-1D5E-4A27-B430-FDF18BA3696B}" type="slidenum">
              <a:rPr lang="th-TH" smtClean="0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64086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5B573-D692-47E7-AE72-D167C8D6B414}" type="datetimeFigureOut">
              <a:rPr lang="th-TH" smtClean="0"/>
              <a:pPr>
                <a:defRPr/>
              </a:pPr>
              <a:t>11/08/60</a:t>
            </a:fld>
            <a:endParaRPr lang="th-TH"/>
          </a:p>
        </p:txBody>
      </p:sp>
      <p:sp>
        <p:nvSpPr>
          <p:cNvPr id="8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9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A142D4-E841-4898-9B01-68C8F30B9999}" type="slidenum">
              <a:rPr lang="th-TH" smtClean="0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44340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54DD0E-7274-4CA1-87C4-D70E84A2CC5F}" type="datetimeFigureOut">
              <a:rPr lang="th-TH" smtClean="0"/>
              <a:pPr>
                <a:defRPr/>
              </a:pPr>
              <a:t>11/08/60</a:t>
            </a:fld>
            <a:endParaRPr lang="th-TH"/>
          </a:p>
        </p:txBody>
      </p:sp>
      <p:sp>
        <p:nvSpPr>
          <p:cNvPr id="4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6FF361-77BC-4F13-BA13-B95CB44E7DC0}" type="slidenum">
              <a:rPr lang="th-TH" smtClean="0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9559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CFF633-F40A-4732-BC1F-C724E0980363}" type="datetimeFigureOut">
              <a:rPr lang="th-TH" smtClean="0"/>
              <a:pPr>
                <a:defRPr/>
              </a:pPr>
              <a:t>11/08/60</a:t>
            </a:fld>
            <a:endParaRPr lang="th-TH"/>
          </a:p>
        </p:txBody>
      </p:sp>
      <p:sp>
        <p:nvSpPr>
          <p:cNvPr id="3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4FD36F-197C-499E-B2DE-A90861DA7AAB}" type="slidenum">
              <a:rPr lang="th-TH" smtClean="0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8822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E9E45E-66DA-4176-A390-D5B8240D3ED8}" type="datetimeFigureOut">
              <a:rPr lang="th-TH" smtClean="0"/>
              <a:pPr>
                <a:defRPr/>
              </a:pPr>
              <a:t>11/08/60</a:t>
            </a:fld>
            <a:endParaRPr lang="th-TH"/>
          </a:p>
        </p:txBody>
      </p:sp>
      <p:sp>
        <p:nvSpPr>
          <p:cNvPr id="6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224F16-2907-489C-86A1-27BF077EC36F}" type="slidenum">
              <a:rPr lang="th-TH" smtClean="0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02821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 smtClean="0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D3A7A8-415C-4579-A90D-727CBCD9B579}" type="datetimeFigureOut">
              <a:rPr lang="th-TH" smtClean="0"/>
              <a:pPr>
                <a:defRPr/>
              </a:pPr>
              <a:t>11/08/60</a:t>
            </a:fld>
            <a:endParaRPr lang="th-TH"/>
          </a:p>
        </p:txBody>
      </p:sp>
      <p:sp>
        <p:nvSpPr>
          <p:cNvPr id="6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6A4E69-D5B7-4263-BEBD-54F26C8D3AB9}" type="slidenum">
              <a:rPr lang="th-TH" smtClean="0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32904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ตัวยึดชื่อเรื่อง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h-TH" altLang="th-TH" smtClean="0"/>
              <a:t>คลิกเพื่อแก้ไขลักษณะชื่อเรื่องต้นแบบ</a:t>
            </a:r>
          </a:p>
        </p:txBody>
      </p:sp>
      <p:sp>
        <p:nvSpPr>
          <p:cNvPr id="2051" name="ตัวยึดข้อความ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alt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altLang="th-TH" smtClean="0"/>
              <a:t>ระดับที่สอง</a:t>
            </a:r>
          </a:p>
          <a:p>
            <a:pPr lvl="2"/>
            <a:r>
              <a:rPr lang="th-TH" altLang="th-TH" smtClean="0"/>
              <a:t>ระดับที่สาม</a:t>
            </a:r>
          </a:p>
          <a:p>
            <a:pPr lvl="3"/>
            <a:r>
              <a:rPr lang="th-TH" altLang="th-TH" smtClean="0"/>
              <a:t>ระดับที่สี่</a:t>
            </a:r>
          </a:p>
          <a:p>
            <a:pPr lvl="4"/>
            <a:r>
              <a:rPr lang="th-TH" altLang="th-TH" smtClean="0"/>
              <a:t>ระดับที่ห้า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7CCDCFA-B889-47F0-B9F8-42EEC2042666}" type="datetimeFigureOut">
              <a:rPr lang="th-TH" smtClean="0"/>
              <a:pPr>
                <a:defRPr/>
              </a:pPr>
              <a:t>11/08/60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A43CB9F-7A49-43E7-96CC-9D4E61A176AA}" type="slidenum">
              <a:rPr lang="th-TH" smtClean="0"/>
              <a:pPr>
                <a:defRPr/>
              </a:pPr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Relationship Id="rId4" Type="http://schemas.openxmlformats.org/officeDocument/2006/relationships/image" Target="../media/image25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8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.bin"/><Relationship Id="rId13" Type="http://schemas.openxmlformats.org/officeDocument/2006/relationships/oleObject" Target="../embeddings/oleObject28.bin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27.wmf"/><Relationship Id="rId12" Type="http://schemas.openxmlformats.org/officeDocument/2006/relationships/oleObject" Target="../embeddings/oleObject27.bin"/><Relationship Id="rId2" Type="http://schemas.openxmlformats.org/officeDocument/2006/relationships/vmlDrawing" Target="../drawings/vmlDrawing6.vml"/><Relationship Id="rId1" Type="http://schemas.openxmlformats.org/officeDocument/2006/relationships/themeOverride" Target="../theme/themeOverride19.xml"/><Relationship Id="rId6" Type="http://schemas.openxmlformats.org/officeDocument/2006/relationships/oleObject" Target="../embeddings/oleObject23.bin"/><Relationship Id="rId11" Type="http://schemas.openxmlformats.org/officeDocument/2006/relationships/image" Target="../media/image28.wmf"/><Relationship Id="rId5" Type="http://schemas.openxmlformats.org/officeDocument/2006/relationships/image" Target="../media/image26.wmf"/><Relationship Id="rId10" Type="http://schemas.openxmlformats.org/officeDocument/2006/relationships/oleObject" Target="../embeddings/oleObject26.bin"/><Relationship Id="rId4" Type="http://schemas.openxmlformats.org/officeDocument/2006/relationships/oleObject" Target="../embeddings/oleObject22.bin"/><Relationship Id="rId9" Type="http://schemas.openxmlformats.org/officeDocument/2006/relationships/oleObject" Target="../embeddings/oleObject25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5.wmf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2.wmf"/><Relationship Id="rId12" Type="http://schemas.openxmlformats.org/officeDocument/2006/relationships/oleObject" Target="../embeddings/oleObject5.bin"/><Relationship Id="rId2" Type="http://schemas.openxmlformats.org/officeDocument/2006/relationships/vmlDrawing" Target="../drawings/vmlDrawing1.vml"/><Relationship Id="rId1" Type="http://schemas.openxmlformats.org/officeDocument/2006/relationships/themeOverride" Target="../theme/themeOverride2.x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emf"/><Relationship Id="rId5" Type="http://schemas.openxmlformats.org/officeDocument/2006/relationships/image" Target="../media/image1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1.bin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29.emf"/><Relationship Id="rId2" Type="http://schemas.openxmlformats.org/officeDocument/2006/relationships/vmlDrawing" Target="../drawings/vmlDrawing7.vml"/><Relationship Id="rId1" Type="http://schemas.openxmlformats.org/officeDocument/2006/relationships/themeOverride" Target="../theme/themeOverride20.xml"/><Relationship Id="rId6" Type="http://schemas.openxmlformats.org/officeDocument/2006/relationships/oleObject" Target="../embeddings/oleObject30.bin"/><Relationship Id="rId11" Type="http://schemas.openxmlformats.org/officeDocument/2006/relationships/image" Target="../media/image31.emf"/><Relationship Id="rId5" Type="http://schemas.openxmlformats.org/officeDocument/2006/relationships/image" Target="../media/image26.wmf"/><Relationship Id="rId10" Type="http://schemas.openxmlformats.org/officeDocument/2006/relationships/oleObject" Target="../embeddings/oleObject32.bin"/><Relationship Id="rId4" Type="http://schemas.openxmlformats.org/officeDocument/2006/relationships/oleObject" Target="../embeddings/oleObject29.bin"/><Relationship Id="rId9" Type="http://schemas.openxmlformats.org/officeDocument/2006/relationships/image" Target="../media/image30.e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5.bin"/><Relationship Id="rId13" Type="http://schemas.openxmlformats.org/officeDocument/2006/relationships/image" Target="../media/image35.wmf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27.wmf"/><Relationship Id="rId12" Type="http://schemas.openxmlformats.org/officeDocument/2006/relationships/oleObject" Target="../embeddings/oleObject37.bin"/><Relationship Id="rId2" Type="http://schemas.openxmlformats.org/officeDocument/2006/relationships/vmlDrawing" Target="../drawings/vmlDrawing8.vml"/><Relationship Id="rId1" Type="http://schemas.openxmlformats.org/officeDocument/2006/relationships/themeOverride" Target="../theme/themeOverride21.xml"/><Relationship Id="rId6" Type="http://schemas.openxmlformats.org/officeDocument/2006/relationships/oleObject" Target="../embeddings/oleObject34.bin"/><Relationship Id="rId11" Type="http://schemas.openxmlformats.org/officeDocument/2006/relationships/image" Target="../media/image34.wmf"/><Relationship Id="rId5" Type="http://schemas.openxmlformats.org/officeDocument/2006/relationships/image" Target="../media/image32.wmf"/><Relationship Id="rId10" Type="http://schemas.openxmlformats.org/officeDocument/2006/relationships/oleObject" Target="../embeddings/oleObject36.bin"/><Relationship Id="rId4" Type="http://schemas.openxmlformats.org/officeDocument/2006/relationships/oleObject" Target="../embeddings/oleObject33.bin"/><Relationship Id="rId9" Type="http://schemas.openxmlformats.org/officeDocument/2006/relationships/image" Target="../media/image33.wmf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2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2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2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2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28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9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7.wmf"/><Relationship Id="rId2" Type="http://schemas.openxmlformats.org/officeDocument/2006/relationships/vmlDrawing" Target="../drawings/vmlDrawing2.vml"/><Relationship Id="rId1" Type="http://schemas.openxmlformats.org/officeDocument/2006/relationships/themeOverride" Target="../theme/themeOverride3.x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6.bin"/><Relationship Id="rId9" Type="http://schemas.openxmlformats.org/officeDocument/2006/relationships/image" Target="../media/image8.wmf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0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5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3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10.wmf"/><Relationship Id="rId2" Type="http://schemas.openxmlformats.org/officeDocument/2006/relationships/vmlDrawing" Target="../drawings/vmlDrawing3.vml"/><Relationship Id="rId1" Type="http://schemas.openxmlformats.org/officeDocument/2006/relationships/themeOverride" Target="../theme/themeOverride4.x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9.wmf"/><Relationship Id="rId4" Type="http://schemas.openxmlformats.org/officeDocument/2006/relationships/oleObject" Target="../embeddings/oleObject9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13" Type="http://schemas.openxmlformats.org/officeDocument/2006/relationships/image" Target="../media/image14.wmf"/><Relationship Id="rId18" Type="http://schemas.openxmlformats.org/officeDocument/2006/relationships/oleObject" Target="../embeddings/oleObject18.bin"/><Relationship Id="rId3" Type="http://schemas.openxmlformats.org/officeDocument/2006/relationships/slideLayout" Target="../slideLayouts/slideLayout2.xml"/><Relationship Id="rId21" Type="http://schemas.openxmlformats.org/officeDocument/2006/relationships/image" Target="../media/image18.wmf"/><Relationship Id="rId7" Type="http://schemas.openxmlformats.org/officeDocument/2006/relationships/image" Target="../media/image12.wmf"/><Relationship Id="rId12" Type="http://schemas.openxmlformats.org/officeDocument/2006/relationships/oleObject" Target="../embeddings/oleObject15.bin"/><Relationship Id="rId17" Type="http://schemas.openxmlformats.org/officeDocument/2006/relationships/image" Target="../media/image16.wmf"/><Relationship Id="rId2" Type="http://schemas.openxmlformats.org/officeDocument/2006/relationships/vmlDrawing" Target="../drawings/vmlDrawing4.vml"/><Relationship Id="rId16" Type="http://schemas.openxmlformats.org/officeDocument/2006/relationships/oleObject" Target="../embeddings/oleObject17.bin"/><Relationship Id="rId20" Type="http://schemas.openxmlformats.org/officeDocument/2006/relationships/oleObject" Target="../embeddings/oleObject19.bin"/><Relationship Id="rId1" Type="http://schemas.openxmlformats.org/officeDocument/2006/relationships/themeOverride" Target="../theme/themeOverride5.xml"/><Relationship Id="rId6" Type="http://schemas.openxmlformats.org/officeDocument/2006/relationships/oleObject" Target="../embeddings/oleObject12.bin"/><Relationship Id="rId11" Type="http://schemas.openxmlformats.org/officeDocument/2006/relationships/image" Target="../media/image13.wmf"/><Relationship Id="rId5" Type="http://schemas.openxmlformats.org/officeDocument/2006/relationships/image" Target="../media/image11.wmf"/><Relationship Id="rId15" Type="http://schemas.openxmlformats.org/officeDocument/2006/relationships/image" Target="../media/image15.wmf"/><Relationship Id="rId10" Type="http://schemas.openxmlformats.org/officeDocument/2006/relationships/oleObject" Target="../embeddings/oleObject14.bin"/><Relationship Id="rId19" Type="http://schemas.openxmlformats.org/officeDocument/2006/relationships/image" Target="../media/image17.wmf"/><Relationship Id="rId4" Type="http://schemas.openxmlformats.org/officeDocument/2006/relationships/oleObject" Target="../embeddings/oleObject11.bin"/><Relationship Id="rId9" Type="http://schemas.openxmlformats.org/officeDocument/2006/relationships/image" Target="../media/image5.wmf"/><Relationship Id="rId14" Type="http://schemas.openxmlformats.org/officeDocument/2006/relationships/oleObject" Target="../embeddings/oleObject16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20.wmf"/><Relationship Id="rId2" Type="http://schemas.openxmlformats.org/officeDocument/2006/relationships/vmlDrawing" Target="../drawings/vmlDrawing5.vml"/><Relationship Id="rId1" Type="http://schemas.openxmlformats.org/officeDocument/2006/relationships/themeOverride" Target="../theme/themeOverride9.xml"/><Relationship Id="rId6" Type="http://schemas.openxmlformats.org/officeDocument/2006/relationships/oleObject" Target="../embeddings/oleObject21.bin"/><Relationship Id="rId5" Type="http://schemas.openxmlformats.org/officeDocument/2006/relationships/image" Target="../media/image19.wmf"/><Relationship Id="rId4" Type="http://schemas.openxmlformats.org/officeDocument/2006/relationships/oleObject" Target="../embeddings/oleObject2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42" name="Rectangle 14"/>
          <p:cNvSpPr>
            <a:spLocks noGrp="1" noChangeArrowheads="1"/>
          </p:cNvSpPr>
          <p:nvPr>
            <p:ph type="ctrTitle"/>
          </p:nvPr>
        </p:nvSpPr>
        <p:spPr>
          <a:xfrm>
            <a:off x="0" y="1700213"/>
            <a:ext cx="7772400" cy="1470025"/>
          </a:xfrm>
        </p:spPr>
        <p:txBody>
          <a:bodyPr/>
          <a:lstStyle/>
          <a:p>
            <a:r>
              <a:rPr lang="th-TH" altLang="th-TH" smtClean="0"/>
              <a:t>ผลิตภัณฑ์</a:t>
            </a:r>
            <a:r>
              <a:rPr lang="en-US" altLang="th-TH" smtClean="0"/>
              <a:t>(Product)</a:t>
            </a:r>
            <a:endParaRPr lang="th-TH" altLang="th-TH" smtClean="0"/>
          </a:p>
        </p:txBody>
      </p:sp>
      <p:sp>
        <p:nvSpPr>
          <p:cNvPr id="48143" name="Rectangle 15"/>
          <p:cNvSpPr>
            <a:spLocks noGrp="1" noChangeArrowheads="1"/>
          </p:cNvSpPr>
          <p:nvPr>
            <p:ph type="subTitle" idx="1"/>
          </p:nvPr>
        </p:nvSpPr>
        <p:spPr>
          <a:xfrm>
            <a:off x="1908175" y="2781300"/>
            <a:ext cx="6400800" cy="3887788"/>
          </a:xfrm>
        </p:spPr>
        <p:txBody>
          <a:bodyPr rtlCol="0">
            <a:normAutofit fontScale="92500" lnSpcReduction="10000"/>
          </a:bodyPr>
          <a:lstStyle/>
          <a:p>
            <a:pPr algn="l" fontAlgn="auto">
              <a:lnSpc>
                <a:spcPct val="70000"/>
              </a:lnSpc>
              <a:spcAft>
                <a:spcPts val="0"/>
              </a:spcAft>
              <a:buFont typeface="Wingdings" pitchFamily="2" charset="2"/>
              <a:buChar char="l"/>
              <a:defRPr/>
            </a:pPr>
            <a:r>
              <a:rPr lang="th-TH" sz="3400" b="1" dirty="0" smtClean="0">
                <a:solidFill>
                  <a:schemeClr val="tx1"/>
                </a:solidFill>
              </a:rPr>
              <a:t> </a:t>
            </a:r>
            <a:r>
              <a:rPr lang="th-TH" sz="3900" b="1" dirty="0" smtClean="0">
                <a:solidFill>
                  <a:schemeClr val="tx1"/>
                </a:solidFill>
              </a:rPr>
              <a:t>ความหมายของผลิตภัณฑ์ </a:t>
            </a:r>
          </a:p>
          <a:p>
            <a:pPr algn="l" fontAlgn="auto">
              <a:lnSpc>
                <a:spcPct val="70000"/>
              </a:lnSpc>
              <a:spcAft>
                <a:spcPts val="0"/>
              </a:spcAft>
              <a:buFont typeface="Wingdings" pitchFamily="2" charset="2"/>
              <a:buChar char="l"/>
              <a:defRPr/>
            </a:pPr>
            <a:r>
              <a:rPr lang="th-TH" sz="3900" b="1" dirty="0" smtClean="0">
                <a:solidFill>
                  <a:schemeClr val="tx1"/>
                </a:solidFill>
              </a:rPr>
              <a:t> ระดับของผลิตภัณฑ์</a:t>
            </a:r>
          </a:p>
          <a:p>
            <a:pPr algn="l" fontAlgn="auto">
              <a:lnSpc>
                <a:spcPct val="70000"/>
              </a:lnSpc>
              <a:spcAft>
                <a:spcPts val="0"/>
              </a:spcAft>
              <a:buFont typeface="Wingdings" pitchFamily="2" charset="2"/>
              <a:buChar char="l"/>
              <a:defRPr/>
            </a:pPr>
            <a:r>
              <a:rPr lang="th-TH" sz="3900" b="1" dirty="0" smtClean="0">
                <a:solidFill>
                  <a:schemeClr val="tx1"/>
                </a:solidFill>
              </a:rPr>
              <a:t> การจำแนกประเภทของผลิตภัณฑ์</a:t>
            </a:r>
          </a:p>
          <a:p>
            <a:pPr algn="l" fontAlgn="auto">
              <a:lnSpc>
                <a:spcPct val="70000"/>
              </a:lnSpc>
              <a:spcAft>
                <a:spcPts val="0"/>
              </a:spcAft>
              <a:buFont typeface="Wingdings" pitchFamily="2" charset="2"/>
              <a:buChar char="l"/>
              <a:defRPr/>
            </a:pPr>
            <a:r>
              <a:rPr lang="th-TH" sz="3900" b="1" dirty="0" smtClean="0">
                <a:solidFill>
                  <a:schemeClr val="tx1"/>
                </a:solidFill>
              </a:rPr>
              <a:t> ตรายี่ห้อ  บรรจุภัณฑ์  ป้ายฉลาก</a:t>
            </a:r>
          </a:p>
          <a:p>
            <a:pPr algn="l" fontAlgn="auto">
              <a:lnSpc>
                <a:spcPct val="70000"/>
              </a:lnSpc>
              <a:spcAft>
                <a:spcPts val="0"/>
              </a:spcAft>
              <a:buFont typeface="Wingdings" pitchFamily="2" charset="2"/>
              <a:buChar char="l"/>
              <a:defRPr/>
            </a:pPr>
            <a:r>
              <a:rPr lang="th-TH" sz="3900" b="1" dirty="0" smtClean="0">
                <a:solidFill>
                  <a:schemeClr val="tx1"/>
                </a:solidFill>
              </a:rPr>
              <a:t> สายผลิตภัณฑ์ </a:t>
            </a:r>
          </a:p>
          <a:p>
            <a:pPr algn="l" fontAlgn="auto">
              <a:lnSpc>
                <a:spcPct val="70000"/>
              </a:lnSpc>
              <a:spcAft>
                <a:spcPts val="0"/>
              </a:spcAft>
              <a:buFont typeface="Wingdings" pitchFamily="2" charset="2"/>
              <a:buChar char="l"/>
              <a:defRPr/>
            </a:pPr>
            <a:r>
              <a:rPr lang="th-TH" sz="3900" b="1" dirty="0" smtClean="0">
                <a:solidFill>
                  <a:schemeClr val="tx1"/>
                </a:solidFill>
              </a:rPr>
              <a:t> ส่วนประสมผลิตภัณฑ์</a:t>
            </a:r>
          </a:p>
          <a:p>
            <a:pPr algn="l" fontAlgn="auto">
              <a:lnSpc>
                <a:spcPct val="70000"/>
              </a:lnSpc>
              <a:spcAft>
                <a:spcPts val="0"/>
              </a:spcAft>
              <a:buFont typeface="Wingdings" pitchFamily="2" charset="2"/>
              <a:buChar char="l"/>
              <a:defRPr/>
            </a:pPr>
            <a:r>
              <a:rPr lang="th-TH" sz="3900" b="1" dirty="0" smtClean="0">
                <a:solidFill>
                  <a:schemeClr val="tx1"/>
                </a:solidFill>
              </a:rPr>
              <a:t> วงจรชีวิตผลิตภัณฑ์</a:t>
            </a:r>
          </a:p>
          <a:p>
            <a:pPr algn="l" fontAlgn="auto">
              <a:lnSpc>
                <a:spcPct val="70000"/>
              </a:lnSpc>
              <a:spcAft>
                <a:spcPts val="0"/>
              </a:spcAft>
              <a:buFont typeface="Wingdings" pitchFamily="2" charset="2"/>
              <a:buChar char="l"/>
              <a:defRPr/>
            </a:pPr>
            <a:r>
              <a:rPr lang="th-TH" sz="3900" b="1" dirty="0" smtClean="0">
                <a:solidFill>
                  <a:schemeClr val="tx1"/>
                </a:solidFill>
              </a:rPr>
              <a:t> กระบวนการพัฒนาผลิตภัณฑ์ใหม่</a:t>
            </a:r>
          </a:p>
        </p:txBody>
      </p:sp>
      <p:sp>
        <p:nvSpPr>
          <p:cNvPr id="48144" name="WordArt 16"/>
          <p:cNvSpPr>
            <a:spLocks noChangeArrowheads="1" noChangeShapeType="1" noTextEdit="1"/>
          </p:cNvSpPr>
          <p:nvPr/>
        </p:nvSpPr>
        <p:spPr bwMode="auto">
          <a:xfrm>
            <a:off x="7467600" y="152400"/>
            <a:ext cx="838200" cy="1447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th-TH" sz="3600" kern="10">
                <a:ln w="12700" cap="sq">
                  <a:solidFill>
                    <a:srgbClr val="3333CC"/>
                  </a:solidFill>
                  <a:round/>
                  <a:headEnd type="none" w="sm" len="sm"/>
                  <a:tailEnd type="none" w="sm" len="sm"/>
                </a:ln>
                <a:solidFill>
                  <a:srgbClr val="66FFFF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Comic Sans MS"/>
              </a:rPr>
              <a:t>6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81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81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8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8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8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8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48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48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42" grpId="0" autoUpdateAnimBg="0"/>
      <p:bldP spid="48143" grpId="0" autoUpdateAnimBg="0"/>
      <p:bldP spid="4814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th-TH" smtClean="0"/>
              <a:t>ภาพรวมของการจัดการด้านผลิตภัณฑ์</a:t>
            </a:r>
          </a:p>
        </p:txBody>
      </p:sp>
      <p:sp>
        <p:nvSpPr>
          <p:cNvPr id="278531" name="Rectangle 3"/>
          <p:cNvSpPr>
            <a:spLocks noChangeArrowheads="1"/>
          </p:cNvSpPr>
          <p:nvPr/>
        </p:nvSpPr>
        <p:spPr bwMode="auto">
          <a:xfrm>
            <a:off x="1217613" y="1905000"/>
            <a:ext cx="6705600" cy="1143000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pPr>
              <a:lnSpc>
                <a:spcPct val="80000"/>
              </a:lnSpc>
            </a:pPr>
            <a:r>
              <a:rPr lang="th-TH" altLang="th-TH"/>
              <a:t>ผลิตภัณฑ์แต่ละตัว </a:t>
            </a:r>
            <a:r>
              <a:rPr lang="en-US" altLang="th-TH"/>
              <a:t>: </a:t>
            </a:r>
            <a:r>
              <a:rPr lang="th-TH" altLang="th-TH"/>
              <a:t>ตรายี่ห้อ บรรจุภัณฑ์ ป้ายฉลาก</a:t>
            </a:r>
          </a:p>
          <a:p>
            <a:pPr>
              <a:lnSpc>
                <a:spcPct val="80000"/>
              </a:lnSpc>
            </a:pPr>
            <a:r>
              <a:rPr lang="en-US" altLang="th-TH"/>
              <a:t>(Individual Products : Brand, Packaging, Labeling)</a:t>
            </a:r>
            <a:endParaRPr lang="th-TH" altLang="th-TH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217613" y="3048000"/>
            <a:ext cx="6705600" cy="1600200"/>
            <a:chOff x="767" y="1920"/>
            <a:chExt cx="4224" cy="1008"/>
          </a:xfrm>
        </p:grpSpPr>
        <p:sp>
          <p:nvSpPr>
            <p:cNvPr id="18440" name="Rectangle 5"/>
            <p:cNvSpPr>
              <a:spLocks noChangeArrowheads="1"/>
            </p:cNvSpPr>
            <p:nvPr/>
          </p:nvSpPr>
          <p:spPr bwMode="auto">
            <a:xfrm>
              <a:off x="767" y="2208"/>
              <a:ext cx="4224" cy="720"/>
            </a:xfrm>
            <a:prstGeom prst="rect">
              <a:avLst/>
            </a:prstGeom>
            <a:solidFill>
              <a:srgbClr val="99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>
                <a:lnSpc>
                  <a:spcPct val="80000"/>
                </a:lnSpc>
              </a:pPr>
              <a:r>
                <a:rPr lang="th-TH" altLang="th-TH"/>
                <a:t>สายผลิตภัณฑ์</a:t>
              </a:r>
            </a:p>
            <a:p>
              <a:pPr>
                <a:lnSpc>
                  <a:spcPct val="80000"/>
                </a:lnSpc>
              </a:pPr>
              <a:r>
                <a:rPr lang="en-US" altLang="th-TH"/>
                <a:t>(Product Line)</a:t>
              </a:r>
              <a:endParaRPr lang="th-TH" altLang="th-TH"/>
            </a:p>
          </p:txBody>
        </p:sp>
        <p:sp>
          <p:nvSpPr>
            <p:cNvPr id="18441" name="Line 6"/>
            <p:cNvSpPr>
              <a:spLocks noChangeShapeType="1"/>
            </p:cNvSpPr>
            <p:nvPr/>
          </p:nvSpPr>
          <p:spPr bwMode="auto">
            <a:xfrm>
              <a:off x="2879" y="1920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1217613" y="4648200"/>
            <a:ext cx="6705600" cy="1600200"/>
            <a:chOff x="767" y="2928"/>
            <a:chExt cx="4224" cy="1008"/>
          </a:xfrm>
        </p:grpSpPr>
        <p:sp>
          <p:nvSpPr>
            <p:cNvPr id="18438" name="Rectangle 8"/>
            <p:cNvSpPr>
              <a:spLocks noChangeArrowheads="1"/>
            </p:cNvSpPr>
            <p:nvPr/>
          </p:nvSpPr>
          <p:spPr bwMode="auto">
            <a:xfrm>
              <a:off x="767" y="3216"/>
              <a:ext cx="4224" cy="72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>
                <a:lnSpc>
                  <a:spcPct val="80000"/>
                </a:lnSpc>
              </a:pPr>
              <a:r>
                <a:rPr lang="th-TH" altLang="th-TH"/>
                <a:t>ส่วนประสมผลิตภัณฑ์</a:t>
              </a:r>
            </a:p>
            <a:p>
              <a:pPr>
                <a:lnSpc>
                  <a:spcPct val="80000"/>
                </a:lnSpc>
              </a:pPr>
              <a:r>
                <a:rPr lang="en-US" altLang="th-TH"/>
                <a:t>(Product Mix)</a:t>
              </a:r>
              <a:endParaRPr lang="th-TH" altLang="th-TH"/>
            </a:p>
          </p:txBody>
        </p:sp>
        <p:sp>
          <p:nvSpPr>
            <p:cNvPr id="18439" name="Line 9"/>
            <p:cNvSpPr>
              <a:spLocks noChangeShapeType="1"/>
            </p:cNvSpPr>
            <p:nvPr/>
          </p:nvSpPr>
          <p:spPr bwMode="auto">
            <a:xfrm>
              <a:off x="2879" y="2928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78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8531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th-TH" smtClean="0"/>
              <a:t>A-1  ตรายี่ห้อ</a:t>
            </a:r>
            <a:r>
              <a:rPr lang="en-US" altLang="th-TH" smtClean="0"/>
              <a:t> (Brand)</a:t>
            </a:r>
            <a:endParaRPr lang="th-TH" altLang="th-TH" smtClean="0"/>
          </a:p>
        </p:txBody>
      </p:sp>
      <p:sp>
        <p:nvSpPr>
          <p:cNvPr id="27750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924800" cy="4343400"/>
          </a:xfrm>
        </p:spPr>
        <p:txBody>
          <a:bodyPr/>
          <a:lstStyle/>
          <a:p>
            <a:r>
              <a:rPr lang="th-TH" altLang="th-TH" smtClean="0"/>
              <a:t>ชื่อ สัญลักษณ์ การออกแบบ หรือองค์ประกอบต่าง ๆ เหล่านั้นรวมกัน เพื่อใช้แสดงถึงผลิตภัณฑ์ของกิจการ</a:t>
            </a:r>
          </a:p>
          <a:p>
            <a:r>
              <a:rPr lang="th-TH" altLang="th-TH" smtClean="0"/>
              <a:t>ใช้เพื่อแสดงความแตกต่างของผลิตภัณฑ์จากผลิตภัณฑ์ของคู่แข่งขัน</a:t>
            </a:r>
          </a:p>
          <a:p>
            <a:pPr lvl="1"/>
            <a:r>
              <a:rPr lang="th-TH" altLang="th-TH" sz="3200" smtClean="0"/>
              <a:t>ชื่อตรายี่ห้อ</a:t>
            </a:r>
            <a:r>
              <a:rPr lang="en-US" altLang="th-TH" sz="3200" smtClean="0"/>
              <a:t> (Brand Name)</a:t>
            </a:r>
          </a:p>
          <a:p>
            <a:pPr lvl="1">
              <a:lnSpc>
                <a:spcPct val="80000"/>
              </a:lnSpc>
            </a:pPr>
            <a:r>
              <a:rPr lang="th-TH" altLang="th-TH" sz="3200" smtClean="0"/>
              <a:t>ผู้อุปถัมภ์ตรายี่ห้อ</a:t>
            </a:r>
            <a:r>
              <a:rPr lang="en-US" altLang="th-TH" sz="3200" smtClean="0"/>
              <a:t> (Brand Sponsor)</a:t>
            </a:r>
          </a:p>
          <a:p>
            <a:pPr lvl="1">
              <a:lnSpc>
                <a:spcPct val="80000"/>
              </a:lnSpc>
            </a:pPr>
            <a:r>
              <a:rPr lang="th-TH" altLang="th-TH" sz="3200" smtClean="0"/>
              <a:t>กลยุทธ์ตรายี่ห้อ</a:t>
            </a:r>
            <a:r>
              <a:rPr lang="en-US" altLang="th-TH" sz="3200" smtClean="0"/>
              <a:t> (Brand Strategy)</a:t>
            </a:r>
            <a:endParaRPr lang="th-TH" altLang="th-TH" sz="3200" smtClean="0"/>
          </a:p>
        </p:txBody>
      </p:sp>
      <p:pic>
        <p:nvPicPr>
          <p:cNvPr id="277508" name="Picture 4" descr="A:\one2call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4953000"/>
            <a:ext cx="1828800" cy="1617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7509" name="Picture 5" descr="A:\tfb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4130675"/>
            <a:ext cx="2551112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7510" name="Picture 6" descr="C:\TU_DATA\TU2000\Training\MKIS dd 2000-Aug-23\Sample Web\kfc\logo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4953000"/>
            <a:ext cx="11430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7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7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77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77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77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277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277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277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7507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th-TH" smtClean="0"/>
              <a:t>A-1  ตรายี่ห้อ</a:t>
            </a:r>
            <a:r>
              <a:rPr lang="en-US" altLang="th-TH" smtClean="0"/>
              <a:t> (Brand)</a:t>
            </a:r>
            <a:endParaRPr lang="th-TH" altLang="th-TH" smtClean="0"/>
          </a:p>
        </p:txBody>
      </p:sp>
      <p:sp>
        <p:nvSpPr>
          <p:cNvPr id="27955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924800" cy="4343400"/>
          </a:xfrm>
        </p:spPr>
        <p:txBody>
          <a:bodyPr/>
          <a:lstStyle/>
          <a:p>
            <a:r>
              <a:rPr lang="th-TH" altLang="th-TH" smtClean="0"/>
              <a:t>ชื่อตรายี่ห้อ</a:t>
            </a:r>
            <a:r>
              <a:rPr lang="en-US" altLang="th-TH" smtClean="0"/>
              <a:t> (Brand Name)</a:t>
            </a:r>
            <a:r>
              <a:rPr lang="th-TH" altLang="th-TH" smtClean="0"/>
              <a:t> ที่ดี</a:t>
            </a:r>
          </a:p>
          <a:p>
            <a:pPr lvl="1">
              <a:lnSpc>
                <a:spcPct val="90000"/>
              </a:lnSpc>
            </a:pPr>
            <a:r>
              <a:rPr lang="th-TH" altLang="th-TH" sz="3200" smtClean="0"/>
              <a:t>สั้น กะทัดรัด จดจำได้ง่าย ออกเสียงได้ง่าย</a:t>
            </a:r>
          </a:p>
          <a:p>
            <a:pPr lvl="1">
              <a:lnSpc>
                <a:spcPct val="90000"/>
              </a:lnSpc>
            </a:pPr>
            <a:r>
              <a:rPr lang="th-TH" altLang="th-TH" sz="3200" smtClean="0"/>
              <a:t>มีความโดดเด่นเป็นเอกลักษณ์เฉพาะ</a:t>
            </a:r>
          </a:p>
          <a:p>
            <a:pPr lvl="1">
              <a:lnSpc>
                <a:spcPct val="90000"/>
              </a:lnSpc>
            </a:pPr>
            <a:r>
              <a:rPr lang="th-TH" altLang="th-TH" sz="3200" smtClean="0"/>
              <a:t>แปลเป็นภาษาต่างประเทศได้ง่าย มีความหมายเหมาะสม</a:t>
            </a:r>
          </a:p>
          <a:p>
            <a:pPr lvl="1">
              <a:lnSpc>
                <a:spcPct val="90000"/>
              </a:lnSpc>
            </a:pPr>
            <a:r>
              <a:rPr lang="th-TH" altLang="th-TH" sz="3200" smtClean="0"/>
              <a:t>บอกถึงคุณสมบัติที่สำคัญของผลิตภัณฑ์</a:t>
            </a:r>
          </a:p>
          <a:p>
            <a:pPr lvl="1">
              <a:lnSpc>
                <a:spcPct val="90000"/>
              </a:lnSpc>
            </a:pPr>
            <a:r>
              <a:rPr lang="th-TH" altLang="th-TH" sz="3200" smtClean="0"/>
              <a:t>สอดคล้องกับค่านิยมและวัฒนธรรมของลูกค้าเป้าหมาย</a:t>
            </a:r>
          </a:p>
          <a:p>
            <a:pPr lvl="1">
              <a:lnSpc>
                <a:spcPct val="90000"/>
              </a:lnSpc>
            </a:pPr>
            <a:r>
              <a:rPr lang="th-TH" altLang="th-TH" sz="3200" smtClean="0"/>
              <a:t>นำไปจดทะเบียนการค้าได้ (ไม่ซ้ำกับที่มีอยู่เดิม)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9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9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79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79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79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79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79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555" grpId="0" build="p" bldLvl="2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th-TH" smtClean="0"/>
              <a:t>A-1  ตรายี่ห้อ</a:t>
            </a:r>
            <a:r>
              <a:rPr lang="en-US" altLang="th-TH" smtClean="0"/>
              <a:t> (Brand)</a:t>
            </a:r>
            <a:endParaRPr lang="th-TH" altLang="th-TH" smtClean="0"/>
          </a:p>
        </p:txBody>
      </p:sp>
      <p:sp>
        <p:nvSpPr>
          <p:cNvPr id="28057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8153400" cy="4343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h-TH" altLang="th-TH" smtClean="0"/>
              <a:t>ผู้อุปถัมภ์ตรายี่ห้อ</a:t>
            </a:r>
            <a:r>
              <a:rPr lang="en-US" altLang="th-TH" smtClean="0"/>
              <a:t> (Brand Sponsor)</a:t>
            </a:r>
            <a:endParaRPr lang="th-TH" altLang="th-TH" smtClean="0"/>
          </a:p>
          <a:p>
            <a:pPr lvl="1">
              <a:lnSpc>
                <a:spcPct val="90000"/>
              </a:lnSpc>
            </a:pPr>
            <a:r>
              <a:rPr lang="th-TH" altLang="th-TH" sz="3200" smtClean="0"/>
              <a:t>การใช้ชื่อตรายี่ห้อของผู้ผลิต</a:t>
            </a:r>
            <a:r>
              <a:rPr lang="en-US" altLang="th-TH" sz="3200" smtClean="0"/>
              <a:t> </a:t>
            </a:r>
            <a:br>
              <a:rPr lang="en-US" altLang="th-TH" sz="3200" smtClean="0"/>
            </a:br>
            <a:r>
              <a:rPr lang="en-US" altLang="th-TH" sz="3200" smtClean="0"/>
              <a:t>(Manufacturer’s Brand)</a:t>
            </a:r>
          </a:p>
          <a:p>
            <a:pPr lvl="1">
              <a:lnSpc>
                <a:spcPct val="90000"/>
              </a:lnSpc>
            </a:pPr>
            <a:r>
              <a:rPr lang="th-TH" altLang="th-TH" sz="3200" smtClean="0"/>
              <a:t>การใช้ชื่อตรายี่ห้อของคนกลาง</a:t>
            </a:r>
            <a:r>
              <a:rPr lang="en-US" altLang="th-TH" sz="3200" smtClean="0"/>
              <a:t> </a:t>
            </a:r>
            <a:br>
              <a:rPr lang="en-US" altLang="th-TH" sz="3200" smtClean="0"/>
            </a:br>
            <a:r>
              <a:rPr lang="en-US" altLang="th-TH" sz="3200" smtClean="0"/>
              <a:t>(Private Brand / House Brand)</a:t>
            </a:r>
          </a:p>
          <a:p>
            <a:pPr lvl="1">
              <a:lnSpc>
                <a:spcPct val="90000"/>
              </a:lnSpc>
            </a:pPr>
            <a:r>
              <a:rPr lang="th-TH" altLang="th-TH" sz="3200" smtClean="0"/>
              <a:t>การใช้ชื่อตรายี่ห้อตามที่ได้รับอนุญาต</a:t>
            </a:r>
            <a:br>
              <a:rPr lang="th-TH" altLang="th-TH" sz="3200" smtClean="0"/>
            </a:br>
            <a:r>
              <a:rPr lang="th-TH" altLang="th-TH" sz="3200" smtClean="0"/>
              <a:t>จากเจ้าของ </a:t>
            </a:r>
            <a:r>
              <a:rPr lang="en-US" altLang="th-TH" sz="3200" smtClean="0"/>
              <a:t>(Licensed Brand)</a:t>
            </a:r>
          </a:p>
          <a:p>
            <a:pPr lvl="1">
              <a:lnSpc>
                <a:spcPct val="90000"/>
              </a:lnSpc>
            </a:pPr>
            <a:r>
              <a:rPr lang="th-TH" altLang="th-TH" sz="3200" smtClean="0"/>
              <a:t>การใช้ชื่อตรายี่ห้อร่วมกัน</a:t>
            </a:r>
            <a:r>
              <a:rPr lang="en-US" altLang="th-TH" sz="3200" smtClean="0"/>
              <a:t> (Co-Branding)</a:t>
            </a:r>
            <a:endParaRPr lang="th-TH" altLang="th-TH" sz="3200" smtClean="0"/>
          </a:p>
        </p:txBody>
      </p:sp>
      <p:pic>
        <p:nvPicPr>
          <p:cNvPr id="280580" name="Picture 4" descr="C:\TU_DATA\TU2000\Training\MKIS dd 2000-Aug-23\Sample Web\Clinique\moisturein-contro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91"/>
          <a:stretch>
            <a:fillRect/>
          </a:stretch>
        </p:blipFill>
        <p:spPr bwMode="auto">
          <a:xfrm>
            <a:off x="7504113" y="3733800"/>
            <a:ext cx="13589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058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1193800"/>
            <a:ext cx="2346325" cy="238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80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280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280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280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280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280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280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0579" grpId="0" build="p" bldLvl="2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th-TH" smtClean="0"/>
              <a:t>A-1  ตรายี่ห้อ</a:t>
            </a:r>
            <a:r>
              <a:rPr lang="en-US" altLang="th-TH" smtClean="0"/>
              <a:t> (Brand)</a:t>
            </a:r>
            <a:endParaRPr lang="th-TH" altLang="th-TH" smtClean="0"/>
          </a:p>
        </p:txBody>
      </p:sp>
      <p:sp>
        <p:nvSpPr>
          <p:cNvPr id="281613" name="Rectangle 1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h-TH" altLang="th-TH" smtClean="0"/>
              <a:t>กลยุทธ์ตรายี่ห้อ</a:t>
            </a:r>
            <a:r>
              <a:rPr lang="en-US" altLang="th-TH" smtClean="0"/>
              <a:t> (Brand Strategy)</a:t>
            </a:r>
            <a:endParaRPr lang="th-TH" altLang="th-TH" smtClean="0"/>
          </a:p>
        </p:txBody>
      </p:sp>
      <p:sp>
        <p:nvSpPr>
          <p:cNvPr id="281604" name="Rectangle 4"/>
          <p:cNvSpPr>
            <a:spLocks noChangeArrowheads="1"/>
          </p:cNvSpPr>
          <p:nvPr/>
        </p:nvSpPr>
        <p:spPr bwMode="auto">
          <a:xfrm>
            <a:off x="2057400" y="3352800"/>
            <a:ext cx="3124200" cy="1295400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pPr>
              <a:lnSpc>
                <a:spcPct val="80000"/>
              </a:lnSpc>
            </a:pPr>
            <a:r>
              <a:rPr lang="th-TH" altLang="th-TH" sz="3600"/>
              <a:t>การขยายสายผลิตภัณฑ์</a:t>
            </a:r>
          </a:p>
          <a:p>
            <a:pPr>
              <a:lnSpc>
                <a:spcPct val="80000"/>
              </a:lnSpc>
            </a:pPr>
            <a:r>
              <a:rPr lang="en-US" altLang="th-TH" sz="3600"/>
              <a:t>(Line Extension)</a:t>
            </a:r>
            <a:endParaRPr lang="th-TH" altLang="th-TH" sz="3600"/>
          </a:p>
        </p:txBody>
      </p:sp>
      <p:sp>
        <p:nvSpPr>
          <p:cNvPr id="281605" name="Rectangle 5"/>
          <p:cNvSpPr>
            <a:spLocks noChangeArrowheads="1"/>
          </p:cNvSpPr>
          <p:nvPr/>
        </p:nvSpPr>
        <p:spPr bwMode="auto">
          <a:xfrm>
            <a:off x="2057400" y="4724400"/>
            <a:ext cx="3124200" cy="1295400"/>
          </a:xfrm>
          <a:prstGeom prst="rect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pPr>
              <a:lnSpc>
                <a:spcPct val="80000"/>
              </a:lnSpc>
            </a:pPr>
            <a:r>
              <a:rPr lang="th-TH" altLang="th-TH" sz="3600"/>
              <a:t>การใช้หลายตรายี่ห้อ</a:t>
            </a:r>
          </a:p>
          <a:p>
            <a:pPr>
              <a:lnSpc>
                <a:spcPct val="80000"/>
              </a:lnSpc>
            </a:pPr>
            <a:r>
              <a:rPr lang="en-US" altLang="th-TH" sz="3600"/>
              <a:t>(Multibrand)</a:t>
            </a:r>
            <a:endParaRPr lang="th-TH" altLang="th-TH" sz="3600"/>
          </a:p>
        </p:txBody>
      </p:sp>
      <p:sp>
        <p:nvSpPr>
          <p:cNvPr id="281606" name="Rectangle 6"/>
          <p:cNvSpPr>
            <a:spLocks noChangeArrowheads="1"/>
          </p:cNvSpPr>
          <p:nvPr/>
        </p:nvSpPr>
        <p:spPr bwMode="auto">
          <a:xfrm>
            <a:off x="5257800" y="3352800"/>
            <a:ext cx="3124200" cy="1295400"/>
          </a:xfrm>
          <a:prstGeom prst="rect">
            <a:avLst/>
          </a:prstGeom>
          <a:solidFill>
            <a:srgbClr val="CC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pPr>
              <a:lnSpc>
                <a:spcPct val="80000"/>
              </a:lnSpc>
            </a:pPr>
            <a:r>
              <a:rPr lang="th-TH" altLang="th-TH" sz="3600"/>
              <a:t>การขยายตรายี่ห้อ</a:t>
            </a:r>
          </a:p>
          <a:p>
            <a:pPr>
              <a:lnSpc>
                <a:spcPct val="80000"/>
              </a:lnSpc>
            </a:pPr>
            <a:r>
              <a:rPr lang="en-US" altLang="th-TH" sz="3600"/>
              <a:t>(Brand Extension)</a:t>
            </a:r>
            <a:endParaRPr lang="th-TH" altLang="th-TH" sz="3600"/>
          </a:p>
        </p:txBody>
      </p:sp>
      <p:sp>
        <p:nvSpPr>
          <p:cNvPr id="281607" name="Rectangle 7"/>
          <p:cNvSpPr>
            <a:spLocks noChangeArrowheads="1"/>
          </p:cNvSpPr>
          <p:nvPr/>
        </p:nvSpPr>
        <p:spPr bwMode="auto">
          <a:xfrm>
            <a:off x="5257800" y="4724400"/>
            <a:ext cx="3124200" cy="1295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pPr>
              <a:lnSpc>
                <a:spcPct val="80000"/>
              </a:lnSpc>
            </a:pPr>
            <a:r>
              <a:rPr lang="th-TH" altLang="th-TH" sz="3600"/>
              <a:t>การใช้ตรายี่ห้อใหม่</a:t>
            </a:r>
          </a:p>
          <a:p>
            <a:pPr>
              <a:lnSpc>
                <a:spcPct val="80000"/>
              </a:lnSpc>
            </a:pPr>
            <a:r>
              <a:rPr lang="en-US" altLang="th-TH" sz="3600"/>
              <a:t>(New Brand)</a:t>
            </a:r>
            <a:endParaRPr lang="th-TH" altLang="th-TH" sz="3600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711200" y="2744788"/>
            <a:ext cx="7200900" cy="3138487"/>
            <a:chOff x="448" y="1825"/>
            <a:chExt cx="4536" cy="1977"/>
          </a:xfrm>
        </p:grpSpPr>
        <p:sp>
          <p:nvSpPr>
            <p:cNvPr id="22537" name="Text Box 9"/>
            <p:cNvSpPr txBox="1">
              <a:spLocks noChangeArrowheads="1"/>
            </p:cNvSpPr>
            <p:nvPr/>
          </p:nvSpPr>
          <p:spPr bwMode="auto">
            <a:xfrm>
              <a:off x="448" y="2304"/>
              <a:ext cx="854" cy="6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>
                <a:lnSpc>
                  <a:spcPct val="80000"/>
                </a:lnSpc>
              </a:pPr>
              <a:r>
                <a:rPr lang="th-TH" altLang="th-TH" sz="3600"/>
                <a:t>ตรายี่ห้อ</a:t>
              </a:r>
            </a:p>
            <a:p>
              <a:pPr>
                <a:lnSpc>
                  <a:spcPct val="80000"/>
                </a:lnSpc>
              </a:pPr>
              <a:r>
                <a:rPr lang="th-TH" altLang="th-TH" sz="3600"/>
                <a:t>เดิม</a:t>
              </a:r>
            </a:p>
          </p:txBody>
        </p:sp>
        <p:sp>
          <p:nvSpPr>
            <p:cNvPr id="22538" name="Text Box 10"/>
            <p:cNvSpPr txBox="1">
              <a:spLocks noChangeArrowheads="1"/>
            </p:cNvSpPr>
            <p:nvPr/>
          </p:nvSpPr>
          <p:spPr bwMode="auto">
            <a:xfrm>
              <a:off x="458" y="3168"/>
              <a:ext cx="854" cy="6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>
                <a:lnSpc>
                  <a:spcPct val="80000"/>
                </a:lnSpc>
              </a:pPr>
              <a:r>
                <a:rPr lang="th-TH" altLang="th-TH" sz="3600"/>
                <a:t>ตรายี่ห้อ</a:t>
              </a:r>
            </a:p>
            <a:p>
              <a:pPr>
                <a:lnSpc>
                  <a:spcPct val="80000"/>
                </a:lnSpc>
              </a:pPr>
              <a:r>
                <a:rPr lang="th-TH" altLang="th-TH" sz="3600"/>
                <a:t>ใหม่</a:t>
              </a:r>
            </a:p>
          </p:txBody>
        </p:sp>
        <p:sp>
          <p:nvSpPr>
            <p:cNvPr id="22539" name="Text Box 11"/>
            <p:cNvSpPr txBox="1">
              <a:spLocks noChangeArrowheads="1"/>
            </p:cNvSpPr>
            <p:nvPr/>
          </p:nvSpPr>
          <p:spPr bwMode="auto">
            <a:xfrm>
              <a:off x="1603" y="1825"/>
              <a:ext cx="1329" cy="3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>
                <a:lnSpc>
                  <a:spcPct val="80000"/>
                </a:lnSpc>
              </a:pPr>
              <a:r>
                <a:rPr lang="th-TH" altLang="th-TH" sz="3600"/>
                <a:t>ผลิตภัณฑ์เดิม</a:t>
              </a:r>
            </a:p>
          </p:txBody>
        </p:sp>
        <p:sp>
          <p:nvSpPr>
            <p:cNvPr id="22540" name="Text Box 12"/>
            <p:cNvSpPr txBox="1">
              <a:spLocks noChangeArrowheads="1"/>
            </p:cNvSpPr>
            <p:nvPr/>
          </p:nvSpPr>
          <p:spPr bwMode="auto">
            <a:xfrm>
              <a:off x="3627" y="1825"/>
              <a:ext cx="1357" cy="3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>
                <a:lnSpc>
                  <a:spcPct val="80000"/>
                </a:lnSpc>
              </a:pPr>
              <a:r>
                <a:rPr lang="th-TH" altLang="th-TH" sz="3600"/>
                <a:t>ผลิตภัณฑ์ใหม่</a:t>
              </a:r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16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16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81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281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281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281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1613" grpId="0" build="p" autoUpdateAnimBg="0"/>
      <p:bldP spid="281604" grpId="0" animBg="1" autoUpdateAnimBg="0"/>
      <p:bldP spid="281605" grpId="0" animBg="1" autoUpdateAnimBg="0"/>
      <p:bldP spid="281606" grpId="0" animBg="1" autoUpdateAnimBg="0"/>
      <p:bldP spid="281607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th-TH" smtClean="0"/>
              <a:t>A-2  บรรจุภัณฑ์</a:t>
            </a:r>
            <a:r>
              <a:rPr lang="en-US" altLang="th-TH" smtClean="0"/>
              <a:t> (Packaging)</a:t>
            </a:r>
            <a:endParaRPr lang="th-TH" altLang="th-TH" smtClean="0"/>
          </a:p>
        </p:txBody>
      </p:sp>
      <p:sp>
        <p:nvSpPr>
          <p:cNvPr id="28774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8077200" cy="4343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h-TH" altLang="th-TH" sz="3600" smtClean="0"/>
              <a:t>สิ่งที่ใช้ห่อหุ้มหรือบรรจุผลิตภัณฑ์</a:t>
            </a:r>
          </a:p>
          <a:p>
            <a:pPr>
              <a:lnSpc>
                <a:spcPct val="90000"/>
              </a:lnSpc>
            </a:pPr>
            <a:r>
              <a:rPr lang="th-TH" altLang="th-TH" sz="3600" smtClean="0"/>
              <a:t>หน้าที่ของบรรจุภัณฑ์ --&gt; กำหนดแนวคิดเกี่ยวกับบรรจุภัณฑ์</a:t>
            </a:r>
          </a:p>
          <a:p>
            <a:pPr lvl="1">
              <a:lnSpc>
                <a:spcPct val="90000"/>
              </a:lnSpc>
            </a:pPr>
            <a:r>
              <a:rPr lang="th-TH" altLang="th-TH" sz="3600" smtClean="0"/>
              <a:t>เพื่อป้องผลิตภัณฑ์ในขณะขนส่ง ไม่ให้เสียหาย</a:t>
            </a:r>
          </a:p>
          <a:p>
            <a:pPr lvl="1">
              <a:lnSpc>
                <a:spcPct val="90000"/>
              </a:lnSpc>
            </a:pPr>
            <a:r>
              <a:rPr lang="th-TH" altLang="th-TH" sz="3600" smtClean="0"/>
              <a:t>เพื่อช่วยในการเก็บรักษาและนำผลิตภัณฑ์ไปใช้งาน</a:t>
            </a:r>
          </a:p>
          <a:p>
            <a:pPr lvl="1">
              <a:lnSpc>
                <a:spcPct val="90000"/>
              </a:lnSpc>
            </a:pPr>
            <a:r>
              <a:rPr lang="th-TH" altLang="th-TH" sz="3600" smtClean="0"/>
              <a:t>เพื่อช่วยให้คนกลางยอมรับผลิตภัณฑ์ได้ง่ายขึ้น</a:t>
            </a:r>
          </a:p>
          <a:p>
            <a:pPr lvl="1">
              <a:lnSpc>
                <a:spcPct val="90000"/>
              </a:lnSpc>
            </a:pPr>
            <a:r>
              <a:rPr lang="th-TH" altLang="th-TH" sz="3600" smtClean="0"/>
              <a:t>เพื่อช่วยกระตุ้นให้ผู้บริโภคซื้อผลิตภัณฑ์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87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87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87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87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87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87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747" grpId="0" build="p" bldLvl="2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th-TH" smtClean="0"/>
              <a:t>A-3  ป้ายฉลาก</a:t>
            </a:r>
            <a:r>
              <a:rPr lang="en-US" altLang="th-TH" smtClean="0"/>
              <a:t> (Labeling)</a:t>
            </a:r>
            <a:endParaRPr lang="th-TH" altLang="th-TH" smtClean="0"/>
          </a:p>
        </p:txBody>
      </p:sp>
      <p:sp>
        <p:nvSpPr>
          <p:cNvPr id="289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h-TH" altLang="th-TH" sz="3600" smtClean="0"/>
              <a:t>หน้าที่ของป้ายฉลาก</a:t>
            </a:r>
          </a:p>
          <a:p>
            <a:pPr lvl="1"/>
            <a:r>
              <a:rPr lang="en-US" altLang="th-TH" sz="3600" smtClean="0"/>
              <a:t>บอกชนิด</a:t>
            </a:r>
            <a:r>
              <a:rPr lang="th-TH" altLang="th-TH" sz="3600" smtClean="0"/>
              <a:t>ของผลิตภัณฑ์</a:t>
            </a:r>
            <a:r>
              <a:rPr lang="en-US" altLang="th-TH" sz="3600" smtClean="0"/>
              <a:t>และตรายี่ห้อ</a:t>
            </a:r>
          </a:p>
          <a:p>
            <a:pPr lvl="1"/>
            <a:r>
              <a:rPr lang="en-US" altLang="th-TH" sz="3600" smtClean="0"/>
              <a:t>ให้รายละเอียดเกี่ยวกับตัวผลิตภัณฑ์</a:t>
            </a:r>
          </a:p>
          <a:p>
            <a:pPr lvl="1"/>
            <a:r>
              <a:rPr lang="en-US" altLang="th-TH" sz="3600" smtClean="0"/>
              <a:t>ช่วยในการส่งเสริมการตลาดให้กับผลิตภัณฑ์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89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289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289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289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9795" grpId="0" build="p" bldLvl="2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0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h-TH" smtClean="0"/>
              <a:t>B. </a:t>
            </a:r>
            <a:r>
              <a:rPr lang="th-TH" altLang="th-TH" smtClean="0"/>
              <a:t>สายผลิตภัณฑ์ (Product </a:t>
            </a:r>
            <a:r>
              <a:rPr lang="en-US" altLang="th-TH" smtClean="0"/>
              <a:t>Line)</a:t>
            </a:r>
            <a:endParaRPr lang="th-TH" altLang="th-TH" smtClean="0"/>
          </a:p>
        </p:txBody>
      </p:sp>
      <p:sp>
        <p:nvSpPr>
          <p:cNvPr id="291851" name="Rectangle 11"/>
          <p:cNvSpPr>
            <a:spLocks noGrp="1" noChangeArrowheads="1"/>
          </p:cNvSpPr>
          <p:nvPr>
            <p:ph idx="1"/>
          </p:nvPr>
        </p:nvSpPr>
        <p:spPr>
          <a:xfrm>
            <a:off x="457200" y="1600201"/>
            <a:ext cx="5698976" cy="3124944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h-TH" altLang="th-TH" sz="3600" smtClean="0"/>
              <a:t>กลุ่มของผลิตภัณฑ์ที่มีความสัมพันธ์กันอย่างใกล้ชิด</a:t>
            </a:r>
          </a:p>
          <a:p>
            <a:pPr lvl="1">
              <a:lnSpc>
                <a:spcPct val="90000"/>
              </a:lnSpc>
            </a:pPr>
            <a:r>
              <a:rPr lang="th-TH" altLang="th-TH" sz="3600" smtClean="0"/>
              <a:t>การใช้งานคล้ายกัน ใช้ร่วมกันได้</a:t>
            </a:r>
          </a:p>
          <a:p>
            <a:pPr lvl="1">
              <a:lnSpc>
                <a:spcPct val="90000"/>
              </a:lnSpc>
            </a:pPr>
            <a:r>
              <a:rPr lang="th-TH" altLang="th-TH" sz="3600" smtClean="0"/>
              <a:t>ลักษณะภายนอกคล้ายกัน</a:t>
            </a:r>
          </a:p>
          <a:p>
            <a:pPr lvl="1">
              <a:lnSpc>
                <a:spcPct val="90000"/>
              </a:lnSpc>
            </a:pPr>
            <a:r>
              <a:rPr lang="th-TH" altLang="th-TH" sz="3600" smtClean="0"/>
              <a:t>ใช้ช่องทางการจำหน่ายร่วมกันได้</a:t>
            </a:r>
          </a:p>
          <a:p>
            <a:pPr lvl="1">
              <a:lnSpc>
                <a:spcPct val="90000"/>
              </a:lnSpc>
            </a:pPr>
            <a:r>
              <a:rPr lang="th-TH" altLang="th-TH" sz="3600" smtClean="0"/>
              <a:t>มีลูกค้าเป็นกลุ่มเดียวกัน</a:t>
            </a:r>
          </a:p>
          <a:p>
            <a:pPr lvl="1">
              <a:lnSpc>
                <a:spcPct val="90000"/>
              </a:lnSpc>
            </a:pPr>
            <a:r>
              <a:rPr lang="th-TH" altLang="th-TH" sz="3600" smtClean="0"/>
              <a:t>ช่วงระดับราคาใกล้เคียงกัน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1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1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91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91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91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91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1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1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91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91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91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91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1851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h-TH" smtClean="0"/>
              <a:t>B. </a:t>
            </a:r>
            <a:r>
              <a:rPr lang="th-TH" altLang="th-TH" smtClean="0"/>
              <a:t>สายผลิตภัณฑ์ (Product </a:t>
            </a:r>
            <a:r>
              <a:rPr lang="en-US" altLang="th-TH" smtClean="0"/>
              <a:t>Line)</a:t>
            </a:r>
            <a:endParaRPr lang="th-TH" altLang="th-TH" smtClean="0"/>
          </a:p>
        </p:txBody>
      </p:sp>
      <p:sp>
        <p:nvSpPr>
          <p:cNvPr id="297993" name="Rectangle 9"/>
          <p:cNvSpPr>
            <a:spLocks noGrp="1" noChangeArrowheads="1"/>
          </p:cNvSpPr>
          <p:nvPr>
            <p:ph idx="1"/>
          </p:nvPr>
        </p:nvSpPr>
        <p:spPr>
          <a:xfrm>
            <a:off x="0" y="1600200"/>
            <a:ext cx="86868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h-TH" altLang="th-TH" sz="3600" smtClean="0"/>
              <a:t>ความยาวของสายผลิตภัณฑ์</a:t>
            </a:r>
            <a:r>
              <a:rPr lang="en-US" altLang="th-TH" sz="3600" smtClean="0"/>
              <a:t> (Product Line Length)</a:t>
            </a:r>
          </a:p>
          <a:p>
            <a:pPr lvl="1">
              <a:lnSpc>
                <a:spcPct val="90000"/>
              </a:lnSpc>
            </a:pPr>
            <a:r>
              <a:rPr lang="th-TH" altLang="th-TH" sz="3600" smtClean="0"/>
              <a:t>ควรมีความยาวที่เหมาะสม เพื่อให้เกิดกำไรสูงสุด</a:t>
            </a:r>
          </a:p>
          <a:p>
            <a:pPr>
              <a:lnSpc>
                <a:spcPct val="90000"/>
              </a:lnSpc>
            </a:pPr>
            <a:r>
              <a:rPr lang="th-TH" altLang="th-TH" sz="3600" smtClean="0"/>
              <a:t>การตัดสินใจเพิ่ม-ลดความยาวของสายผลิตภัณฑ์</a:t>
            </a:r>
          </a:p>
          <a:p>
            <a:pPr lvl="1">
              <a:lnSpc>
                <a:spcPct val="90000"/>
              </a:lnSpc>
            </a:pPr>
            <a:r>
              <a:rPr lang="th-TH" altLang="th-TH" sz="3600" smtClean="0"/>
              <a:t>การขยายสายผลิตภัณฑ์</a:t>
            </a:r>
            <a:r>
              <a:rPr lang="en-US" altLang="th-TH" sz="3600" smtClean="0"/>
              <a:t> (Product Line Stretching)</a:t>
            </a:r>
          </a:p>
          <a:p>
            <a:pPr lvl="1">
              <a:lnSpc>
                <a:spcPct val="90000"/>
              </a:lnSpc>
            </a:pPr>
            <a:r>
              <a:rPr lang="th-TH" altLang="th-TH" sz="3600" smtClean="0"/>
              <a:t>การเพิ่มเติมสายผลิตภัณฑ์</a:t>
            </a:r>
            <a:r>
              <a:rPr lang="en-US" altLang="th-TH" sz="3600" smtClean="0"/>
              <a:t> (Product Line Filling)</a:t>
            </a:r>
          </a:p>
          <a:p>
            <a:pPr lvl="1">
              <a:lnSpc>
                <a:spcPct val="90000"/>
              </a:lnSpc>
            </a:pPr>
            <a:r>
              <a:rPr lang="th-TH" altLang="th-TH" sz="3600" smtClean="0"/>
              <a:t>การตัดทอนสายผลิตภัณฑ์</a:t>
            </a:r>
            <a:r>
              <a:rPr lang="en-US" altLang="th-TH" sz="3600" smtClean="0"/>
              <a:t> (Product Line Filling)</a:t>
            </a:r>
            <a:endParaRPr lang="th-TH" altLang="th-TH" sz="3600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79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79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979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979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979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979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979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979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79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979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979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979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993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609600"/>
            <a:ext cx="8443912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B-1  </a:t>
            </a:r>
            <a:r>
              <a:rPr lang="en-US" dirty="0" err="1" smtClean="0"/>
              <a:t>การขยายสายผลิตภัณฑ์</a:t>
            </a:r>
            <a:r>
              <a:rPr lang="en-US" dirty="0" smtClean="0"/>
              <a:t> </a:t>
            </a:r>
            <a:r>
              <a:rPr lang="en-US" sz="3600" dirty="0" smtClean="0"/>
              <a:t>(Product Line Stretching)</a:t>
            </a:r>
            <a:endParaRPr lang="th-TH" dirty="0" smtClean="0"/>
          </a:p>
        </p:txBody>
      </p:sp>
      <p:grpSp>
        <p:nvGrpSpPr>
          <p:cNvPr id="9226" name="Group 3"/>
          <p:cNvGrpSpPr>
            <a:grpSpLocks/>
          </p:cNvGrpSpPr>
          <p:nvPr/>
        </p:nvGrpSpPr>
        <p:grpSpPr bwMode="auto">
          <a:xfrm>
            <a:off x="152400" y="1905000"/>
            <a:ext cx="2743200" cy="2743200"/>
            <a:chOff x="96" y="1440"/>
            <a:chExt cx="1728" cy="1728"/>
          </a:xfrm>
        </p:grpSpPr>
        <p:grpSp>
          <p:nvGrpSpPr>
            <p:cNvPr id="9257" name="Group 4"/>
            <p:cNvGrpSpPr>
              <a:grpSpLocks/>
            </p:cNvGrpSpPr>
            <p:nvPr/>
          </p:nvGrpSpPr>
          <p:grpSpPr bwMode="auto">
            <a:xfrm>
              <a:off x="96" y="1440"/>
              <a:ext cx="1728" cy="1728"/>
              <a:chOff x="96" y="1440"/>
              <a:chExt cx="1728" cy="1728"/>
            </a:xfrm>
          </p:grpSpPr>
          <p:grpSp>
            <p:nvGrpSpPr>
              <p:cNvPr id="9258" name="Group 5"/>
              <p:cNvGrpSpPr>
                <a:grpSpLocks/>
              </p:cNvGrpSpPr>
              <p:nvPr/>
            </p:nvGrpSpPr>
            <p:grpSpPr bwMode="auto">
              <a:xfrm>
                <a:off x="432" y="1440"/>
                <a:ext cx="1392" cy="1392"/>
                <a:chOff x="384" y="2016"/>
                <a:chExt cx="1392" cy="1392"/>
              </a:xfrm>
            </p:grpSpPr>
            <p:sp>
              <p:nvSpPr>
                <p:cNvPr id="9261" name="Line 6"/>
                <p:cNvSpPr>
                  <a:spLocks noChangeShapeType="1"/>
                </p:cNvSpPr>
                <p:nvPr/>
              </p:nvSpPr>
              <p:spPr bwMode="auto">
                <a:xfrm>
                  <a:off x="384" y="2016"/>
                  <a:ext cx="0" cy="1392"/>
                </a:xfrm>
                <a:prstGeom prst="line">
                  <a:avLst/>
                </a:prstGeom>
                <a:noFill/>
                <a:ln w="28575">
                  <a:solidFill>
                    <a:srgbClr val="66CCFF"/>
                  </a:solidFill>
                  <a:round/>
                  <a:headEnd type="triangle" w="med" len="med"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th-TH"/>
                </a:p>
              </p:txBody>
            </p:sp>
            <p:sp>
              <p:nvSpPr>
                <p:cNvPr id="9262" name="Line 7"/>
                <p:cNvSpPr>
                  <a:spLocks noChangeShapeType="1"/>
                </p:cNvSpPr>
                <p:nvPr/>
              </p:nvSpPr>
              <p:spPr bwMode="auto">
                <a:xfrm rot="5400000">
                  <a:off x="1080" y="2712"/>
                  <a:ext cx="0" cy="1392"/>
                </a:xfrm>
                <a:prstGeom prst="line">
                  <a:avLst/>
                </a:prstGeom>
                <a:noFill/>
                <a:ln w="28575">
                  <a:solidFill>
                    <a:srgbClr val="66CCFF"/>
                  </a:solidFill>
                  <a:round/>
                  <a:headEnd type="triangle" w="med" len="med"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th-TH"/>
                </a:p>
              </p:txBody>
            </p:sp>
          </p:grpSp>
          <p:sp>
            <p:nvSpPr>
              <p:cNvPr id="9259" name="Text Box 8"/>
              <p:cNvSpPr txBox="1">
                <a:spLocks noChangeArrowheads="1"/>
              </p:cNvSpPr>
              <p:nvPr/>
            </p:nvSpPr>
            <p:spPr bwMode="auto">
              <a:xfrm>
                <a:off x="874" y="2918"/>
                <a:ext cx="507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1pPr>
                <a:lvl2pPr marL="742950" indent="-28575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2pPr>
                <a:lvl3pPr marL="11430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3pPr>
                <a:lvl4pPr marL="16002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4pPr>
                <a:lvl5pPr marL="20574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9pPr>
              </a:lstStyle>
              <a:p>
                <a:pPr algn="l"/>
                <a:r>
                  <a:rPr lang="th-TH" altLang="th-TH" sz="2000" i="1">
                    <a:latin typeface="Arial" pitchFamily="34" charset="0"/>
                  </a:rPr>
                  <a:t>Price</a:t>
                </a:r>
              </a:p>
            </p:txBody>
          </p:sp>
          <p:sp>
            <p:nvSpPr>
              <p:cNvPr id="9260" name="Text Box 9"/>
              <p:cNvSpPr txBox="1">
                <a:spLocks noChangeArrowheads="1"/>
              </p:cNvSpPr>
              <p:nvPr/>
            </p:nvSpPr>
            <p:spPr bwMode="auto">
              <a:xfrm rot="-5400000">
                <a:off x="-108" y="1989"/>
                <a:ext cx="657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1pPr>
                <a:lvl2pPr marL="742950" indent="-28575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2pPr>
                <a:lvl3pPr marL="11430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3pPr>
                <a:lvl4pPr marL="16002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4pPr>
                <a:lvl5pPr marL="20574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9pPr>
              </a:lstStyle>
              <a:p>
                <a:pPr algn="l"/>
                <a:r>
                  <a:rPr lang="th-TH" altLang="th-TH" sz="2000" i="1">
                    <a:latin typeface="Arial" pitchFamily="34" charset="0"/>
                  </a:rPr>
                  <a:t>Quality</a:t>
                </a:r>
              </a:p>
            </p:txBody>
          </p:sp>
        </p:grpSp>
        <p:graphicFrame>
          <p:nvGraphicFramePr>
            <p:cNvPr id="9224" name="Object 10"/>
            <p:cNvGraphicFramePr>
              <a:graphicFrameLocks noChangeAspect="1"/>
            </p:cNvGraphicFramePr>
            <p:nvPr/>
          </p:nvGraphicFramePr>
          <p:xfrm>
            <a:off x="960" y="1931"/>
            <a:ext cx="299" cy="37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77" name="Clip" r:id="rId4" imgW="475200" imgH="592920" progId="MS_ClipArt_Gallery.5">
                    <p:embed/>
                  </p:oleObj>
                </mc:Choice>
                <mc:Fallback>
                  <p:oleObj name="Clip" r:id="rId4" imgW="475200" imgH="592920" progId="MS_ClipArt_Gallery.5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60" y="1931"/>
                          <a:ext cx="299" cy="37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" name="Group 11"/>
          <p:cNvGrpSpPr>
            <a:grpSpLocks/>
          </p:cNvGrpSpPr>
          <p:nvPr/>
        </p:nvGrpSpPr>
        <p:grpSpPr bwMode="auto">
          <a:xfrm>
            <a:off x="685800" y="3063875"/>
            <a:ext cx="814388" cy="1050925"/>
            <a:chOff x="432" y="2170"/>
            <a:chExt cx="513" cy="662"/>
          </a:xfrm>
        </p:grpSpPr>
        <p:graphicFrame>
          <p:nvGraphicFramePr>
            <p:cNvPr id="9223" name="Object 12"/>
            <p:cNvGraphicFramePr>
              <a:graphicFrameLocks noChangeAspect="1"/>
            </p:cNvGraphicFramePr>
            <p:nvPr/>
          </p:nvGraphicFramePr>
          <p:xfrm>
            <a:off x="432" y="2466"/>
            <a:ext cx="513" cy="36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78" name="Clip" r:id="rId6" imgW="815040" imgH="582120" progId="MS_ClipArt_Gallery.5">
                    <p:embed/>
                  </p:oleObj>
                </mc:Choice>
                <mc:Fallback>
                  <p:oleObj name="Clip" r:id="rId6" imgW="815040" imgH="582120" progId="MS_ClipArt_Gallery.5">
                    <p:embed/>
                    <p:pic>
                      <p:nvPicPr>
                        <p:cNvPr id="0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2" y="2466"/>
                          <a:ext cx="513" cy="36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256" name="AutoShape 13"/>
            <p:cNvSpPr>
              <a:spLocks noChangeArrowheads="1"/>
            </p:cNvSpPr>
            <p:nvPr/>
          </p:nvSpPr>
          <p:spPr bwMode="auto">
            <a:xfrm rot="18900000" flipH="1">
              <a:off x="628" y="2262"/>
              <a:ext cx="374" cy="189"/>
            </a:xfrm>
            <a:prstGeom prst="rightArrow">
              <a:avLst>
                <a:gd name="adj1" fmla="val 50000"/>
                <a:gd name="adj2" fmla="val 89945"/>
              </a:avLst>
            </a:prstGeom>
            <a:solidFill>
              <a:srgbClr val="66CCFF"/>
            </a:solidFill>
            <a:ln w="9525">
              <a:solidFill>
                <a:srgbClr val="80008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endParaRPr lang="th-TH" altLang="th-TH"/>
            </a:p>
          </p:txBody>
        </p:sp>
      </p:grpSp>
      <p:grpSp>
        <p:nvGrpSpPr>
          <p:cNvPr id="9228" name="Group 14"/>
          <p:cNvGrpSpPr>
            <a:grpSpLocks/>
          </p:cNvGrpSpPr>
          <p:nvPr/>
        </p:nvGrpSpPr>
        <p:grpSpPr bwMode="auto">
          <a:xfrm>
            <a:off x="6019800" y="1905000"/>
            <a:ext cx="2743200" cy="2743200"/>
            <a:chOff x="3792" y="1440"/>
            <a:chExt cx="1728" cy="1728"/>
          </a:xfrm>
        </p:grpSpPr>
        <p:grpSp>
          <p:nvGrpSpPr>
            <p:cNvPr id="9250" name="Group 15"/>
            <p:cNvGrpSpPr>
              <a:grpSpLocks/>
            </p:cNvGrpSpPr>
            <p:nvPr/>
          </p:nvGrpSpPr>
          <p:grpSpPr bwMode="auto">
            <a:xfrm>
              <a:off x="3792" y="1440"/>
              <a:ext cx="1728" cy="1728"/>
              <a:chOff x="3792" y="1440"/>
              <a:chExt cx="1728" cy="1728"/>
            </a:xfrm>
          </p:grpSpPr>
          <p:grpSp>
            <p:nvGrpSpPr>
              <p:cNvPr id="9251" name="Group 16"/>
              <p:cNvGrpSpPr>
                <a:grpSpLocks/>
              </p:cNvGrpSpPr>
              <p:nvPr/>
            </p:nvGrpSpPr>
            <p:grpSpPr bwMode="auto">
              <a:xfrm>
                <a:off x="4128" y="1440"/>
                <a:ext cx="1392" cy="1392"/>
                <a:chOff x="384" y="2016"/>
                <a:chExt cx="1392" cy="1392"/>
              </a:xfrm>
            </p:grpSpPr>
            <p:sp>
              <p:nvSpPr>
                <p:cNvPr id="9254" name="Line 17"/>
                <p:cNvSpPr>
                  <a:spLocks noChangeShapeType="1"/>
                </p:cNvSpPr>
                <p:nvPr/>
              </p:nvSpPr>
              <p:spPr bwMode="auto">
                <a:xfrm>
                  <a:off x="384" y="2016"/>
                  <a:ext cx="0" cy="1392"/>
                </a:xfrm>
                <a:prstGeom prst="line">
                  <a:avLst/>
                </a:prstGeom>
                <a:noFill/>
                <a:ln w="28575">
                  <a:solidFill>
                    <a:srgbClr val="FF99FF"/>
                  </a:solidFill>
                  <a:round/>
                  <a:headEnd type="triangle" w="med" len="med"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th-TH"/>
                </a:p>
              </p:txBody>
            </p:sp>
            <p:sp>
              <p:nvSpPr>
                <p:cNvPr id="9255" name="Line 18"/>
                <p:cNvSpPr>
                  <a:spLocks noChangeShapeType="1"/>
                </p:cNvSpPr>
                <p:nvPr/>
              </p:nvSpPr>
              <p:spPr bwMode="auto">
                <a:xfrm rot="5400000">
                  <a:off x="1080" y="2712"/>
                  <a:ext cx="0" cy="1392"/>
                </a:xfrm>
                <a:prstGeom prst="line">
                  <a:avLst/>
                </a:prstGeom>
                <a:noFill/>
                <a:ln w="28575">
                  <a:solidFill>
                    <a:srgbClr val="FF99FF"/>
                  </a:solidFill>
                  <a:round/>
                  <a:headEnd type="triangle" w="med" len="med"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th-TH"/>
                </a:p>
              </p:txBody>
            </p:sp>
          </p:grpSp>
          <p:sp>
            <p:nvSpPr>
              <p:cNvPr id="9252" name="Text Box 19"/>
              <p:cNvSpPr txBox="1">
                <a:spLocks noChangeArrowheads="1"/>
              </p:cNvSpPr>
              <p:nvPr/>
            </p:nvSpPr>
            <p:spPr bwMode="auto">
              <a:xfrm>
                <a:off x="4570" y="2918"/>
                <a:ext cx="507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1pPr>
                <a:lvl2pPr marL="742950" indent="-28575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2pPr>
                <a:lvl3pPr marL="11430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3pPr>
                <a:lvl4pPr marL="16002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4pPr>
                <a:lvl5pPr marL="20574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9pPr>
              </a:lstStyle>
              <a:p>
                <a:pPr algn="l"/>
                <a:r>
                  <a:rPr lang="th-TH" altLang="th-TH" sz="2000" i="1">
                    <a:latin typeface="Arial" pitchFamily="34" charset="0"/>
                  </a:rPr>
                  <a:t>Price</a:t>
                </a:r>
              </a:p>
            </p:txBody>
          </p:sp>
          <p:sp>
            <p:nvSpPr>
              <p:cNvPr id="9253" name="Text Box 20"/>
              <p:cNvSpPr txBox="1">
                <a:spLocks noChangeArrowheads="1"/>
              </p:cNvSpPr>
              <p:nvPr/>
            </p:nvSpPr>
            <p:spPr bwMode="auto">
              <a:xfrm rot="-5400000">
                <a:off x="3588" y="2008"/>
                <a:ext cx="657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1pPr>
                <a:lvl2pPr marL="742950" indent="-28575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2pPr>
                <a:lvl3pPr marL="11430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3pPr>
                <a:lvl4pPr marL="16002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4pPr>
                <a:lvl5pPr marL="20574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9pPr>
              </a:lstStyle>
              <a:p>
                <a:pPr algn="l"/>
                <a:r>
                  <a:rPr lang="th-TH" altLang="th-TH" sz="2000" i="1">
                    <a:latin typeface="Arial" pitchFamily="34" charset="0"/>
                  </a:rPr>
                  <a:t>Quality</a:t>
                </a:r>
              </a:p>
            </p:txBody>
          </p:sp>
        </p:grpSp>
        <p:graphicFrame>
          <p:nvGraphicFramePr>
            <p:cNvPr id="9222" name="Object 21"/>
            <p:cNvGraphicFramePr>
              <a:graphicFrameLocks noChangeAspect="1"/>
            </p:cNvGraphicFramePr>
            <p:nvPr/>
          </p:nvGraphicFramePr>
          <p:xfrm>
            <a:off x="4656" y="1931"/>
            <a:ext cx="299" cy="37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79" name="Clip" r:id="rId8" imgW="475200" imgH="592920" progId="MS_ClipArt_Gallery.5">
                    <p:embed/>
                  </p:oleObj>
                </mc:Choice>
                <mc:Fallback>
                  <p:oleObj name="Clip" r:id="rId8" imgW="475200" imgH="592920" progId="MS_ClipArt_Gallery.5">
                    <p:embed/>
                    <p:pic>
                      <p:nvPicPr>
                        <p:cNvPr id="0" name="Object 2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56" y="1931"/>
                          <a:ext cx="299" cy="37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9" name="Group 22"/>
          <p:cNvGrpSpPr>
            <a:grpSpLocks/>
          </p:cNvGrpSpPr>
          <p:nvPr/>
        </p:nvGrpSpPr>
        <p:grpSpPr bwMode="auto">
          <a:xfrm>
            <a:off x="6553200" y="1676400"/>
            <a:ext cx="2286000" cy="2438400"/>
            <a:chOff x="4128" y="1296"/>
            <a:chExt cx="1440" cy="1536"/>
          </a:xfrm>
        </p:grpSpPr>
        <p:graphicFrame>
          <p:nvGraphicFramePr>
            <p:cNvPr id="9220" name="Object 23"/>
            <p:cNvGraphicFramePr>
              <a:graphicFrameLocks noChangeAspect="1"/>
            </p:cNvGraphicFramePr>
            <p:nvPr/>
          </p:nvGraphicFramePr>
          <p:xfrm>
            <a:off x="4128" y="2466"/>
            <a:ext cx="513" cy="36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80" name="Clip" r:id="rId9" imgW="815040" imgH="582120" progId="MS_ClipArt_Gallery.5">
                    <p:embed/>
                  </p:oleObj>
                </mc:Choice>
                <mc:Fallback>
                  <p:oleObj name="Clip" r:id="rId9" imgW="815040" imgH="582120" progId="MS_ClipArt_Gallery.5">
                    <p:embed/>
                    <p:pic>
                      <p:nvPicPr>
                        <p:cNvPr id="0" name="Object 2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28" y="2466"/>
                          <a:ext cx="513" cy="36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221" name="Object 24"/>
            <p:cNvGraphicFramePr>
              <a:graphicFrameLocks noChangeAspect="1"/>
            </p:cNvGraphicFramePr>
            <p:nvPr/>
          </p:nvGraphicFramePr>
          <p:xfrm>
            <a:off x="5190" y="1296"/>
            <a:ext cx="378" cy="58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81" name="Clip" r:id="rId10" imgW="600480" imgH="928800" progId="MS_ClipArt_Gallery.5">
                    <p:embed/>
                  </p:oleObj>
                </mc:Choice>
                <mc:Fallback>
                  <p:oleObj name="Clip" r:id="rId10" imgW="600480" imgH="928800" progId="MS_ClipArt_Gallery.5">
                    <p:embed/>
                    <p:pic>
                      <p:nvPicPr>
                        <p:cNvPr id="0" name="Object 2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90" y="1296"/>
                          <a:ext cx="378" cy="58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248" name="AutoShape 25"/>
            <p:cNvSpPr>
              <a:spLocks noChangeArrowheads="1"/>
            </p:cNvSpPr>
            <p:nvPr/>
          </p:nvSpPr>
          <p:spPr bwMode="auto">
            <a:xfrm rot="18900000" flipH="1">
              <a:off x="4327" y="2252"/>
              <a:ext cx="374" cy="189"/>
            </a:xfrm>
            <a:prstGeom prst="rightArrow">
              <a:avLst>
                <a:gd name="adj1" fmla="val 50000"/>
                <a:gd name="adj2" fmla="val 89945"/>
              </a:avLst>
            </a:prstGeom>
            <a:solidFill>
              <a:srgbClr val="FF99FF"/>
            </a:solidFill>
            <a:ln w="9525">
              <a:solidFill>
                <a:srgbClr val="80008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endParaRPr lang="th-TH" altLang="th-TH"/>
            </a:p>
          </p:txBody>
        </p:sp>
        <p:sp>
          <p:nvSpPr>
            <p:cNvPr id="9249" name="AutoShape 26"/>
            <p:cNvSpPr>
              <a:spLocks noChangeArrowheads="1"/>
            </p:cNvSpPr>
            <p:nvPr/>
          </p:nvSpPr>
          <p:spPr bwMode="auto">
            <a:xfrm rot="18900000" flipV="1">
              <a:off x="4855" y="1734"/>
              <a:ext cx="374" cy="189"/>
            </a:xfrm>
            <a:prstGeom prst="rightArrow">
              <a:avLst>
                <a:gd name="adj1" fmla="val 50000"/>
                <a:gd name="adj2" fmla="val 89945"/>
              </a:avLst>
            </a:prstGeom>
            <a:solidFill>
              <a:srgbClr val="FF99FF"/>
            </a:solidFill>
            <a:ln w="9525">
              <a:solidFill>
                <a:srgbClr val="80008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endParaRPr lang="th-TH" altLang="th-TH"/>
            </a:p>
          </p:txBody>
        </p:sp>
      </p:grpSp>
      <p:grpSp>
        <p:nvGrpSpPr>
          <p:cNvPr id="9230" name="Group 27"/>
          <p:cNvGrpSpPr>
            <a:grpSpLocks/>
          </p:cNvGrpSpPr>
          <p:nvPr/>
        </p:nvGrpSpPr>
        <p:grpSpPr bwMode="auto">
          <a:xfrm>
            <a:off x="3048000" y="1905000"/>
            <a:ext cx="2743200" cy="2743200"/>
            <a:chOff x="1920" y="1440"/>
            <a:chExt cx="1728" cy="1728"/>
          </a:xfrm>
        </p:grpSpPr>
        <p:grpSp>
          <p:nvGrpSpPr>
            <p:cNvPr id="9242" name="Group 28"/>
            <p:cNvGrpSpPr>
              <a:grpSpLocks/>
            </p:cNvGrpSpPr>
            <p:nvPr/>
          </p:nvGrpSpPr>
          <p:grpSpPr bwMode="auto">
            <a:xfrm>
              <a:off x="1920" y="1440"/>
              <a:ext cx="1728" cy="1728"/>
              <a:chOff x="1920" y="1440"/>
              <a:chExt cx="1728" cy="1728"/>
            </a:xfrm>
          </p:grpSpPr>
          <p:grpSp>
            <p:nvGrpSpPr>
              <p:cNvPr id="9243" name="Group 29"/>
              <p:cNvGrpSpPr>
                <a:grpSpLocks/>
              </p:cNvGrpSpPr>
              <p:nvPr/>
            </p:nvGrpSpPr>
            <p:grpSpPr bwMode="auto">
              <a:xfrm>
                <a:off x="2256" y="1440"/>
                <a:ext cx="1392" cy="1392"/>
                <a:chOff x="384" y="2016"/>
                <a:chExt cx="1392" cy="1392"/>
              </a:xfrm>
            </p:grpSpPr>
            <p:sp>
              <p:nvSpPr>
                <p:cNvPr id="9246" name="Line 30"/>
                <p:cNvSpPr>
                  <a:spLocks noChangeShapeType="1"/>
                </p:cNvSpPr>
                <p:nvPr/>
              </p:nvSpPr>
              <p:spPr bwMode="auto">
                <a:xfrm>
                  <a:off x="384" y="2016"/>
                  <a:ext cx="0" cy="1392"/>
                </a:xfrm>
                <a:prstGeom prst="line">
                  <a:avLst/>
                </a:prstGeom>
                <a:noFill/>
                <a:ln w="28575">
                  <a:solidFill>
                    <a:srgbClr val="99FF99"/>
                  </a:solidFill>
                  <a:round/>
                  <a:headEnd type="triangle" w="med" len="med"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th-TH"/>
                </a:p>
              </p:txBody>
            </p:sp>
            <p:sp>
              <p:nvSpPr>
                <p:cNvPr id="9247" name="Line 31"/>
                <p:cNvSpPr>
                  <a:spLocks noChangeShapeType="1"/>
                </p:cNvSpPr>
                <p:nvPr/>
              </p:nvSpPr>
              <p:spPr bwMode="auto">
                <a:xfrm rot="5400000">
                  <a:off x="1080" y="2712"/>
                  <a:ext cx="0" cy="1392"/>
                </a:xfrm>
                <a:prstGeom prst="line">
                  <a:avLst/>
                </a:prstGeom>
                <a:noFill/>
                <a:ln w="28575">
                  <a:solidFill>
                    <a:srgbClr val="99FF99"/>
                  </a:solidFill>
                  <a:round/>
                  <a:headEnd type="triangle" w="med" len="med"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th-TH"/>
                </a:p>
              </p:txBody>
            </p:sp>
          </p:grpSp>
          <p:sp>
            <p:nvSpPr>
              <p:cNvPr id="9244" name="Text Box 32"/>
              <p:cNvSpPr txBox="1">
                <a:spLocks noChangeArrowheads="1"/>
              </p:cNvSpPr>
              <p:nvPr/>
            </p:nvSpPr>
            <p:spPr bwMode="auto">
              <a:xfrm>
                <a:off x="2698" y="2918"/>
                <a:ext cx="507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1pPr>
                <a:lvl2pPr marL="742950" indent="-28575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2pPr>
                <a:lvl3pPr marL="11430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3pPr>
                <a:lvl4pPr marL="16002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4pPr>
                <a:lvl5pPr marL="20574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9pPr>
              </a:lstStyle>
              <a:p>
                <a:pPr algn="l"/>
                <a:r>
                  <a:rPr lang="th-TH" altLang="th-TH" sz="2000" i="1">
                    <a:latin typeface="Arial" pitchFamily="34" charset="0"/>
                  </a:rPr>
                  <a:t>Price</a:t>
                </a:r>
              </a:p>
            </p:txBody>
          </p:sp>
          <p:sp>
            <p:nvSpPr>
              <p:cNvPr id="9245" name="Text Box 33"/>
              <p:cNvSpPr txBox="1">
                <a:spLocks noChangeArrowheads="1"/>
              </p:cNvSpPr>
              <p:nvPr/>
            </p:nvSpPr>
            <p:spPr bwMode="auto">
              <a:xfrm rot="-5400000">
                <a:off x="1716" y="2008"/>
                <a:ext cx="657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1pPr>
                <a:lvl2pPr marL="742950" indent="-28575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2pPr>
                <a:lvl3pPr marL="11430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3pPr>
                <a:lvl4pPr marL="16002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4pPr>
                <a:lvl5pPr marL="20574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9pPr>
              </a:lstStyle>
              <a:p>
                <a:pPr algn="l"/>
                <a:r>
                  <a:rPr lang="th-TH" altLang="th-TH" sz="2000" i="1">
                    <a:latin typeface="Arial" pitchFamily="34" charset="0"/>
                  </a:rPr>
                  <a:t>Quality</a:t>
                </a:r>
              </a:p>
            </p:txBody>
          </p:sp>
        </p:grpSp>
        <p:graphicFrame>
          <p:nvGraphicFramePr>
            <p:cNvPr id="9219" name="Object 34"/>
            <p:cNvGraphicFramePr>
              <a:graphicFrameLocks noChangeAspect="1"/>
            </p:cNvGraphicFramePr>
            <p:nvPr/>
          </p:nvGraphicFramePr>
          <p:xfrm>
            <a:off x="2784" y="1931"/>
            <a:ext cx="299" cy="37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82" name="Clip" r:id="rId12" imgW="475200" imgH="592920" progId="MS_ClipArt_Gallery.5">
                    <p:embed/>
                  </p:oleObj>
                </mc:Choice>
                <mc:Fallback>
                  <p:oleObj name="Clip" r:id="rId12" imgW="475200" imgH="592920" progId="MS_ClipArt_Gallery.5">
                    <p:embed/>
                    <p:pic>
                      <p:nvPicPr>
                        <p:cNvPr id="0" name="Object 3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84" y="1931"/>
                          <a:ext cx="299" cy="37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3" name="Group 35"/>
          <p:cNvGrpSpPr>
            <a:grpSpLocks/>
          </p:cNvGrpSpPr>
          <p:nvPr/>
        </p:nvGrpSpPr>
        <p:grpSpPr bwMode="auto">
          <a:xfrm>
            <a:off x="4881563" y="1676400"/>
            <a:ext cx="985837" cy="1127125"/>
            <a:chOff x="3075" y="1296"/>
            <a:chExt cx="621" cy="710"/>
          </a:xfrm>
        </p:grpSpPr>
        <p:graphicFrame>
          <p:nvGraphicFramePr>
            <p:cNvPr id="9218" name="Object 36"/>
            <p:cNvGraphicFramePr>
              <a:graphicFrameLocks noChangeAspect="1"/>
            </p:cNvGraphicFramePr>
            <p:nvPr/>
          </p:nvGraphicFramePr>
          <p:xfrm>
            <a:off x="3318" y="1296"/>
            <a:ext cx="378" cy="58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83" name="Clip" r:id="rId13" imgW="600480" imgH="928800" progId="MS_ClipArt_Gallery.5">
                    <p:embed/>
                  </p:oleObj>
                </mc:Choice>
                <mc:Fallback>
                  <p:oleObj name="Clip" r:id="rId13" imgW="600480" imgH="928800" progId="MS_ClipArt_Gallery.5">
                    <p:embed/>
                    <p:pic>
                      <p:nvPicPr>
                        <p:cNvPr id="0" name="Object 3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18" y="1296"/>
                          <a:ext cx="378" cy="58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241" name="AutoShape 37"/>
            <p:cNvSpPr>
              <a:spLocks noChangeArrowheads="1"/>
            </p:cNvSpPr>
            <p:nvPr/>
          </p:nvSpPr>
          <p:spPr bwMode="auto">
            <a:xfrm rot="18900000" flipV="1">
              <a:off x="2983" y="1724"/>
              <a:ext cx="374" cy="189"/>
            </a:xfrm>
            <a:prstGeom prst="rightArrow">
              <a:avLst>
                <a:gd name="adj1" fmla="val 50000"/>
                <a:gd name="adj2" fmla="val 89945"/>
              </a:avLst>
            </a:prstGeom>
            <a:solidFill>
              <a:srgbClr val="99FF99"/>
            </a:solidFill>
            <a:ln w="9525">
              <a:solidFill>
                <a:srgbClr val="80008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endParaRPr lang="th-TH" altLang="th-TH"/>
            </a:p>
          </p:txBody>
        </p:sp>
      </p:grpSp>
      <p:grpSp>
        <p:nvGrpSpPr>
          <p:cNvPr id="14" name="Group 38"/>
          <p:cNvGrpSpPr>
            <a:grpSpLocks/>
          </p:cNvGrpSpPr>
          <p:nvPr/>
        </p:nvGrpSpPr>
        <p:grpSpPr bwMode="auto">
          <a:xfrm>
            <a:off x="438150" y="4819650"/>
            <a:ext cx="2738438" cy="1601788"/>
            <a:chOff x="276" y="3216"/>
            <a:chExt cx="1725" cy="1009"/>
          </a:xfrm>
        </p:grpSpPr>
        <p:sp>
          <p:nvSpPr>
            <p:cNvPr id="9239" name="Rectangle 39"/>
            <p:cNvSpPr>
              <a:spLocks noChangeArrowheads="1"/>
            </p:cNvSpPr>
            <p:nvPr/>
          </p:nvSpPr>
          <p:spPr bwMode="auto">
            <a:xfrm>
              <a:off x="528" y="3216"/>
              <a:ext cx="1200" cy="336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th-TH" altLang="th-TH" sz="3600"/>
                <a:t>Downward</a:t>
              </a:r>
            </a:p>
          </p:txBody>
        </p:sp>
        <p:sp>
          <p:nvSpPr>
            <p:cNvPr id="9240" name="Text Box 40"/>
            <p:cNvSpPr txBox="1">
              <a:spLocks noChangeArrowheads="1"/>
            </p:cNvSpPr>
            <p:nvPr/>
          </p:nvSpPr>
          <p:spPr bwMode="auto">
            <a:xfrm>
              <a:off x="276" y="3601"/>
              <a:ext cx="1725" cy="6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th-TH" altLang="th-TH"/>
                <a:t>สร้างภาพลักษณ์ก่อน</a:t>
              </a:r>
            </a:p>
            <a:p>
              <a:pPr>
                <a:lnSpc>
                  <a:spcPct val="90000"/>
                </a:lnSpc>
              </a:pPr>
              <a:r>
                <a:rPr lang="th-TH" altLang="th-TH"/>
                <a:t>แล้วจึงเพิ่มยอดขาย</a:t>
              </a:r>
            </a:p>
          </p:txBody>
        </p:sp>
      </p:grpSp>
      <p:grpSp>
        <p:nvGrpSpPr>
          <p:cNvPr id="15" name="Group 41"/>
          <p:cNvGrpSpPr>
            <a:grpSpLocks/>
          </p:cNvGrpSpPr>
          <p:nvPr/>
        </p:nvGrpSpPr>
        <p:grpSpPr bwMode="auto">
          <a:xfrm>
            <a:off x="3486150" y="4819650"/>
            <a:ext cx="2432050" cy="1601788"/>
            <a:chOff x="2196" y="3216"/>
            <a:chExt cx="1532" cy="1009"/>
          </a:xfrm>
        </p:grpSpPr>
        <p:sp>
          <p:nvSpPr>
            <p:cNvPr id="9237" name="Rectangle 42"/>
            <p:cNvSpPr>
              <a:spLocks noChangeArrowheads="1"/>
            </p:cNvSpPr>
            <p:nvPr/>
          </p:nvSpPr>
          <p:spPr bwMode="auto">
            <a:xfrm>
              <a:off x="2352" y="3216"/>
              <a:ext cx="1200" cy="336"/>
            </a:xfrm>
            <a:prstGeom prst="rect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th-TH" altLang="th-TH" sz="3600"/>
                <a:t>Upward</a:t>
              </a:r>
            </a:p>
          </p:txBody>
        </p:sp>
        <p:sp>
          <p:nvSpPr>
            <p:cNvPr id="9238" name="Text Box 43"/>
            <p:cNvSpPr txBox="1">
              <a:spLocks noChangeArrowheads="1"/>
            </p:cNvSpPr>
            <p:nvPr/>
          </p:nvSpPr>
          <p:spPr bwMode="auto">
            <a:xfrm>
              <a:off x="2196" y="3601"/>
              <a:ext cx="1532" cy="6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th-TH" altLang="th-TH"/>
                <a:t>เจาะตลาดก่อน</a:t>
              </a:r>
            </a:p>
            <a:p>
              <a:pPr>
                <a:lnSpc>
                  <a:spcPct val="90000"/>
                </a:lnSpc>
              </a:pPr>
              <a:r>
                <a:rPr lang="th-TH" altLang="th-TH"/>
                <a:t>แล้วจึงยกระดับขึ้น</a:t>
              </a:r>
            </a:p>
          </p:txBody>
        </p:sp>
      </p:grpSp>
      <p:grpSp>
        <p:nvGrpSpPr>
          <p:cNvPr id="16" name="Group 44"/>
          <p:cNvGrpSpPr>
            <a:grpSpLocks/>
          </p:cNvGrpSpPr>
          <p:nvPr/>
        </p:nvGrpSpPr>
        <p:grpSpPr bwMode="auto">
          <a:xfrm>
            <a:off x="6426200" y="4819650"/>
            <a:ext cx="2497138" cy="1601788"/>
            <a:chOff x="4048" y="3216"/>
            <a:chExt cx="1573" cy="1009"/>
          </a:xfrm>
        </p:grpSpPr>
        <p:sp>
          <p:nvSpPr>
            <p:cNvPr id="9235" name="Rectangle 45"/>
            <p:cNvSpPr>
              <a:spLocks noChangeArrowheads="1"/>
            </p:cNvSpPr>
            <p:nvPr/>
          </p:nvSpPr>
          <p:spPr bwMode="auto">
            <a:xfrm>
              <a:off x="4224" y="3216"/>
              <a:ext cx="1200" cy="336"/>
            </a:xfrm>
            <a:prstGeom prst="rect">
              <a:avLst/>
            </a:prstGeom>
            <a:solidFill>
              <a:srgbClr val="FF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th-TH" altLang="th-TH" sz="3600"/>
                <a:t>Two-way</a:t>
              </a:r>
            </a:p>
          </p:txBody>
        </p:sp>
        <p:sp>
          <p:nvSpPr>
            <p:cNvPr id="9236" name="Text Box 46"/>
            <p:cNvSpPr txBox="1">
              <a:spLocks noChangeArrowheads="1"/>
            </p:cNvSpPr>
            <p:nvPr/>
          </p:nvSpPr>
          <p:spPr bwMode="auto">
            <a:xfrm>
              <a:off x="4048" y="3601"/>
              <a:ext cx="1573" cy="6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th-TH" altLang="th-TH"/>
                <a:t>เพิ่มยอดขาย</a:t>
              </a:r>
            </a:p>
            <a:p>
              <a:pPr>
                <a:lnSpc>
                  <a:spcPct val="90000"/>
                </a:lnSpc>
              </a:pPr>
              <a:r>
                <a:rPr lang="th-TH" altLang="th-TH"/>
                <a:t>สร้างความเป็นผู้นำ</a:t>
              </a:r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th-TH" smtClean="0"/>
              <a:t>ผลิตภัณฑ์</a:t>
            </a:r>
            <a:r>
              <a:rPr lang="en-US" altLang="th-TH" smtClean="0"/>
              <a:t> (Product</a:t>
            </a:r>
            <a:r>
              <a:rPr lang="th-TH" altLang="th-TH" smtClean="0"/>
              <a:t>)</a:t>
            </a:r>
          </a:p>
        </p:txBody>
      </p:sp>
      <p:sp>
        <p:nvSpPr>
          <p:cNvPr id="264195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341438"/>
            <a:ext cx="8515350" cy="4754562"/>
          </a:xfrm>
        </p:spPr>
        <p:txBody>
          <a:bodyPr rtlCol="0">
            <a:normAutofit lnSpcReduction="10000"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th-TH" dirty="0" smtClean="0"/>
              <a:t>“</a:t>
            </a:r>
            <a:r>
              <a:rPr lang="th-TH" sz="3600" dirty="0" smtClean="0"/>
              <a:t>ข้อเสนอทางการตลาด” ที่สามารถนำเสนอให้กับตลาดหรือกลุ่มเป้าหมาย เพื่อให้เกิดความสนใจ นำไปใช้หรือบริโภค และสามารถตอบสนองความจำเป็นหรือความต้องการได้</a:t>
            </a:r>
          </a:p>
          <a:p>
            <a:pPr lvl="1" fontAlgn="auto">
              <a:lnSpc>
                <a:spcPct val="110000"/>
              </a:lnSpc>
              <a:spcAft>
                <a:spcPts val="0"/>
              </a:spcAft>
              <a:defRPr/>
            </a:pPr>
            <a:r>
              <a:rPr lang="th-TH" sz="3600" dirty="0" smtClean="0"/>
              <a:t>สินค้า </a:t>
            </a:r>
            <a:r>
              <a:rPr lang="en-US" sz="3600" dirty="0" smtClean="0"/>
              <a:t>(Goods)</a:t>
            </a:r>
            <a:endParaRPr lang="th-TH" sz="3600" dirty="0" smtClean="0"/>
          </a:p>
          <a:p>
            <a:pPr lvl="1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th-TH" sz="3600" dirty="0" smtClean="0"/>
              <a:t>บริการ (</a:t>
            </a:r>
            <a:r>
              <a:rPr lang="th-TH" sz="3600" dirty="0" err="1" smtClean="0"/>
              <a:t>Services</a:t>
            </a:r>
            <a:r>
              <a:rPr lang="th-TH" sz="3600" dirty="0" smtClean="0"/>
              <a:t>)</a:t>
            </a:r>
          </a:p>
          <a:p>
            <a:pPr lvl="1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th-TH" sz="3600" dirty="0" smtClean="0"/>
              <a:t>สถานที่ (</a:t>
            </a:r>
            <a:r>
              <a:rPr lang="th-TH" sz="3600" dirty="0" err="1" smtClean="0"/>
              <a:t>Places</a:t>
            </a:r>
            <a:r>
              <a:rPr lang="th-TH" sz="3600" dirty="0" smtClean="0"/>
              <a:t>)</a:t>
            </a:r>
          </a:p>
          <a:p>
            <a:pPr lvl="1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th-TH" sz="3600" dirty="0" smtClean="0"/>
              <a:t>องค์การ (</a:t>
            </a:r>
            <a:r>
              <a:rPr lang="th-TH" sz="3600" dirty="0" err="1" smtClean="0"/>
              <a:t>Organizations</a:t>
            </a:r>
            <a:r>
              <a:rPr lang="th-TH" sz="3600" dirty="0" smtClean="0"/>
              <a:t>)</a:t>
            </a:r>
          </a:p>
          <a:p>
            <a:pPr lvl="1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th-TH" sz="3600" dirty="0" smtClean="0"/>
              <a:t>บุคคล (</a:t>
            </a:r>
            <a:r>
              <a:rPr lang="th-TH" sz="3600" dirty="0" err="1" smtClean="0"/>
              <a:t>Persons</a:t>
            </a:r>
            <a:r>
              <a:rPr lang="th-TH" sz="3600" dirty="0" smtClean="0"/>
              <a:t>)</a:t>
            </a:r>
          </a:p>
          <a:p>
            <a:pPr lvl="1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th-TH" sz="3600" dirty="0" smtClean="0"/>
              <a:t>ความคิด (</a:t>
            </a:r>
            <a:r>
              <a:rPr lang="th-TH" sz="3600" dirty="0" err="1" smtClean="0"/>
              <a:t>Ideas</a:t>
            </a:r>
            <a:r>
              <a:rPr lang="th-TH" sz="3600" dirty="0" smtClean="0"/>
              <a:t>)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7456488" y="3200400"/>
          <a:ext cx="1458912" cy="358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Clip" r:id="rId4" imgW="483480" imgH="1185480" progId="MS_ClipArt_Gallery.5">
                  <p:embed/>
                </p:oleObj>
              </mc:Choice>
              <mc:Fallback>
                <p:oleObj name="Clip" r:id="rId4" imgW="483480" imgH="1185480" progId="MS_ClipArt_Gallery.5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56488" y="3200400"/>
                        <a:ext cx="1458912" cy="3581400"/>
                      </a:xfrm>
                      <a:prstGeom prst="rect">
                        <a:avLst/>
                      </a:prstGeom>
                      <a:solidFill>
                        <a:srgbClr val="CCCC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5"/>
          <p:cNvGraphicFramePr>
            <a:graphicFrameLocks noChangeAspect="1"/>
          </p:cNvGraphicFramePr>
          <p:nvPr/>
        </p:nvGraphicFramePr>
        <p:xfrm>
          <a:off x="5715000" y="4876800"/>
          <a:ext cx="1470025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Clip" r:id="rId6" imgW="733320" imgH="875880" progId="MS_ClipArt_Gallery.5">
                  <p:embed/>
                </p:oleObj>
              </mc:Choice>
              <mc:Fallback>
                <p:oleObj name="Clip" r:id="rId6" imgW="733320" imgH="875880" progId="MS_ClipArt_Gallery.5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4876800"/>
                        <a:ext cx="1470025" cy="175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6"/>
          <p:cNvGraphicFramePr>
            <a:graphicFrameLocks noChangeAspect="1"/>
          </p:cNvGraphicFramePr>
          <p:nvPr/>
        </p:nvGraphicFramePr>
        <p:xfrm>
          <a:off x="6623050" y="3124200"/>
          <a:ext cx="53975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Clip" r:id="rId8" imgW="552600" imgH="1248120" progId="MS_ClipArt_Gallery.5">
                  <p:embed/>
                </p:oleObj>
              </mc:Choice>
              <mc:Fallback>
                <p:oleObj name="Clip" r:id="rId8" imgW="552600" imgH="1248120" progId="MS_ClipArt_Gallery.5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3050" y="3124200"/>
                        <a:ext cx="539750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" name="Object 7"/>
          <p:cNvGraphicFramePr>
            <a:graphicFrameLocks noChangeAspect="1"/>
          </p:cNvGraphicFramePr>
          <p:nvPr/>
        </p:nvGraphicFramePr>
        <p:xfrm>
          <a:off x="4759325" y="4572000"/>
          <a:ext cx="650875" cy="198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Clip" r:id="rId10" imgW="1295640" imgH="3934080" progId="MS_ClipArt_Gallery.5">
                  <p:embed/>
                </p:oleObj>
              </mc:Choice>
              <mc:Fallback>
                <p:oleObj name="Clip" r:id="rId10" imgW="1295640" imgH="3934080" progId="MS_ClipArt_Gallery.5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59325" y="4572000"/>
                        <a:ext cx="650875" cy="198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0" name="Object 8"/>
          <p:cNvGraphicFramePr>
            <a:graphicFrameLocks noChangeAspect="1"/>
          </p:cNvGraphicFramePr>
          <p:nvPr/>
        </p:nvGraphicFramePr>
        <p:xfrm>
          <a:off x="5640388" y="3752850"/>
          <a:ext cx="1141412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Clip" r:id="rId12" imgW="1141560" imgH="971640" progId="MS_ClipArt_Gallery.5">
                  <p:embed/>
                </p:oleObj>
              </mc:Choice>
              <mc:Fallback>
                <p:oleObj name="Clip" r:id="rId12" imgW="1141560" imgH="971640" progId="MS_ClipArt_Gallery.5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40388" y="3752850"/>
                        <a:ext cx="1141412" cy="971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4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4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4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4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4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4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4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4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4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4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64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64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64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64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4195" grpId="0" build="p" bldLvl="2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609600"/>
            <a:ext cx="8286750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B-2  </a:t>
            </a:r>
            <a:r>
              <a:rPr lang="en-US" dirty="0" err="1" smtClean="0"/>
              <a:t>การ</a:t>
            </a:r>
            <a:r>
              <a:rPr lang="th-TH" dirty="0" smtClean="0"/>
              <a:t>เพิ่มเติม</a:t>
            </a:r>
            <a:r>
              <a:rPr lang="en-US" dirty="0" err="1" smtClean="0"/>
              <a:t>สายผลิตภัณฑ์</a:t>
            </a:r>
            <a:r>
              <a:rPr lang="en-US" dirty="0" smtClean="0"/>
              <a:t> </a:t>
            </a:r>
            <a:r>
              <a:rPr lang="en-US" sz="3600" dirty="0" smtClean="0"/>
              <a:t>(Product Line Filling)</a:t>
            </a:r>
            <a:endParaRPr lang="th-TH" sz="3600" dirty="0" smtClean="0"/>
          </a:p>
        </p:txBody>
      </p:sp>
      <p:grpSp>
        <p:nvGrpSpPr>
          <p:cNvPr id="10247" name="Group 3"/>
          <p:cNvGrpSpPr>
            <a:grpSpLocks/>
          </p:cNvGrpSpPr>
          <p:nvPr/>
        </p:nvGrpSpPr>
        <p:grpSpPr bwMode="auto">
          <a:xfrm>
            <a:off x="1143000" y="2819400"/>
            <a:ext cx="2743200" cy="2743200"/>
            <a:chOff x="720" y="1632"/>
            <a:chExt cx="1728" cy="1728"/>
          </a:xfrm>
        </p:grpSpPr>
        <p:grpSp>
          <p:nvGrpSpPr>
            <p:cNvPr id="10249" name="Group 4"/>
            <p:cNvGrpSpPr>
              <a:grpSpLocks/>
            </p:cNvGrpSpPr>
            <p:nvPr/>
          </p:nvGrpSpPr>
          <p:grpSpPr bwMode="auto">
            <a:xfrm>
              <a:off x="1056" y="1632"/>
              <a:ext cx="1392" cy="1392"/>
              <a:chOff x="384" y="2016"/>
              <a:chExt cx="1392" cy="1392"/>
            </a:xfrm>
          </p:grpSpPr>
          <p:sp>
            <p:nvSpPr>
              <p:cNvPr id="10252" name="Line 5"/>
              <p:cNvSpPr>
                <a:spLocks noChangeShapeType="1"/>
              </p:cNvSpPr>
              <p:nvPr/>
            </p:nvSpPr>
            <p:spPr bwMode="auto">
              <a:xfrm>
                <a:off x="384" y="2016"/>
                <a:ext cx="0" cy="1392"/>
              </a:xfrm>
              <a:prstGeom prst="line">
                <a:avLst/>
              </a:prstGeom>
              <a:noFill/>
              <a:ln w="28575">
                <a:solidFill>
                  <a:srgbClr val="FFFF99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10253" name="Line 6"/>
              <p:cNvSpPr>
                <a:spLocks noChangeShapeType="1"/>
              </p:cNvSpPr>
              <p:nvPr/>
            </p:nvSpPr>
            <p:spPr bwMode="auto">
              <a:xfrm rot="5400000">
                <a:off x="1080" y="2712"/>
                <a:ext cx="0" cy="1392"/>
              </a:xfrm>
              <a:prstGeom prst="line">
                <a:avLst/>
              </a:prstGeom>
              <a:noFill/>
              <a:ln w="28575">
                <a:solidFill>
                  <a:srgbClr val="FFFF99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</p:grpSp>
        <p:sp>
          <p:nvSpPr>
            <p:cNvPr id="10250" name="Text Box 7"/>
            <p:cNvSpPr txBox="1">
              <a:spLocks noChangeArrowheads="1"/>
            </p:cNvSpPr>
            <p:nvPr/>
          </p:nvSpPr>
          <p:spPr bwMode="auto">
            <a:xfrm>
              <a:off x="1498" y="3110"/>
              <a:ext cx="50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 algn="l"/>
              <a:r>
                <a:rPr lang="th-TH" altLang="th-TH" sz="2000" i="1">
                  <a:latin typeface="Arial" pitchFamily="34" charset="0"/>
                </a:rPr>
                <a:t>Price</a:t>
              </a:r>
            </a:p>
          </p:txBody>
        </p:sp>
        <p:sp>
          <p:nvSpPr>
            <p:cNvPr id="10251" name="Text Box 8"/>
            <p:cNvSpPr txBox="1">
              <a:spLocks noChangeArrowheads="1"/>
            </p:cNvSpPr>
            <p:nvPr/>
          </p:nvSpPr>
          <p:spPr bwMode="auto">
            <a:xfrm rot="-5400000">
              <a:off x="516" y="2176"/>
              <a:ext cx="65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 algn="l"/>
              <a:r>
                <a:rPr lang="th-TH" altLang="th-TH" sz="2000" i="1">
                  <a:latin typeface="Arial" pitchFamily="34" charset="0"/>
                </a:rPr>
                <a:t>Quality</a:t>
              </a:r>
            </a:p>
          </p:txBody>
        </p:sp>
        <p:graphicFrame>
          <p:nvGraphicFramePr>
            <p:cNvPr id="10245" name="Object 9"/>
            <p:cNvGraphicFramePr>
              <a:graphicFrameLocks noChangeAspect="1"/>
            </p:cNvGraphicFramePr>
            <p:nvPr/>
          </p:nvGraphicFramePr>
          <p:xfrm>
            <a:off x="1584" y="2123"/>
            <a:ext cx="299" cy="37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62" name="Clip" r:id="rId4" imgW="475200" imgH="592920" progId="MS_ClipArt_Gallery.5">
                    <p:embed/>
                  </p:oleObj>
                </mc:Choice>
                <mc:Fallback>
                  <p:oleObj name="Clip" r:id="rId4" imgW="475200" imgH="592920" progId="MS_ClipArt_Gallery.5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84" y="2123"/>
                          <a:ext cx="299" cy="37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94922" name="Text Box 10"/>
          <p:cNvSpPr txBox="1">
            <a:spLocks noChangeArrowheads="1"/>
          </p:cNvSpPr>
          <p:nvPr/>
        </p:nvSpPr>
        <p:spPr bwMode="auto">
          <a:xfrm>
            <a:off x="4632325" y="2809875"/>
            <a:ext cx="4260850" cy="210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pPr algn="l">
              <a:lnSpc>
                <a:spcPct val="90000"/>
              </a:lnSpc>
              <a:buFontTx/>
              <a:buChar char="•"/>
            </a:pPr>
            <a:r>
              <a:rPr lang="th-TH" altLang="th-TH" sz="3600"/>
              <a:t> ใช้กำลังการผลิตที่เหลืออยู่</a:t>
            </a:r>
          </a:p>
          <a:p>
            <a:pPr algn="l">
              <a:lnSpc>
                <a:spcPct val="90000"/>
              </a:lnSpc>
              <a:buFontTx/>
              <a:buChar char="•"/>
            </a:pPr>
            <a:r>
              <a:rPr lang="th-TH" altLang="th-TH" sz="3600"/>
              <a:t> ตอบสนองความต้องการของ</a:t>
            </a:r>
            <a:br>
              <a:rPr lang="th-TH" altLang="th-TH" sz="3600"/>
            </a:br>
            <a:r>
              <a:rPr lang="th-TH" altLang="th-TH" sz="3600"/>
              <a:t>  ตัวแทนจำหน่าย</a:t>
            </a:r>
          </a:p>
          <a:p>
            <a:pPr algn="l">
              <a:lnSpc>
                <a:spcPct val="90000"/>
              </a:lnSpc>
              <a:buFontTx/>
              <a:buChar char="•"/>
            </a:pPr>
            <a:r>
              <a:rPr lang="th-TH" altLang="th-TH" sz="3600"/>
              <a:t> ป้องกันคู่แข่งขันเข้าสู่ตลาด</a:t>
            </a:r>
          </a:p>
        </p:txBody>
      </p:sp>
      <p:graphicFrame>
        <p:nvGraphicFramePr>
          <p:cNvPr id="294923" name="Object 11"/>
          <p:cNvGraphicFramePr>
            <a:graphicFrameLocks noChangeAspect="1"/>
          </p:cNvGraphicFramePr>
          <p:nvPr/>
        </p:nvGraphicFramePr>
        <p:xfrm>
          <a:off x="2590800" y="3903663"/>
          <a:ext cx="474663" cy="592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3" name="Clip" r:id="rId6" imgW="475200" imgH="592920" progId="MS_ClipArt_Gallery.5">
                  <p:embed/>
                </p:oleObj>
              </mc:Choice>
              <mc:Fallback>
                <p:oleObj name="Clip" r:id="rId6" imgW="475200" imgH="592920" progId="MS_ClipArt_Gallery.5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3903663"/>
                        <a:ext cx="474663" cy="592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4924" name="Object 12"/>
          <p:cNvGraphicFramePr>
            <a:graphicFrameLocks noChangeAspect="1"/>
          </p:cNvGraphicFramePr>
          <p:nvPr/>
        </p:nvGraphicFramePr>
        <p:xfrm>
          <a:off x="2819400" y="3429000"/>
          <a:ext cx="474663" cy="592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4" name="Clip" r:id="rId8" imgW="475200" imgH="592920" progId="MS_ClipArt_Gallery.5">
                  <p:embed/>
                </p:oleObj>
              </mc:Choice>
              <mc:Fallback>
                <p:oleObj name="Clip" r:id="rId8" imgW="475200" imgH="592920" progId="MS_ClipArt_Gallery.5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3429000"/>
                        <a:ext cx="474663" cy="592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4925" name="Object 13"/>
          <p:cNvGraphicFramePr>
            <a:graphicFrameLocks noChangeAspect="1"/>
          </p:cNvGraphicFramePr>
          <p:nvPr/>
        </p:nvGraphicFramePr>
        <p:xfrm>
          <a:off x="2209800" y="3522663"/>
          <a:ext cx="474663" cy="592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5" name="Clip" r:id="rId10" imgW="475200" imgH="592920" progId="MS_ClipArt_Gallery.5">
                  <p:embed/>
                </p:oleObj>
              </mc:Choice>
              <mc:Fallback>
                <p:oleObj name="Clip" r:id="rId10" imgW="475200" imgH="592920" progId="MS_ClipArt_Gallery.5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3522663"/>
                        <a:ext cx="474663" cy="592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49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49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949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949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949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949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94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4922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3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609600"/>
            <a:ext cx="8583612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B-3  </a:t>
            </a:r>
            <a:r>
              <a:rPr lang="en-US" dirty="0" err="1" smtClean="0"/>
              <a:t>การ</a:t>
            </a:r>
            <a:r>
              <a:rPr lang="th-TH" dirty="0" smtClean="0"/>
              <a:t>ตัดทอน</a:t>
            </a:r>
            <a:r>
              <a:rPr lang="en-US" dirty="0" err="1" smtClean="0"/>
              <a:t>สายผลิตภัณฑ์</a:t>
            </a:r>
            <a:r>
              <a:rPr lang="en-US" dirty="0" smtClean="0"/>
              <a:t> </a:t>
            </a:r>
            <a:r>
              <a:rPr lang="en-US" sz="3600" dirty="0" smtClean="0"/>
              <a:t>(Product Line Pruning)</a:t>
            </a:r>
            <a:endParaRPr lang="th-TH" sz="3600" dirty="0" smtClean="0"/>
          </a:p>
        </p:txBody>
      </p:sp>
      <p:sp>
        <p:nvSpPr>
          <p:cNvPr id="295939" name="Text Box 3"/>
          <p:cNvSpPr txBox="1">
            <a:spLocks noChangeArrowheads="1"/>
          </p:cNvSpPr>
          <p:nvPr/>
        </p:nvSpPr>
        <p:spPr bwMode="auto">
          <a:xfrm>
            <a:off x="4806950" y="2251075"/>
            <a:ext cx="4478338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pPr algn="l"/>
            <a:r>
              <a:rPr lang="th-TH" altLang="th-TH" sz="3600"/>
              <a:t>พิจารณาตัดทอน (ยกเลิก)</a:t>
            </a:r>
          </a:p>
          <a:p>
            <a:pPr algn="l"/>
            <a:r>
              <a:rPr lang="th-TH" altLang="th-TH" sz="3600"/>
              <a:t>ผลิตภัณฑ์บางรายการ</a:t>
            </a:r>
            <a:br>
              <a:rPr lang="th-TH" altLang="th-TH" sz="3600"/>
            </a:br>
            <a:r>
              <a:rPr lang="th-TH" altLang="th-TH" sz="3600"/>
              <a:t>ออกจากสายผลิตภัณฑ์ </a:t>
            </a:r>
            <a:br>
              <a:rPr lang="th-TH" altLang="th-TH" sz="3600"/>
            </a:br>
            <a:r>
              <a:rPr lang="th-TH" altLang="th-TH" sz="3600"/>
              <a:t>เนื่องจากทำกำไรน้อย ไม่มีกำไร</a:t>
            </a:r>
          </a:p>
          <a:p>
            <a:pPr algn="l"/>
            <a:r>
              <a:rPr lang="th-TH" altLang="th-TH" sz="3600"/>
              <a:t>ไม่เป็นที่ต้องการของผู้บริโภค</a:t>
            </a:r>
          </a:p>
          <a:p>
            <a:pPr algn="l"/>
            <a:r>
              <a:rPr lang="th-TH" altLang="th-TH" sz="3600"/>
              <a:t>ฯลฯ</a:t>
            </a:r>
          </a:p>
        </p:txBody>
      </p:sp>
      <p:sp>
        <p:nvSpPr>
          <p:cNvPr id="295940" name="Rectangle 4"/>
          <p:cNvSpPr>
            <a:spLocks noChangeArrowheads="1"/>
          </p:cNvSpPr>
          <p:nvPr/>
        </p:nvSpPr>
        <p:spPr bwMode="auto">
          <a:xfrm>
            <a:off x="990600" y="2286000"/>
            <a:ext cx="3276600" cy="3276600"/>
          </a:xfrm>
          <a:prstGeom prst="rect">
            <a:avLst/>
          </a:prstGeom>
          <a:solidFill>
            <a:srgbClr val="CC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endParaRPr lang="th-TH" altLang="th-TH"/>
          </a:p>
        </p:txBody>
      </p:sp>
      <p:graphicFrame>
        <p:nvGraphicFramePr>
          <p:cNvPr id="295941" name="Object 5"/>
          <p:cNvGraphicFramePr>
            <a:graphicFrameLocks noChangeAspect="1"/>
          </p:cNvGraphicFramePr>
          <p:nvPr/>
        </p:nvGraphicFramePr>
        <p:xfrm>
          <a:off x="1357313" y="4484688"/>
          <a:ext cx="754062" cy="744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8" name="Clip" r:id="rId4" imgW="474120" imgH="466920" progId="MS_ClipArt_Gallery.5">
                  <p:embed/>
                </p:oleObj>
              </mc:Choice>
              <mc:Fallback>
                <p:oleObj name="Clip" r:id="rId4" imgW="474120" imgH="466920" progId="MS_ClipArt_Gallery.5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7313" y="4484688"/>
                        <a:ext cx="754062" cy="744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5942" name="Object 6"/>
          <p:cNvGraphicFramePr>
            <a:graphicFrameLocks noChangeAspect="1"/>
          </p:cNvGraphicFramePr>
          <p:nvPr/>
        </p:nvGraphicFramePr>
        <p:xfrm>
          <a:off x="2700338" y="4454525"/>
          <a:ext cx="1338262" cy="955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9" name="Clip" r:id="rId6" imgW="815040" imgH="582120" progId="MS_ClipArt_Gallery.5">
                  <p:embed/>
                </p:oleObj>
              </mc:Choice>
              <mc:Fallback>
                <p:oleObj name="Clip" r:id="rId6" imgW="815040" imgH="582120" progId="MS_ClipArt_Gallery.5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0338" y="4454525"/>
                        <a:ext cx="1338262" cy="955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5943" name="Object 7"/>
          <p:cNvGraphicFramePr>
            <a:graphicFrameLocks noChangeAspect="1"/>
          </p:cNvGraphicFramePr>
          <p:nvPr/>
        </p:nvGraphicFramePr>
        <p:xfrm>
          <a:off x="1330325" y="2579688"/>
          <a:ext cx="1227138" cy="86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0" name="Clip" r:id="rId8" imgW="770400" imgH="540360" progId="MS_ClipArt_Gallery.5">
                  <p:embed/>
                </p:oleObj>
              </mc:Choice>
              <mc:Fallback>
                <p:oleObj name="Clip" r:id="rId8" imgW="770400" imgH="540360" progId="MS_ClipArt_Gallery.5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0325" y="2579688"/>
                        <a:ext cx="1227138" cy="860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5944" name="Object 8"/>
          <p:cNvGraphicFramePr>
            <a:graphicFrameLocks noChangeAspect="1"/>
          </p:cNvGraphicFramePr>
          <p:nvPr/>
        </p:nvGraphicFramePr>
        <p:xfrm>
          <a:off x="1966913" y="3581400"/>
          <a:ext cx="928687" cy="94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1" name="Clip" r:id="rId10" imgW="583200" imgH="596520" progId="MS_ClipArt_Gallery.5">
                  <p:embed/>
                </p:oleObj>
              </mc:Choice>
              <mc:Fallback>
                <p:oleObj name="Clip" r:id="rId10" imgW="583200" imgH="596520" progId="MS_ClipArt_Gallery.5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66913" y="3581400"/>
                        <a:ext cx="928687" cy="949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5945" name="Object 9"/>
          <p:cNvGraphicFramePr>
            <a:graphicFrameLocks noChangeAspect="1"/>
          </p:cNvGraphicFramePr>
          <p:nvPr/>
        </p:nvGraphicFramePr>
        <p:xfrm>
          <a:off x="2667000" y="2516188"/>
          <a:ext cx="1400175" cy="1446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2" name="Clip" r:id="rId12" imgW="978840" imgH="1009800" progId="MS_ClipArt_Gallery.5">
                  <p:embed/>
                </p:oleObj>
              </mc:Choice>
              <mc:Fallback>
                <p:oleObj name="Clip" r:id="rId12" imgW="978840" imgH="1009800" progId="MS_ClipArt_Gallery.5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2516188"/>
                        <a:ext cx="1400175" cy="1446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5946" name="Oval 10"/>
          <p:cNvSpPr>
            <a:spLocks noChangeArrowheads="1"/>
          </p:cNvSpPr>
          <p:nvPr/>
        </p:nvSpPr>
        <p:spPr bwMode="auto">
          <a:xfrm>
            <a:off x="2667000" y="4267200"/>
            <a:ext cx="1600200" cy="1295400"/>
          </a:xfrm>
          <a:prstGeom prst="ellipse">
            <a:avLst/>
          </a:prstGeom>
          <a:solidFill>
            <a:srgbClr val="00FF00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endParaRPr lang="th-TH" altLang="th-TH"/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2895600" y="4343400"/>
            <a:ext cx="1143000" cy="1143000"/>
            <a:chOff x="3312" y="3120"/>
            <a:chExt cx="720" cy="720"/>
          </a:xfrm>
        </p:grpSpPr>
        <p:sp>
          <p:nvSpPr>
            <p:cNvPr id="11276" name="Line 12"/>
            <p:cNvSpPr>
              <a:spLocks noChangeShapeType="1"/>
            </p:cNvSpPr>
            <p:nvPr/>
          </p:nvSpPr>
          <p:spPr bwMode="auto">
            <a:xfrm>
              <a:off x="3312" y="3120"/>
              <a:ext cx="720" cy="72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11277" name="Line 13"/>
            <p:cNvSpPr>
              <a:spLocks noChangeShapeType="1"/>
            </p:cNvSpPr>
            <p:nvPr/>
          </p:nvSpPr>
          <p:spPr bwMode="auto">
            <a:xfrm flipH="1">
              <a:off x="3312" y="3120"/>
              <a:ext cx="720" cy="72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95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1" dur="500"/>
                                        <p:tgtEl>
                                          <p:spTgt spid="295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5" dur="500"/>
                                        <p:tgtEl>
                                          <p:spTgt spid="295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9" dur="500"/>
                                        <p:tgtEl>
                                          <p:spTgt spid="295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3" dur="500"/>
                                        <p:tgtEl>
                                          <p:spTgt spid="295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5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7" dur="500"/>
                                        <p:tgtEl>
                                          <p:spTgt spid="295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3" presetClass="entr" presetSubtype="3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959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959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959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959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6" presetID="23" presetClass="entr" presetSubtype="3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295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5939" grpId="0" autoUpdateAnimBg="0"/>
      <p:bldP spid="295940" grpId="0" animBg="1"/>
      <p:bldP spid="29594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h-TH" smtClean="0"/>
              <a:t>C. </a:t>
            </a:r>
            <a:r>
              <a:rPr lang="th-TH" altLang="th-TH" smtClean="0"/>
              <a:t>ส่วนประสมผลิตภัณฑ์ (Product </a:t>
            </a:r>
            <a:r>
              <a:rPr lang="en-US" altLang="th-TH" smtClean="0"/>
              <a:t>Mix</a:t>
            </a:r>
            <a:r>
              <a:rPr lang="th-TH" altLang="th-TH" smtClean="0"/>
              <a:t>)</a:t>
            </a:r>
          </a:p>
        </p:txBody>
      </p:sp>
      <p:sp>
        <p:nvSpPr>
          <p:cNvPr id="296966" name="Rectangle 6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997450"/>
          </a:xfrm>
        </p:spPr>
        <p:txBody>
          <a:bodyPr/>
          <a:lstStyle/>
          <a:p>
            <a:r>
              <a:rPr lang="th-TH" altLang="th-TH" smtClean="0"/>
              <a:t>กลุ่มผลิตภัณฑ์ทั้งหมดที่กิจการมีไว้จำหน่าย โดยพิจารณาถึง</a:t>
            </a:r>
          </a:p>
          <a:p>
            <a:pPr lvl="1">
              <a:lnSpc>
                <a:spcPct val="90000"/>
              </a:lnSpc>
            </a:pPr>
            <a:r>
              <a:rPr lang="en-US" altLang="th-TH" sz="3200" smtClean="0"/>
              <a:t>ความกว้าง (Width)</a:t>
            </a:r>
            <a:r>
              <a:rPr lang="th-TH" altLang="th-TH" sz="3200" smtClean="0"/>
              <a:t> </a:t>
            </a:r>
            <a:r>
              <a:rPr lang="en-US" altLang="th-TH" sz="3200" smtClean="0"/>
              <a:t>:</a:t>
            </a:r>
            <a:r>
              <a:rPr lang="th-TH" altLang="th-TH" sz="3200" smtClean="0"/>
              <a:t> จำนวนสายผลิตภัณฑ์</a:t>
            </a:r>
          </a:p>
          <a:p>
            <a:pPr lvl="1">
              <a:lnSpc>
                <a:spcPct val="90000"/>
              </a:lnSpc>
            </a:pPr>
            <a:r>
              <a:rPr lang="en-US" altLang="th-TH" sz="3200" smtClean="0"/>
              <a:t>ความยาว (Length) :</a:t>
            </a:r>
            <a:r>
              <a:rPr lang="th-TH" altLang="th-TH" sz="3200" smtClean="0"/>
              <a:t> จำนวนผลิตภัณฑ์ทุกรายการที่อยู่ในทุกสายผลิตภัณฑ์รวมกัน</a:t>
            </a:r>
          </a:p>
          <a:p>
            <a:pPr lvl="1">
              <a:lnSpc>
                <a:spcPct val="90000"/>
              </a:lnSpc>
            </a:pPr>
            <a:r>
              <a:rPr lang="en-US" altLang="th-TH" sz="3200" smtClean="0"/>
              <a:t>ความลึก (Depth)</a:t>
            </a:r>
            <a:r>
              <a:rPr lang="th-TH" altLang="th-TH" sz="3200" smtClean="0"/>
              <a:t> </a:t>
            </a:r>
            <a:r>
              <a:rPr lang="en-US" altLang="th-TH" sz="3200" smtClean="0"/>
              <a:t>:</a:t>
            </a:r>
            <a:r>
              <a:rPr lang="th-TH" altLang="th-TH" sz="3200" smtClean="0"/>
              <a:t> จำนวนรูปแบบที่ต่างกันของผลิตภัณฑ์</a:t>
            </a:r>
            <a:br>
              <a:rPr lang="th-TH" altLang="th-TH" sz="3200" smtClean="0"/>
            </a:br>
            <a:r>
              <a:rPr lang="th-TH" altLang="th-TH" sz="3200" smtClean="0"/>
              <a:t>แต่ละรายการ</a:t>
            </a:r>
          </a:p>
          <a:p>
            <a:pPr lvl="1">
              <a:lnSpc>
                <a:spcPct val="90000"/>
              </a:lnSpc>
            </a:pPr>
            <a:r>
              <a:rPr lang="en-US" altLang="th-TH" sz="3200" smtClean="0"/>
              <a:t>ความสอดคล้อง (Consistency) :</a:t>
            </a:r>
            <a:r>
              <a:rPr lang="th-TH" altLang="th-TH" sz="3200" smtClean="0"/>
              <a:t> ความสัมพันธ์กันของสาย</a:t>
            </a:r>
            <a:br>
              <a:rPr lang="th-TH" altLang="th-TH" sz="3200" smtClean="0"/>
            </a:br>
            <a:r>
              <a:rPr lang="th-TH" altLang="th-TH" sz="3200" smtClean="0"/>
              <a:t>ผลิตภัณฑ์ต่าง ๆ ในด้านการผลิต การใช้งาน การจัดจำหน่าย ฯลฯ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69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69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69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69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69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69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69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969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969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969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66" grpId="0" build="p" bldLvl="2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2" name="Group 4"/>
          <p:cNvGrpSpPr>
            <a:grpSpLocks/>
          </p:cNvGrpSpPr>
          <p:nvPr/>
        </p:nvGrpSpPr>
        <p:grpSpPr bwMode="auto">
          <a:xfrm>
            <a:off x="914400" y="1752600"/>
            <a:ext cx="7543800" cy="3992563"/>
            <a:chOff x="672" y="336"/>
            <a:chExt cx="4368" cy="2600"/>
          </a:xfrm>
        </p:grpSpPr>
        <p:sp>
          <p:nvSpPr>
            <p:cNvPr id="25604" name="Rectangle 5"/>
            <p:cNvSpPr>
              <a:spLocks noChangeArrowheads="1"/>
            </p:cNvSpPr>
            <p:nvPr/>
          </p:nvSpPr>
          <p:spPr bwMode="auto">
            <a:xfrm>
              <a:off x="672" y="960"/>
              <a:ext cx="1200" cy="3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>
                <a:lnSpc>
                  <a:spcPct val="110000"/>
                </a:lnSpc>
              </a:pPr>
              <a:r>
                <a:rPr lang="th-TH" altLang="th-TH" sz="3600"/>
                <a:t>ก๋วยเตี๋ยว</a:t>
              </a:r>
            </a:p>
          </p:txBody>
        </p:sp>
        <p:sp>
          <p:nvSpPr>
            <p:cNvPr id="25605" name="Rectangle 6"/>
            <p:cNvSpPr>
              <a:spLocks noChangeArrowheads="1"/>
            </p:cNvSpPr>
            <p:nvPr/>
          </p:nvSpPr>
          <p:spPr bwMode="auto">
            <a:xfrm>
              <a:off x="2256" y="960"/>
              <a:ext cx="1200" cy="3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>
                <a:lnSpc>
                  <a:spcPct val="110000"/>
                </a:lnSpc>
              </a:pPr>
              <a:r>
                <a:rPr lang="th-TH" altLang="th-TH" sz="3600"/>
                <a:t>ขนมหวาน</a:t>
              </a:r>
            </a:p>
          </p:txBody>
        </p:sp>
        <p:sp>
          <p:nvSpPr>
            <p:cNvPr id="25606" name="Rectangle 7"/>
            <p:cNvSpPr>
              <a:spLocks noChangeArrowheads="1"/>
            </p:cNvSpPr>
            <p:nvPr/>
          </p:nvSpPr>
          <p:spPr bwMode="auto">
            <a:xfrm>
              <a:off x="3840" y="960"/>
              <a:ext cx="1200" cy="3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>
                <a:lnSpc>
                  <a:spcPct val="110000"/>
                </a:lnSpc>
              </a:pPr>
              <a:r>
                <a:rPr lang="th-TH" altLang="th-TH" sz="3600"/>
                <a:t>เครื่องดื่ม</a:t>
              </a:r>
            </a:p>
          </p:txBody>
        </p:sp>
        <p:sp>
          <p:nvSpPr>
            <p:cNvPr id="25607" name="Rectangle 8"/>
            <p:cNvSpPr>
              <a:spLocks noChangeArrowheads="1"/>
            </p:cNvSpPr>
            <p:nvPr/>
          </p:nvSpPr>
          <p:spPr bwMode="auto">
            <a:xfrm>
              <a:off x="1872" y="336"/>
              <a:ext cx="1968" cy="3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>
                <a:lnSpc>
                  <a:spcPct val="110000"/>
                </a:lnSpc>
              </a:pPr>
              <a:r>
                <a:rPr lang="th-TH" altLang="th-TH" sz="3600"/>
                <a:t>ร้าน ก. โภชนา</a:t>
              </a:r>
            </a:p>
          </p:txBody>
        </p:sp>
        <p:cxnSp>
          <p:nvCxnSpPr>
            <p:cNvPr id="25608" name="AutoShape 9"/>
            <p:cNvCxnSpPr>
              <a:cxnSpLocks noChangeShapeType="1"/>
              <a:stCxn id="25607" idx="2"/>
              <a:endCxn id="25605" idx="0"/>
            </p:cNvCxnSpPr>
            <p:nvPr/>
          </p:nvCxnSpPr>
          <p:spPr bwMode="auto">
            <a:xfrm>
              <a:off x="2856" y="720"/>
              <a:ext cx="0" cy="24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609" name="AutoShape 10"/>
            <p:cNvCxnSpPr>
              <a:cxnSpLocks noChangeShapeType="1"/>
              <a:stCxn id="25607" idx="2"/>
              <a:endCxn id="25606" idx="0"/>
            </p:cNvCxnSpPr>
            <p:nvPr/>
          </p:nvCxnSpPr>
          <p:spPr bwMode="auto">
            <a:xfrm rot="16200000" flipH="1">
              <a:off x="3528" y="48"/>
              <a:ext cx="240" cy="1584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610" name="AutoShape 11"/>
            <p:cNvCxnSpPr>
              <a:cxnSpLocks noChangeShapeType="1"/>
              <a:stCxn id="25607" idx="2"/>
              <a:endCxn id="25604" idx="0"/>
            </p:cNvCxnSpPr>
            <p:nvPr/>
          </p:nvCxnSpPr>
          <p:spPr bwMode="auto">
            <a:xfrm rot="5400000">
              <a:off x="1944" y="48"/>
              <a:ext cx="240" cy="1584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5611" name="Text Box 12"/>
            <p:cNvSpPr txBox="1">
              <a:spLocks noChangeArrowheads="1"/>
            </p:cNvSpPr>
            <p:nvPr/>
          </p:nvSpPr>
          <p:spPr bwMode="auto">
            <a:xfrm>
              <a:off x="672" y="1327"/>
              <a:ext cx="1206" cy="4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 algn="l">
                <a:lnSpc>
                  <a:spcPct val="110000"/>
                </a:lnSpc>
              </a:pPr>
              <a:r>
                <a:rPr lang="th-TH" altLang="th-TH"/>
                <a:t>เส้นเล็ก (แห้ง/น้ำ)</a:t>
              </a:r>
            </a:p>
          </p:txBody>
        </p:sp>
        <p:sp>
          <p:nvSpPr>
            <p:cNvPr id="25612" name="Text Box 13"/>
            <p:cNvSpPr txBox="1">
              <a:spLocks noChangeArrowheads="1"/>
            </p:cNvSpPr>
            <p:nvPr/>
          </p:nvSpPr>
          <p:spPr bwMode="auto">
            <a:xfrm>
              <a:off x="672" y="1630"/>
              <a:ext cx="1276" cy="4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 algn="l">
                <a:lnSpc>
                  <a:spcPct val="110000"/>
                </a:lnSpc>
              </a:pPr>
              <a:r>
                <a:rPr lang="th-TH" altLang="th-TH"/>
                <a:t>เส้นใหญ่ (แห้ง/น้ำ)</a:t>
              </a:r>
            </a:p>
          </p:txBody>
        </p:sp>
        <p:sp>
          <p:nvSpPr>
            <p:cNvPr id="25613" name="Text Box 14"/>
            <p:cNvSpPr txBox="1">
              <a:spLocks noChangeArrowheads="1"/>
            </p:cNvSpPr>
            <p:nvPr/>
          </p:nvSpPr>
          <p:spPr bwMode="auto">
            <a:xfrm>
              <a:off x="672" y="1935"/>
              <a:ext cx="1195" cy="4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 algn="l">
                <a:lnSpc>
                  <a:spcPct val="110000"/>
                </a:lnSpc>
              </a:pPr>
              <a:r>
                <a:rPr lang="th-TH" altLang="th-TH"/>
                <a:t>เส้นหมี่ (แห้ง/น้ำ)</a:t>
              </a:r>
            </a:p>
          </p:txBody>
        </p:sp>
        <p:sp>
          <p:nvSpPr>
            <p:cNvPr id="25614" name="Text Box 15"/>
            <p:cNvSpPr txBox="1">
              <a:spLocks noChangeArrowheads="1"/>
            </p:cNvSpPr>
            <p:nvPr/>
          </p:nvSpPr>
          <p:spPr bwMode="auto">
            <a:xfrm>
              <a:off x="672" y="2240"/>
              <a:ext cx="1132" cy="4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 algn="l">
                <a:lnSpc>
                  <a:spcPct val="110000"/>
                </a:lnSpc>
              </a:pPr>
              <a:r>
                <a:rPr lang="th-TH" altLang="th-TH"/>
                <a:t>บะหมี่ (แห้ง/น้ำ)</a:t>
              </a:r>
            </a:p>
          </p:txBody>
        </p:sp>
        <p:sp>
          <p:nvSpPr>
            <p:cNvPr id="25615" name="Text Box 16"/>
            <p:cNvSpPr txBox="1">
              <a:spLocks noChangeArrowheads="1"/>
            </p:cNvSpPr>
            <p:nvPr/>
          </p:nvSpPr>
          <p:spPr bwMode="auto">
            <a:xfrm>
              <a:off x="2256" y="1327"/>
              <a:ext cx="644" cy="4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 algn="l">
                <a:lnSpc>
                  <a:spcPct val="110000"/>
                </a:lnSpc>
              </a:pPr>
              <a:r>
                <a:rPr lang="th-TH" altLang="th-TH"/>
                <a:t>ลอดช่อง</a:t>
              </a:r>
            </a:p>
          </p:txBody>
        </p:sp>
        <p:sp>
          <p:nvSpPr>
            <p:cNvPr id="25616" name="Text Box 17"/>
            <p:cNvSpPr txBox="1">
              <a:spLocks noChangeArrowheads="1"/>
            </p:cNvSpPr>
            <p:nvPr/>
          </p:nvSpPr>
          <p:spPr bwMode="auto">
            <a:xfrm>
              <a:off x="2256" y="1630"/>
              <a:ext cx="577" cy="4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 algn="l">
                <a:lnSpc>
                  <a:spcPct val="110000"/>
                </a:lnSpc>
              </a:pPr>
              <a:r>
                <a:rPr lang="th-TH" altLang="th-TH"/>
                <a:t>เฉาก๊วย</a:t>
              </a:r>
            </a:p>
          </p:txBody>
        </p:sp>
        <p:sp>
          <p:nvSpPr>
            <p:cNvPr id="25617" name="Text Box 18"/>
            <p:cNvSpPr txBox="1">
              <a:spLocks noChangeArrowheads="1"/>
            </p:cNvSpPr>
            <p:nvPr/>
          </p:nvSpPr>
          <p:spPr bwMode="auto">
            <a:xfrm>
              <a:off x="3888" y="1327"/>
              <a:ext cx="687" cy="4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 algn="l">
                <a:lnSpc>
                  <a:spcPct val="110000"/>
                </a:lnSpc>
              </a:pPr>
              <a:r>
                <a:rPr lang="th-TH" altLang="th-TH"/>
                <a:t>น้ำส้มคั้น</a:t>
              </a:r>
            </a:p>
          </p:txBody>
        </p:sp>
        <p:sp>
          <p:nvSpPr>
            <p:cNvPr id="25618" name="Text Box 19"/>
            <p:cNvSpPr txBox="1">
              <a:spLocks noChangeArrowheads="1"/>
            </p:cNvSpPr>
            <p:nvPr/>
          </p:nvSpPr>
          <p:spPr bwMode="auto">
            <a:xfrm>
              <a:off x="3888" y="1630"/>
              <a:ext cx="816" cy="4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 algn="l">
                <a:lnSpc>
                  <a:spcPct val="110000"/>
                </a:lnSpc>
              </a:pPr>
              <a:r>
                <a:rPr lang="th-TH" altLang="th-TH"/>
                <a:t>น้ำมะพร้าว</a:t>
              </a:r>
            </a:p>
          </p:txBody>
        </p:sp>
        <p:sp>
          <p:nvSpPr>
            <p:cNvPr id="25619" name="Text Box 20"/>
            <p:cNvSpPr txBox="1">
              <a:spLocks noChangeArrowheads="1"/>
            </p:cNvSpPr>
            <p:nvPr/>
          </p:nvSpPr>
          <p:spPr bwMode="auto">
            <a:xfrm>
              <a:off x="3888" y="1935"/>
              <a:ext cx="596" cy="4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 algn="l">
                <a:lnSpc>
                  <a:spcPct val="110000"/>
                </a:lnSpc>
              </a:pPr>
              <a:r>
                <a:rPr lang="th-TH" altLang="th-TH"/>
                <a:t>น้ำลำไย</a:t>
              </a:r>
            </a:p>
          </p:txBody>
        </p:sp>
        <p:sp>
          <p:nvSpPr>
            <p:cNvPr id="25620" name="Text Box 21"/>
            <p:cNvSpPr txBox="1">
              <a:spLocks noChangeArrowheads="1"/>
            </p:cNvSpPr>
            <p:nvPr/>
          </p:nvSpPr>
          <p:spPr bwMode="auto">
            <a:xfrm>
              <a:off x="3888" y="2240"/>
              <a:ext cx="764" cy="4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 algn="l">
                <a:lnSpc>
                  <a:spcPct val="110000"/>
                </a:lnSpc>
              </a:pPr>
              <a:r>
                <a:rPr lang="th-TH" altLang="th-TH"/>
                <a:t>น้ำเก๊กฮวย</a:t>
              </a:r>
            </a:p>
          </p:txBody>
        </p:sp>
        <p:sp>
          <p:nvSpPr>
            <p:cNvPr id="25621" name="Text Box 22"/>
            <p:cNvSpPr txBox="1">
              <a:spLocks noChangeArrowheads="1"/>
            </p:cNvSpPr>
            <p:nvPr/>
          </p:nvSpPr>
          <p:spPr bwMode="auto">
            <a:xfrm>
              <a:off x="3888" y="2527"/>
              <a:ext cx="734" cy="4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 algn="l">
                <a:lnSpc>
                  <a:spcPct val="110000"/>
                </a:lnSpc>
              </a:pPr>
              <a:r>
                <a:rPr lang="th-TH" altLang="th-TH"/>
                <a:t>น้ำมะขาม</a:t>
              </a:r>
            </a:p>
          </p:txBody>
        </p:sp>
        <p:cxnSp>
          <p:nvCxnSpPr>
            <p:cNvPr id="25622" name="AutoShape 23"/>
            <p:cNvCxnSpPr>
              <a:cxnSpLocks noChangeShapeType="1"/>
              <a:stCxn id="25604" idx="1"/>
              <a:endCxn id="25611" idx="1"/>
            </p:cNvCxnSpPr>
            <p:nvPr/>
          </p:nvCxnSpPr>
          <p:spPr bwMode="auto">
            <a:xfrm rot="10800000" flipH="1" flipV="1">
              <a:off x="672" y="1152"/>
              <a:ext cx="1" cy="432"/>
            </a:xfrm>
            <a:prstGeom prst="bentConnector3">
              <a:avLst>
                <a:gd name="adj1" fmla="val -14400005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623" name="AutoShape 24"/>
            <p:cNvCxnSpPr>
              <a:cxnSpLocks noChangeShapeType="1"/>
              <a:stCxn id="25604" idx="1"/>
              <a:endCxn id="25612" idx="1"/>
            </p:cNvCxnSpPr>
            <p:nvPr/>
          </p:nvCxnSpPr>
          <p:spPr bwMode="auto">
            <a:xfrm rot="10800000" flipH="1" flipV="1">
              <a:off x="672" y="1152"/>
              <a:ext cx="1" cy="736"/>
            </a:xfrm>
            <a:prstGeom prst="bentConnector3">
              <a:avLst>
                <a:gd name="adj1" fmla="val -14400005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624" name="AutoShape 25"/>
            <p:cNvCxnSpPr>
              <a:cxnSpLocks noChangeShapeType="1"/>
              <a:stCxn id="25604" idx="1"/>
              <a:endCxn id="25613" idx="1"/>
            </p:cNvCxnSpPr>
            <p:nvPr/>
          </p:nvCxnSpPr>
          <p:spPr bwMode="auto">
            <a:xfrm rot="10800000" flipH="1" flipV="1">
              <a:off x="672" y="1152"/>
              <a:ext cx="1" cy="1040"/>
            </a:xfrm>
            <a:prstGeom prst="bentConnector3">
              <a:avLst>
                <a:gd name="adj1" fmla="val -14400005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625" name="AutoShape 26"/>
            <p:cNvCxnSpPr>
              <a:cxnSpLocks noChangeShapeType="1"/>
              <a:stCxn id="25604" idx="1"/>
              <a:endCxn id="25614" idx="1"/>
            </p:cNvCxnSpPr>
            <p:nvPr/>
          </p:nvCxnSpPr>
          <p:spPr bwMode="auto">
            <a:xfrm rot="10800000" flipH="1" flipV="1">
              <a:off x="672" y="1152"/>
              <a:ext cx="1" cy="1344"/>
            </a:xfrm>
            <a:prstGeom prst="bentConnector3">
              <a:avLst>
                <a:gd name="adj1" fmla="val -14400005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626" name="AutoShape 27"/>
            <p:cNvCxnSpPr>
              <a:cxnSpLocks noChangeShapeType="1"/>
              <a:stCxn id="25605" idx="1"/>
              <a:endCxn id="25615" idx="1"/>
            </p:cNvCxnSpPr>
            <p:nvPr/>
          </p:nvCxnSpPr>
          <p:spPr bwMode="auto">
            <a:xfrm rot="10800000" flipH="1" flipV="1">
              <a:off x="2256" y="1152"/>
              <a:ext cx="1" cy="432"/>
            </a:xfrm>
            <a:prstGeom prst="bentConnector3">
              <a:avLst>
                <a:gd name="adj1" fmla="val -14400005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627" name="AutoShape 28"/>
            <p:cNvCxnSpPr>
              <a:cxnSpLocks noChangeShapeType="1"/>
              <a:stCxn id="25605" idx="1"/>
              <a:endCxn id="25616" idx="1"/>
            </p:cNvCxnSpPr>
            <p:nvPr/>
          </p:nvCxnSpPr>
          <p:spPr bwMode="auto">
            <a:xfrm rot="10800000" flipH="1" flipV="1">
              <a:off x="2256" y="1152"/>
              <a:ext cx="1" cy="736"/>
            </a:xfrm>
            <a:prstGeom prst="bentConnector3">
              <a:avLst>
                <a:gd name="adj1" fmla="val -14400005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628" name="AutoShape 29"/>
            <p:cNvCxnSpPr>
              <a:cxnSpLocks noChangeShapeType="1"/>
              <a:stCxn id="25606" idx="1"/>
              <a:endCxn id="25617" idx="1"/>
            </p:cNvCxnSpPr>
            <p:nvPr/>
          </p:nvCxnSpPr>
          <p:spPr bwMode="auto">
            <a:xfrm rot="10800000" flipH="1" flipV="1">
              <a:off x="3840" y="1152"/>
              <a:ext cx="48" cy="432"/>
            </a:xfrm>
            <a:prstGeom prst="bentConnector3">
              <a:avLst>
                <a:gd name="adj1" fmla="val -30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629" name="AutoShape 30"/>
            <p:cNvCxnSpPr>
              <a:cxnSpLocks noChangeShapeType="1"/>
              <a:stCxn id="25606" idx="1"/>
              <a:endCxn id="25618" idx="1"/>
            </p:cNvCxnSpPr>
            <p:nvPr/>
          </p:nvCxnSpPr>
          <p:spPr bwMode="auto">
            <a:xfrm rot="10800000" flipH="1" flipV="1">
              <a:off x="3840" y="1152"/>
              <a:ext cx="48" cy="736"/>
            </a:xfrm>
            <a:prstGeom prst="bentConnector3">
              <a:avLst>
                <a:gd name="adj1" fmla="val -30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630" name="AutoShape 31"/>
            <p:cNvCxnSpPr>
              <a:cxnSpLocks noChangeShapeType="1"/>
              <a:stCxn id="25606" idx="1"/>
              <a:endCxn id="25619" idx="1"/>
            </p:cNvCxnSpPr>
            <p:nvPr/>
          </p:nvCxnSpPr>
          <p:spPr bwMode="auto">
            <a:xfrm rot="10800000" flipH="1" flipV="1">
              <a:off x="3840" y="1152"/>
              <a:ext cx="48" cy="1040"/>
            </a:xfrm>
            <a:prstGeom prst="bentConnector3">
              <a:avLst>
                <a:gd name="adj1" fmla="val -30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631" name="AutoShape 32"/>
            <p:cNvCxnSpPr>
              <a:cxnSpLocks noChangeShapeType="1"/>
              <a:stCxn id="25606" idx="1"/>
              <a:endCxn id="25620" idx="1"/>
            </p:cNvCxnSpPr>
            <p:nvPr/>
          </p:nvCxnSpPr>
          <p:spPr bwMode="auto">
            <a:xfrm rot="10800000" flipH="1" flipV="1">
              <a:off x="3840" y="1152"/>
              <a:ext cx="48" cy="1344"/>
            </a:xfrm>
            <a:prstGeom prst="bentConnector3">
              <a:avLst>
                <a:gd name="adj1" fmla="val -30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632" name="AutoShape 33"/>
            <p:cNvCxnSpPr>
              <a:cxnSpLocks noChangeShapeType="1"/>
              <a:stCxn id="25606" idx="1"/>
              <a:endCxn id="25621" idx="1"/>
            </p:cNvCxnSpPr>
            <p:nvPr/>
          </p:nvCxnSpPr>
          <p:spPr bwMode="auto">
            <a:xfrm rot="10800000" flipH="1" flipV="1">
              <a:off x="3840" y="1152"/>
              <a:ext cx="48" cy="1632"/>
            </a:xfrm>
            <a:prstGeom prst="bentConnector3">
              <a:avLst>
                <a:gd name="adj1" fmla="val -30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5603" name="Rectangle 3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th-TH" sz="4000" smtClean="0"/>
              <a:t>ตัวอย่างส่วนประสมผลิตภัณฑ์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th-TH" smtClean="0"/>
              <a:t>วงจรชีวิตผลิตภัณฑ์ </a:t>
            </a:r>
            <a:r>
              <a:rPr lang="en-US" altLang="th-TH" sz="3600" smtClean="0"/>
              <a:t>(Product Life Cycle</a:t>
            </a:r>
            <a:r>
              <a:rPr lang="th-TH" altLang="th-TH" sz="3600" smtClean="0"/>
              <a:t> หรือ</a:t>
            </a:r>
            <a:r>
              <a:rPr lang="en-US" altLang="th-TH" sz="3600" smtClean="0"/>
              <a:t> PLC)</a:t>
            </a:r>
            <a:endParaRPr lang="th-TH" altLang="th-TH" smtClean="0"/>
          </a:p>
        </p:txBody>
      </p:sp>
      <p:sp>
        <p:nvSpPr>
          <p:cNvPr id="3153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h-TH" altLang="th-TH" sz="3600" smtClean="0"/>
              <a:t>แสดงการเปลี่ยนแปลงของยอดขายและกำไรของผลิตภัณฑ์ ชนิดใดชนิดหนึ่งตลอดช่วงชีวิตของผลิตภัณฑ์ชนิดนั้น</a:t>
            </a:r>
          </a:p>
          <a:p>
            <a:pPr>
              <a:lnSpc>
                <a:spcPct val="90000"/>
              </a:lnSpc>
            </a:pPr>
            <a:r>
              <a:rPr lang="th-TH" altLang="th-TH" sz="3600" smtClean="0"/>
              <a:t>ใช้อธิบายลักษณะของผลิตภัณฑ์ทั่วไป ไม่เจาะจงตรายี่ห้อ</a:t>
            </a:r>
          </a:p>
          <a:p>
            <a:pPr>
              <a:lnSpc>
                <a:spcPct val="90000"/>
              </a:lnSpc>
            </a:pPr>
            <a:r>
              <a:rPr lang="th-TH" altLang="th-TH" sz="3600" smtClean="0"/>
              <a:t>แบ่งออกเป็น 4 ช่วงเวลา คือ</a:t>
            </a:r>
          </a:p>
          <a:p>
            <a:pPr lvl="1">
              <a:lnSpc>
                <a:spcPct val="80000"/>
              </a:lnSpc>
            </a:pPr>
            <a:r>
              <a:rPr lang="th-TH" altLang="th-TH" sz="3600" smtClean="0"/>
              <a:t>ขั้นแนะนำ</a:t>
            </a:r>
            <a:r>
              <a:rPr lang="en-US" altLang="th-TH" sz="3600" smtClean="0"/>
              <a:t> (Introduction Stage)</a:t>
            </a:r>
          </a:p>
          <a:p>
            <a:pPr lvl="1">
              <a:lnSpc>
                <a:spcPct val="80000"/>
              </a:lnSpc>
            </a:pPr>
            <a:r>
              <a:rPr lang="th-TH" altLang="th-TH" sz="3600" smtClean="0"/>
              <a:t>ขั้นเจริญเติบโต</a:t>
            </a:r>
            <a:r>
              <a:rPr lang="en-US" altLang="th-TH" sz="3600" smtClean="0"/>
              <a:t> (Growth Stage)</a:t>
            </a:r>
          </a:p>
          <a:p>
            <a:pPr lvl="1">
              <a:lnSpc>
                <a:spcPct val="80000"/>
              </a:lnSpc>
            </a:pPr>
            <a:r>
              <a:rPr lang="th-TH" altLang="th-TH" sz="3600" smtClean="0"/>
              <a:t>ขั้นเจริญเติบโตเต็มที่</a:t>
            </a:r>
            <a:r>
              <a:rPr lang="en-US" altLang="th-TH" sz="3600" smtClean="0"/>
              <a:t> (Maturity Stage)</a:t>
            </a:r>
          </a:p>
          <a:p>
            <a:pPr lvl="1">
              <a:lnSpc>
                <a:spcPct val="80000"/>
              </a:lnSpc>
            </a:pPr>
            <a:r>
              <a:rPr lang="th-TH" altLang="th-TH" sz="3600" smtClean="0"/>
              <a:t>ขั้นตกต่ำ</a:t>
            </a:r>
            <a:r>
              <a:rPr lang="en-US" altLang="th-TH" sz="3600" smtClean="0"/>
              <a:t> (Decline Stage)</a:t>
            </a:r>
            <a:endParaRPr lang="th-TH" altLang="th-TH" sz="3600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5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15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15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15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15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15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15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5395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7104063" y="914400"/>
            <a:ext cx="1676400" cy="5486400"/>
            <a:chOff x="4464" y="672"/>
            <a:chExt cx="1056" cy="3456"/>
          </a:xfrm>
        </p:grpSpPr>
        <p:sp>
          <p:nvSpPr>
            <p:cNvPr id="27692" name="Rectangle 3"/>
            <p:cNvSpPr>
              <a:spLocks noChangeArrowheads="1"/>
            </p:cNvSpPr>
            <p:nvPr/>
          </p:nvSpPr>
          <p:spPr bwMode="auto">
            <a:xfrm>
              <a:off x="4464" y="672"/>
              <a:ext cx="1056" cy="3456"/>
            </a:xfrm>
            <a:prstGeom prst="rect">
              <a:avLst/>
            </a:prstGeom>
            <a:solidFill>
              <a:srgbClr val="FFCC66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endParaRPr lang="th-TH" altLang="th-TH"/>
            </a:p>
          </p:txBody>
        </p:sp>
        <p:sp>
          <p:nvSpPr>
            <p:cNvPr id="27693" name="Text Box 4"/>
            <p:cNvSpPr txBox="1">
              <a:spLocks noChangeArrowheads="1"/>
            </p:cNvSpPr>
            <p:nvPr/>
          </p:nvSpPr>
          <p:spPr bwMode="auto">
            <a:xfrm>
              <a:off x="4700" y="724"/>
              <a:ext cx="651" cy="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 algn="l">
                <a:lnSpc>
                  <a:spcPct val="80000"/>
                </a:lnSpc>
              </a:pPr>
              <a:r>
                <a:rPr lang="th-TH" altLang="th-TH" sz="1800" i="1">
                  <a:latin typeface="Arial" pitchFamily="34" charset="0"/>
                </a:rPr>
                <a:t>Decline</a:t>
              </a:r>
            </a:p>
          </p:txBody>
        </p:sp>
      </p:grp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5427663" y="914400"/>
            <a:ext cx="1676400" cy="5486400"/>
            <a:chOff x="3408" y="672"/>
            <a:chExt cx="1056" cy="3456"/>
          </a:xfrm>
        </p:grpSpPr>
        <p:sp>
          <p:nvSpPr>
            <p:cNvPr id="27690" name="Rectangle 6"/>
            <p:cNvSpPr>
              <a:spLocks noChangeArrowheads="1"/>
            </p:cNvSpPr>
            <p:nvPr/>
          </p:nvSpPr>
          <p:spPr bwMode="auto">
            <a:xfrm>
              <a:off x="3408" y="672"/>
              <a:ext cx="1056" cy="3456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endParaRPr lang="th-TH" altLang="th-TH"/>
            </a:p>
          </p:txBody>
        </p:sp>
        <p:sp>
          <p:nvSpPr>
            <p:cNvPr id="27691" name="Text Box 7"/>
            <p:cNvSpPr txBox="1">
              <a:spLocks noChangeArrowheads="1"/>
            </p:cNvSpPr>
            <p:nvPr/>
          </p:nvSpPr>
          <p:spPr bwMode="auto">
            <a:xfrm>
              <a:off x="3644" y="724"/>
              <a:ext cx="682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 algn="l">
                <a:lnSpc>
                  <a:spcPct val="80000"/>
                </a:lnSpc>
              </a:pPr>
              <a:r>
                <a:rPr lang="th-TH" altLang="th-TH" sz="1800" i="1">
                  <a:latin typeface="Arial" pitchFamily="34" charset="0"/>
                </a:rPr>
                <a:t>Maturity</a:t>
              </a:r>
            </a:p>
          </p:txBody>
        </p:sp>
      </p:grpSp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3751263" y="914400"/>
            <a:ext cx="1676400" cy="5486400"/>
            <a:chOff x="2352" y="672"/>
            <a:chExt cx="1056" cy="3456"/>
          </a:xfrm>
        </p:grpSpPr>
        <p:sp>
          <p:nvSpPr>
            <p:cNvPr id="27688" name="Rectangle 9"/>
            <p:cNvSpPr>
              <a:spLocks noChangeArrowheads="1"/>
            </p:cNvSpPr>
            <p:nvPr/>
          </p:nvSpPr>
          <p:spPr bwMode="auto">
            <a:xfrm>
              <a:off x="2352" y="672"/>
              <a:ext cx="1056" cy="3456"/>
            </a:xfrm>
            <a:prstGeom prst="rect">
              <a:avLst/>
            </a:prstGeom>
            <a:solidFill>
              <a:srgbClr val="FF99FF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endParaRPr lang="th-TH" altLang="th-TH"/>
            </a:p>
          </p:txBody>
        </p:sp>
        <p:sp>
          <p:nvSpPr>
            <p:cNvPr id="27689" name="Text Box 10"/>
            <p:cNvSpPr txBox="1">
              <a:spLocks noChangeArrowheads="1"/>
            </p:cNvSpPr>
            <p:nvPr/>
          </p:nvSpPr>
          <p:spPr bwMode="auto">
            <a:xfrm>
              <a:off x="2596" y="724"/>
              <a:ext cx="625" cy="1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 algn="l">
                <a:lnSpc>
                  <a:spcPct val="80000"/>
                </a:lnSpc>
              </a:pPr>
              <a:r>
                <a:rPr lang="th-TH" altLang="th-TH" sz="1800" i="1">
                  <a:latin typeface="Arial" pitchFamily="34" charset="0"/>
                </a:rPr>
                <a:t>Growth</a:t>
              </a:r>
            </a:p>
          </p:txBody>
        </p:sp>
      </p:grpSp>
      <p:grpSp>
        <p:nvGrpSpPr>
          <p:cNvPr id="5" name="Group 11"/>
          <p:cNvGrpSpPr>
            <a:grpSpLocks/>
          </p:cNvGrpSpPr>
          <p:nvPr/>
        </p:nvGrpSpPr>
        <p:grpSpPr bwMode="auto">
          <a:xfrm>
            <a:off x="2074863" y="914400"/>
            <a:ext cx="1676400" cy="5486400"/>
            <a:chOff x="1296" y="672"/>
            <a:chExt cx="1056" cy="3456"/>
          </a:xfrm>
        </p:grpSpPr>
        <p:sp>
          <p:nvSpPr>
            <p:cNvPr id="27686" name="Rectangle 12"/>
            <p:cNvSpPr>
              <a:spLocks noChangeArrowheads="1"/>
            </p:cNvSpPr>
            <p:nvPr/>
          </p:nvSpPr>
          <p:spPr bwMode="auto">
            <a:xfrm>
              <a:off x="1296" y="672"/>
              <a:ext cx="1056" cy="3456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endParaRPr lang="th-TH" altLang="th-TH" sz="3600"/>
            </a:p>
          </p:txBody>
        </p:sp>
        <p:sp>
          <p:nvSpPr>
            <p:cNvPr id="27687" name="Text Box 13"/>
            <p:cNvSpPr txBox="1">
              <a:spLocks noChangeArrowheads="1"/>
            </p:cNvSpPr>
            <p:nvPr/>
          </p:nvSpPr>
          <p:spPr bwMode="auto">
            <a:xfrm>
              <a:off x="1348" y="724"/>
              <a:ext cx="965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 algn="l">
                <a:lnSpc>
                  <a:spcPct val="80000"/>
                </a:lnSpc>
              </a:pPr>
              <a:r>
                <a:rPr lang="th-TH" altLang="th-TH" sz="1800" i="1">
                  <a:latin typeface="Arial" pitchFamily="34" charset="0"/>
                </a:rPr>
                <a:t>Introduction</a:t>
              </a:r>
            </a:p>
          </p:txBody>
        </p:sp>
      </p:grpSp>
      <p:grpSp>
        <p:nvGrpSpPr>
          <p:cNvPr id="6" name="Group 14"/>
          <p:cNvGrpSpPr>
            <a:grpSpLocks/>
          </p:cNvGrpSpPr>
          <p:nvPr/>
        </p:nvGrpSpPr>
        <p:grpSpPr bwMode="auto">
          <a:xfrm>
            <a:off x="398463" y="914400"/>
            <a:ext cx="8399462" cy="3505200"/>
            <a:chOff x="240" y="672"/>
            <a:chExt cx="5291" cy="2208"/>
          </a:xfrm>
        </p:grpSpPr>
        <p:grpSp>
          <p:nvGrpSpPr>
            <p:cNvPr id="27677" name="Group 15"/>
            <p:cNvGrpSpPr>
              <a:grpSpLocks/>
            </p:cNvGrpSpPr>
            <p:nvPr/>
          </p:nvGrpSpPr>
          <p:grpSpPr bwMode="auto">
            <a:xfrm>
              <a:off x="240" y="672"/>
              <a:ext cx="5280" cy="2208"/>
              <a:chOff x="240" y="672"/>
              <a:chExt cx="5280" cy="2208"/>
            </a:xfrm>
          </p:grpSpPr>
          <p:sp>
            <p:nvSpPr>
              <p:cNvPr id="27684" name="Rectangle 16"/>
              <p:cNvSpPr>
                <a:spLocks noChangeArrowheads="1"/>
              </p:cNvSpPr>
              <p:nvPr/>
            </p:nvSpPr>
            <p:spPr bwMode="auto">
              <a:xfrm>
                <a:off x="240" y="672"/>
                <a:ext cx="1056" cy="180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bg2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1pPr>
                <a:lvl2pPr marL="742950" indent="-28575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2pPr>
                <a:lvl3pPr marL="11430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3pPr>
                <a:lvl4pPr marL="16002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4pPr>
                <a:lvl5pPr marL="20574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9pPr>
              </a:lstStyle>
              <a:p>
                <a:endParaRPr lang="th-TH" altLang="th-TH"/>
              </a:p>
            </p:txBody>
          </p:sp>
          <p:sp>
            <p:nvSpPr>
              <p:cNvPr id="27685" name="Rectangle 17"/>
              <p:cNvSpPr>
                <a:spLocks noChangeArrowheads="1"/>
              </p:cNvSpPr>
              <p:nvPr/>
            </p:nvSpPr>
            <p:spPr bwMode="auto">
              <a:xfrm>
                <a:off x="240" y="2479"/>
                <a:ext cx="5280" cy="401"/>
              </a:xfrm>
              <a:prstGeom prst="rect">
                <a:avLst/>
              </a:prstGeom>
              <a:solidFill>
                <a:srgbClr val="B2B2B2"/>
              </a:solidFill>
              <a:ln w="9525">
                <a:solidFill>
                  <a:schemeClr val="bg2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1pPr>
                <a:lvl2pPr marL="742950" indent="-28575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2pPr>
                <a:lvl3pPr marL="11430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3pPr>
                <a:lvl4pPr marL="16002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4pPr>
                <a:lvl5pPr marL="20574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9pPr>
              </a:lstStyle>
              <a:p>
                <a:endParaRPr lang="th-TH" altLang="th-TH"/>
              </a:p>
            </p:txBody>
          </p:sp>
        </p:grpSp>
        <p:grpSp>
          <p:nvGrpSpPr>
            <p:cNvPr id="27678" name="Group 18"/>
            <p:cNvGrpSpPr>
              <a:grpSpLocks/>
            </p:cNvGrpSpPr>
            <p:nvPr/>
          </p:nvGrpSpPr>
          <p:grpSpPr bwMode="auto">
            <a:xfrm>
              <a:off x="654" y="672"/>
              <a:ext cx="4877" cy="2037"/>
              <a:chOff x="654" y="672"/>
              <a:chExt cx="4877" cy="2037"/>
            </a:xfrm>
          </p:grpSpPr>
          <p:sp>
            <p:nvSpPr>
              <p:cNvPr id="27679" name="Text Box 19"/>
              <p:cNvSpPr txBox="1">
                <a:spLocks noChangeArrowheads="1"/>
              </p:cNvSpPr>
              <p:nvPr/>
            </p:nvSpPr>
            <p:spPr bwMode="auto">
              <a:xfrm>
                <a:off x="654" y="672"/>
                <a:ext cx="655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1pPr>
                <a:lvl2pPr marL="742950" indent="-28575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2pPr>
                <a:lvl3pPr marL="11430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3pPr>
                <a:lvl4pPr marL="16002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4pPr>
                <a:lvl5pPr marL="20574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9pPr>
              </a:lstStyle>
              <a:p>
                <a:pPr algn="r"/>
                <a:r>
                  <a:rPr lang="th-TH" altLang="th-TH" sz="2000" i="1">
                    <a:latin typeface="Arial" pitchFamily="34" charset="0"/>
                  </a:rPr>
                  <a:t>Units/$</a:t>
                </a:r>
              </a:p>
            </p:txBody>
          </p:sp>
          <p:sp>
            <p:nvSpPr>
              <p:cNvPr id="27680" name="Text Box 20"/>
              <p:cNvSpPr txBox="1">
                <a:spLocks noChangeArrowheads="1"/>
              </p:cNvSpPr>
              <p:nvPr/>
            </p:nvSpPr>
            <p:spPr bwMode="auto">
              <a:xfrm>
                <a:off x="5041" y="2496"/>
                <a:ext cx="490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1pPr>
                <a:lvl2pPr marL="742950" indent="-28575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2pPr>
                <a:lvl3pPr marL="11430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3pPr>
                <a:lvl4pPr marL="16002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4pPr>
                <a:lvl5pPr marL="20574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9pPr>
              </a:lstStyle>
              <a:p>
                <a:pPr>
                  <a:lnSpc>
                    <a:spcPct val="80000"/>
                  </a:lnSpc>
                </a:pPr>
                <a:r>
                  <a:rPr lang="th-TH" altLang="th-TH" sz="2000" i="1">
                    <a:latin typeface="Arial" pitchFamily="34" charset="0"/>
                  </a:rPr>
                  <a:t>Time</a:t>
                </a:r>
              </a:p>
            </p:txBody>
          </p:sp>
          <p:grpSp>
            <p:nvGrpSpPr>
              <p:cNvPr id="27681" name="Group 21"/>
              <p:cNvGrpSpPr>
                <a:grpSpLocks/>
              </p:cNvGrpSpPr>
              <p:nvPr/>
            </p:nvGrpSpPr>
            <p:grpSpPr bwMode="auto">
              <a:xfrm>
                <a:off x="1296" y="672"/>
                <a:ext cx="4224" cy="1824"/>
                <a:chOff x="1296" y="768"/>
                <a:chExt cx="4224" cy="1728"/>
              </a:xfrm>
            </p:grpSpPr>
            <p:sp>
              <p:nvSpPr>
                <p:cNvPr id="27682" name="Line 22"/>
                <p:cNvSpPr>
                  <a:spLocks noChangeShapeType="1"/>
                </p:cNvSpPr>
                <p:nvPr/>
              </p:nvSpPr>
              <p:spPr bwMode="auto">
                <a:xfrm flipH="1" flipV="1">
                  <a:off x="1296" y="768"/>
                  <a:ext cx="0" cy="1728"/>
                </a:xfrm>
                <a:prstGeom prst="line">
                  <a:avLst/>
                </a:prstGeom>
                <a:noFill/>
                <a:ln w="38100">
                  <a:solidFill>
                    <a:schemeClr val="bg2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th-TH"/>
                </a:p>
              </p:txBody>
            </p:sp>
            <p:sp>
              <p:nvSpPr>
                <p:cNvPr id="27683" name="Line 23"/>
                <p:cNvSpPr>
                  <a:spLocks noChangeShapeType="1"/>
                </p:cNvSpPr>
                <p:nvPr/>
              </p:nvSpPr>
              <p:spPr bwMode="auto">
                <a:xfrm flipV="1">
                  <a:off x="1296" y="2485"/>
                  <a:ext cx="4224" cy="0"/>
                </a:xfrm>
                <a:prstGeom prst="line">
                  <a:avLst/>
                </a:prstGeom>
                <a:noFill/>
                <a:ln w="38100">
                  <a:solidFill>
                    <a:schemeClr val="bg2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th-TH"/>
                </a:p>
              </p:txBody>
            </p:sp>
          </p:grpSp>
        </p:grpSp>
      </p:grpSp>
      <p:sp>
        <p:nvSpPr>
          <p:cNvPr id="316440" name="Rectangle 24"/>
          <p:cNvSpPr>
            <a:spLocks noGrp="1" noChangeArrowheads="1"/>
          </p:cNvSpPr>
          <p:nvPr>
            <p:ph type="title"/>
          </p:nvPr>
        </p:nvSpPr>
        <p:spPr>
          <a:xfrm>
            <a:off x="914400" y="152400"/>
            <a:ext cx="7772400" cy="6096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h-TH" smtClean="0"/>
              <a:t>ลักษณะของ Product Life Cycle</a:t>
            </a:r>
          </a:p>
        </p:txBody>
      </p:sp>
      <p:grpSp>
        <p:nvGrpSpPr>
          <p:cNvPr id="10" name="Group 25"/>
          <p:cNvGrpSpPr>
            <a:grpSpLocks/>
          </p:cNvGrpSpPr>
          <p:nvPr/>
        </p:nvGrpSpPr>
        <p:grpSpPr bwMode="auto">
          <a:xfrm>
            <a:off x="398463" y="2947988"/>
            <a:ext cx="8369300" cy="1350962"/>
            <a:chOff x="240" y="1953"/>
            <a:chExt cx="5272" cy="851"/>
          </a:xfrm>
        </p:grpSpPr>
        <p:sp>
          <p:nvSpPr>
            <p:cNvPr id="27674" name="Freeform 26"/>
            <p:cNvSpPr>
              <a:spLocks/>
            </p:cNvSpPr>
            <p:nvPr/>
          </p:nvSpPr>
          <p:spPr bwMode="auto">
            <a:xfrm>
              <a:off x="240" y="1953"/>
              <a:ext cx="5272" cy="851"/>
            </a:xfrm>
            <a:custGeom>
              <a:avLst/>
              <a:gdLst>
                <a:gd name="T0" fmla="*/ 0 w 5272"/>
                <a:gd name="T1" fmla="*/ 526 h 851"/>
                <a:gd name="T2" fmla="*/ 405 w 5272"/>
                <a:gd name="T3" fmla="*/ 647 h 851"/>
                <a:gd name="T4" fmla="*/ 916 w 5272"/>
                <a:gd name="T5" fmla="*/ 825 h 851"/>
                <a:gd name="T6" fmla="*/ 1405 w 5272"/>
                <a:gd name="T7" fmla="*/ 802 h 851"/>
                <a:gd name="T8" fmla="*/ 1871 w 5272"/>
                <a:gd name="T9" fmla="*/ 558 h 851"/>
                <a:gd name="T10" fmla="*/ 2360 w 5272"/>
                <a:gd name="T11" fmla="*/ 336 h 851"/>
                <a:gd name="T12" fmla="*/ 2876 w 5272"/>
                <a:gd name="T13" fmla="*/ 80 h 851"/>
                <a:gd name="T14" fmla="*/ 3191 w 5272"/>
                <a:gd name="T15" fmla="*/ 4 h 851"/>
                <a:gd name="T16" fmla="*/ 3652 w 5272"/>
                <a:gd name="T17" fmla="*/ 55 h 851"/>
                <a:gd name="T18" fmla="*/ 4272 w 5272"/>
                <a:gd name="T19" fmla="*/ 313 h 851"/>
                <a:gd name="T20" fmla="*/ 4805 w 5272"/>
                <a:gd name="T21" fmla="*/ 402 h 851"/>
                <a:gd name="T22" fmla="*/ 5272 w 5272"/>
                <a:gd name="T23" fmla="*/ 469 h 85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5272"/>
                <a:gd name="T37" fmla="*/ 0 h 851"/>
                <a:gd name="T38" fmla="*/ 5272 w 5272"/>
                <a:gd name="T39" fmla="*/ 851 h 851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5272" h="851">
                  <a:moveTo>
                    <a:pt x="0" y="526"/>
                  </a:moveTo>
                  <a:cubicBezTo>
                    <a:pt x="67" y="546"/>
                    <a:pt x="252" y="597"/>
                    <a:pt x="405" y="647"/>
                  </a:cubicBezTo>
                  <a:cubicBezTo>
                    <a:pt x="558" y="697"/>
                    <a:pt x="749" y="799"/>
                    <a:pt x="916" y="825"/>
                  </a:cubicBezTo>
                  <a:cubicBezTo>
                    <a:pt x="1083" y="851"/>
                    <a:pt x="1246" y="846"/>
                    <a:pt x="1405" y="802"/>
                  </a:cubicBezTo>
                  <a:cubicBezTo>
                    <a:pt x="1564" y="758"/>
                    <a:pt x="1712" y="636"/>
                    <a:pt x="1871" y="558"/>
                  </a:cubicBezTo>
                  <a:cubicBezTo>
                    <a:pt x="2030" y="480"/>
                    <a:pt x="2193" y="416"/>
                    <a:pt x="2360" y="336"/>
                  </a:cubicBezTo>
                  <a:cubicBezTo>
                    <a:pt x="2527" y="256"/>
                    <a:pt x="2738" y="135"/>
                    <a:pt x="2876" y="80"/>
                  </a:cubicBezTo>
                  <a:cubicBezTo>
                    <a:pt x="3014" y="25"/>
                    <a:pt x="3062" y="9"/>
                    <a:pt x="3191" y="4"/>
                  </a:cubicBezTo>
                  <a:cubicBezTo>
                    <a:pt x="3321" y="0"/>
                    <a:pt x="3472" y="3"/>
                    <a:pt x="3652" y="55"/>
                  </a:cubicBezTo>
                  <a:cubicBezTo>
                    <a:pt x="3832" y="107"/>
                    <a:pt x="4080" y="255"/>
                    <a:pt x="4272" y="313"/>
                  </a:cubicBezTo>
                  <a:lnTo>
                    <a:pt x="4805" y="402"/>
                  </a:lnTo>
                  <a:cubicBezTo>
                    <a:pt x="4972" y="428"/>
                    <a:pt x="5175" y="455"/>
                    <a:pt x="5272" y="469"/>
                  </a:cubicBezTo>
                </a:path>
              </a:pathLst>
            </a:custGeom>
            <a:noFill/>
            <a:ln w="38100" cmpd="sng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27675" name="Text Box 27"/>
            <p:cNvSpPr txBox="1">
              <a:spLocks noChangeArrowheads="1"/>
            </p:cNvSpPr>
            <p:nvPr/>
          </p:nvSpPr>
          <p:spPr bwMode="auto">
            <a:xfrm>
              <a:off x="2690" y="2236"/>
              <a:ext cx="64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 algn="l">
                <a:lnSpc>
                  <a:spcPct val="80000"/>
                </a:lnSpc>
              </a:pPr>
              <a:r>
                <a:rPr lang="th-TH" altLang="th-TH" sz="2000" i="1">
                  <a:solidFill>
                    <a:srgbClr val="FF0000"/>
                  </a:solidFill>
                  <a:latin typeface="Arial" pitchFamily="34" charset="0"/>
                </a:rPr>
                <a:t>Profits</a:t>
              </a:r>
            </a:p>
          </p:txBody>
        </p:sp>
        <p:sp>
          <p:nvSpPr>
            <p:cNvPr id="27676" name="Text Box 28"/>
            <p:cNvSpPr txBox="1">
              <a:spLocks noChangeArrowheads="1"/>
            </p:cNvSpPr>
            <p:nvPr/>
          </p:nvSpPr>
          <p:spPr bwMode="auto">
            <a:xfrm>
              <a:off x="2064" y="2524"/>
              <a:ext cx="64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 algn="l">
                <a:lnSpc>
                  <a:spcPct val="80000"/>
                </a:lnSpc>
              </a:pPr>
              <a:r>
                <a:rPr lang="th-TH" altLang="th-TH" sz="2000" i="1">
                  <a:solidFill>
                    <a:srgbClr val="FF0000"/>
                  </a:solidFill>
                  <a:latin typeface="Arial" pitchFamily="34" charset="0"/>
                </a:rPr>
                <a:t>Losses</a:t>
              </a:r>
            </a:p>
          </p:txBody>
        </p:sp>
      </p:grpSp>
      <p:grpSp>
        <p:nvGrpSpPr>
          <p:cNvPr id="11" name="Group 29"/>
          <p:cNvGrpSpPr>
            <a:grpSpLocks/>
          </p:cNvGrpSpPr>
          <p:nvPr/>
        </p:nvGrpSpPr>
        <p:grpSpPr bwMode="auto">
          <a:xfrm>
            <a:off x="454025" y="4518025"/>
            <a:ext cx="8374063" cy="1895475"/>
            <a:chOff x="275" y="2942"/>
            <a:chExt cx="5275" cy="1194"/>
          </a:xfrm>
        </p:grpSpPr>
        <p:grpSp>
          <p:nvGrpSpPr>
            <p:cNvPr id="27661" name="Group 30"/>
            <p:cNvGrpSpPr>
              <a:grpSpLocks/>
            </p:cNvGrpSpPr>
            <p:nvPr/>
          </p:nvGrpSpPr>
          <p:grpSpPr bwMode="auto">
            <a:xfrm>
              <a:off x="275" y="2942"/>
              <a:ext cx="5245" cy="586"/>
              <a:chOff x="275" y="2942"/>
              <a:chExt cx="5245" cy="586"/>
            </a:xfrm>
          </p:grpSpPr>
          <p:sp>
            <p:nvSpPr>
              <p:cNvPr id="27668" name="Text Box 31"/>
              <p:cNvSpPr txBox="1">
                <a:spLocks noChangeArrowheads="1"/>
              </p:cNvSpPr>
              <p:nvPr/>
            </p:nvSpPr>
            <p:spPr bwMode="auto">
              <a:xfrm>
                <a:off x="275" y="3090"/>
                <a:ext cx="688" cy="3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1pPr>
                <a:lvl2pPr marL="742950" indent="-28575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2pPr>
                <a:lvl3pPr marL="11430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3pPr>
                <a:lvl4pPr marL="16002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4pPr>
                <a:lvl5pPr marL="20574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9pPr>
              </a:lstStyle>
              <a:p>
                <a:pPr algn="l">
                  <a:lnSpc>
                    <a:spcPct val="80000"/>
                  </a:lnSpc>
                </a:pPr>
                <a:r>
                  <a:rPr lang="th-TH" altLang="th-TH"/>
                  <a:t>ยอดขาย</a:t>
                </a:r>
              </a:p>
            </p:txBody>
          </p:sp>
          <p:sp>
            <p:nvSpPr>
              <p:cNvPr id="27669" name="Text Box 32"/>
              <p:cNvSpPr txBox="1">
                <a:spLocks noChangeArrowheads="1"/>
              </p:cNvSpPr>
              <p:nvPr/>
            </p:nvSpPr>
            <p:spPr bwMode="auto">
              <a:xfrm>
                <a:off x="1326" y="2958"/>
                <a:ext cx="1054" cy="57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1pPr>
                <a:lvl2pPr marL="742950" indent="-28575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2pPr>
                <a:lvl3pPr marL="11430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3pPr>
                <a:lvl4pPr marL="16002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4pPr>
                <a:lvl5pPr marL="20574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9pPr>
              </a:lstStyle>
              <a:p>
                <a:pPr>
                  <a:lnSpc>
                    <a:spcPct val="80000"/>
                  </a:lnSpc>
                </a:pPr>
                <a:r>
                  <a:rPr lang="th-TH" altLang="th-TH"/>
                  <a:t>ต่ำ - เพิ่มขึ้น</a:t>
                </a:r>
              </a:p>
              <a:p>
                <a:pPr>
                  <a:lnSpc>
                    <a:spcPct val="80000"/>
                  </a:lnSpc>
                </a:pPr>
                <a:r>
                  <a:rPr lang="th-TH" altLang="th-TH"/>
                  <a:t>อย่างช้า ๆ</a:t>
                </a:r>
              </a:p>
            </p:txBody>
          </p:sp>
          <p:sp>
            <p:nvSpPr>
              <p:cNvPr id="27670" name="Text Box 33"/>
              <p:cNvSpPr txBox="1">
                <a:spLocks noChangeArrowheads="1"/>
              </p:cNvSpPr>
              <p:nvPr/>
            </p:nvSpPr>
            <p:spPr bwMode="auto">
              <a:xfrm>
                <a:off x="2394" y="2942"/>
                <a:ext cx="1084" cy="57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1pPr>
                <a:lvl2pPr marL="742950" indent="-28575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2pPr>
                <a:lvl3pPr marL="11430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3pPr>
                <a:lvl4pPr marL="16002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4pPr>
                <a:lvl5pPr marL="20574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9pPr>
              </a:lstStyle>
              <a:p>
                <a:pPr>
                  <a:lnSpc>
                    <a:spcPct val="80000"/>
                  </a:lnSpc>
                </a:pPr>
                <a:r>
                  <a:rPr lang="th-TH" altLang="th-TH"/>
                  <a:t>เพิ่มขึ้น</a:t>
                </a:r>
              </a:p>
              <a:p>
                <a:pPr>
                  <a:lnSpc>
                    <a:spcPct val="80000"/>
                  </a:lnSpc>
                </a:pPr>
                <a:r>
                  <a:rPr lang="th-TH" altLang="th-TH"/>
                  <a:t>อย่างรวดเร็ว</a:t>
                </a:r>
              </a:p>
            </p:txBody>
          </p:sp>
          <p:sp>
            <p:nvSpPr>
              <p:cNvPr id="27671" name="Text Box 34"/>
              <p:cNvSpPr txBox="1">
                <a:spLocks noChangeArrowheads="1"/>
              </p:cNvSpPr>
              <p:nvPr/>
            </p:nvSpPr>
            <p:spPr bwMode="auto">
              <a:xfrm>
                <a:off x="3457" y="2942"/>
                <a:ext cx="1106" cy="57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1pPr>
                <a:lvl2pPr marL="742950" indent="-28575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2pPr>
                <a:lvl3pPr marL="11430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3pPr>
                <a:lvl4pPr marL="16002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4pPr>
                <a:lvl5pPr marL="20574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9pPr>
              </a:lstStyle>
              <a:p>
                <a:pPr>
                  <a:lnSpc>
                    <a:spcPct val="80000"/>
                  </a:lnSpc>
                </a:pPr>
                <a:r>
                  <a:rPr lang="th-TH" altLang="th-TH"/>
                  <a:t>เพิ่มขึ้นจนถึง</a:t>
                </a:r>
              </a:p>
              <a:p>
                <a:pPr>
                  <a:lnSpc>
                    <a:spcPct val="80000"/>
                  </a:lnSpc>
                </a:pPr>
                <a:r>
                  <a:rPr lang="th-TH" altLang="th-TH"/>
                  <a:t>จุดสูงสุด</a:t>
                </a:r>
              </a:p>
            </p:txBody>
          </p:sp>
          <p:sp>
            <p:nvSpPr>
              <p:cNvPr id="27672" name="Text Box 35"/>
              <p:cNvSpPr txBox="1">
                <a:spLocks noChangeArrowheads="1"/>
              </p:cNvSpPr>
              <p:nvPr/>
            </p:nvSpPr>
            <p:spPr bwMode="auto">
              <a:xfrm>
                <a:off x="4731" y="3081"/>
                <a:ext cx="551" cy="32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1pPr>
                <a:lvl2pPr marL="742950" indent="-28575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2pPr>
                <a:lvl3pPr marL="11430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3pPr>
                <a:lvl4pPr marL="16002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4pPr>
                <a:lvl5pPr marL="20574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9pPr>
              </a:lstStyle>
              <a:p>
                <a:pPr>
                  <a:lnSpc>
                    <a:spcPct val="80000"/>
                  </a:lnSpc>
                </a:pPr>
                <a:r>
                  <a:rPr lang="th-TH" altLang="th-TH"/>
                  <a:t>ลดลง</a:t>
                </a:r>
              </a:p>
            </p:txBody>
          </p:sp>
          <p:sp>
            <p:nvSpPr>
              <p:cNvPr id="27673" name="Line 36"/>
              <p:cNvSpPr>
                <a:spLocks noChangeShapeType="1"/>
              </p:cNvSpPr>
              <p:nvPr/>
            </p:nvSpPr>
            <p:spPr bwMode="auto">
              <a:xfrm flipV="1">
                <a:off x="1296" y="3504"/>
                <a:ext cx="42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h-TH"/>
              </a:p>
            </p:txBody>
          </p:sp>
        </p:grpSp>
        <p:grpSp>
          <p:nvGrpSpPr>
            <p:cNvPr id="27662" name="Group 37"/>
            <p:cNvGrpSpPr>
              <a:grpSpLocks/>
            </p:cNvGrpSpPr>
            <p:nvPr/>
          </p:nvGrpSpPr>
          <p:grpSpPr bwMode="auto">
            <a:xfrm>
              <a:off x="275" y="3566"/>
              <a:ext cx="5275" cy="570"/>
              <a:chOff x="275" y="3566"/>
              <a:chExt cx="5275" cy="570"/>
            </a:xfrm>
          </p:grpSpPr>
          <p:sp>
            <p:nvSpPr>
              <p:cNvPr id="27663" name="Text Box 38"/>
              <p:cNvSpPr txBox="1">
                <a:spLocks noChangeArrowheads="1"/>
              </p:cNvSpPr>
              <p:nvPr/>
            </p:nvSpPr>
            <p:spPr bwMode="auto">
              <a:xfrm>
                <a:off x="275" y="3714"/>
                <a:ext cx="451" cy="3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1pPr>
                <a:lvl2pPr marL="742950" indent="-28575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2pPr>
                <a:lvl3pPr marL="11430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3pPr>
                <a:lvl4pPr marL="16002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4pPr>
                <a:lvl5pPr marL="20574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9pPr>
              </a:lstStyle>
              <a:p>
                <a:pPr algn="l">
                  <a:lnSpc>
                    <a:spcPct val="80000"/>
                  </a:lnSpc>
                </a:pPr>
                <a:r>
                  <a:rPr lang="th-TH" altLang="th-TH"/>
                  <a:t>กำไร</a:t>
                </a:r>
              </a:p>
            </p:txBody>
          </p:sp>
          <p:sp>
            <p:nvSpPr>
              <p:cNvPr id="27664" name="Text Box 39"/>
              <p:cNvSpPr txBox="1">
                <a:spLocks noChangeArrowheads="1"/>
              </p:cNvSpPr>
              <p:nvPr/>
            </p:nvSpPr>
            <p:spPr bwMode="auto">
              <a:xfrm>
                <a:off x="1507" y="3705"/>
                <a:ext cx="688" cy="32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1pPr>
                <a:lvl2pPr marL="742950" indent="-28575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2pPr>
                <a:lvl3pPr marL="11430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3pPr>
                <a:lvl4pPr marL="16002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4pPr>
                <a:lvl5pPr marL="20574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9pPr>
              </a:lstStyle>
              <a:p>
                <a:pPr>
                  <a:lnSpc>
                    <a:spcPct val="80000"/>
                  </a:lnSpc>
                </a:pPr>
                <a:r>
                  <a:rPr lang="th-TH" altLang="th-TH"/>
                  <a:t>ขาดทุน</a:t>
                </a:r>
              </a:p>
            </p:txBody>
          </p:sp>
          <p:sp>
            <p:nvSpPr>
              <p:cNvPr id="27665" name="Text Box 40"/>
              <p:cNvSpPr txBox="1">
                <a:spLocks noChangeArrowheads="1"/>
              </p:cNvSpPr>
              <p:nvPr/>
            </p:nvSpPr>
            <p:spPr bwMode="auto">
              <a:xfrm>
                <a:off x="2333" y="3566"/>
                <a:ext cx="1209" cy="57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1pPr>
                <a:lvl2pPr marL="742950" indent="-28575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2pPr>
                <a:lvl3pPr marL="11430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3pPr>
                <a:lvl4pPr marL="16002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4pPr>
                <a:lvl5pPr marL="20574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9pPr>
              </a:lstStyle>
              <a:p>
                <a:pPr>
                  <a:lnSpc>
                    <a:spcPct val="80000"/>
                  </a:lnSpc>
                </a:pPr>
                <a:r>
                  <a:rPr lang="th-TH" altLang="th-TH"/>
                  <a:t>เพิ่มขึ้น</a:t>
                </a:r>
              </a:p>
              <a:p>
                <a:pPr>
                  <a:lnSpc>
                    <a:spcPct val="80000"/>
                  </a:lnSpc>
                </a:pPr>
                <a:r>
                  <a:rPr lang="th-TH" altLang="th-TH"/>
                  <a:t>จนถึงจุดสูงสุด</a:t>
                </a:r>
              </a:p>
            </p:txBody>
          </p:sp>
          <p:sp>
            <p:nvSpPr>
              <p:cNvPr id="27666" name="Text Box 41"/>
              <p:cNvSpPr txBox="1">
                <a:spLocks noChangeArrowheads="1"/>
              </p:cNvSpPr>
              <p:nvPr/>
            </p:nvSpPr>
            <p:spPr bwMode="auto">
              <a:xfrm>
                <a:off x="3597" y="3690"/>
                <a:ext cx="830" cy="32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1pPr>
                <a:lvl2pPr marL="742950" indent="-28575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2pPr>
                <a:lvl3pPr marL="11430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3pPr>
                <a:lvl4pPr marL="16002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4pPr>
                <a:lvl5pPr marL="20574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9pPr>
              </a:lstStyle>
              <a:p>
                <a:pPr>
                  <a:lnSpc>
                    <a:spcPct val="80000"/>
                  </a:lnSpc>
                </a:pPr>
                <a:r>
                  <a:rPr lang="th-TH" altLang="th-TH"/>
                  <a:t>เริ่มลดลง</a:t>
                </a:r>
              </a:p>
            </p:txBody>
          </p:sp>
          <p:sp>
            <p:nvSpPr>
              <p:cNvPr id="27667" name="Text Box 42"/>
              <p:cNvSpPr txBox="1">
                <a:spLocks noChangeArrowheads="1"/>
              </p:cNvSpPr>
              <p:nvPr/>
            </p:nvSpPr>
            <p:spPr bwMode="auto">
              <a:xfrm>
                <a:off x="4466" y="3608"/>
                <a:ext cx="1084" cy="5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1pPr>
                <a:lvl2pPr marL="742950" indent="-28575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2pPr>
                <a:lvl3pPr marL="11430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3pPr>
                <a:lvl4pPr marL="16002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4pPr>
                <a:lvl5pPr marL="20574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9pPr>
              </a:lstStyle>
              <a:p>
                <a:pPr>
                  <a:lnSpc>
                    <a:spcPct val="70000"/>
                  </a:lnSpc>
                </a:pPr>
                <a:r>
                  <a:rPr lang="th-TH" altLang="th-TH"/>
                  <a:t>ลดลง</a:t>
                </a:r>
              </a:p>
              <a:p>
                <a:pPr>
                  <a:lnSpc>
                    <a:spcPct val="70000"/>
                  </a:lnSpc>
                </a:pPr>
                <a:r>
                  <a:rPr lang="th-TH" altLang="th-TH"/>
                  <a:t>อย่างรวดเร็ว</a:t>
                </a:r>
              </a:p>
            </p:txBody>
          </p:sp>
        </p:grpSp>
      </p:grpSp>
      <p:grpSp>
        <p:nvGrpSpPr>
          <p:cNvPr id="14" name="Group 43"/>
          <p:cNvGrpSpPr>
            <a:grpSpLocks/>
          </p:cNvGrpSpPr>
          <p:nvPr/>
        </p:nvGrpSpPr>
        <p:grpSpPr bwMode="auto">
          <a:xfrm>
            <a:off x="2065338" y="1457325"/>
            <a:ext cx="6686550" cy="2308225"/>
            <a:chOff x="1290" y="1014"/>
            <a:chExt cx="4212" cy="1454"/>
          </a:xfrm>
        </p:grpSpPr>
        <p:sp>
          <p:nvSpPr>
            <p:cNvPr id="27659" name="Text Box 44"/>
            <p:cNvSpPr txBox="1">
              <a:spLocks noChangeArrowheads="1"/>
            </p:cNvSpPr>
            <p:nvPr/>
          </p:nvSpPr>
          <p:spPr bwMode="auto">
            <a:xfrm>
              <a:off x="1290" y="2140"/>
              <a:ext cx="53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 algn="l">
                <a:lnSpc>
                  <a:spcPct val="80000"/>
                </a:lnSpc>
              </a:pPr>
              <a:r>
                <a:rPr lang="th-TH" altLang="th-TH" sz="2000" i="1">
                  <a:solidFill>
                    <a:srgbClr val="0000CC"/>
                  </a:solidFill>
                  <a:latin typeface="Arial" pitchFamily="34" charset="0"/>
                </a:rPr>
                <a:t>Sales</a:t>
              </a:r>
            </a:p>
          </p:txBody>
        </p:sp>
        <p:sp>
          <p:nvSpPr>
            <p:cNvPr id="27660" name="Freeform 45"/>
            <p:cNvSpPr>
              <a:spLocks/>
            </p:cNvSpPr>
            <p:nvPr/>
          </p:nvSpPr>
          <p:spPr bwMode="auto">
            <a:xfrm>
              <a:off x="1304" y="1014"/>
              <a:ext cx="4198" cy="1454"/>
            </a:xfrm>
            <a:custGeom>
              <a:avLst/>
              <a:gdLst>
                <a:gd name="T0" fmla="*/ 0 w 4198"/>
                <a:gd name="T1" fmla="*/ 1454 h 1454"/>
                <a:gd name="T2" fmla="*/ 489 w 4198"/>
                <a:gd name="T3" fmla="*/ 1349 h 1454"/>
                <a:gd name="T4" fmla="*/ 1235 w 4198"/>
                <a:gd name="T5" fmla="*/ 1043 h 1454"/>
                <a:gd name="T6" fmla="*/ 1980 w 4198"/>
                <a:gd name="T7" fmla="*/ 311 h 1454"/>
                <a:gd name="T8" fmla="*/ 2353 w 4198"/>
                <a:gd name="T9" fmla="*/ 67 h 1454"/>
                <a:gd name="T10" fmla="*/ 2787 w 4198"/>
                <a:gd name="T11" fmla="*/ 6 h 1454"/>
                <a:gd name="T12" fmla="*/ 3163 w 4198"/>
                <a:gd name="T13" fmla="*/ 99 h 1454"/>
                <a:gd name="T14" fmla="*/ 3710 w 4198"/>
                <a:gd name="T15" fmla="*/ 483 h 1454"/>
                <a:gd name="T16" fmla="*/ 4198 w 4198"/>
                <a:gd name="T17" fmla="*/ 814 h 145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198"/>
                <a:gd name="T28" fmla="*/ 0 h 1454"/>
                <a:gd name="T29" fmla="*/ 4198 w 4198"/>
                <a:gd name="T30" fmla="*/ 1454 h 145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198" h="1454">
                  <a:moveTo>
                    <a:pt x="0" y="1454"/>
                  </a:moveTo>
                  <a:cubicBezTo>
                    <a:pt x="82" y="1432"/>
                    <a:pt x="283" y="1417"/>
                    <a:pt x="489" y="1349"/>
                  </a:cubicBezTo>
                  <a:cubicBezTo>
                    <a:pt x="695" y="1281"/>
                    <a:pt x="986" y="1217"/>
                    <a:pt x="1235" y="1043"/>
                  </a:cubicBezTo>
                  <a:lnTo>
                    <a:pt x="1980" y="311"/>
                  </a:lnTo>
                  <a:cubicBezTo>
                    <a:pt x="2166" y="147"/>
                    <a:pt x="2218" y="117"/>
                    <a:pt x="2353" y="67"/>
                  </a:cubicBezTo>
                  <a:cubicBezTo>
                    <a:pt x="2487" y="15"/>
                    <a:pt x="2653" y="0"/>
                    <a:pt x="2787" y="6"/>
                  </a:cubicBezTo>
                  <a:cubicBezTo>
                    <a:pt x="2922" y="12"/>
                    <a:pt x="3009" y="20"/>
                    <a:pt x="3163" y="99"/>
                  </a:cubicBezTo>
                  <a:cubicBezTo>
                    <a:pt x="3317" y="178"/>
                    <a:pt x="3538" y="364"/>
                    <a:pt x="3710" y="483"/>
                  </a:cubicBezTo>
                  <a:cubicBezTo>
                    <a:pt x="3882" y="603"/>
                    <a:pt x="4097" y="745"/>
                    <a:pt x="4198" y="814"/>
                  </a:cubicBezTo>
                </a:path>
              </a:pathLst>
            </a:custGeom>
            <a:noFill/>
            <a:ln w="38100" cmpd="sng">
              <a:solidFill>
                <a:srgbClr val="00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 noChangeArrowheads="1"/>
          </p:cNvSpPr>
          <p:nvPr/>
        </p:nvSpPr>
        <p:spPr bwMode="auto">
          <a:xfrm>
            <a:off x="406400" y="914400"/>
            <a:ext cx="1676400" cy="2868613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endParaRPr lang="th-TH" altLang="th-TH"/>
          </a:p>
        </p:txBody>
      </p:sp>
      <p:sp>
        <p:nvSpPr>
          <p:cNvPr id="28675" name="Rectangle 4"/>
          <p:cNvSpPr>
            <a:spLocks noChangeArrowheads="1"/>
          </p:cNvSpPr>
          <p:nvPr/>
        </p:nvSpPr>
        <p:spPr bwMode="auto">
          <a:xfrm>
            <a:off x="2082800" y="914400"/>
            <a:ext cx="1676400" cy="5486400"/>
          </a:xfrm>
          <a:prstGeom prst="rect">
            <a:avLst/>
          </a:prstGeom>
          <a:solidFill>
            <a:srgbClr val="FFFF66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endParaRPr lang="th-TH" altLang="th-TH" sz="3600"/>
          </a:p>
        </p:txBody>
      </p:sp>
      <p:sp>
        <p:nvSpPr>
          <p:cNvPr id="28676" name="Rectangle 5"/>
          <p:cNvSpPr>
            <a:spLocks noChangeArrowheads="1"/>
          </p:cNvSpPr>
          <p:nvPr/>
        </p:nvSpPr>
        <p:spPr bwMode="auto">
          <a:xfrm>
            <a:off x="3759200" y="914400"/>
            <a:ext cx="1676400" cy="5486400"/>
          </a:xfrm>
          <a:prstGeom prst="rect">
            <a:avLst/>
          </a:prstGeom>
          <a:solidFill>
            <a:srgbClr val="FF99FF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endParaRPr lang="th-TH" altLang="th-TH"/>
          </a:p>
        </p:txBody>
      </p:sp>
      <p:sp>
        <p:nvSpPr>
          <p:cNvPr id="28677" name="Rectangle 6"/>
          <p:cNvSpPr>
            <a:spLocks noChangeArrowheads="1"/>
          </p:cNvSpPr>
          <p:nvPr/>
        </p:nvSpPr>
        <p:spPr bwMode="auto">
          <a:xfrm>
            <a:off x="5435600" y="914400"/>
            <a:ext cx="1676400" cy="5486400"/>
          </a:xfrm>
          <a:prstGeom prst="rect">
            <a:avLst/>
          </a:prstGeom>
          <a:solidFill>
            <a:srgbClr val="00FFFF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endParaRPr lang="th-TH" altLang="th-TH"/>
          </a:p>
        </p:txBody>
      </p:sp>
      <p:sp>
        <p:nvSpPr>
          <p:cNvPr id="28678" name="Rectangle 7"/>
          <p:cNvSpPr>
            <a:spLocks noChangeArrowheads="1"/>
          </p:cNvSpPr>
          <p:nvPr/>
        </p:nvSpPr>
        <p:spPr bwMode="auto">
          <a:xfrm>
            <a:off x="7112000" y="914400"/>
            <a:ext cx="1676400" cy="5486400"/>
          </a:xfrm>
          <a:prstGeom prst="rect">
            <a:avLst/>
          </a:prstGeom>
          <a:solidFill>
            <a:srgbClr val="FFCC66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endParaRPr lang="th-TH" altLang="th-TH"/>
          </a:p>
        </p:txBody>
      </p:sp>
      <p:sp>
        <p:nvSpPr>
          <p:cNvPr id="28679" name="Rectangle 8"/>
          <p:cNvSpPr>
            <a:spLocks noChangeArrowheads="1"/>
          </p:cNvSpPr>
          <p:nvPr/>
        </p:nvSpPr>
        <p:spPr bwMode="auto">
          <a:xfrm>
            <a:off x="406400" y="3783013"/>
            <a:ext cx="8382000" cy="636587"/>
          </a:xfrm>
          <a:prstGeom prst="rect">
            <a:avLst/>
          </a:prstGeom>
          <a:solidFill>
            <a:srgbClr val="B2B2B2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endParaRPr lang="th-TH" altLang="th-TH"/>
          </a:p>
        </p:txBody>
      </p:sp>
      <p:sp>
        <p:nvSpPr>
          <p:cNvPr id="28680" name="Text Box 9"/>
          <p:cNvSpPr txBox="1">
            <a:spLocks noChangeArrowheads="1"/>
          </p:cNvSpPr>
          <p:nvPr/>
        </p:nvSpPr>
        <p:spPr bwMode="auto">
          <a:xfrm>
            <a:off x="1138238" y="914400"/>
            <a:ext cx="965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pPr algn="r"/>
            <a:r>
              <a:rPr lang="th-TH" altLang="th-TH" sz="2000" i="1">
                <a:latin typeface="Arial" pitchFamily="34" charset="0"/>
              </a:rPr>
              <a:t>Units/$</a:t>
            </a:r>
          </a:p>
        </p:txBody>
      </p:sp>
      <p:sp>
        <p:nvSpPr>
          <p:cNvPr id="28681" name="Text Box 10"/>
          <p:cNvSpPr txBox="1">
            <a:spLocks noChangeArrowheads="1"/>
          </p:cNvSpPr>
          <p:nvPr/>
        </p:nvSpPr>
        <p:spPr bwMode="auto">
          <a:xfrm>
            <a:off x="8027988" y="3810000"/>
            <a:ext cx="777875" cy="354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pPr>
              <a:lnSpc>
                <a:spcPct val="80000"/>
              </a:lnSpc>
            </a:pPr>
            <a:r>
              <a:rPr lang="th-TH" altLang="th-TH" sz="2000" i="1">
                <a:latin typeface="Arial" pitchFamily="34" charset="0"/>
              </a:rPr>
              <a:t>Time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2073275" y="1457325"/>
            <a:ext cx="6686550" cy="2308225"/>
            <a:chOff x="1290" y="1014"/>
            <a:chExt cx="4212" cy="1454"/>
          </a:xfrm>
        </p:grpSpPr>
        <p:sp>
          <p:nvSpPr>
            <p:cNvPr id="28697" name="Freeform 12"/>
            <p:cNvSpPr>
              <a:spLocks/>
            </p:cNvSpPr>
            <p:nvPr/>
          </p:nvSpPr>
          <p:spPr bwMode="auto">
            <a:xfrm>
              <a:off x="1304" y="1014"/>
              <a:ext cx="4198" cy="1454"/>
            </a:xfrm>
            <a:custGeom>
              <a:avLst/>
              <a:gdLst>
                <a:gd name="T0" fmla="*/ 0 w 4198"/>
                <a:gd name="T1" fmla="*/ 1454 h 1454"/>
                <a:gd name="T2" fmla="*/ 489 w 4198"/>
                <a:gd name="T3" fmla="*/ 1349 h 1454"/>
                <a:gd name="T4" fmla="*/ 1235 w 4198"/>
                <a:gd name="T5" fmla="*/ 1043 h 1454"/>
                <a:gd name="T6" fmla="*/ 1980 w 4198"/>
                <a:gd name="T7" fmla="*/ 311 h 1454"/>
                <a:gd name="T8" fmla="*/ 2353 w 4198"/>
                <a:gd name="T9" fmla="*/ 67 h 1454"/>
                <a:gd name="T10" fmla="*/ 2787 w 4198"/>
                <a:gd name="T11" fmla="*/ 6 h 1454"/>
                <a:gd name="T12" fmla="*/ 3163 w 4198"/>
                <a:gd name="T13" fmla="*/ 99 h 1454"/>
                <a:gd name="T14" fmla="*/ 3710 w 4198"/>
                <a:gd name="T15" fmla="*/ 483 h 1454"/>
                <a:gd name="T16" fmla="*/ 4198 w 4198"/>
                <a:gd name="T17" fmla="*/ 814 h 145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198"/>
                <a:gd name="T28" fmla="*/ 0 h 1454"/>
                <a:gd name="T29" fmla="*/ 4198 w 4198"/>
                <a:gd name="T30" fmla="*/ 1454 h 145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198" h="1454">
                  <a:moveTo>
                    <a:pt x="0" y="1454"/>
                  </a:moveTo>
                  <a:cubicBezTo>
                    <a:pt x="82" y="1432"/>
                    <a:pt x="283" y="1417"/>
                    <a:pt x="489" y="1349"/>
                  </a:cubicBezTo>
                  <a:cubicBezTo>
                    <a:pt x="695" y="1281"/>
                    <a:pt x="986" y="1217"/>
                    <a:pt x="1235" y="1043"/>
                  </a:cubicBezTo>
                  <a:lnTo>
                    <a:pt x="1980" y="311"/>
                  </a:lnTo>
                  <a:cubicBezTo>
                    <a:pt x="2166" y="147"/>
                    <a:pt x="2218" y="117"/>
                    <a:pt x="2353" y="67"/>
                  </a:cubicBezTo>
                  <a:cubicBezTo>
                    <a:pt x="2487" y="15"/>
                    <a:pt x="2653" y="0"/>
                    <a:pt x="2787" y="6"/>
                  </a:cubicBezTo>
                  <a:cubicBezTo>
                    <a:pt x="2922" y="12"/>
                    <a:pt x="3009" y="20"/>
                    <a:pt x="3163" y="99"/>
                  </a:cubicBezTo>
                  <a:cubicBezTo>
                    <a:pt x="3317" y="178"/>
                    <a:pt x="3538" y="364"/>
                    <a:pt x="3710" y="483"/>
                  </a:cubicBezTo>
                  <a:cubicBezTo>
                    <a:pt x="3882" y="603"/>
                    <a:pt x="4097" y="745"/>
                    <a:pt x="4198" y="814"/>
                  </a:cubicBezTo>
                </a:path>
              </a:pathLst>
            </a:custGeom>
            <a:noFill/>
            <a:ln w="38100" cmpd="sng">
              <a:solidFill>
                <a:srgbClr val="00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28698" name="Text Box 13"/>
            <p:cNvSpPr txBox="1">
              <a:spLocks noChangeArrowheads="1"/>
            </p:cNvSpPr>
            <p:nvPr/>
          </p:nvSpPr>
          <p:spPr bwMode="auto">
            <a:xfrm>
              <a:off x="1290" y="2140"/>
              <a:ext cx="53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 algn="l">
                <a:lnSpc>
                  <a:spcPct val="80000"/>
                </a:lnSpc>
              </a:pPr>
              <a:r>
                <a:rPr lang="th-TH" altLang="th-TH" sz="2000" i="1">
                  <a:solidFill>
                    <a:srgbClr val="0000CC"/>
                  </a:solidFill>
                  <a:latin typeface="Arial" pitchFamily="34" charset="0"/>
                </a:rPr>
                <a:t>Sales</a:t>
              </a:r>
            </a:p>
          </p:txBody>
        </p:sp>
      </p:grpSp>
      <p:sp>
        <p:nvSpPr>
          <p:cNvPr id="28683" name="Text Box 14"/>
          <p:cNvSpPr txBox="1">
            <a:spLocks noChangeArrowheads="1"/>
          </p:cNvSpPr>
          <p:nvPr/>
        </p:nvSpPr>
        <p:spPr bwMode="auto">
          <a:xfrm>
            <a:off x="2165350" y="996950"/>
            <a:ext cx="1531938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pPr algn="l">
              <a:lnSpc>
                <a:spcPct val="80000"/>
              </a:lnSpc>
            </a:pPr>
            <a:r>
              <a:rPr lang="th-TH" altLang="th-TH" sz="1800" i="1">
                <a:latin typeface="Arial" pitchFamily="34" charset="0"/>
              </a:rPr>
              <a:t>Introduction</a:t>
            </a:r>
          </a:p>
        </p:txBody>
      </p:sp>
      <p:sp>
        <p:nvSpPr>
          <p:cNvPr id="28684" name="Text Box 15"/>
          <p:cNvSpPr txBox="1">
            <a:spLocks noChangeArrowheads="1"/>
          </p:cNvSpPr>
          <p:nvPr/>
        </p:nvSpPr>
        <p:spPr bwMode="auto">
          <a:xfrm>
            <a:off x="4146550" y="996950"/>
            <a:ext cx="992188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pPr algn="l">
              <a:lnSpc>
                <a:spcPct val="80000"/>
              </a:lnSpc>
            </a:pPr>
            <a:r>
              <a:rPr lang="th-TH" altLang="th-TH" sz="1800" i="1">
                <a:latin typeface="Arial" pitchFamily="34" charset="0"/>
              </a:rPr>
              <a:t>Growth</a:t>
            </a:r>
          </a:p>
        </p:txBody>
      </p:sp>
      <p:sp>
        <p:nvSpPr>
          <p:cNvPr id="28685" name="Text Box 16"/>
          <p:cNvSpPr txBox="1">
            <a:spLocks noChangeArrowheads="1"/>
          </p:cNvSpPr>
          <p:nvPr/>
        </p:nvSpPr>
        <p:spPr bwMode="auto">
          <a:xfrm>
            <a:off x="5810250" y="996950"/>
            <a:ext cx="1082675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pPr algn="l">
              <a:lnSpc>
                <a:spcPct val="80000"/>
              </a:lnSpc>
            </a:pPr>
            <a:r>
              <a:rPr lang="th-TH" altLang="th-TH" sz="1800" i="1">
                <a:latin typeface="Arial" pitchFamily="34" charset="0"/>
              </a:rPr>
              <a:t>Maturity</a:t>
            </a:r>
          </a:p>
        </p:txBody>
      </p:sp>
      <p:sp>
        <p:nvSpPr>
          <p:cNvPr id="28686" name="Text Box 17"/>
          <p:cNvSpPr txBox="1">
            <a:spLocks noChangeArrowheads="1"/>
          </p:cNvSpPr>
          <p:nvPr/>
        </p:nvSpPr>
        <p:spPr bwMode="auto">
          <a:xfrm>
            <a:off x="7486650" y="996950"/>
            <a:ext cx="1004888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pPr algn="l">
              <a:lnSpc>
                <a:spcPct val="80000"/>
              </a:lnSpc>
            </a:pPr>
            <a:r>
              <a:rPr lang="th-TH" altLang="th-TH" sz="1800" i="1">
                <a:latin typeface="Arial" pitchFamily="34" charset="0"/>
              </a:rPr>
              <a:t>Decline</a:t>
            </a:r>
          </a:p>
        </p:txBody>
      </p:sp>
      <p:grpSp>
        <p:nvGrpSpPr>
          <p:cNvPr id="28687" name="Group 18"/>
          <p:cNvGrpSpPr>
            <a:grpSpLocks/>
          </p:cNvGrpSpPr>
          <p:nvPr/>
        </p:nvGrpSpPr>
        <p:grpSpPr bwMode="auto">
          <a:xfrm>
            <a:off x="2082800" y="914400"/>
            <a:ext cx="6705600" cy="2895600"/>
            <a:chOff x="1296" y="768"/>
            <a:chExt cx="4224" cy="1728"/>
          </a:xfrm>
        </p:grpSpPr>
        <p:sp>
          <p:nvSpPr>
            <p:cNvPr id="28695" name="Line 19"/>
            <p:cNvSpPr>
              <a:spLocks noChangeShapeType="1"/>
            </p:cNvSpPr>
            <p:nvPr/>
          </p:nvSpPr>
          <p:spPr bwMode="auto">
            <a:xfrm flipH="1" flipV="1">
              <a:off x="1296" y="768"/>
              <a:ext cx="0" cy="1728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28696" name="Line 20"/>
            <p:cNvSpPr>
              <a:spLocks noChangeShapeType="1"/>
            </p:cNvSpPr>
            <p:nvPr/>
          </p:nvSpPr>
          <p:spPr bwMode="auto">
            <a:xfrm flipV="1">
              <a:off x="1296" y="2485"/>
              <a:ext cx="4224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</p:grpSp>
      <p:sp>
        <p:nvSpPr>
          <p:cNvPr id="317468" name="Text Box 28"/>
          <p:cNvSpPr txBox="1">
            <a:spLocks noChangeArrowheads="1"/>
          </p:cNvSpPr>
          <p:nvPr/>
        </p:nvSpPr>
        <p:spPr bwMode="auto">
          <a:xfrm>
            <a:off x="304800" y="4611688"/>
            <a:ext cx="1397000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pPr algn="l">
              <a:lnSpc>
                <a:spcPct val="90000"/>
              </a:lnSpc>
            </a:pPr>
            <a:r>
              <a:rPr lang="th-TH" altLang="th-TH"/>
              <a:t>การแข่งขัน</a:t>
            </a:r>
          </a:p>
        </p:txBody>
      </p:sp>
      <p:grpSp>
        <p:nvGrpSpPr>
          <p:cNvPr id="4" name="Group 29"/>
          <p:cNvGrpSpPr>
            <a:grpSpLocks/>
          </p:cNvGrpSpPr>
          <p:nvPr/>
        </p:nvGrpSpPr>
        <p:grpSpPr bwMode="auto">
          <a:xfrm>
            <a:off x="2200275" y="4611688"/>
            <a:ext cx="6642100" cy="1433512"/>
            <a:chOff x="1370" y="3650"/>
            <a:chExt cx="4184" cy="903"/>
          </a:xfrm>
        </p:grpSpPr>
        <p:sp>
          <p:nvSpPr>
            <p:cNvPr id="28691" name="Text Box 30"/>
            <p:cNvSpPr txBox="1">
              <a:spLocks noChangeArrowheads="1"/>
            </p:cNvSpPr>
            <p:nvPr/>
          </p:nvSpPr>
          <p:spPr bwMode="auto">
            <a:xfrm>
              <a:off x="1370" y="3650"/>
              <a:ext cx="926" cy="9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th-TH" altLang="th-TH"/>
                <a:t>ไม่มีคู่แข่ง</a:t>
              </a:r>
            </a:p>
            <a:p>
              <a:pPr>
                <a:lnSpc>
                  <a:spcPct val="90000"/>
                </a:lnSpc>
              </a:pPr>
              <a:r>
                <a:rPr lang="th-TH" altLang="th-TH"/>
                <a:t>โดยตรง</a:t>
              </a:r>
            </a:p>
            <a:p>
              <a:pPr>
                <a:lnSpc>
                  <a:spcPct val="90000"/>
                </a:lnSpc>
              </a:pPr>
              <a:r>
                <a:rPr lang="th-TH" altLang="th-TH"/>
                <a:t>หรือมีน้อย</a:t>
              </a:r>
            </a:p>
          </p:txBody>
        </p:sp>
        <p:sp>
          <p:nvSpPr>
            <p:cNvPr id="28692" name="Text Box 31"/>
            <p:cNvSpPr txBox="1">
              <a:spLocks noChangeArrowheads="1"/>
            </p:cNvSpPr>
            <p:nvPr/>
          </p:nvSpPr>
          <p:spPr bwMode="auto">
            <a:xfrm>
              <a:off x="2378" y="3650"/>
              <a:ext cx="1090" cy="6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th-TH" altLang="th-TH"/>
                <a:t>จำนวนคู่แข่ง</a:t>
              </a:r>
            </a:p>
            <a:p>
              <a:pPr>
                <a:lnSpc>
                  <a:spcPct val="90000"/>
                </a:lnSpc>
              </a:pPr>
              <a:r>
                <a:rPr lang="th-TH" altLang="th-TH"/>
                <a:t>เพิ่มขึ้น</a:t>
              </a:r>
            </a:p>
          </p:txBody>
        </p:sp>
        <p:sp>
          <p:nvSpPr>
            <p:cNvPr id="28693" name="Text Box 32"/>
            <p:cNvSpPr txBox="1">
              <a:spLocks noChangeArrowheads="1"/>
            </p:cNvSpPr>
            <p:nvPr/>
          </p:nvSpPr>
          <p:spPr bwMode="auto">
            <a:xfrm>
              <a:off x="3386" y="3650"/>
              <a:ext cx="1177" cy="9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th-TH" altLang="th-TH"/>
                <a:t>จำนวนคู่แข่ง</a:t>
              </a:r>
            </a:p>
            <a:p>
              <a:pPr>
                <a:lnSpc>
                  <a:spcPct val="90000"/>
                </a:lnSpc>
              </a:pPr>
              <a:r>
                <a:rPr lang="th-TH" altLang="th-TH"/>
                <a:t>คงที่</a:t>
              </a:r>
            </a:p>
            <a:p>
              <a:pPr>
                <a:lnSpc>
                  <a:spcPct val="90000"/>
                </a:lnSpc>
              </a:pPr>
              <a:r>
                <a:rPr lang="th-TH" altLang="th-TH"/>
                <a:t>แข่งขันรุนแรง</a:t>
              </a:r>
            </a:p>
          </p:txBody>
        </p:sp>
        <p:sp>
          <p:nvSpPr>
            <p:cNvPr id="28694" name="Text Box 33"/>
            <p:cNvSpPr txBox="1">
              <a:spLocks noChangeArrowheads="1"/>
            </p:cNvSpPr>
            <p:nvPr/>
          </p:nvSpPr>
          <p:spPr bwMode="auto">
            <a:xfrm>
              <a:off x="4464" y="3650"/>
              <a:ext cx="1090" cy="6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th-TH" altLang="th-TH"/>
                <a:t>จำนวนคู่แข่ง</a:t>
              </a:r>
            </a:p>
            <a:p>
              <a:pPr>
                <a:lnSpc>
                  <a:spcPct val="90000"/>
                </a:lnSpc>
              </a:pPr>
              <a:r>
                <a:rPr lang="th-TH" altLang="th-TH"/>
                <a:t>ลดลง</a:t>
              </a:r>
            </a:p>
          </p:txBody>
        </p:sp>
      </p:grpSp>
      <p:sp>
        <p:nvSpPr>
          <p:cNvPr id="317475" name="Rectangle 35"/>
          <p:cNvSpPr>
            <a:spLocks noGrp="1" noChangeArrowheads="1"/>
          </p:cNvSpPr>
          <p:nvPr>
            <p:ph type="title"/>
          </p:nvPr>
        </p:nvSpPr>
        <p:spPr>
          <a:xfrm>
            <a:off x="914400" y="152400"/>
            <a:ext cx="7772400" cy="6096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h-TH" smtClean="0"/>
              <a:t>ลักษณะของ Product Life Cycle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17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8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/>
          <p:cNvSpPr>
            <a:spLocks noChangeArrowheads="1"/>
          </p:cNvSpPr>
          <p:nvPr/>
        </p:nvSpPr>
        <p:spPr bwMode="auto">
          <a:xfrm>
            <a:off x="381000" y="914400"/>
            <a:ext cx="1676400" cy="2868613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endParaRPr lang="th-TH" altLang="th-TH"/>
          </a:p>
        </p:txBody>
      </p:sp>
      <p:sp>
        <p:nvSpPr>
          <p:cNvPr id="29699" name="Rectangle 4"/>
          <p:cNvSpPr>
            <a:spLocks noChangeArrowheads="1"/>
          </p:cNvSpPr>
          <p:nvPr/>
        </p:nvSpPr>
        <p:spPr bwMode="auto">
          <a:xfrm>
            <a:off x="2057400" y="914400"/>
            <a:ext cx="1676400" cy="5486400"/>
          </a:xfrm>
          <a:prstGeom prst="rect">
            <a:avLst/>
          </a:prstGeom>
          <a:solidFill>
            <a:srgbClr val="FFFF66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endParaRPr lang="th-TH" altLang="th-TH" sz="3600"/>
          </a:p>
        </p:txBody>
      </p:sp>
      <p:sp>
        <p:nvSpPr>
          <p:cNvPr id="29700" name="Rectangle 5"/>
          <p:cNvSpPr>
            <a:spLocks noChangeArrowheads="1"/>
          </p:cNvSpPr>
          <p:nvPr/>
        </p:nvSpPr>
        <p:spPr bwMode="auto">
          <a:xfrm>
            <a:off x="3733800" y="914400"/>
            <a:ext cx="1676400" cy="5486400"/>
          </a:xfrm>
          <a:prstGeom prst="rect">
            <a:avLst/>
          </a:prstGeom>
          <a:solidFill>
            <a:srgbClr val="FF99FF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endParaRPr lang="th-TH" altLang="th-TH"/>
          </a:p>
        </p:txBody>
      </p:sp>
      <p:sp>
        <p:nvSpPr>
          <p:cNvPr id="29701" name="Rectangle 6"/>
          <p:cNvSpPr>
            <a:spLocks noChangeArrowheads="1"/>
          </p:cNvSpPr>
          <p:nvPr/>
        </p:nvSpPr>
        <p:spPr bwMode="auto">
          <a:xfrm>
            <a:off x="5410200" y="914400"/>
            <a:ext cx="1676400" cy="5486400"/>
          </a:xfrm>
          <a:prstGeom prst="rect">
            <a:avLst/>
          </a:prstGeom>
          <a:solidFill>
            <a:srgbClr val="00FFFF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endParaRPr lang="th-TH" altLang="th-TH"/>
          </a:p>
        </p:txBody>
      </p:sp>
      <p:sp>
        <p:nvSpPr>
          <p:cNvPr id="29702" name="Rectangle 7"/>
          <p:cNvSpPr>
            <a:spLocks noChangeArrowheads="1"/>
          </p:cNvSpPr>
          <p:nvPr/>
        </p:nvSpPr>
        <p:spPr bwMode="auto">
          <a:xfrm>
            <a:off x="7086600" y="914400"/>
            <a:ext cx="1676400" cy="5486400"/>
          </a:xfrm>
          <a:prstGeom prst="rect">
            <a:avLst/>
          </a:prstGeom>
          <a:solidFill>
            <a:srgbClr val="FFCC66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endParaRPr lang="th-TH" altLang="th-TH"/>
          </a:p>
        </p:txBody>
      </p:sp>
      <p:sp>
        <p:nvSpPr>
          <p:cNvPr id="29703" name="Rectangle 8"/>
          <p:cNvSpPr>
            <a:spLocks noChangeArrowheads="1"/>
          </p:cNvSpPr>
          <p:nvPr/>
        </p:nvSpPr>
        <p:spPr bwMode="auto">
          <a:xfrm>
            <a:off x="381000" y="3783013"/>
            <a:ext cx="8382000" cy="636587"/>
          </a:xfrm>
          <a:prstGeom prst="rect">
            <a:avLst/>
          </a:prstGeom>
          <a:solidFill>
            <a:srgbClr val="B2B2B2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endParaRPr lang="th-TH" altLang="th-TH"/>
          </a:p>
        </p:txBody>
      </p:sp>
      <p:sp>
        <p:nvSpPr>
          <p:cNvPr id="29704" name="Text Box 9"/>
          <p:cNvSpPr txBox="1">
            <a:spLocks noChangeArrowheads="1"/>
          </p:cNvSpPr>
          <p:nvPr/>
        </p:nvSpPr>
        <p:spPr bwMode="auto">
          <a:xfrm>
            <a:off x="1112838" y="914400"/>
            <a:ext cx="965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pPr algn="r"/>
            <a:r>
              <a:rPr lang="th-TH" altLang="th-TH" sz="2000" i="1">
                <a:latin typeface="Arial" pitchFamily="34" charset="0"/>
              </a:rPr>
              <a:t>Units/$</a:t>
            </a:r>
          </a:p>
        </p:txBody>
      </p:sp>
      <p:sp>
        <p:nvSpPr>
          <p:cNvPr id="29705" name="Text Box 10"/>
          <p:cNvSpPr txBox="1">
            <a:spLocks noChangeArrowheads="1"/>
          </p:cNvSpPr>
          <p:nvPr/>
        </p:nvSpPr>
        <p:spPr bwMode="auto">
          <a:xfrm>
            <a:off x="8002588" y="3810000"/>
            <a:ext cx="777875" cy="354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pPr>
              <a:lnSpc>
                <a:spcPct val="80000"/>
              </a:lnSpc>
            </a:pPr>
            <a:r>
              <a:rPr lang="th-TH" altLang="th-TH" sz="2000" i="1">
                <a:latin typeface="Arial" pitchFamily="34" charset="0"/>
              </a:rPr>
              <a:t>Time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2047875" y="1457325"/>
            <a:ext cx="6686550" cy="2308225"/>
            <a:chOff x="1290" y="1014"/>
            <a:chExt cx="4212" cy="1454"/>
          </a:xfrm>
        </p:grpSpPr>
        <p:sp>
          <p:nvSpPr>
            <p:cNvPr id="29721" name="Freeform 12"/>
            <p:cNvSpPr>
              <a:spLocks/>
            </p:cNvSpPr>
            <p:nvPr/>
          </p:nvSpPr>
          <p:spPr bwMode="auto">
            <a:xfrm>
              <a:off x="1304" y="1014"/>
              <a:ext cx="4198" cy="1454"/>
            </a:xfrm>
            <a:custGeom>
              <a:avLst/>
              <a:gdLst>
                <a:gd name="T0" fmla="*/ 0 w 4198"/>
                <a:gd name="T1" fmla="*/ 1454 h 1454"/>
                <a:gd name="T2" fmla="*/ 489 w 4198"/>
                <a:gd name="T3" fmla="*/ 1349 h 1454"/>
                <a:gd name="T4" fmla="*/ 1235 w 4198"/>
                <a:gd name="T5" fmla="*/ 1043 h 1454"/>
                <a:gd name="T6" fmla="*/ 1980 w 4198"/>
                <a:gd name="T7" fmla="*/ 311 h 1454"/>
                <a:gd name="T8" fmla="*/ 2353 w 4198"/>
                <a:gd name="T9" fmla="*/ 67 h 1454"/>
                <a:gd name="T10" fmla="*/ 2787 w 4198"/>
                <a:gd name="T11" fmla="*/ 6 h 1454"/>
                <a:gd name="T12" fmla="*/ 3163 w 4198"/>
                <a:gd name="T13" fmla="*/ 99 h 1454"/>
                <a:gd name="T14" fmla="*/ 3710 w 4198"/>
                <a:gd name="T15" fmla="*/ 483 h 1454"/>
                <a:gd name="T16" fmla="*/ 4198 w 4198"/>
                <a:gd name="T17" fmla="*/ 814 h 145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198"/>
                <a:gd name="T28" fmla="*/ 0 h 1454"/>
                <a:gd name="T29" fmla="*/ 4198 w 4198"/>
                <a:gd name="T30" fmla="*/ 1454 h 145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198" h="1454">
                  <a:moveTo>
                    <a:pt x="0" y="1454"/>
                  </a:moveTo>
                  <a:cubicBezTo>
                    <a:pt x="82" y="1432"/>
                    <a:pt x="283" y="1417"/>
                    <a:pt x="489" y="1349"/>
                  </a:cubicBezTo>
                  <a:cubicBezTo>
                    <a:pt x="695" y="1281"/>
                    <a:pt x="986" y="1217"/>
                    <a:pt x="1235" y="1043"/>
                  </a:cubicBezTo>
                  <a:lnTo>
                    <a:pt x="1980" y="311"/>
                  </a:lnTo>
                  <a:cubicBezTo>
                    <a:pt x="2166" y="147"/>
                    <a:pt x="2218" y="117"/>
                    <a:pt x="2353" y="67"/>
                  </a:cubicBezTo>
                  <a:cubicBezTo>
                    <a:pt x="2487" y="15"/>
                    <a:pt x="2653" y="0"/>
                    <a:pt x="2787" y="6"/>
                  </a:cubicBezTo>
                  <a:cubicBezTo>
                    <a:pt x="2922" y="12"/>
                    <a:pt x="3009" y="20"/>
                    <a:pt x="3163" y="99"/>
                  </a:cubicBezTo>
                  <a:cubicBezTo>
                    <a:pt x="3317" y="178"/>
                    <a:pt x="3538" y="364"/>
                    <a:pt x="3710" y="483"/>
                  </a:cubicBezTo>
                  <a:cubicBezTo>
                    <a:pt x="3882" y="603"/>
                    <a:pt x="4097" y="745"/>
                    <a:pt x="4198" y="814"/>
                  </a:cubicBezTo>
                </a:path>
              </a:pathLst>
            </a:custGeom>
            <a:noFill/>
            <a:ln w="38100" cmpd="sng">
              <a:solidFill>
                <a:srgbClr val="00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29722" name="Text Box 13"/>
            <p:cNvSpPr txBox="1">
              <a:spLocks noChangeArrowheads="1"/>
            </p:cNvSpPr>
            <p:nvPr/>
          </p:nvSpPr>
          <p:spPr bwMode="auto">
            <a:xfrm>
              <a:off x="1290" y="2140"/>
              <a:ext cx="53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 algn="l">
                <a:lnSpc>
                  <a:spcPct val="80000"/>
                </a:lnSpc>
              </a:pPr>
              <a:r>
                <a:rPr lang="th-TH" altLang="th-TH" sz="2000" i="1">
                  <a:solidFill>
                    <a:srgbClr val="0000CC"/>
                  </a:solidFill>
                  <a:latin typeface="Arial" pitchFamily="34" charset="0"/>
                </a:rPr>
                <a:t>Sales</a:t>
              </a:r>
            </a:p>
          </p:txBody>
        </p:sp>
      </p:grpSp>
      <p:sp>
        <p:nvSpPr>
          <p:cNvPr id="29707" name="Text Box 14"/>
          <p:cNvSpPr txBox="1">
            <a:spLocks noChangeArrowheads="1"/>
          </p:cNvSpPr>
          <p:nvPr/>
        </p:nvSpPr>
        <p:spPr bwMode="auto">
          <a:xfrm>
            <a:off x="2139950" y="996950"/>
            <a:ext cx="1531938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pPr algn="l">
              <a:lnSpc>
                <a:spcPct val="80000"/>
              </a:lnSpc>
            </a:pPr>
            <a:r>
              <a:rPr lang="th-TH" altLang="th-TH" sz="1800" i="1">
                <a:latin typeface="Arial" pitchFamily="34" charset="0"/>
              </a:rPr>
              <a:t>Introduction</a:t>
            </a:r>
          </a:p>
        </p:txBody>
      </p:sp>
      <p:sp>
        <p:nvSpPr>
          <p:cNvPr id="29708" name="Text Box 15"/>
          <p:cNvSpPr txBox="1">
            <a:spLocks noChangeArrowheads="1"/>
          </p:cNvSpPr>
          <p:nvPr/>
        </p:nvSpPr>
        <p:spPr bwMode="auto">
          <a:xfrm>
            <a:off x="4121150" y="996950"/>
            <a:ext cx="992188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pPr algn="l">
              <a:lnSpc>
                <a:spcPct val="80000"/>
              </a:lnSpc>
            </a:pPr>
            <a:r>
              <a:rPr lang="th-TH" altLang="th-TH" sz="1800" i="1">
                <a:latin typeface="Arial" pitchFamily="34" charset="0"/>
              </a:rPr>
              <a:t>Growth</a:t>
            </a:r>
          </a:p>
        </p:txBody>
      </p:sp>
      <p:sp>
        <p:nvSpPr>
          <p:cNvPr id="29709" name="Text Box 16"/>
          <p:cNvSpPr txBox="1">
            <a:spLocks noChangeArrowheads="1"/>
          </p:cNvSpPr>
          <p:nvPr/>
        </p:nvSpPr>
        <p:spPr bwMode="auto">
          <a:xfrm>
            <a:off x="5784850" y="996950"/>
            <a:ext cx="1082675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pPr algn="l">
              <a:lnSpc>
                <a:spcPct val="80000"/>
              </a:lnSpc>
            </a:pPr>
            <a:r>
              <a:rPr lang="th-TH" altLang="th-TH" sz="1800" i="1">
                <a:latin typeface="Arial" pitchFamily="34" charset="0"/>
              </a:rPr>
              <a:t>Maturity</a:t>
            </a:r>
          </a:p>
        </p:txBody>
      </p:sp>
      <p:sp>
        <p:nvSpPr>
          <p:cNvPr id="29710" name="Text Box 17"/>
          <p:cNvSpPr txBox="1">
            <a:spLocks noChangeArrowheads="1"/>
          </p:cNvSpPr>
          <p:nvPr/>
        </p:nvSpPr>
        <p:spPr bwMode="auto">
          <a:xfrm>
            <a:off x="7461250" y="996950"/>
            <a:ext cx="1004888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pPr algn="l">
              <a:lnSpc>
                <a:spcPct val="80000"/>
              </a:lnSpc>
            </a:pPr>
            <a:r>
              <a:rPr lang="th-TH" altLang="th-TH" sz="1800" i="1">
                <a:latin typeface="Arial" pitchFamily="34" charset="0"/>
              </a:rPr>
              <a:t>Decline</a:t>
            </a:r>
          </a:p>
        </p:txBody>
      </p:sp>
      <p:grpSp>
        <p:nvGrpSpPr>
          <p:cNvPr id="29711" name="Group 18"/>
          <p:cNvGrpSpPr>
            <a:grpSpLocks/>
          </p:cNvGrpSpPr>
          <p:nvPr/>
        </p:nvGrpSpPr>
        <p:grpSpPr bwMode="auto">
          <a:xfrm>
            <a:off x="2057400" y="914400"/>
            <a:ext cx="6705600" cy="2895600"/>
            <a:chOff x="1296" y="768"/>
            <a:chExt cx="4224" cy="1728"/>
          </a:xfrm>
        </p:grpSpPr>
        <p:sp>
          <p:nvSpPr>
            <p:cNvPr id="29719" name="Line 19"/>
            <p:cNvSpPr>
              <a:spLocks noChangeShapeType="1"/>
            </p:cNvSpPr>
            <p:nvPr/>
          </p:nvSpPr>
          <p:spPr bwMode="auto">
            <a:xfrm flipH="1" flipV="1">
              <a:off x="1296" y="768"/>
              <a:ext cx="0" cy="1728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29720" name="Line 20"/>
            <p:cNvSpPr>
              <a:spLocks noChangeShapeType="1"/>
            </p:cNvSpPr>
            <p:nvPr/>
          </p:nvSpPr>
          <p:spPr bwMode="auto">
            <a:xfrm flipV="1">
              <a:off x="1296" y="2485"/>
              <a:ext cx="4224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</p:grpSp>
      <p:sp>
        <p:nvSpPr>
          <p:cNvPr id="318485" name="Text Box 21"/>
          <p:cNvSpPr txBox="1">
            <a:spLocks noChangeArrowheads="1"/>
          </p:cNvSpPr>
          <p:nvPr/>
        </p:nvSpPr>
        <p:spPr bwMode="auto">
          <a:xfrm>
            <a:off x="279400" y="4511675"/>
            <a:ext cx="1633538" cy="87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pPr algn="l">
              <a:lnSpc>
                <a:spcPct val="80000"/>
              </a:lnSpc>
            </a:pPr>
            <a:r>
              <a:rPr lang="th-TH" altLang="th-TH"/>
              <a:t>วัตถุประสงค์</a:t>
            </a:r>
          </a:p>
          <a:p>
            <a:pPr algn="l">
              <a:lnSpc>
                <a:spcPct val="80000"/>
              </a:lnSpc>
            </a:pPr>
            <a:r>
              <a:rPr lang="th-TH" altLang="th-TH"/>
              <a:t>ทางการตลาด</a:t>
            </a:r>
          </a:p>
        </p:txBody>
      </p:sp>
      <p:grpSp>
        <p:nvGrpSpPr>
          <p:cNvPr id="4" name="Group 22"/>
          <p:cNvGrpSpPr>
            <a:grpSpLocks/>
          </p:cNvGrpSpPr>
          <p:nvPr/>
        </p:nvGrpSpPr>
        <p:grpSpPr bwMode="auto">
          <a:xfrm>
            <a:off x="1973263" y="4511675"/>
            <a:ext cx="6634162" cy="1692275"/>
            <a:chOff x="1243" y="2938"/>
            <a:chExt cx="4179" cy="1066"/>
          </a:xfrm>
        </p:grpSpPr>
        <p:sp>
          <p:nvSpPr>
            <p:cNvPr id="29715" name="Text Box 23"/>
            <p:cNvSpPr txBox="1">
              <a:spLocks noChangeArrowheads="1"/>
            </p:cNvSpPr>
            <p:nvPr/>
          </p:nvSpPr>
          <p:spPr bwMode="auto">
            <a:xfrm>
              <a:off x="1243" y="2938"/>
              <a:ext cx="1156" cy="10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>
                <a:lnSpc>
                  <a:spcPct val="80000"/>
                </a:lnSpc>
              </a:pPr>
              <a:r>
                <a:rPr lang="th-TH" altLang="th-TH"/>
                <a:t>สร้าง</a:t>
              </a:r>
            </a:p>
            <a:p>
              <a:pPr>
                <a:lnSpc>
                  <a:spcPct val="80000"/>
                </a:lnSpc>
              </a:pPr>
              <a:r>
                <a:rPr lang="th-TH" altLang="th-TH"/>
                <a:t>อุปสงค์ขั้นต้น</a:t>
              </a:r>
            </a:p>
            <a:p>
              <a:pPr>
                <a:lnSpc>
                  <a:spcPct val="80000"/>
                </a:lnSpc>
              </a:pPr>
              <a:r>
                <a:rPr lang="en-US" altLang="th-TH"/>
                <a:t>(Primary</a:t>
              </a:r>
            </a:p>
            <a:p>
              <a:pPr>
                <a:lnSpc>
                  <a:spcPct val="80000"/>
                </a:lnSpc>
              </a:pPr>
              <a:r>
                <a:rPr lang="en-US" altLang="th-TH"/>
                <a:t>Demand)</a:t>
              </a:r>
              <a:endParaRPr lang="th-TH" altLang="th-TH"/>
            </a:p>
          </p:txBody>
        </p:sp>
        <p:sp>
          <p:nvSpPr>
            <p:cNvPr id="29716" name="Text Box 24"/>
            <p:cNvSpPr txBox="1">
              <a:spLocks noChangeArrowheads="1"/>
            </p:cNvSpPr>
            <p:nvPr/>
          </p:nvSpPr>
          <p:spPr bwMode="auto">
            <a:xfrm>
              <a:off x="2290" y="2938"/>
              <a:ext cx="1221" cy="8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>
                <a:lnSpc>
                  <a:spcPct val="80000"/>
                </a:lnSpc>
              </a:pPr>
              <a:r>
                <a:rPr lang="th-TH" altLang="th-TH"/>
                <a:t>สร้าง</a:t>
              </a:r>
            </a:p>
            <a:p>
              <a:pPr>
                <a:lnSpc>
                  <a:spcPct val="80000"/>
                </a:lnSpc>
              </a:pPr>
              <a:r>
                <a:rPr lang="th-TH" altLang="th-TH"/>
                <a:t>ยอดขายและ</a:t>
              </a:r>
            </a:p>
            <a:p>
              <a:pPr>
                <a:lnSpc>
                  <a:spcPct val="80000"/>
                </a:lnSpc>
              </a:pPr>
              <a:r>
                <a:rPr lang="th-TH" altLang="th-TH"/>
                <a:t>ส่วนแบ่งตลาด</a:t>
              </a:r>
            </a:p>
          </p:txBody>
        </p:sp>
        <p:sp>
          <p:nvSpPr>
            <p:cNvPr id="29717" name="Text Box 25"/>
            <p:cNvSpPr txBox="1">
              <a:spLocks noChangeArrowheads="1"/>
            </p:cNvSpPr>
            <p:nvPr/>
          </p:nvSpPr>
          <p:spPr bwMode="auto">
            <a:xfrm>
              <a:off x="3453" y="2938"/>
              <a:ext cx="977" cy="10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>
                <a:lnSpc>
                  <a:spcPct val="80000"/>
                </a:lnSpc>
              </a:pPr>
              <a:r>
                <a:rPr lang="th-TH" altLang="th-TH"/>
                <a:t>รักษาระดับ</a:t>
              </a:r>
            </a:p>
            <a:p>
              <a:pPr>
                <a:lnSpc>
                  <a:spcPct val="80000"/>
                </a:lnSpc>
              </a:pPr>
              <a:r>
                <a:rPr lang="th-TH" altLang="th-TH"/>
                <a:t>ยอดขาย</a:t>
              </a:r>
            </a:p>
            <a:p>
              <a:pPr>
                <a:lnSpc>
                  <a:spcPct val="80000"/>
                </a:lnSpc>
              </a:pPr>
              <a:r>
                <a:rPr lang="th-TH" altLang="th-TH"/>
                <a:t>สร้างความ</a:t>
              </a:r>
            </a:p>
            <a:p>
              <a:pPr>
                <a:lnSpc>
                  <a:spcPct val="80000"/>
                </a:lnSpc>
              </a:pPr>
              <a:r>
                <a:rPr lang="th-TH" altLang="th-TH"/>
                <a:t>ซื่อสัตย์</a:t>
              </a:r>
            </a:p>
          </p:txBody>
        </p:sp>
        <p:sp>
          <p:nvSpPr>
            <p:cNvPr id="29718" name="Text Box 26"/>
            <p:cNvSpPr txBox="1">
              <a:spLocks noChangeArrowheads="1"/>
            </p:cNvSpPr>
            <p:nvPr/>
          </p:nvSpPr>
          <p:spPr bwMode="auto">
            <a:xfrm>
              <a:off x="4579" y="2938"/>
              <a:ext cx="843" cy="10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>
                <a:lnSpc>
                  <a:spcPct val="80000"/>
                </a:lnSpc>
              </a:pPr>
              <a:r>
                <a:rPr lang="th-TH" altLang="th-TH"/>
                <a:t>ลดต้นทุน</a:t>
              </a:r>
            </a:p>
            <a:p>
              <a:pPr>
                <a:lnSpc>
                  <a:spcPct val="80000"/>
                </a:lnSpc>
              </a:pPr>
              <a:r>
                <a:rPr lang="th-TH" altLang="th-TH"/>
                <a:t>และ</a:t>
              </a:r>
            </a:p>
            <a:p>
              <a:pPr>
                <a:lnSpc>
                  <a:spcPct val="80000"/>
                </a:lnSpc>
              </a:pPr>
              <a:r>
                <a:rPr lang="th-TH" altLang="th-TH"/>
                <a:t>หาโอกาส</a:t>
              </a:r>
            </a:p>
            <a:p>
              <a:pPr>
                <a:lnSpc>
                  <a:spcPct val="80000"/>
                </a:lnSpc>
              </a:pPr>
              <a:r>
                <a:rPr lang="th-TH" altLang="th-TH"/>
                <a:t>ใหม่ ๆ</a:t>
              </a:r>
            </a:p>
          </p:txBody>
        </p:sp>
      </p:grpSp>
      <p:sp>
        <p:nvSpPr>
          <p:cNvPr id="318492" name="Rectangle 28"/>
          <p:cNvSpPr>
            <a:spLocks noGrp="1" noChangeArrowheads="1"/>
          </p:cNvSpPr>
          <p:nvPr>
            <p:ph type="title"/>
          </p:nvPr>
        </p:nvSpPr>
        <p:spPr>
          <a:xfrm>
            <a:off x="914400" y="152400"/>
            <a:ext cx="7772400" cy="6096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h-TH" smtClean="0"/>
              <a:t>ลักษณะของ Product Life Cycle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18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8485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"/>
          <p:cNvSpPr>
            <a:spLocks noChangeArrowheads="1"/>
          </p:cNvSpPr>
          <p:nvPr/>
        </p:nvSpPr>
        <p:spPr bwMode="auto">
          <a:xfrm>
            <a:off x="381000" y="914400"/>
            <a:ext cx="1676400" cy="2868613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endParaRPr lang="th-TH" altLang="th-TH"/>
          </a:p>
        </p:txBody>
      </p:sp>
      <p:sp>
        <p:nvSpPr>
          <p:cNvPr id="30723" name="Rectangle 4"/>
          <p:cNvSpPr>
            <a:spLocks noChangeArrowheads="1"/>
          </p:cNvSpPr>
          <p:nvPr/>
        </p:nvSpPr>
        <p:spPr bwMode="auto">
          <a:xfrm>
            <a:off x="2057400" y="914400"/>
            <a:ext cx="1676400" cy="5638800"/>
          </a:xfrm>
          <a:prstGeom prst="rect">
            <a:avLst/>
          </a:prstGeom>
          <a:solidFill>
            <a:srgbClr val="FFFF66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endParaRPr lang="th-TH" altLang="th-TH" sz="3600"/>
          </a:p>
        </p:txBody>
      </p:sp>
      <p:sp>
        <p:nvSpPr>
          <p:cNvPr id="30724" name="Rectangle 5"/>
          <p:cNvSpPr>
            <a:spLocks noChangeArrowheads="1"/>
          </p:cNvSpPr>
          <p:nvPr/>
        </p:nvSpPr>
        <p:spPr bwMode="auto">
          <a:xfrm>
            <a:off x="3733800" y="914400"/>
            <a:ext cx="1676400" cy="5638800"/>
          </a:xfrm>
          <a:prstGeom prst="rect">
            <a:avLst/>
          </a:prstGeom>
          <a:solidFill>
            <a:srgbClr val="FF99FF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endParaRPr lang="th-TH" altLang="th-TH"/>
          </a:p>
        </p:txBody>
      </p:sp>
      <p:sp>
        <p:nvSpPr>
          <p:cNvPr id="30725" name="Rectangle 6"/>
          <p:cNvSpPr>
            <a:spLocks noChangeArrowheads="1"/>
          </p:cNvSpPr>
          <p:nvPr/>
        </p:nvSpPr>
        <p:spPr bwMode="auto">
          <a:xfrm>
            <a:off x="5410200" y="914400"/>
            <a:ext cx="1676400" cy="5638800"/>
          </a:xfrm>
          <a:prstGeom prst="rect">
            <a:avLst/>
          </a:prstGeom>
          <a:solidFill>
            <a:srgbClr val="00FFFF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endParaRPr lang="th-TH" altLang="th-TH"/>
          </a:p>
        </p:txBody>
      </p:sp>
      <p:sp>
        <p:nvSpPr>
          <p:cNvPr id="30726" name="Rectangle 7"/>
          <p:cNvSpPr>
            <a:spLocks noChangeArrowheads="1"/>
          </p:cNvSpPr>
          <p:nvPr/>
        </p:nvSpPr>
        <p:spPr bwMode="auto">
          <a:xfrm>
            <a:off x="7086600" y="914400"/>
            <a:ext cx="1676400" cy="5638800"/>
          </a:xfrm>
          <a:prstGeom prst="rect">
            <a:avLst/>
          </a:prstGeom>
          <a:solidFill>
            <a:srgbClr val="FFCC66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endParaRPr lang="th-TH" altLang="th-TH"/>
          </a:p>
        </p:txBody>
      </p:sp>
      <p:sp>
        <p:nvSpPr>
          <p:cNvPr id="30727" name="Rectangle 8"/>
          <p:cNvSpPr>
            <a:spLocks noChangeArrowheads="1"/>
          </p:cNvSpPr>
          <p:nvPr/>
        </p:nvSpPr>
        <p:spPr bwMode="auto">
          <a:xfrm>
            <a:off x="381000" y="3783013"/>
            <a:ext cx="8382000" cy="331787"/>
          </a:xfrm>
          <a:prstGeom prst="rect">
            <a:avLst/>
          </a:prstGeom>
          <a:solidFill>
            <a:srgbClr val="B2B2B2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endParaRPr lang="th-TH" altLang="th-TH"/>
          </a:p>
        </p:txBody>
      </p:sp>
      <p:sp>
        <p:nvSpPr>
          <p:cNvPr id="30728" name="Text Box 9"/>
          <p:cNvSpPr txBox="1">
            <a:spLocks noChangeArrowheads="1"/>
          </p:cNvSpPr>
          <p:nvPr/>
        </p:nvSpPr>
        <p:spPr bwMode="auto">
          <a:xfrm>
            <a:off x="925513" y="914400"/>
            <a:ext cx="11525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pPr algn="r"/>
            <a:r>
              <a:rPr lang="th-TH" altLang="th-TH" sz="2000" i="1">
                <a:solidFill>
                  <a:schemeClr val="bg2"/>
                </a:solidFill>
                <a:latin typeface="Arial" pitchFamily="34" charset="0"/>
              </a:rPr>
              <a:t>Units/$</a:t>
            </a:r>
          </a:p>
        </p:txBody>
      </p:sp>
      <p:sp>
        <p:nvSpPr>
          <p:cNvPr id="30729" name="Text Box 10"/>
          <p:cNvSpPr txBox="1">
            <a:spLocks noChangeArrowheads="1"/>
          </p:cNvSpPr>
          <p:nvPr/>
        </p:nvSpPr>
        <p:spPr bwMode="auto">
          <a:xfrm>
            <a:off x="8002588" y="3810000"/>
            <a:ext cx="777875" cy="354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pPr>
              <a:lnSpc>
                <a:spcPct val="80000"/>
              </a:lnSpc>
            </a:pPr>
            <a:r>
              <a:rPr lang="th-TH" altLang="th-TH" sz="2000" i="1">
                <a:latin typeface="Arial" pitchFamily="34" charset="0"/>
              </a:rPr>
              <a:t>Time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2047875" y="1457325"/>
            <a:ext cx="6686550" cy="2308225"/>
            <a:chOff x="1290" y="1014"/>
            <a:chExt cx="4212" cy="1454"/>
          </a:xfrm>
        </p:grpSpPr>
        <p:sp>
          <p:nvSpPr>
            <p:cNvPr id="30745" name="Freeform 12"/>
            <p:cNvSpPr>
              <a:spLocks/>
            </p:cNvSpPr>
            <p:nvPr/>
          </p:nvSpPr>
          <p:spPr bwMode="auto">
            <a:xfrm>
              <a:off x="1304" y="1014"/>
              <a:ext cx="4198" cy="1454"/>
            </a:xfrm>
            <a:custGeom>
              <a:avLst/>
              <a:gdLst>
                <a:gd name="T0" fmla="*/ 0 w 4198"/>
                <a:gd name="T1" fmla="*/ 1454 h 1454"/>
                <a:gd name="T2" fmla="*/ 489 w 4198"/>
                <a:gd name="T3" fmla="*/ 1349 h 1454"/>
                <a:gd name="T4" fmla="*/ 1235 w 4198"/>
                <a:gd name="T5" fmla="*/ 1043 h 1454"/>
                <a:gd name="T6" fmla="*/ 1980 w 4198"/>
                <a:gd name="T7" fmla="*/ 311 h 1454"/>
                <a:gd name="T8" fmla="*/ 2353 w 4198"/>
                <a:gd name="T9" fmla="*/ 67 h 1454"/>
                <a:gd name="T10" fmla="*/ 2787 w 4198"/>
                <a:gd name="T11" fmla="*/ 6 h 1454"/>
                <a:gd name="T12" fmla="*/ 3163 w 4198"/>
                <a:gd name="T13" fmla="*/ 99 h 1454"/>
                <a:gd name="T14" fmla="*/ 3710 w 4198"/>
                <a:gd name="T15" fmla="*/ 483 h 1454"/>
                <a:gd name="T16" fmla="*/ 4198 w 4198"/>
                <a:gd name="T17" fmla="*/ 814 h 145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198"/>
                <a:gd name="T28" fmla="*/ 0 h 1454"/>
                <a:gd name="T29" fmla="*/ 4198 w 4198"/>
                <a:gd name="T30" fmla="*/ 1454 h 145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198" h="1454">
                  <a:moveTo>
                    <a:pt x="0" y="1454"/>
                  </a:moveTo>
                  <a:cubicBezTo>
                    <a:pt x="82" y="1432"/>
                    <a:pt x="283" y="1417"/>
                    <a:pt x="489" y="1349"/>
                  </a:cubicBezTo>
                  <a:cubicBezTo>
                    <a:pt x="695" y="1281"/>
                    <a:pt x="986" y="1217"/>
                    <a:pt x="1235" y="1043"/>
                  </a:cubicBezTo>
                  <a:lnTo>
                    <a:pt x="1980" y="311"/>
                  </a:lnTo>
                  <a:cubicBezTo>
                    <a:pt x="2166" y="147"/>
                    <a:pt x="2218" y="117"/>
                    <a:pt x="2353" y="67"/>
                  </a:cubicBezTo>
                  <a:cubicBezTo>
                    <a:pt x="2487" y="15"/>
                    <a:pt x="2653" y="0"/>
                    <a:pt x="2787" y="6"/>
                  </a:cubicBezTo>
                  <a:cubicBezTo>
                    <a:pt x="2922" y="12"/>
                    <a:pt x="3009" y="20"/>
                    <a:pt x="3163" y="99"/>
                  </a:cubicBezTo>
                  <a:cubicBezTo>
                    <a:pt x="3317" y="178"/>
                    <a:pt x="3538" y="364"/>
                    <a:pt x="3710" y="483"/>
                  </a:cubicBezTo>
                  <a:cubicBezTo>
                    <a:pt x="3882" y="603"/>
                    <a:pt x="4097" y="745"/>
                    <a:pt x="4198" y="814"/>
                  </a:cubicBezTo>
                </a:path>
              </a:pathLst>
            </a:custGeom>
            <a:noFill/>
            <a:ln w="38100" cmpd="sng">
              <a:solidFill>
                <a:srgbClr val="00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30746" name="Text Box 13"/>
            <p:cNvSpPr txBox="1">
              <a:spLocks noChangeArrowheads="1"/>
            </p:cNvSpPr>
            <p:nvPr/>
          </p:nvSpPr>
          <p:spPr bwMode="auto">
            <a:xfrm>
              <a:off x="1290" y="2140"/>
              <a:ext cx="53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 algn="l">
                <a:lnSpc>
                  <a:spcPct val="80000"/>
                </a:lnSpc>
              </a:pPr>
              <a:r>
                <a:rPr lang="th-TH" altLang="th-TH" sz="2000" i="1">
                  <a:solidFill>
                    <a:srgbClr val="0000CC"/>
                  </a:solidFill>
                  <a:latin typeface="Arial" pitchFamily="34" charset="0"/>
                </a:rPr>
                <a:t>Sales</a:t>
              </a:r>
            </a:p>
          </p:txBody>
        </p:sp>
      </p:grpSp>
      <p:sp>
        <p:nvSpPr>
          <p:cNvPr id="30731" name="Text Box 14"/>
          <p:cNvSpPr txBox="1">
            <a:spLocks noChangeArrowheads="1"/>
          </p:cNvSpPr>
          <p:nvPr/>
        </p:nvSpPr>
        <p:spPr bwMode="auto">
          <a:xfrm>
            <a:off x="2139950" y="996950"/>
            <a:ext cx="1531938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pPr algn="l">
              <a:lnSpc>
                <a:spcPct val="80000"/>
              </a:lnSpc>
            </a:pPr>
            <a:r>
              <a:rPr lang="th-TH" altLang="th-TH" sz="1800" i="1">
                <a:latin typeface="Arial" pitchFamily="34" charset="0"/>
              </a:rPr>
              <a:t>Introduction</a:t>
            </a:r>
          </a:p>
        </p:txBody>
      </p:sp>
      <p:sp>
        <p:nvSpPr>
          <p:cNvPr id="30732" name="Text Box 15"/>
          <p:cNvSpPr txBox="1">
            <a:spLocks noChangeArrowheads="1"/>
          </p:cNvSpPr>
          <p:nvPr/>
        </p:nvSpPr>
        <p:spPr bwMode="auto">
          <a:xfrm>
            <a:off x="4121150" y="996950"/>
            <a:ext cx="992188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pPr algn="l">
              <a:lnSpc>
                <a:spcPct val="80000"/>
              </a:lnSpc>
            </a:pPr>
            <a:r>
              <a:rPr lang="th-TH" altLang="th-TH" sz="1800" i="1">
                <a:latin typeface="Arial" pitchFamily="34" charset="0"/>
              </a:rPr>
              <a:t>Growth</a:t>
            </a:r>
          </a:p>
        </p:txBody>
      </p:sp>
      <p:sp>
        <p:nvSpPr>
          <p:cNvPr id="30733" name="Text Box 16"/>
          <p:cNvSpPr txBox="1">
            <a:spLocks noChangeArrowheads="1"/>
          </p:cNvSpPr>
          <p:nvPr/>
        </p:nvSpPr>
        <p:spPr bwMode="auto">
          <a:xfrm>
            <a:off x="5784850" y="996950"/>
            <a:ext cx="1082675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pPr algn="l">
              <a:lnSpc>
                <a:spcPct val="80000"/>
              </a:lnSpc>
            </a:pPr>
            <a:r>
              <a:rPr lang="th-TH" altLang="th-TH" sz="1800" i="1">
                <a:latin typeface="Arial" pitchFamily="34" charset="0"/>
              </a:rPr>
              <a:t>Maturity</a:t>
            </a:r>
          </a:p>
        </p:txBody>
      </p:sp>
      <p:sp>
        <p:nvSpPr>
          <p:cNvPr id="30734" name="Text Box 17"/>
          <p:cNvSpPr txBox="1">
            <a:spLocks noChangeArrowheads="1"/>
          </p:cNvSpPr>
          <p:nvPr/>
        </p:nvSpPr>
        <p:spPr bwMode="auto">
          <a:xfrm>
            <a:off x="7461250" y="996950"/>
            <a:ext cx="1004888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pPr algn="l">
              <a:lnSpc>
                <a:spcPct val="80000"/>
              </a:lnSpc>
            </a:pPr>
            <a:r>
              <a:rPr lang="th-TH" altLang="th-TH" sz="1800" i="1">
                <a:latin typeface="Arial" pitchFamily="34" charset="0"/>
              </a:rPr>
              <a:t>Decline</a:t>
            </a:r>
          </a:p>
        </p:txBody>
      </p:sp>
      <p:grpSp>
        <p:nvGrpSpPr>
          <p:cNvPr id="30735" name="Group 18"/>
          <p:cNvGrpSpPr>
            <a:grpSpLocks/>
          </p:cNvGrpSpPr>
          <p:nvPr/>
        </p:nvGrpSpPr>
        <p:grpSpPr bwMode="auto">
          <a:xfrm>
            <a:off x="2057400" y="914400"/>
            <a:ext cx="6705600" cy="2895600"/>
            <a:chOff x="1296" y="768"/>
            <a:chExt cx="4224" cy="1728"/>
          </a:xfrm>
        </p:grpSpPr>
        <p:sp>
          <p:nvSpPr>
            <p:cNvPr id="30743" name="Line 19"/>
            <p:cNvSpPr>
              <a:spLocks noChangeShapeType="1"/>
            </p:cNvSpPr>
            <p:nvPr/>
          </p:nvSpPr>
          <p:spPr bwMode="auto">
            <a:xfrm flipH="1" flipV="1">
              <a:off x="1296" y="768"/>
              <a:ext cx="0" cy="1728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30744" name="Line 20"/>
            <p:cNvSpPr>
              <a:spLocks noChangeShapeType="1"/>
            </p:cNvSpPr>
            <p:nvPr/>
          </p:nvSpPr>
          <p:spPr bwMode="auto">
            <a:xfrm flipV="1">
              <a:off x="1296" y="2485"/>
              <a:ext cx="4224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</p:grpSp>
      <p:sp>
        <p:nvSpPr>
          <p:cNvPr id="319509" name="Text Box 21"/>
          <p:cNvSpPr txBox="1">
            <a:spLocks noChangeArrowheads="1"/>
          </p:cNvSpPr>
          <p:nvPr/>
        </p:nvSpPr>
        <p:spPr bwMode="auto">
          <a:xfrm>
            <a:off x="533400" y="4141788"/>
            <a:ext cx="1204913" cy="87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pPr algn="l">
              <a:lnSpc>
                <a:spcPct val="80000"/>
              </a:lnSpc>
            </a:pPr>
            <a:r>
              <a:rPr lang="th-TH" altLang="th-TH"/>
              <a:t>กลยุทธ์</a:t>
            </a:r>
          </a:p>
          <a:p>
            <a:pPr algn="l">
              <a:lnSpc>
                <a:spcPct val="80000"/>
              </a:lnSpc>
            </a:pPr>
            <a:r>
              <a:rPr lang="th-TH" altLang="th-TH"/>
              <a:t>การตลาด</a:t>
            </a:r>
          </a:p>
        </p:txBody>
      </p:sp>
      <p:grpSp>
        <p:nvGrpSpPr>
          <p:cNvPr id="4" name="Group 22"/>
          <p:cNvGrpSpPr>
            <a:grpSpLocks/>
          </p:cNvGrpSpPr>
          <p:nvPr/>
        </p:nvGrpSpPr>
        <p:grpSpPr bwMode="auto">
          <a:xfrm>
            <a:off x="2100263" y="4141788"/>
            <a:ext cx="6848475" cy="2481262"/>
            <a:chOff x="1323" y="2969"/>
            <a:chExt cx="4314" cy="1563"/>
          </a:xfrm>
        </p:grpSpPr>
        <p:sp>
          <p:nvSpPr>
            <p:cNvPr id="30739" name="Text Box 23"/>
            <p:cNvSpPr txBox="1">
              <a:spLocks noChangeArrowheads="1"/>
            </p:cNvSpPr>
            <p:nvPr/>
          </p:nvSpPr>
          <p:spPr bwMode="auto">
            <a:xfrm>
              <a:off x="1323" y="2969"/>
              <a:ext cx="1001" cy="1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>
                <a:lnSpc>
                  <a:spcPct val="80000"/>
                </a:lnSpc>
              </a:pPr>
              <a:r>
                <a:rPr lang="th-TH" altLang="th-TH"/>
                <a:t>ผลิตภัณฑ์</a:t>
              </a:r>
            </a:p>
            <a:p>
              <a:pPr>
                <a:lnSpc>
                  <a:spcPct val="80000"/>
                </a:lnSpc>
              </a:pPr>
              <a:r>
                <a:rPr lang="th-TH" altLang="th-TH"/>
                <a:t>พื้นฐาน</a:t>
              </a:r>
            </a:p>
            <a:p>
              <a:pPr>
                <a:lnSpc>
                  <a:spcPct val="80000"/>
                </a:lnSpc>
              </a:pPr>
              <a:r>
                <a:rPr lang="th-TH" altLang="th-TH"/>
                <a:t>ส่งเสริม</a:t>
              </a:r>
            </a:p>
            <a:p>
              <a:pPr>
                <a:lnSpc>
                  <a:spcPct val="80000"/>
                </a:lnSpc>
              </a:pPr>
              <a:r>
                <a:rPr lang="th-TH" altLang="th-TH"/>
                <a:t>การตลาด</a:t>
              </a:r>
            </a:p>
            <a:p>
              <a:pPr>
                <a:lnSpc>
                  <a:spcPct val="80000"/>
                </a:lnSpc>
              </a:pPr>
              <a:r>
                <a:rPr lang="th-TH" altLang="th-TH"/>
                <a:t>ให้รู้จัก</a:t>
              </a:r>
            </a:p>
            <a:p>
              <a:pPr>
                <a:lnSpc>
                  <a:spcPct val="80000"/>
                </a:lnSpc>
              </a:pPr>
              <a:r>
                <a:rPr lang="th-TH" altLang="th-TH"/>
                <a:t>และทดลอง</a:t>
              </a:r>
            </a:p>
          </p:txBody>
        </p:sp>
        <p:sp>
          <p:nvSpPr>
            <p:cNvPr id="30740" name="Text Box 24"/>
            <p:cNvSpPr txBox="1">
              <a:spLocks noChangeArrowheads="1"/>
            </p:cNvSpPr>
            <p:nvPr/>
          </p:nvSpPr>
          <p:spPr bwMode="auto">
            <a:xfrm>
              <a:off x="2312" y="2969"/>
              <a:ext cx="1181" cy="1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>
                <a:lnSpc>
                  <a:spcPct val="80000"/>
                </a:lnSpc>
              </a:pPr>
              <a:r>
                <a:rPr lang="th-TH" altLang="th-TH"/>
                <a:t>ผลิตภัณฑ์</a:t>
              </a:r>
            </a:p>
            <a:p>
              <a:pPr>
                <a:lnSpc>
                  <a:spcPct val="80000"/>
                </a:lnSpc>
              </a:pPr>
              <a:r>
                <a:rPr lang="th-TH" altLang="th-TH"/>
                <a:t>หลากหลาย</a:t>
              </a:r>
            </a:p>
            <a:p>
              <a:pPr>
                <a:lnSpc>
                  <a:spcPct val="80000"/>
                </a:lnSpc>
              </a:pPr>
              <a:r>
                <a:rPr lang="th-TH" altLang="th-TH"/>
                <a:t>กระจายทั่วถึง</a:t>
              </a:r>
            </a:p>
            <a:p>
              <a:pPr>
                <a:lnSpc>
                  <a:spcPct val="80000"/>
                </a:lnSpc>
              </a:pPr>
              <a:r>
                <a:rPr lang="th-TH" altLang="th-TH"/>
                <a:t>ส่งเสริม</a:t>
              </a:r>
            </a:p>
            <a:p>
              <a:pPr>
                <a:lnSpc>
                  <a:spcPct val="80000"/>
                </a:lnSpc>
              </a:pPr>
              <a:r>
                <a:rPr lang="th-TH" altLang="th-TH"/>
                <a:t>การตลาดให้</a:t>
              </a:r>
            </a:p>
            <a:p>
              <a:pPr>
                <a:lnSpc>
                  <a:spcPct val="80000"/>
                </a:lnSpc>
              </a:pPr>
              <a:r>
                <a:rPr lang="th-TH" altLang="th-TH"/>
                <a:t>เลือกตรายี่ห้อ</a:t>
              </a:r>
            </a:p>
          </p:txBody>
        </p:sp>
        <p:sp>
          <p:nvSpPr>
            <p:cNvPr id="30741" name="Text Box 25"/>
            <p:cNvSpPr txBox="1">
              <a:spLocks noChangeArrowheads="1"/>
            </p:cNvSpPr>
            <p:nvPr/>
          </p:nvSpPr>
          <p:spPr bwMode="auto">
            <a:xfrm>
              <a:off x="3334" y="2969"/>
              <a:ext cx="1219" cy="1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>
                <a:lnSpc>
                  <a:spcPct val="80000"/>
                </a:lnSpc>
              </a:pPr>
              <a:r>
                <a:rPr lang="th-TH" altLang="th-TH"/>
                <a:t>เพิ่มลักษณะ</a:t>
              </a:r>
            </a:p>
            <a:p>
              <a:pPr>
                <a:lnSpc>
                  <a:spcPct val="80000"/>
                </a:lnSpc>
              </a:pPr>
              <a:r>
                <a:rPr lang="th-TH" altLang="th-TH"/>
                <a:t>รูปแบบ</a:t>
              </a:r>
            </a:p>
            <a:p>
              <a:pPr>
                <a:lnSpc>
                  <a:spcPct val="80000"/>
                </a:lnSpc>
              </a:pPr>
              <a:r>
                <a:rPr lang="th-TH" altLang="th-TH"/>
                <a:t>กระจาย</a:t>
              </a:r>
            </a:p>
            <a:p>
              <a:pPr>
                <a:lnSpc>
                  <a:spcPct val="80000"/>
                </a:lnSpc>
              </a:pPr>
              <a:r>
                <a:rPr lang="th-TH" altLang="th-TH"/>
                <a:t>ให้ทั่วถึงที่สุด</a:t>
              </a:r>
            </a:p>
            <a:p>
              <a:pPr>
                <a:lnSpc>
                  <a:spcPct val="80000"/>
                </a:lnSpc>
              </a:pPr>
              <a:r>
                <a:rPr lang="th-TH" altLang="th-TH"/>
                <a:t>ส่งเสริม</a:t>
              </a:r>
            </a:p>
            <a:p>
              <a:pPr>
                <a:lnSpc>
                  <a:spcPct val="80000"/>
                </a:lnSpc>
              </a:pPr>
              <a:r>
                <a:rPr lang="th-TH" altLang="th-TH"/>
                <a:t>ให้ตัดสินใจซื้อ</a:t>
              </a:r>
            </a:p>
          </p:txBody>
        </p:sp>
        <p:sp>
          <p:nvSpPr>
            <p:cNvPr id="30742" name="Text Box 26"/>
            <p:cNvSpPr txBox="1">
              <a:spLocks noChangeArrowheads="1"/>
            </p:cNvSpPr>
            <p:nvPr/>
          </p:nvSpPr>
          <p:spPr bwMode="auto">
            <a:xfrm>
              <a:off x="4375" y="2969"/>
              <a:ext cx="1262" cy="13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>
                <a:lnSpc>
                  <a:spcPct val="80000"/>
                </a:lnSpc>
              </a:pPr>
              <a:r>
                <a:rPr lang="th-TH" altLang="th-TH"/>
                <a:t>ตัดผลิตภัณฑ์</a:t>
              </a:r>
            </a:p>
            <a:p>
              <a:pPr>
                <a:lnSpc>
                  <a:spcPct val="80000"/>
                </a:lnSpc>
              </a:pPr>
              <a:r>
                <a:rPr lang="th-TH" altLang="th-TH"/>
                <a:t>ที่ไม่ทำกำไร</a:t>
              </a:r>
            </a:p>
            <a:p>
              <a:pPr>
                <a:lnSpc>
                  <a:spcPct val="80000"/>
                </a:lnSpc>
              </a:pPr>
              <a:r>
                <a:rPr lang="th-TH" altLang="th-TH"/>
                <a:t>ลดการกระจาย</a:t>
              </a:r>
            </a:p>
            <a:p>
              <a:pPr>
                <a:lnSpc>
                  <a:spcPct val="80000"/>
                </a:lnSpc>
              </a:pPr>
              <a:r>
                <a:rPr lang="th-TH" altLang="th-TH"/>
                <a:t>ลดการส่งเสริม</a:t>
              </a:r>
            </a:p>
            <a:p>
              <a:pPr>
                <a:lnSpc>
                  <a:spcPct val="80000"/>
                </a:lnSpc>
              </a:pPr>
              <a:r>
                <a:rPr lang="th-TH" altLang="th-TH"/>
                <a:t>การตลาด</a:t>
              </a:r>
            </a:p>
          </p:txBody>
        </p:sp>
      </p:grpSp>
      <p:sp>
        <p:nvSpPr>
          <p:cNvPr id="319516" name="Rectangle 28"/>
          <p:cNvSpPr>
            <a:spLocks noGrp="1" noChangeArrowheads="1"/>
          </p:cNvSpPr>
          <p:nvPr>
            <p:ph type="title"/>
          </p:nvPr>
        </p:nvSpPr>
        <p:spPr>
          <a:xfrm>
            <a:off x="914400" y="152400"/>
            <a:ext cx="7772400" cy="6096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h-TH" smtClean="0"/>
              <a:t>ลักษณะของ Product Life Cycle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19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9509" grpId="0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th-TH" smtClean="0"/>
              <a:t>ผลิตภัณฑ์ใหม่</a:t>
            </a:r>
          </a:p>
        </p:txBody>
      </p:sp>
      <p:sp>
        <p:nvSpPr>
          <p:cNvPr id="305157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h-TH" altLang="th-TH" smtClean="0"/>
              <a:t>ผลิตภัณฑ์บางชนิดมีวงจรชีวิตผลิตภัณฑ์สั้น เนื่องจาก</a:t>
            </a:r>
          </a:p>
          <a:p>
            <a:pPr lvl="1"/>
            <a:r>
              <a:rPr lang="th-TH" altLang="th-TH" sz="3200" smtClean="0"/>
              <a:t>การเปลี่ยนแปลงรสนิยมของผู้บริโภค</a:t>
            </a:r>
          </a:p>
          <a:p>
            <a:pPr lvl="1"/>
            <a:r>
              <a:rPr lang="th-TH" altLang="th-TH" sz="3200" smtClean="0"/>
              <a:t>ความก้าวหน้าทางเทคโนโลยี</a:t>
            </a:r>
          </a:p>
          <a:p>
            <a:pPr lvl="1"/>
            <a:r>
              <a:rPr lang="th-TH" altLang="th-TH" sz="3200" smtClean="0"/>
              <a:t>กลยุทธ์การตลาดของคู่แข่งขัน ฯลฯ</a:t>
            </a:r>
          </a:p>
          <a:p>
            <a:r>
              <a:rPr lang="th-TH" altLang="th-TH" smtClean="0"/>
              <a:t>การพัฒนาผลิตภัณฑ์ใหม่จึงมีความสำคัญต่อความอยู่รอดและความรุ่งเรืองของกิจการในระยะยาว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5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5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5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5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051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051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51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51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51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51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5157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28600" y="1587500"/>
            <a:ext cx="4876800" cy="4876800"/>
            <a:chOff x="144" y="952"/>
            <a:chExt cx="3072" cy="3072"/>
          </a:xfrm>
        </p:grpSpPr>
        <p:sp>
          <p:nvSpPr>
            <p:cNvPr id="2067" name="Oval 3"/>
            <p:cNvSpPr>
              <a:spLocks noChangeArrowheads="1"/>
            </p:cNvSpPr>
            <p:nvPr/>
          </p:nvSpPr>
          <p:spPr bwMode="auto">
            <a:xfrm>
              <a:off x="144" y="952"/>
              <a:ext cx="3072" cy="3072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endParaRPr lang="th-TH" altLang="th-TH"/>
            </a:p>
          </p:txBody>
        </p:sp>
        <p:sp>
          <p:nvSpPr>
            <p:cNvPr id="2068" name="Text Box 4"/>
            <p:cNvSpPr txBox="1">
              <a:spLocks noChangeArrowheads="1"/>
            </p:cNvSpPr>
            <p:nvPr/>
          </p:nvSpPr>
          <p:spPr bwMode="auto">
            <a:xfrm>
              <a:off x="787" y="1143"/>
              <a:ext cx="1064" cy="5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>
                <a:lnSpc>
                  <a:spcPct val="70000"/>
                </a:lnSpc>
              </a:pPr>
              <a:r>
                <a:rPr lang="th-TH" altLang="th-TH" sz="3600"/>
                <a:t>Augmented</a:t>
              </a:r>
            </a:p>
            <a:p>
              <a:pPr>
                <a:lnSpc>
                  <a:spcPct val="70000"/>
                </a:lnSpc>
              </a:pPr>
              <a:r>
                <a:rPr lang="th-TH" altLang="th-TH" sz="3600"/>
                <a:t>Product</a:t>
              </a:r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1371600" y="2782888"/>
            <a:ext cx="3505200" cy="3505200"/>
            <a:chOff x="864" y="1705"/>
            <a:chExt cx="2208" cy="2208"/>
          </a:xfrm>
        </p:grpSpPr>
        <p:sp>
          <p:nvSpPr>
            <p:cNvPr id="2065" name="Oval 7"/>
            <p:cNvSpPr>
              <a:spLocks noChangeArrowheads="1"/>
            </p:cNvSpPr>
            <p:nvPr/>
          </p:nvSpPr>
          <p:spPr bwMode="auto">
            <a:xfrm>
              <a:off x="864" y="1705"/>
              <a:ext cx="2208" cy="2208"/>
            </a:xfrm>
            <a:prstGeom prst="ellipse">
              <a:avLst/>
            </a:prstGeom>
            <a:solidFill>
              <a:srgbClr val="FF99FF"/>
            </a:solidFill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endParaRPr lang="th-TH" altLang="th-TH"/>
            </a:p>
          </p:txBody>
        </p:sp>
        <p:sp>
          <p:nvSpPr>
            <p:cNvPr id="2066" name="Text Box 8"/>
            <p:cNvSpPr txBox="1">
              <a:spLocks noChangeArrowheads="1"/>
            </p:cNvSpPr>
            <p:nvPr/>
          </p:nvSpPr>
          <p:spPr bwMode="auto">
            <a:xfrm>
              <a:off x="1478" y="1888"/>
              <a:ext cx="799" cy="5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>
                <a:lnSpc>
                  <a:spcPct val="70000"/>
                </a:lnSpc>
              </a:pPr>
              <a:r>
                <a:rPr lang="en-US" altLang="th-TH" sz="3600"/>
                <a:t>Physical</a:t>
              </a:r>
              <a:endParaRPr lang="th-TH" altLang="th-TH" sz="3600"/>
            </a:p>
            <a:p>
              <a:pPr>
                <a:lnSpc>
                  <a:spcPct val="70000"/>
                </a:lnSpc>
              </a:pPr>
              <a:r>
                <a:rPr lang="th-TH" altLang="th-TH" sz="3600"/>
                <a:t>Product</a:t>
              </a:r>
            </a:p>
          </p:txBody>
        </p:sp>
      </p:grpSp>
      <p:graphicFrame>
        <p:nvGraphicFramePr>
          <p:cNvPr id="266249" name="Object 9"/>
          <p:cNvGraphicFramePr>
            <a:graphicFrameLocks noChangeAspect="1"/>
          </p:cNvGraphicFramePr>
          <p:nvPr/>
        </p:nvGraphicFramePr>
        <p:xfrm>
          <a:off x="1066800" y="4065588"/>
          <a:ext cx="2057400" cy="1420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5" name="Clip" r:id="rId4" imgW="1352160" imgH="934200" progId="MS_ClipArt_Gallery.5">
                  <p:embed/>
                </p:oleObj>
              </mc:Choice>
              <mc:Fallback>
                <p:oleObj name="Clip" r:id="rId4" imgW="1352160" imgH="934200" progId="MS_ClipArt_Gallery.5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4065588"/>
                        <a:ext cx="2057400" cy="1420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2438400" y="4002088"/>
            <a:ext cx="2133600" cy="2133600"/>
            <a:chOff x="1536" y="2473"/>
            <a:chExt cx="1344" cy="1344"/>
          </a:xfrm>
        </p:grpSpPr>
        <p:sp>
          <p:nvSpPr>
            <p:cNvPr id="2063" name="Oval 11"/>
            <p:cNvSpPr>
              <a:spLocks noChangeArrowheads="1"/>
            </p:cNvSpPr>
            <p:nvPr/>
          </p:nvSpPr>
          <p:spPr bwMode="auto">
            <a:xfrm>
              <a:off x="1536" y="2473"/>
              <a:ext cx="1344" cy="1344"/>
            </a:xfrm>
            <a:prstGeom prst="ellipse">
              <a:avLst/>
            </a:prstGeom>
            <a:solidFill>
              <a:srgbClr val="99FF99"/>
            </a:solidFill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>
                <a:lnSpc>
                  <a:spcPct val="70000"/>
                </a:lnSpc>
              </a:pPr>
              <a:endParaRPr lang="th-TH" altLang="th-TH" sz="3600">
                <a:solidFill>
                  <a:schemeClr val="bg2"/>
                </a:solidFill>
              </a:endParaRPr>
            </a:p>
          </p:txBody>
        </p:sp>
        <p:sp>
          <p:nvSpPr>
            <p:cNvPr id="2064" name="Text Box 12"/>
            <p:cNvSpPr txBox="1">
              <a:spLocks noChangeArrowheads="1"/>
            </p:cNvSpPr>
            <p:nvPr/>
          </p:nvSpPr>
          <p:spPr bwMode="auto">
            <a:xfrm>
              <a:off x="1827" y="2631"/>
              <a:ext cx="777" cy="5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>
                <a:lnSpc>
                  <a:spcPct val="70000"/>
                </a:lnSpc>
              </a:pPr>
              <a:r>
                <a:rPr lang="en-US" altLang="th-TH" sz="3600"/>
                <a:t>Core</a:t>
              </a:r>
            </a:p>
            <a:p>
              <a:pPr>
                <a:lnSpc>
                  <a:spcPct val="70000"/>
                </a:lnSpc>
              </a:pPr>
              <a:r>
                <a:rPr lang="en-US" altLang="th-TH" sz="3600"/>
                <a:t>Product</a:t>
              </a:r>
              <a:endParaRPr lang="th-TH" altLang="th-TH" sz="3600"/>
            </a:p>
          </p:txBody>
        </p:sp>
      </p:grpSp>
      <p:sp>
        <p:nvSpPr>
          <p:cNvPr id="266253" name="AutoShape 13"/>
          <p:cNvSpPr>
            <a:spLocks noChangeArrowheads="1"/>
          </p:cNvSpPr>
          <p:nvPr/>
        </p:nvSpPr>
        <p:spPr bwMode="auto">
          <a:xfrm>
            <a:off x="3810000" y="4876800"/>
            <a:ext cx="3657600" cy="990600"/>
          </a:xfrm>
          <a:prstGeom prst="leftArrow">
            <a:avLst>
              <a:gd name="adj1" fmla="val 64102"/>
              <a:gd name="adj2" fmla="val 143658"/>
            </a:avLst>
          </a:prstGeom>
          <a:solidFill>
            <a:srgbClr val="3399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pPr algn="l">
              <a:lnSpc>
                <a:spcPct val="90000"/>
              </a:lnSpc>
            </a:pPr>
            <a:r>
              <a:rPr lang="th-TH" altLang="th-TH" sz="3600"/>
              <a:t>1. ผลิตภัณฑ์หลัก</a:t>
            </a:r>
          </a:p>
        </p:txBody>
      </p:sp>
      <p:sp>
        <p:nvSpPr>
          <p:cNvPr id="266254" name="AutoShape 14"/>
          <p:cNvSpPr>
            <a:spLocks noChangeArrowheads="1"/>
          </p:cNvSpPr>
          <p:nvPr/>
        </p:nvSpPr>
        <p:spPr bwMode="auto">
          <a:xfrm>
            <a:off x="4038600" y="3200400"/>
            <a:ext cx="3657600" cy="990600"/>
          </a:xfrm>
          <a:prstGeom prst="leftArrow">
            <a:avLst>
              <a:gd name="adj1" fmla="val 64102"/>
              <a:gd name="adj2" fmla="val 143658"/>
            </a:avLst>
          </a:prstGeom>
          <a:solidFill>
            <a:srgbClr val="FF5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pPr algn="l">
              <a:lnSpc>
                <a:spcPct val="90000"/>
              </a:lnSpc>
            </a:pPr>
            <a:r>
              <a:rPr lang="th-TH" altLang="th-TH" sz="3600"/>
              <a:t>2. ผลิตภัณฑ์ที่แท้จริง</a:t>
            </a:r>
          </a:p>
        </p:txBody>
      </p:sp>
      <p:sp>
        <p:nvSpPr>
          <p:cNvPr id="266255" name="AutoShape 15"/>
          <p:cNvSpPr>
            <a:spLocks noChangeArrowheads="1"/>
          </p:cNvSpPr>
          <p:nvPr/>
        </p:nvSpPr>
        <p:spPr bwMode="auto">
          <a:xfrm>
            <a:off x="3124200" y="1600200"/>
            <a:ext cx="3657600" cy="990600"/>
          </a:xfrm>
          <a:prstGeom prst="leftArrow">
            <a:avLst>
              <a:gd name="adj1" fmla="val 64102"/>
              <a:gd name="adj2" fmla="val 143658"/>
            </a:avLst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pPr algn="l">
              <a:lnSpc>
                <a:spcPct val="90000"/>
              </a:lnSpc>
            </a:pPr>
            <a:r>
              <a:rPr lang="th-TH" altLang="th-TH" sz="3600"/>
              <a:t>3. ผลิตภัณฑ์เสริม</a:t>
            </a:r>
          </a:p>
        </p:txBody>
      </p:sp>
      <p:sp>
        <p:nvSpPr>
          <p:cNvPr id="266256" name="Text Box 16"/>
          <p:cNvSpPr txBox="1">
            <a:spLocks noChangeArrowheads="1"/>
          </p:cNvSpPr>
          <p:nvPr/>
        </p:nvSpPr>
        <p:spPr bwMode="auto">
          <a:xfrm>
            <a:off x="5622925" y="1622425"/>
            <a:ext cx="2973388" cy="169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pPr algn="r">
              <a:lnSpc>
                <a:spcPct val="80000"/>
              </a:lnSpc>
            </a:pPr>
            <a:r>
              <a:rPr lang="th-TH" altLang="th-TH"/>
              <a:t>การติดตั้ง</a:t>
            </a:r>
          </a:p>
          <a:p>
            <a:pPr algn="r">
              <a:lnSpc>
                <a:spcPct val="80000"/>
              </a:lnSpc>
            </a:pPr>
            <a:r>
              <a:rPr lang="th-TH" altLang="th-TH"/>
              <a:t>การรับประกัน</a:t>
            </a:r>
          </a:p>
          <a:p>
            <a:pPr algn="r">
              <a:lnSpc>
                <a:spcPct val="80000"/>
              </a:lnSpc>
            </a:pPr>
            <a:r>
              <a:rPr lang="th-TH" altLang="th-TH"/>
              <a:t>การขนส่งและชำระเงิน</a:t>
            </a:r>
          </a:p>
          <a:p>
            <a:pPr algn="r">
              <a:lnSpc>
                <a:spcPct val="80000"/>
              </a:lnSpc>
            </a:pPr>
            <a:r>
              <a:rPr lang="th-TH" altLang="th-TH"/>
              <a:t>การบริการหลังการขาย</a:t>
            </a:r>
          </a:p>
        </p:txBody>
      </p:sp>
      <p:sp>
        <p:nvSpPr>
          <p:cNvPr id="266257" name="Text Box 17"/>
          <p:cNvSpPr txBox="1">
            <a:spLocks noChangeArrowheads="1"/>
          </p:cNvSpPr>
          <p:nvPr/>
        </p:nvSpPr>
        <p:spPr bwMode="auto">
          <a:xfrm>
            <a:off x="5459413" y="4005263"/>
            <a:ext cx="3684587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pPr algn="l">
              <a:lnSpc>
                <a:spcPct val="80000"/>
              </a:lnSpc>
            </a:pPr>
            <a:r>
              <a:rPr lang="th-TH" altLang="th-TH"/>
              <a:t>ระดับคุณภาพ คุณสมบัติ</a:t>
            </a:r>
          </a:p>
          <a:p>
            <a:pPr algn="l">
              <a:lnSpc>
                <a:spcPct val="80000"/>
              </a:lnSpc>
            </a:pPr>
            <a:r>
              <a:rPr lang="th-TH" altLang="th-TH"/>
              <a:t>รูปแบบ ตรายี่ห้อ บรรจุภัณฑ์</a:t>
            </a:r>
          </a:p>
        </p:txBody>
      </p:sp>
      <p:sp>
        <p:nvSpPr>
          <p:cNvPr id="266258" name="Text Box 18"/>
          <p:cNvSpPr txBox="1">
            <a:spLocks noChangeArrowheads="1"/>
          </p:cNvSpPr>
          <p:nvPr/>
        </p:nvSpPr>
        <p:spPr bwMode="auto">
          <a:xfrm>
            <a:off x="5048250" y="5876925"/>
            <a:ext cx="4095750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pPr algn="l">
              <a:lnSpc>
                <a:spcPct val="80000"/>
              </a:lnSpc>
            </a:pPr>
            <a:r>
              <a:rPr lang="th-TH" altLang="th-TH"/>
              <a:t>ผลประโยชน์หลัก/บริการพื้นฐาน</a:t>
            </a:r>
          </a:p>
        </p:txBody>
      </p:sp>
      <p:graphicFrame>
        <p:nvGraphicFramePr>
          <p:cNvPr id="266259" name="Object 19"/>
          <p:cNvGraphicFramePr>
            <a:graphicFrameLocks noChangeAspect="1"/>
          </p:cNvGraphicFramePr>
          <p:nvPr/>
        </p:nvGraphicFramePr>
        <p:xfrm>
          <a:off x="568325" y="2819400"/>
          <a:ext cx="1184275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6" name="Clip" r:id="rId6" imgW="3559680" imgH="3668040" progId="MS_ClipArt_Gallery.5">
                  <p:embed/>
                </p:oleObj>
              </mc:Choice>
              <mc:Fallback>
                <p:oleObj name="Clip" r:id="rId6" imgW="3559680" imgH="3668040" progId="MS_ClipArt_Gallery.5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8325" y="2819400"/>
                        <a:ext cx="1184275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60" name="Object 20"/>
          <p:cNvGraphicFramePr>
            <a:graphicFrameLocks noChangeAspect="1"/>
          </p:cNvGraphicFramePr>
          <p:nvPr/>
        </p:nvGraphicFramePr>
        <p:xfrm>
          <a:off x="2362200" y="5105400"/>
          <a:ext cx="1358900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7" name="Clip" r:id="rId8" imgW="6287040" imgH="6348960" progId="MS_ClipArt_Gallery.5">
                  <p:embed/>
                </p:oleObj>
              </mc:Choice>
              <mc:Fallback>
                <p:oleObj name="Clip" r:id="rId8" imgW="6287040" imgH="6348960" progId="MS_ClipArt_Gallery.5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5105400"/>
                        <a:ext cx="1358900" cy="137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2" name="Rectangle 2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th-TH" smtClean="0"/>
              <a:t>ระดับของผลิตภัณฑ์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66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6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66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66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66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66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662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662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66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66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266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1" presetID="1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66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66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662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662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53" grpId="0" animBg="1" autoUpdateAnimBg="0"/>
      <p:bldP spid="266254" grpId="0" animBg="1" autoUpdateAnimBg="0"/>
      <p:bldP spid="266255" grpId="0" animBg="1" autoUpdateAnimBg="0"/>
      <p:bldP spid="266256" grpId="0" autoUpdateAnimBg="0"/>
      <p:bldP spid="266257" grpId="0" autoUpdateAnimBg="0"/>
      <p:bldP spid="266258" grpId="0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th-TH" smtClean="0"/>
              <a:t>ประเภทของผลิตภัณฑ์ใหม่</a:t>
            </a:r>
          </a:p>
        </p:txBody>
      </p:sp>
      <p:sp>
        <p:nvSpPr>
          <p:cNvPr id="33177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8077200" cy="4343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h-TH" altLang="th-TH" sz="3600" smtClean="0"/>
              <a:t>ผลิตภัณฑ์ใหม่แบบริเริ่ม</a:t>
            </a:r>
            <a:r>
              <a:rPr lang="en-US" altLang="th-TH" sz="3600" smtClean="0"/>
              <a:t> (Innovative Product)</a:t>
            </a:r>
          </a:p>
          <a:p>
            <a:pPr lvl="1">
              <a:lnSpc>
                <a:spcPct val="90000"/>
              </a:lnSpc>
            </a:pPr>
            <a:r>
              <a:rPr lang="en-US" altLang="th-TH" sz="3600" smtClean="0"/>
              <a:t>ยังไม่เคยมีในตลาดมาก่อน เป็นแนวความคิดใหม่ ๆ</a:t>
            </a:r>
          </a:p>
          <a:p>
            <a:pPr>
              <a:lnSpc>
                <a:spcPct val="90000"/>
              </a:lnSpc>
            </a:pPr>
            <a:r>
              <a:rPr lang="th-TH" altLang="th-TH" sz="3600" smtClean="0"/>
              <a:t>ผลิตภัณฑ์ใหม่แบบปรับปรุง</a:t>
            </a:r>
            <a:r>
              <a:rPr lang="en-US" altLang="th-TH" sz="3600" smtClean="0"/>
              <a:t> (Modified Product)</a:t>
            </a:r>
          </a:p>
          <a:p>
            <a:pPr lvl="1">
              <a:lnSpc>
                <a:spcPct val="90000"/>
              </a:lnSpc>
            </a:pPr>
            <a:r>
              <a:rPr lang="en-US" altLang="th-TH" sz="3600" smtClean="0"/>
              <a:t>เป็นการปรับปรุงผลิตภัณฑ์เดิมให้สอดคล้องกับความต้องการของผู้บริโภคที่เปลี่ยนแปลงไป</a:t>
            </a:r>
          </a:p>
          <a:p>
            <a:pPr>
              <a:lnSpc>
                <a:spcPct val="90000"/>
              </a:lnSpc>
            </a:pPr>
            <a:r>
              <a:rPr lang="th-TH" altLang="th-TH" sz="3600" smtClean="0"/>
              <a:t>ผลิตภัณฑ์เลียนแบบ</a:t>
            </a:r>
            <a:r>
              <a:rPr lang="en-US" altLang="th-TH" sz="3600" smtClean="0"/>
              <a:t> (Me-too Product)</a:t>
            </a:r>
          </a:p>
          <a:p>
            <a:pPr lvl="1">
              <a:lnSpc>
                <a:spcPct val="90000"/>
              </a:lnSpc>
            </a:pPr>
            <a:r>
              <a:rPr lang="th-TH" altLang="th-TH" sz="3600" smtClean="0"/>
              <a:t>เป็นผลิตภัณฑ์ใหม่ของบริษัท แต่มีคู่แข่งขันอยู่ในตลาดแล้ว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1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1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1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9CCFF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9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31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31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1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9CC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31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31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1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9CCFF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31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31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1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9CC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31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31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1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9CCFF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9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31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31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1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9CC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1779" grpId="0" build="p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th-TH" smtClean="0"/>
              <a:t>กระบวนการในการพัฒนาผลิตภัณฑ์ใหม่</a:t>
            </a:r>
          </a:p>
        </p:txBody>
      </p:sp>
      <p:sp>
        <p:nvSpPr>
          <p:cNvPr id="3266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h-TH" altLang="th-TH" smtClean="0"/>
              <a:t>การสร้างแนวความคิดเกี่ยวกับผลิตภัณฑ์ใหม่</a:t>
            </a:r>
          </a:p>
          <a:p>
            <a:r>
              <a:rPr lang="th-TH" altLang="th-TH" smtClean="0"/>
              <a:t>การกลั่นกรองและประเมินความคิด</a:t>
            </a:r>
          </a:p>
          <a:p>
            <a:r>
              <a:rPr lang="th-TH" altLang="th-TH" smtClean="0"/>
              <a:t>การวิเคราะห์ทางธุรกิจ</a:t>
            </a:r>
          </a:p>
          <a:p>
            <a:r>
              <a:rPr lang="th-TH" altLang="th-TH" smtClean="0"/>
              <a:t>การพัฒนาผลิตภัณฑ์</a:t>
            </a:r>
          </a:p>
          <a:p>
            <a:r>
              <a:rPr lang="th-TH" altLang="th-TH" smtClean="0"/>
              <a:t>การทดสอบตลาด</a:t>
            </a:r>
          </a:p>
          <a:p>
            <a:r>
              <a:rPr lang="th-TH" altLang="th-TH" smtClean="0"/>
              <a:t>การดำเนินธุรกิจ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6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6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6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6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26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26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26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26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26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26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26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26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6659" grpId="0" build="p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th-TH" smtClean="0"/>
              <a:t>1. การสร้างความคิดเกี่ยวกับผลิตภัณฑ์ใหม่</a:t>
            </a:r>
          </a:p>
        </p:txBody>
      </p:sp>
      <p:sp>
        <p:nvSpPr>
          <p:cNvPr id="307205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h-TH" altLang="th-TH" sz="3600" smtClean="0"/>
              <a:t>แสวงหาแนวความคิดใหม่ ๆ อย่างต่อเนื่อง </a:t>
            </a:r>
          </a:p>
          <a:p>
            <a:r>
              <a:rPr lang="th-TH" altLang="th-TH" sz="3600" smtClean="0"/>
              <a:t>แหล่งที่มาของแนวความคิด</a:t>
            </a:r>
          </a:p>
          <a:p>
            <a:pPr lvl="1">
              <a:lnSpc>
                <a:spcPct val="90000"/>
              </a:lnSpc>
            </a:pPr>
            <a:r>
              <a:rPr lang="th-TH" altLang="th-TH" sz="3600" smtClean="0"/>
              <a:t>แหล่งภายใน</a:t>
            </a:r>
            <a:r>
              <a:rPr lang="en-US" altLang="th-TH" sz="3600" smtClean="0"/>
              <a:t> :</a:t>
            </a:r>
            <a:r>
              <a:rPr lang="th-TH" altLang="th-TH" sz="3600" smtClean="0"/>
              <a:t> นักวิทยาศาสตร์ วิศวกร นักออกแบบ </a:t>
            </a:r>
            <a:br>
              <a:rPr lang="th-TH" altLang="th-TH" sz="3600" smtClean="0"/>
            </a:br>
            <a:r>
              <a:rPr lang="th-TH" altLang="th-TH" sz="3600" smtClean="0"/>
              <a:t>ช่างเทคนิค พนักงานขาย ผู้บริหาร ฯลฯ</a:t>
            </a:r>
          </a:p>
          <a:p>
            <a:pPr lvl="1">
              <a:lnSpc>
                <a:spcPct val="90000"/>
              </a:lnSpc>
            </a:pPr>
            <a:r>
              <a:rPr lang="th-TH" altLang="th-TH" sz="3600" smtClean="0"/>
              <a:t>แหล่งภายนอก</a:t>
            </a:r>
            <a:r>
              <a:rPr lang="en-US" altLang="th-TH" sz="3600" smtClean="0"/>
              <a:t> : </a:t>
            </a:r>
            <a:r>
              <a:rPr lang="th-TH" altLang="th-TH" sz="3600" smtClean="0"/>
              <a:t>ลูกค้า คนกลาง (ผู้ค้าปลีก ผู้ค้าส่ง) </a:t>
            </a:r>
            <a:br>
              <a:rPr lang="th-TH" altLang="th-TH" sz="3600" smtClean="0"/>
            </a:br>
            <a:r>
              <a:rPr lang="th-TH" altLang="th-TH" sz="3600" smtClean="0"/>
              <a:t>คู่แข่งขัน หน่วยงานของรัฐ สถาบันการศึกษา นิทรรศการ การประชุม ฯลฯ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072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3072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5" dur="500"/>
                                        <p:tgtEl>
                                          <p:spTgt spid="3072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8" dur="500"/>
                                        <p:tgtEl>
                                          <p:spTgt spid="3072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05" grpId="0" build="p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th-TH" smtClean="0"/>
              <a:t>2. การกลั่นกรองและประเมินความคิด</a:t>
            </a:r>
          </a:p>
        </p:txBody>
      </p:sp>
      <p:sp>
        <p:nvSpPr>
          <p:cNvPr id="30822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r>
              <a:rPr lang="th-TH" altLang="th-TH" sz="3600" smtClean="0"/>
              <a:t>ประเมินคุณค่าของความคิดใหม่ โดยพิจารณาคุณค่าในการพัฒนาแนวความคิดให้เป็นผลิตภัณฑ์ใหม่</a:t>
            </a:r>
          </a:p>
          <a:p>
            <a:pPr lvl="1"/>
            <a:r>
              <a:rPr lang="th-TH" altLang="th-TH" sz="3600" smtClean="0"/>
              <a:t>ช่วยให้องค์กรบรรลุวัตถุประสงค์หรือไม่</a:t>
            </a:r>
          </a:p>
          <a:p>
            <a:pPr lvl="1"/>
            <a:r>
              <a:rPr lang="th-TH" altLang="th-TH" sz="3600" smtClean="0"/>
              <a:t>มีโอกาสทางการตลาดหรือไม่</a:t>
            </a:r>
          </a:p>
          <a:p>
            <a:r>
              <a:rPr lang="th-TH" altLang="th-TH" sz="3600" smtClean="0"/>
              <a:t>ประเด็นที่พิจารณา</a:t>
            </a:r>
          </a:p>
          <a:p>
            <a:pPr lvl="1"/>
            <a:r>
              <a:rPr lang="th-TH" altLang="th-TH" sz="3600" smtClean="0"/>
              <a:t>ระดับความใหม่  การจดสิทธิบัตร  กฎหมาย  จรรยาบรรณ  ความปลอดภัย ฯลฯ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" dur="500"/>
                                        <p:tgtEl>
                                          <p:spTgt spid="308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0" dur="500"/>
                                        <p:tgtEl>
                                          <p:spTgt spid="308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3" dur="500"/>
                                        <p:tgtEl>
                                          <p:spTgt spid="308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8" dur="500"/>
                                        <p:tgtEl>
                                          <p:spTgt spid="308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8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1" dur="500"/>
                                        <p:tgtEl>
                                          <p:spTgt spid="308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227" grpId="0" build="p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th-TH" smtClean="0"/>
              <a:t>3. การวิเคราะห์ทางธุรกิจ</a:t>
            </a:r>
          </a:p>
        </p:txBody>
      </p:sp>
      <p:sp>
        <p:nvSpPr>
          <p:cNvPr id="3112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h-TH" altLang="th-TH" sz="3600" smtClean="0"/>
              <a:t>ระบุถึงคุณสมบัติของผลิตภัณฑ์</a:t>
            </a:r>
          </a:p>
          <a:p>
            <a:r>
              <a:rPr lang="th-TH" altLang="th-TH" sz="3600" smtClean="0"/>
              <a:t>ประเมินศักยภาพของตลาด</a:t>
            </a:r>
          </a:p>
          <a:p>
            <a:pPr lvl="1"/>
            <a:r>
              <a:rPr lang="th-TH" altLang="th-TH" sz="3600" smtClean="0"/>
              <a:t>คาดคะเนอุปสงค์  การแข่งขัน  และกำไรที่จะได้รับ</a:t>
            </a:r>
          </a:p>
          <a:p>
            <a:r>
              <a:rPr lang="th-TH" altLang="th-TH" sz="3600" smtClean="0"/>
              <a:t>กำหนดแผนงานในการพัฒนาผลิตภัณฑ์ใหม่</a:t>
            </a:r>
          </a:p>
          <a:p>
            <a:r>
              <a:rPr lang="th-TH" altLang="th-TH" sz="3600" smtClean="0"/>
              <a:t>จัดหาทีมงาน กำหนดหน้าที่ความรับผิดชอบในการศึกษาความเป็นไปได้ในการผลิตและจำหน่ายผลิตภัณฑ์ใหม่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11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11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11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11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11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1299" grpId="0" build="p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th-TH" smtClean="0"/>
              <a:t>4. การพัฒนาผลิตภัณฑ์</a:t>
            </a:r>
          </a:p>
        </p:txBody>
      </p:sp>
      <p:sp>
        <p:nvSpPr>
          <p:cNvPr id="312325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h-TH" altLang="th-TH" sz="3600" smtClean="0"/>
              <a:t>เปลี่ยนแนวความคิด</a:t>
            </a:r>
            <a:r>
              <a:rPr lang="en-US" altLang="th-TH" sz="3600" smtClean="0"/>
              <a:t> (Concept)</a:t>
            </a:r>
            <a:r>
              <a:rPr lang="th-TH" altLang="th-TH" sz="3600" smtClean="0"/>
              <a:t> ให้เป็นผลิตภัณฑ์ต้นแบบ (</a:t>
            </a:r>
            <a:r>
              <a:rPr lang="en-US" altLang="th-TH" sz="3600" smtClean="0"/>
              <a:t>Prototype) ที่มีลักษณะ คุณสมบัติ ขนาด และองค์ประกอบอื่น ๆ เหมือนจริงทุกประการ</a:t>
            </a:r>
          </a:p>
          <a:p>
            <a:r>
              <a:rPr lang="en-US" altLang="th-TH" sz="3600" smtClean="0"/>
              <a:t>การประเมินผลผลิตภัณฑ์ต้นแบบ</a:t>
            </a:r>
          </a:p>
          <a:p>
            <a:pPr lvl="1"/>
            <a:r>
              <a:rPr lang="en-US" altLang="th-TH" sz="3600" smtClean="0"/>
              <a:t>ด้านเทคนิค : เป็นไปตามมาตรฐานหรือไม่</a:t>
            </a:r>
          </a:p>
          <a:p>
            <a:pPr lvl="1"/>
            <a:r>
              <a:rPr lang="th-TH" altLang="th-TH" sz="3600" smtClean="0"/>
              <a:t>จากการทดสอบ</a:t>
            </a:r>
            <a:r>
              <a:rPr lang="en-US" altLang="th-TH" sz="3600" smtClean="0"/>
              <a:t> : </a:t>
            </a:r>
            <a:r>
              <a:rPr lang="th-TH" altLang="th-TH" sz="3600" smtClean="0"/>
              <a:t>พิจารณาความปลอดภัย ความทนทาน ลักษณะการใช้งาน ฯลฯ</a:t>
            </a:r>
            <a:endParaRPr lang="en-US" altLang="th-TH" sz="3600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123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123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123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123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2325" grpId="0" build="p" bldLvl="2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0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th-TH" smtClean="0"/>
              <a:t>5. การทดสอบตลาด</a:t>
            </a:r>
          </a:p>
        </p:txBody>
      </p:sp>
      <p:sp>
        <p:nvSpPr>
          <p:cNvPr id="313349" name="Rectangle 1029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924800" cy="4343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h-TH" altLang="th-TH" sz="3600" smtClean="0"/>
              <a:t>นำผลิตภัณฑ์ใหม่ไปทดลองจำหน่ายในพื้นที่ที่อยู่ในวงจำกัดในระยะช่วงเวลาที่กำหนด</a:t>
            </a:r>
          </a:p>
          <a:p>
            <a:pPr>
              <a:lnSpc>
                <a:spcPct val="90000"/>
              </a:lnSpc>
            </a:pPr>
            <a:r>
              <a:rPr lang="th-TH" altLang="th-TH" sz="3600" smtClean="0"/>
              <a:t>มีวัตถุประสงค์เพื่อลดความเสี่ยง และประเมินแนวโน้มความสำเร็จของผลิตภัณฑ์ใหม่ที่จะนำออกสู่ตลาด</a:t>
            </a:r>
          </a:p>
          <a:p>
            <a:pPr>
              <a:lnSpc>
                <a:spcPct val="90000"/>
              </a:lnSpc>
            </a:pPr>
            <a:r>
              <a:rPr lang="th-TH" altLang="th-TH" sz="3600" smtClean="0"/>
              <a:t>วิเคราะห์ผลลัพธ์ที่เกิดขึ้น เปรียบเทียบยอดขายในครั้งแรก และยอดขายจากการซื้อซ้ำ</a:t>
            </a:r>
          </a:p>
          <a:p>
            <a:pPr>
              <a:lnSpc>
                <a:spcPct val="90000"/>
              </a:lnSpc>
            </a:pPr>
            <a:r>
              <a:rPr lang="th-TH" altLang="th-TH" sz="3600" smtClean="0"/>
              <a:t>นำผลการทดสอบตลาดไปตัดสินใจขั้นสุดท้ายว่าจะออก</a:t>
            </a:r>
            <a:br>
              <a:rPr lang="th-TH" altLang="th-TH" sz="3600" smtClean="0"/>
            </a:br>
            <a:r>
              <a:rPr lang="th-TH" altLang="th-TH" sz="3600" smtClean="0"/>
              <a:t>ผลิตภัณฑ์ใหม่หรือไม่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133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133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133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133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3349" grpId="0" build="p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th-TH" smtClean="0"/>
              <a:t>6. การดำเนินธุรกิจ</a:t>
            </a:r>
          </a:p>
        </p:txBody>
      </p:sp>
      <p:sp>
        <p:nvSpPr>
          <p:cNvPr id="3143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h-TH" altLang="th-TH" sz="3600" smtClean="0"/>
              <a:t>ตัดสินใจ 4 ประเด็น</a:t>
            </a:r>
          </a:p>
          <a:p>
            <a:pPr lvl="1"/>
            <a:r>
              <a:rPr lang="th-TH" altLang="th-TH" sz="3600" smtClean="0"/>
              <a:t>เมื่อไร? (ช่วงเวลาในการวางตลาด)</a:t>
            </a:r>
          </a:p>
          <a:p>
            <a:pPr lvl="1"/>
            <a:r>
              <a:rPr lang="th-TH" altLang="th-TH" sz="3600" smtClean="0"/>
              <a:t>ที่ไหน? (ขอบเขตและพื้นที่ทางภูมิศาสตร์ </a:t>
            </a:r>
            <a:r>
              <a:rPr lang="en-US" altLang="th-TH" sz="3600" smtClean="0"/>
              <a:t>: </a:t>
            </a:r>
            <a:r>
              <a:rPr lang="th-TH" altLang="th-TH" sz="3600" smtClean="0"/>
              <a:t>ตลาดระดับท้องถิ่น ตลาดระดับประเทศ หรือตลาดระหว่างประเทศ รวมทั้งแผนการขยายตลาด)</a:t>
            </a:r>
          </a:p>
          <a:p>
            <a:pPr lvl="1"/>
            <a:r>
              <a:rPr lang="th-TH" altLang="th-TH" sz="3600" smtClean="0"/>
              <a:t>ให้ใคร? (กลุ่มลูกค้าเป้าหมาย)</a:t>
            </a:r>
          </a:p>
          <a:p>
            <a:pPr lvl="1"/>
            <a:r>
              <a:rPr lang="th-TH" altLang="th-TH" sz="3600" smtClean="0"/>
              <a:t>อย่างไร? (กลยุทธ์ในการแนะนำผลิตภัณฑ์ใหม่)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4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14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14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14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14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4371" grpId="0" build="p" bldLvl="2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7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476250"/>
            <a:ext cx="7772400" cy="1470025"/>
          </a:xfrm>
        </p:spPr>
        <p:txBody>
          <a:bodyPr/>
          <a:lstStyle/>
          <a:p>
            <a:r>
              <a:rPr lang="th-TH" altLang="th-TH" smtClean="0"/>
              <a:t>สรุปกลยุทธ์ด้านผลิตภัณฑ์</a:t>
            </a:r>
          </a:p>
        </p:txBody>
      </p:sp>
      <p:sp>
        <p:nvSpPr>
          <p:cNvPr id="3287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42988" y="1773238"/>
            <a:ext cx="6400800" cy="2971800"/>
          </a:xfrm>
        </p:spPr>
        <p:txBody>
          <a:bodyPr/>
          <a:lstStyle/>
          <a:p>
            <a:pPr algn="l">
              <a:lnSpc>
                <a:spcPct val="70000"/>
              </a:lnSpc>
              <a:buFont typeface="Wingdings" pitchFamily="2" charset="2"/>
              <a:buChar char="l"/>
            </a:pPr>
            <a:r>
              <a:rPr lang="th-TH" altLang="th-TH" sz="3600" b="1" smtClean="0">
                <a:solidFill>
                  <a:schemeClr val="tx1"/>
                </a:solidFill>
              </a:rPr>
              <a:t> ความหมายของผลิตภัณฑ์ </a:t>
            </a:r>
          </a:p>
          <a:p>
            <a:pPr algn="l">
              <a:lnSpc>
                <a:spcPct val="70000"/>
              </a:lnSpc>
              <a:buFont typeface="Wingdings" pitchFamily="2" charset="2"/>
              <a:buChar char="l"/>
            </a:pPr>
            <a:r>
              <a:rPr lang="th-TH" altLang="th-TH" sz="3600" b="1" smtClean="0">
                <a:solidFill>
                  <a:schemeClr val="tx1"/>
                </a:solidFill>
              </a:rPr>
              <a:t> ระดับของผลิตภัณฑ์</a:t>
            </a:r>
          </a:p>
          <a:p>
            <a:pPr algn="l">
              <a:lnSpc>
                <a:spcPct val="70000"/>
              </a:lnSpc>
              <a:buFont typeface="Wingdings" pitchFamily="2" charset="2"/>
              <a:buChar char="l"/>
            </a:pPr>
            <a:r>
              <a:rPr lang="th-TH" altLang="th-TH" sz="3600" b="1" smtClean="0">
                <a:solidFill>
                  <a:schemeClr val="tx1"/>
                </a:solidFill>
              </a:rPr>
              <a:t> การจำแนกประเภทของผลิตภัณฑ์</a:t>
            </a:r>
          </a:p>
          <a:p>
            <a:pPr algn="l">
              <a:lnSpc>
                <a:spcPct val="70000"/>
              </a:lnSpc>
              <a:buFont typeface="Wingdings" pitchFamily="2" charset="2"/>
              <a:buChar char="l"/>
            </a:pPr>
            <a:r>
              <a:rPr lang="th-TH" altLang="th-TH" sz="3600" b="1" smtClean="0">
                <a:solidFill>
                  <a:schemeClr val="tx1"/>
                </a:solidFill>
              </a:rPr>
              <a:t> ตรายี่ห้อ  บรรจุภัณฑ์  ป้ายฉลาก</a:t>
            </a:r>
          </a:p>
          <a:p>
            <a:pPr algn="l">
              <a:lnSpc>
                <a:spcPct val="70000"/>
              </a:lnSpc>
              <a:buFont typeface="Wingdings" pitchFamily="2" charset="2"/>
              <a:buChar char="l"/>
            </a:pPr>
            <a:r>
              <a:rPr lang="th-TH" altLang="th-TH" sz="3600" b="1" smtClean="0">
                <a:solidFill>
                  <a:schemeClr val="tx1"/>
                </a:solidFill>
              </a:rPr>
              <a:t> สายผลิตภัณฑ์ </a:t>
            </a:r>
          </a:p>
          <a:p>
            <a:pPr algn="l">
              <a:lnSpc>
                <a:spcPct val="70000"/>
              </a:lnSpc>
              <a:buFont typeface="Wingdings" pitchFamily="2" charset="2"/>
              <a:buChar char="l"/>
            </a:pPr>
            <a:r>
              <a:rPr lang="th-TH" altLang="th-TH" sz="3600" b="1" smtClean="0">
                <a:solidFill>
                  <a:schemeClr val="tx1"/>
                </a:solidFill>
              </a:rPr>
              <a:t> ส่วนประสมผลิตภัณฑ์</a:t>
            </a:r>
          </a:p>
          <a:p>
            <a:pPr algn="l">
              <a:lnSpc>
                <a:spcPct val="70000"/>
              </a:lnSpc>
              <a:buFont typeface="Wingdings" pitchFamily="2" charset="2"/>
              <a:buChar char="l"/>
            </a:pPr>
            <a:r>
              <a:rPr lang="th-TH" altLang="th-TH" sz="3600" b="1" smtClean="0">
                <a:solidFill>
                  <a:schemeClr val="tx1"/>
                </a:solidFill>
              </a:rPr>
              <a:t> วงจรชีวิตผลิตภัณฑ์</a:t>
            </a:r>
          </a:p>
          <a:p>
            <a:pPr algn="l">
              <a:lnSpc>
                <a:spcPct val="70000"/>
              </a:lnSpc>
              <a:buFont typeface="Wingdings" pitchFamily="2" charset="2"/>
              <a:buChar char="l"/>
            </a:pPr>
            <a:r>
              <a:rPr lang="th-TH" altLang="th-TH" sz="3600" b="1" smtClean="0">
                <a:solidFill>
                  <a:schemeClr val="tx1"/>
                </a:solidFill>
              </a:rPr>
              <a:t> กระบวนการพัฒนาผลิตภัณฑ์ใหม่</a:t>
            </a:r>
          </a:p>
        </p:txBody>
      </p:sp>
      <p:sp>
        <p:nvSpPr>
          <p:cNvPr id="328708" name="WordArt 4"/>
          <p:cNvSpPr>
            <a:spLocks noChangeArrowheads="1" noChangeShapeType="1" noTextEdit="1"/>
          </p:cNvSpPr>
          <p:nvPr/>
        </p:nvSpPr>
        <p:spPr bwMode="auto">
          <a:xfrm>
            <a:off x="7467600" y="152400"/>
            <a:ext cx="838200" cy="1447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endParaRPr lang="th-TH" sz="3600" kern="10">
              <a:ln w="12700" cap="sq">
                <a:solidFill>
                  <a:srgbClr val="3333CC"/>
                </a:solidFill>
                <a:round/>
                <a:headEnd type="none" w="sm" len="sm"/>
                <a:tailEnd type="none" w="sm" len="sm"/>
              </a:ln>
              <a:solidFill>
                <a:srgbClr val="66FFFF">
                  <a:alpha val="50195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+mn-cs"/>
              <a:ea typeface="+mn-cs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287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87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87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287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87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287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3287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3287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8706" grpId="0" autoUpdateAnimBg="0"/>
      <p:bldP spid="328707" grpId="0" autoUpdateAnimBg="0"/>
      <p:bldP spid="32870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42963" y="2549525"/>
            <a:ext cx="3281362" cy="3181350"/>
            <a:chOff x="380" y="1606"/>
            <a:chExt cx="2067" cy="2004"/>
          </a:xfrm>
        </p:grpSpPr>
        <p:graphicFrame>
          <p:nvGraphicFramePr>
            <p:cNvPr id="3075" name="Object 1"/>
            <p:cNvGraphicFramePr>
              <a:graphicFrameLocks noChangeAspect="1"/>
            </p:cNvGraphicFramePr>
            <p:nvPr/>
          </p:nvGraphicFramePr>
          <p:xfrm>
            <a:off x="598" y="1606"/>
            <a:ext cx="1632" cy="132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5" name="Clip" r:id="rId4" imgW="1899000" imgH="1539720" progId="MS_ClipArt_Gallery.5">
                    <p:embed/>
                  </p:oleObj>
                </mc:Choice>
                <mc:Fallback>
                  <p:oleObj name="Clip" r:id="rId4" imgW="1899000" imgH="1539720" progId="MS_ClipArt_Gallery.5">
                    <p:embed/>
                    <p:pic>
                      <p:nvPicPr>
                        <p:cNvPr id="0" name="Object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98" y="1606"/>
                          <a:ext cx="1632" cy="132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080" name="Text Box 5"/>
            <p:cNvSpPr txBox="1">
              <a:spLocks noChangeArrowheads="1"/>
            </p:cNvSpPr>
            <p:nvPr/>
          </p:nvSpPr>
          <p:spPr bwMode="auto">
            <a:xfrm>
              <a:off x="380" y="2976"/>
              <a:ext cx="2067" cy="6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>
                <a:lnSpc>
                  <a:spcPct val="80000"/>
                </a:lnSpc>
              </a:pPr>
              <a:r>
                <a:rPr kumimoji="0" lang="th-TH" altLang="th-TH" sz="3600"/>
                <a:t>ผลิตภัณฑ์เพื่อผู้บริโภค</a:t>
              </a:r>
            </a:p>
            <a:p>
              <a:pPr>
                <a:lnSpc>
                  <a:spcPct val="80000"/>
                </a:lnSpc>
              </a:pPr>
              <a:r>
                <a:rPr kumimoji="0" lang="en-US" altLang="th-TH" sz="3600"/>
                <a:t>(Consumer Products)</a:t>
              </a:r>
              <a:endParaRPr kumimoji="0" lang="th-TH" altLang="th-TH" sz="3600"/>
            </a:p>
          </p:txBody>
        </p:sp>
      </p:grp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4338638" y="2403475"/>
            <a:ext cx="4430712" cy="3327400"/>
            <a:chOff x="2733" y="1514"/>
            <a:chExt cx="2791" cy="2096"/>
          </a:xfrm>
        </p:grpSpPr>
        <p:graphicFrame>
          <p:nvGraphicFramePr>
            <p:cNvPr id="3074" name="Object 0"/>
            <p:cNvGraphicFramePr>
              <a:graphicFrameLocks noChangeAspect="1"/>
            </p:cNvGraphicFramePr>
            <p:nvPr/>
          </p:nvGraphicFramePr>
          <p:xfrm>
            <a:off x="3458" y="1514"/>
            <a:ext cx="1341" cy="13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6" name="Clip" r:id="rId6" imgW="3464280" imgH="3468960" progId="MS_ClipArt_Gallery.5">
                    <p:embed/>
                  </p:oleObj>
                </mc:Choice>
                <mc:Fallback>
                  <p:oleObj name="Clip" r:id="rId6" imgW="3464280" imgH="3468960" progId="MS_ClipArt_Gallery.5">
                    <p:embed/>
                    <p:pic>
                      <p:nvPicPr>
                        <p:cNvPr id="0" name="Object 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58" y="1514"/>
                          <a:ext cx="1341" cy="134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079" name="Text Box 6"/>
            <p:cNvSpPr txBox="1">
              <a:spLocks noChangeArrowheads="1"/>
            </p:cNvSpPr>
            <p:nvPr/>
          </p:nvSpPr>
          <p:spPr bwMode="auto">
            <a:xfrm>
              <a:off x="2733" y="2976"/>
              <a:ext cx="2791" cy="6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>
                <a:lnSpc>
                  <a:spcPct val="80000"/>
                </a:lnSpc>
              </a:pPr>
              <a:r>
                <a:rPr kumimoji="0" lang="th-TH" altLang="th-TH" sz="3600"/>
                <a:t>ผลิตภัณฑ์เพื่อการอุตสาหกรรม</a:t>
              </a:r>
            </a:p>
            <a:p>
              <a:pPr>
                <a:lnSpc>
                  <a:spcPct val="80000"/>
                </a:lnSpc>
              </a:pPr>
              <a:r>
                <a:rPr kumimoji="0" lang="en-US" altLang="th-TH" sz="3600"/>
                <a:t>(Industrial Products)</a:t>
              </a:r>
              <a:endParaRPr kumimoji="0" lang="th-TH" altLang="th-TH" sz="3600"/>
            </a:p>
          </p:txBody>
        </p:sp>
      </p:grpSp>
      <p:sp>
        <p:nvSpPr>
          <p:cNvPr id="3078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th-TH" smtClean="0"/>
              <a:t>การจำแนกประเภทของผลิตภัณฑ์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th-TH" smtClean="0"/>
              <a:t>1. ผลิตภัณฑ์เพื่อผู้บริโภค  </a:t>
            </a:r>
            <a:r>
              <a:rPr lang="th-TH" altLang="th-TH" sz="3600" smtClean="0"/>
              <a:t>(Consumer Products)</a:t>
            </a:r>
          </a:p>
        </p:txBody>
      </p:sp>
      <p:sp>
        <p:nvSpPr>
          <p:cNvPr id="28467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8001000" cy="43434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h-TH" altLang="th-TH" i="1" smtClean="0"/>
              <a:t>จำแนกโดยพิจารณาจากการที่สามารถจับต้องได้และความคงทน</a:t>
            </a:r>
          </a:p>
          <a:p>
            <a:pPr>
              <a:lnSpc>
                <a:spcPct val="90000"/>
              </a:lnSpc>
            </a:pPr>
            <a:r>
              <a:rPr lang="th-TH" altLang="th-TH" smtClean="0"/>
              <a:t>สินค้าที่คงทน </a:t>
            </a:r>
            <a:br>
              <a:rPr lang="th-TH" altLang="th-TH" smtClean="0"/>
            </a:br>
            <a:r>
              <a:rPr lang="en-US" altLang="th-TH" smtClean="0"/>
              <a:t>(Durable Goods)</a:t>
            </a:r>
          </a:p>
          <a:p>
            <a:pPr>
              <a:lnSpc>
                <a:spcPct val="90000"/>
              </a:lnSpc>
            </a:pPr>
            <a:r>
              <a:rPr lang="th-TH" altLang="th-TH" smtClean="0"/>
              <a:t>สินค้าที่ไม่คงทน</a:t>
            </a:r>
            <a:r>
              <a:rPr lang="en-US" altLang="th-TH" smtClean="0"/>
              <a:t> </a:t>
            </a:r>
            <a:br>
              <a:rPr lang="en-US" altLang="th-TH" smtClean="0"/>
            </a:br>
            <a:r>
              <a:rPr lang="en-US" altLang="th-TH" smtClean="0"/>
              <a:t>(Nondurable Goods)</a:t>
            </a:r>
          </a:p>
          <a:p>
            <a:pPr>
              <a:lnSpc>
                <a:spcPct val="90000"/>
              </a:lnSpc>
            </a:pPr>
            <a:r>
              <a:rPr lang="th-TH" altLang="th-TH" smtClean="0"/>
              <a:t>บริการ</a:t>
            </a:r>
            <a:r>
              <a:rPr lang="en-US" altLang="th-TH" smtClean="0"/>
              <a:t> </a:t>
            </a:r>
            <a:br>
              <a:rPr lang="en-US" altLang="th-TH" smtClean="0"/>
            </a:br>
            <a:r>
              <a:rPr lang="en-US" altLang="th-TH" smtClean="0"/>
              <a:t>(Services)</a:t>
            </a:r>
            <a:endParaRPr lang="th-TH" altLang="th-TH" smtClean="0"/>
          </a:p>
        </p:txBody>
      </p:sp>
      <p:graphicFrame>
        <p:nvGraphicFramePr>
          <p:cNvPr id="284677" name="Object 5"/>
          <p:cNvGraphicFramePr>
            <a:graphicFrameLocks noChangeAspect="1"/>
          </p:cNvGraphicFramePr>
          <p:nvPr/>
        </p:nvGraphicFramePr>
        <p:xfrm>
          <a:off x="6105525" y="2790825"/>
          <a:ext cx="1319213" cy="1266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7" name="Clip" r:id="rId4" imgW="1113480" imgH="1131480" progId="MS_ClipArt_Gallery.5">
                  <p:embed/>
                </p:oleObj>
              </mc:Choice>
              <mc:Fallback>
                <p:oleObj name="Clip" r:id="rId4" imgW="1113480" imgH="1131480" progId="MS_ClipArt_Gallery.5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05525" y="2790825"/>
                        <a:ext cx="1319213" cy="1266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4678" name="Object 6"/>
          <p:cNvGraphicFramePr>
            <a:graphicFrameLocks noChangeAspect="1"/>
          </p:cNvGraphicFramePr>
          <p:nvPr/>
        </p:nvGraphicFramePr>
        <p:xfrm>
          <a:off x="7597775" y="2724150"/>
          <a:ext cx="1354138" cy="186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8" name="Clip" r:id="rId6" imgW="1019880" imgH="1485720" progId="MS_ClipArt_Gallery.5">
                  <p:embed/>
                </p:oleObj>
              </mc:Choice>
              <mc:Fallback>
                <p:oleObj name="Clip" r:id="rId6" imgW="1019880" imgH="1485720" progId="MS_ClipArt_Gallery.5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97775" y="2724150"/>
                        <a:ext cx="1354138" cy="186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4679" name="Object 7"/>
          <p:cNvGraphicFramePr>
            <a:graphicFrameLocks noChangeAspect="1"/>
          </p:cNvGraphicFramePr>
          <p:nvPr/>
        </p:nvGraphicFramePr>
        <p:xfrm>
          <a:off x="4695825" y="3190875"/>
          <a:ext cx="1339850" cy="1077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9" name="Clip" r:id="rId8" imgW="1141560" imgH="971640" progId="MS_ClipArt_Gallery.5">
                  <p:embed/>
                </p:oleObj>
              </mc:Choice>
              <mc:Fallback>
                <p:oleObj name="Clip" r:id="rId8" imgW="1141560" imgH="971640" progId="MS_ClipArt_Gallery.5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95825" y="3190875"/>
                        <a:ext cx="1339850" cy="1077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4680" name="Object 8"/>
          <p:cNvGraphicFramePr>
            <a:graphicFrameLocks noChangeAspect="1"/>
          </p:cNvGraphicFramePr>
          <p:nvPr/>
        </p:nvGraphicFramePr>
        <p:xfrm>
          <a:off x="7099300" y="4591050"/>
          <a:ext cx="1333500" cy="1266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0" name="Clip" r:id="rId10" imgW="1212840" imgH="1220040" progId="MS_ClipArt_Gallery.5">
                  <p:embed/>
                </p:oleObj>
              </mc:Choice>
              <mc:Fallback>
                <p:oleObj name="Clip" r:id="rId10" imgW="1212840" imgH="1220040" progId="MS_ClipArt_Gallery.5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9300" y="4591050"/>
                        <a:ext cx="1333500" cy="1266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4681" name="Object 9"/>
          <p:cNvGraphicFramePr>
            <a:graphicFrameLocks noChangeAspect="1"/>
          </p:cNvGraphicFramePr>
          <p:nvPr/>
        </p:nvGraphicFramePr>
        <p:xfrm>
          <a:off x="6176963" y="4008438"/>
          <a:ext cx="658812" cy="1116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1" name="Clip" r:id="rId12" imgW="713880" imgH="1274400" progId="MS_ClipArt_Gallery.5">
                  <p:embed/>
                </p:oleObj>
              </mc:Choice>
              <mc:Fallback>
                <p:oleObj name="Clip" r:id="rId12" imgW="713880" imgH="1274400" progId="MS_ClipArt_Gallery.5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6963" y="4008438"/>
                        <a:ext cx="658812" cy="1116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4682" name="Object 10"/>
          <p:cNvGraphicFramePr>
            <a:graphicFrameLocks noChangeAspect="1"/>
          </p:cNvGraphicFramePr>
          <p:nvPr/>
        </p:nvGraphicFramePr>
        <p:xfrm>
          <a:off x="4589463" y="4441825"/>
          <a:ext cx="1516062" cy="94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2" name="Clip" r:id="rId14" imgW="1333440" imgH="882720" progId="MS_ClipArt_Gallery.5">
                  <p:embed/>
                </p:oleObj>
              </mc:Choice>
              <mc:Fallback>
                <p:oleObj name="Clip" r:id="rId14" imgW="1333440" imgH="882720" progId="MS_ClipArt_Gallery.5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9463" y="4441825"/>
                        <a:ext cx="1516062" cy="949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4683" name="Object 11"/>
          <p:cNvGraphicFramePr>
            <a:graphicFrameLocks noChangeAspect="1"/>
          </p:cNvGraphicFramePr>
          <p:nvPr/>
        </p:nvGraphicFramePr>
        <p:xfrm>
          <a:off x="7091363" y="6057900"/>
          <a:ext cx="1905000" cy="709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3" name="Clip" r:id="rId16" imgW="8838720" imgH="3481200" progId="MS_ClipArt_Gallery.5">
                  <p:embed/>
                </p:oleObj>
              </mc:Choice>
              <mc:Fallback>
                <p:oleObj name="Clip" r:id="rId16" imgW="8838720" imgH="3481200" progId="MS_ClipArt_Gallery.5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1363" y="6057900"/>
                        <a:ext cx="1905000" cy="709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4684" name="Object 12"/>
          <p:cNvGraphicFramePr>
            <a:graphicFrameLocks noChangeAspect="1"/>
          </p:cNvGraphicFramePr>
          <p:nvPr/>
        </p:nvGraphicFramePr>
        <p:xfrm>
          <a:off x="4484688" y="5591175"/>
          <a:ext cx="1136650" cy="120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4" name="Clip" r:id="rId18" imgW="693360" imgH="773280" progId="MS_ClipArt_Gallery.5">
                  <p:embed/>
                </p:oleObj>
              </mc:Choice>
              <mc:Fallback>
                <p:oleObj name="Clip" r:id="rId18" imgW="693360" imgH="773280" progId="MS_ClipArt_Gallery.5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84688" y="5591175"/>
                        <a:ext cx="1136650" cy="1200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4685" name="Object 13"/>
          <p:cNvGraphicFramePr>
            <a:graphicFrameLocks noChangeAspect="1"/>
          </p:cNvGraphicFramePr>
          <p:nvPr/>
        </p:nvGraphicFramePr>
        <p:xfrm>
          <a:off x="5894388" y="5324475"/>
          <a:ext cx="1035050" cy="1400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5" name="Clip" r:id="rId20" imgW="729360" imgH="1041480" progId="MS_ClipArt_Gallery.5">
                  <p:embed/>
                </p:oleObj>
              </mc:Choice>
              <mc:Fallback>
                <p:oleObj name="Clip" r:id="rId20" imgW="729360" imgH="1041480" progId="MS_ClipArt_Gallery.5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94388" y="5324475"/>
                        <a:ext cx="1035050" cy="1400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84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84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84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84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284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8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284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2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284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6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284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0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284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4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284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8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284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2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284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56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284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4675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th-TH" smtClean="0"/>
              <a:t>1. ผลิตภัณฑ์เพื่อผู้บริโภค  </a:t>
            </a:r>
            <a:r>
              <a:rPr lang="th-TH" altLang="th-TH" sz="3600" smtClean="0"/>
              <a:t>(Consumer Products)</a:t>
            </a:r>
          </a:p>
        </p:txBody>
      </p:sp>
      <p:sp>
        <p:nvSpPr>
          <p:cNvPr id="269327" name="Rectangle 15"/>
          <p:cNvSpPr>
            <a:spLocks noGrp="1" noChangeArrowheads="1"/>
          </p:cNvSpPr>
          <p:nvPr>
            <p:ph idx="1"/>
          </p:nvPr>
        </p:nvSpPr>
        <p:spPr>
          <a:xfrm>
            <a:off x="0" y="1268413"/>
            <a:ext cx="8964613" cy="4525962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h-TH" altLang="th-TH" sz="3600" i="1" smtClean="0"/>
              <a:t>จำแนกโดยพิจารณาจากพฤติกรรมการซื้อของผู้บริโภค</a:t>
            </a:r>
          </a:p>
          <a:p>
            <a:pPr>
              <a:lnSpc>
                <a:spcPct val="90000"/>
              </a:lnSpc>
            </a:pPr>
            <a:r>
              <a:rPr lang="th-TH" altLang="th-TH" sz="3600" smtClean="0"/>
              <a:t>ผลิตภัณฑ์สะดวกซื้อ </a:t>
            </a:r>
            <a:r>
              <a:rPr lang="en-US" altLang="th-TH" sz="3600" smtClean="0"/>
              <a:t>(Convenience Products)</a:t>
            </a:r>
          </a:p>
          <a:p>
            <a:pPr lvl="1">
              <a:lnSpc>
                <a:spcPct val="80000"/>
              </a:lnSpc>
            </a:pPr>
            <a:r>
              <a:rPr lang="th-TH" altLang="th-TH" sz="3600" smtClean="0"/>
              <a:t>ผลิตภัณฑ์หลัก</a:t>
            </a:r>
            <a:r>
              <a:rPr lang="en-US" altLang="th-TH" sz="3600" smtClean="0"/>
              <a:t> (Staple Products)</a:t>
            </a:r>
          </a:p>
          <a:p>
            <a:pPr lvl="1">
              <a:lnSpc>
                <a:spcPct val="80000"/>
              </a:lnSpc>
            </a:pPr>
            <a:r>
              <a:rPr lang="th-TH" altLang="th-TH" sz="3600" smtClean="0"/>
              <a:t>ผลิตภัณฑ์ที่ซื้ออย่างฉับพลัน</a:t>
            </a:r>
            <a:r>
              <a:rPr lang="en-US" altLang="th-TH" sz="3600" smtClean="0"/>
              <a:t> (Impulse Products)</a:t>
            </a:r>
          </a:p>
          <a:p>
            <a:pPr lvl="1">
              <a:lnSpc>
                <a:spcPct val="80000"/>
              </a:lnSpc>
            </a:pPr>
            <a:r>
              <a:rPr lang="en-US" altLang="th-TH" sz="3600" smtClean="0"/>
              <a:t>ผลิตภัณฑ์ที่ซื้อในยามฉุกเฉิน (Emergency Products)</a:t>
            </a:r>
            <a:endParaRPr lang="th-TH" altLang="th-TH" sz="3600" smtClean="0"/>
          </a:p>
          <a:p>
            <a:pPr>
              <a:lnSpc>
                <a:spcPct val="90000"/>
              </a:lnSpc>
            </a:pPr>
            <a:r>
              <a:rPr lang="th-TH" altLang="th-TH" sz="3600" smtClean="0"/>
              <a:t>ผลิตภัณฑ์เลือกซื้อ (Shopping Products)</a:t>
            </a:r>
          </a:p>
          <a:p>
            <a:pPr lvl="1">
              <a:lnSpc>
                <a:spcPct val="80000"/>
              </a:lnSpc>
            </a:pPr>
            <a:r>
              <a:rPr lang="th-TH" altLang="th-TH" sz="3600" smtClean="0"/>
              <a:t>ผลิตภัณฑ์ที่มีลักษณะเหมือนกัน</a:t>
            </a:r>
            <a:r>
              <a:rPr lang="en-US" altLang="th-TH" sz="3600" smtClean="0"/>
              <a:t> (Homogeneous Products)</a:t>
            </a:r>
          </a:p>
          <a:p>
            <a:pPr lvl="1">
              <a:lnSpc>
                <a:spcPct val="80000"/>
              </a:lnSpc>
            </a:pPr>
            <a:r>
              <a:rPr lang="th-TH" altLang="th-TH" sz="3600" smtClean="0"/>
              <a:t>ผลิตภัณฑ์ที่มีลักษณะแตกต่างกัน</a:t>
            </a:r>
            <a:r>
              <a:rPr lang="en-US" altLang="th-TH" sz="3600" smtClean="0"/>
              <a:t> (Heterogeneous Products)</a:t>
            </a:r>
            <a:endParaRPr lang="th-TH" altLang="th-TH" sz="3600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693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2693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2693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2693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2693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2" dur="500"/>
                                        <p:tgtEl>
                                          <p:spTgt spid="2693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7" dur="500"/>
                                        <p:tgtEl>
                                          <p:spTgt spid="2693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2" dur="500"/>
                                        <p:tgtEl>
                                          <p:spTgt spid="2693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9327" grpId="0" build="p" bldLvl="2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th-TH" smtClean="0"/>
              <a:t>1. ผลิตภัณฑ์เพื่อผู้บริโภค  </a:t>
            </a:r>
            <a:r>
              <a:rPr lang="th-TH" altLang="th-TH" sz="3600" smtClean="0"/>
              <a:t>(Consumer Products)</a:t>
            </a:r>
          </a:p>
        </p:txBody>
      </p:sp>
      <p:sp>
        <p:nvSpPr>
          <p:cNvPr id="275461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h-TH" altLang="th-TH" sz="3600" i="1" smtClean="0"/>
              <a:t>จำแนกโดยพิจารณาจากพฤติกรรมการซื้อของผู้บริโภค (ต่อ)</a:t>
            </a:r>
          </a:p>
          <a:p>
            <a:pPr>
              <a:lnSpc>
                <a:spcPct val="90000"/>
              </a:lnSpc>
            </a:pPr>
            <a:r>
              <a:rPr lang="th-TH" altLang="th-TH" sz="3600" smtClean="0"/>
              <a:t>ผลิตภัณฑ์เจาะจงซื้อ (</a:t>
            </a:r>
            <a:r>
              <a:rPr lang="en-US" altLang="th-TH" sz="3600" smtClean="0"/>
              <a:t>Specialty Products)</a:t>
            </a:r>
            <a:endParaRPr lang="th-TH" altLang="th-TH" sz="3600" smtClean="0"/>
          </a:p>
          <a:p>
            <a:pPr>
              <a:lnSpc>
                <a:spcPct val="90000"/>
              </a:lnSpc>
            </a:pPr>
            <a:r>
              <a:rPr lang="th-TH" altLang="th-TH" sz="3600" smtClean="0"/>
              <a:t>ผลิตภัณฑ์ที่ไม่แสวงซื้อ (Unsought Products)</a:t>
            </a:r>
          </a:p>
          <a:p>
            <a:pPr lvl="1">
              <a:lnSpc>
                <a:spcPct val="90000"/>
              </a:lnSpc>
            </a:pPr>
            <a:r>
              <a:rPr lang="th-TH" altLang="th-TH" sz="3600" smtClean="0"/>
              <a:t>ผลิตภัณฑ์ที่ไม่แสวงซื้อชนิดใหม่</a:t>
            </a:r>
            <a:r>
              <a:rPr lang="en-US" altLang="th-TH" sz="3600" smtClean="0"/>
              <a:t> </a:t>
            </a:r>
            <a:br>
              <a:rPr lang="en-US" altLang="th-TH" sz="3600" smtClean="0"/>
            </a:br>
            <a:r>
              <a:rPr lang="en-US" altLang="th-TH" sz="3600" smtClean="0"/>
              <a:t>(New Unsought Products)</a:t>
            </a:r>
          </a:p>
          <a:p>
            <a:pPr lvl="1">
              <a:lnSpc>
                <a:spcPct val="90000"/>
              </a:lnSpc>
            </a:pPr>
            <a:r>
              <a:rPr lang="th-TH" altLang="th-TH" sz="3600" smtClean="0"/>
              <a:t>ผลิตภัณฑ์ที่ไม่แสวงซื้อโดยทั่วไป</a:t>
            </a:r>
            <a:r>
              <a:rPr lang="en-US" altLang="th-TH" sz="3600" smtClean="0"/>
              <a:t> </a:t>
            </a:r>
            <a:br>
              <a:rPr lang="en-US" altLang="th-TH" sz="3600" smtClean="0"/>
            </a:br>
            <a:r>
              <a:rPr lang="en-US" altLang="th-TH" sz="3600" smtClean="0"/>
              <a:t>(Regularly Unsought Products)</a:t>
            </a:r>
            <a:endParaRPr lang="th-TH" altLang="th-TH" sz="3600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275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2754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2754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" dur="500"/>
                                        <p:tgtEl>
                                          <p:spTgt spid="2754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7" dur="500"/>
                                        <p:tgtEl>
                                          <p:spTgt spid="2754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5461" grpId="0" build="p" bldLvl="2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23" name="Rectangle 3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h-TH" sz="4000" dirty="0" smtClean="0"/>
              <a:t>2. ผลิตภัณฑ์เพื่อการอุตสาหกรรม</a:t>
            </a:r>
            <a:r>
              <a:rPr lang="en-US" dirty="0" smtClean="0"/>
              <a:t>  </a:t>
            </a:r>
            <a:r>
              <a:rPr lang="en-US" sz="3600" dirty="0" smtClean="0"/>
              <a:t>(Industrial Products)</a:t>
            </a:r>
            <a:endParaRPr lang="th-TH" dirty="0" smtClean="0"/>
          </a:p>
        </p:txBody>
      </p:sp>
      <p:sp>
        <p:nvSpPr>
          <p:cNvPr id="286722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th-TH" altLang="th-TH" sz="3600" smtClean="0"/>
              <a:t>ผลิตภัณฑ์ที่ใช้สนับสนุนการผลิต</a:t>
            </a:r>
            <a:r>
              <a:rPr lang="en-US" altLang="th-TH" sz="3600" smtClean="0"/>
              <a:t> (Support)</a:t>
            </a:r>
          </a:p>
          <a:p>
            <a:pPr lvl="1">
              <a:lnSpc>
                <a:spcPct val="80000"/>
              </a:lnSpc>
            </a:pPr>
            <a:r>
              <a:rPr lang="th-TH" altLang="th-TH" sz="3600" smtClean="0"/>
              <a:t>สิ่งติดตั้ง</a:t>
            </a:r>
            <a:r>
              <a:rPr lang="en-US" altLang="th-TH" sz="3600" smtClean="0"/>
              <a:t> (Installations)</a:t>
            </a:r>
          </a:p>
          <a:p>
            <a:pPr lvl="2">
              <a:lnSpc>
                <a:spcPct val="80000"/>
              </a:lnSpc>
            </a:pPr>
            <a:r>
              <a:rPr lang="th-TH" altLang="th-TH" sz="3600" smtClean="0"/>
              <a:t>อาคาร และอุปกรณ์ติดตั้งถาวร</a:t>
            </a:r>
          </a:p>
          <a:p>
            <a:pPr lvl="1">
              <a:lnSpc>
                <a:spcPct val="80000"/>
              </a:lnSpc>
            </a:pPr>
            <a:r>
              <a:rPr lang="th-TH" altLang="th-TH" sz="3600" smtClean="0"/>
              <a:t>อุปกรณ์ประกอบ</a:t>
            </a:r>
            <a:r>
              <a:rPr lang="en-US" altLang="th-TH" sz="3600" smtClean="0"/>
              <a:t> (Accessory Equipment)</a:t>
            </a:r>
          </a:p>
          <a:p>
            <a:pPr lvl="2">
              <a:lnSpc>
                <a:spcPct val="80000"/>
              </a:lnSpc>
            </a:pPr>
            <a:r>
              <a:rPr lang="th-TH" altLang="th-TH" sz="3600" smtClean="0"/>
              <a:t>อุปกรณ์ที่เคลื่อนย้ายได้ และอุปกรณ์สำนักงาน</a:t>
            </a:r>
          </a:p>
          <a:p>
            <a:pPr lvl="1">
              <a:lnSpc>
                <a:spcPct val="80000"/>
              </a:lnSpc>
            </a:pPr>
            <a:r>
              <a:rPr lang="th-TH" altLang="th-TH" sz="3600" smtClean="0"/>
              <a:t>วัสดุสิ้นเปลือง</a:t>
            </a:r>
            <a:r>
              <a:rPr lang="en-US" altLang="th-TH" sz="3600" smtClean="0"/>
              <a:t> (Supplies)</a:t>
            </a:r>
          </a:p>
          <a:p>
            <a:pPr lvl="2">
              <a:lnSpc>
                <a:spcPct val="80000"/>
              </a:lnSpc>
            </a:pPr>
            <a:r>
              <a:rPr lang="th-TH" altLang="th-TH" sz="3600" smtClean="0"/>
              <a:t>วัสดุที่ใช้ในการผลิต และวัสดุที่ใช้ในการซ่อมบำรุง</a:t>
            </a:r>
          </a:p>
          <a:p>
            <a:pPr lvl="1">
              <a:lnSpc>
                <a:spcPct val="80000"/>
              </a:lnSpc>
            </a:pPr>
            <a:r>
              <a:rPr lang="th-TH" altLang="th-TH" sz="3600" smtClean="0"/>
              <a:t>บริการสำหรับธุรกิจ</a:t>
            </a:r>
            <a:r>
              <a:rPr lang="en-US" altLang="th-TH" sz="3600" smtClean="0"/>
              <a:t> (Business Services)</a:t>
            </a:r>
          </a:p>
          <a:p>
            <a:pPr lvl="2">
              <a:lnSpc>
                <a:spcPct val="80000"/>
              </a:lnSpc>
            </a:pPr>
            <a:r>
              <a:rPr lang="th-TH" altLang="th-TH" sz="3600" smtClean="0"/>
              <a:t>บริการซ่อมบำรุง และบริการให้คำปรึกษา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286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2867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5" dur="500"/>
                                        <p:tgtEl>
                                          <p:spTgt spid="2867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0" dur="500"/>
                                        <p:tgtEl>
                                          <p:spTgt spid="2867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3" dur="500"/>
                                        <p:tgtEl>
                                          <p:spTgt spid="2867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8" dur="500"/>
                                        <p:tgtEl>
                                          <p:spTgt spid="2867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1" dur="500"/>
                                        <p:tgtEl>
                                          <p:spTgt spid="2867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6" dur="500"/>
                                        <p:tgtEl>
                                          <p:spTgt spid="2867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9" dur="500"/>
                                        <p:tgtEl>
                                          <p:spTgt spid="2867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22" grpId="0" build="p" bldLvl="2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h-TH" sz="4000" smtClean="0"/>
              <a:t>2. ผลิตภัณฑ์เพื่อการอุตสาหกรรม</a:t>
            </a:r>
            <a:r>
              <a:rPr lang="en-US" smtClean="0"/>
              <a:t>  </a:t>
            </a:r>
            <a:r>
              <a:rPr lang="en-US" sz="3600" smtClean="0"/>
              <a:t>(Industrial Products)</a:t>
            </a:r>
            <a:endParaRPr lang="th-TH" smtClean="0"/>
          </a:p>
        </p:txBody>
      </p:sp>
      <p:sp>
        <p:nvSpPr>
          <p:cNvPr id="270346" name="Rectangle 10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h-TH" altLang="th-TH" sz="3600" smtClean="0"/>
              <a:t>ผลิตภัณฑ์ที่ใช้ในกระบวนการผลิต</a:t>
            </a:r>
            <a:r>
              <a:rPr lang="en-US" altLang="th-TH" sz="3600" smtClean="0"/>
              <a:t> (Entering)</a:t>
            </a:r>
          </a:p>
          <a:p>
            <a:pPr lvl="1">
              <a:lnSpc>
                <a:spcPct val="90000"/>
              </a:lnSpc>
            </a:pPr>
            <a:r>
              <a:rPr lang="th-TH" altLang="th-TH" sz="3600" smtClean="0"/>
              <a:t>วัตถุดิบ </a:t>
            </a:r>
            <a:r>
              <a:rPr lang="en-US" altLang="th-TH" sz="3600" smtClean="0"/>
              <a:t>(Raw Materials)</a:t>
            </a:r>
            <a:endParaRPr lang="th-TH" altLang="th-TH" sz="3600" smtClean="0"/>
          </a:p>
          <a:p>
            <a:pPr lvl="2">
              <a:lnSpc>
                <a:spcPct val="90000"/>
              </a:lnSpc>
            </a:pPr>
            <a:r>
              <a:rPr lang="th-TH" altLang="th-TH" sz="3600" smtClean="0"/>
              <a:t>จากการเพาะปลูก และจากธรรมชาติ</a:t>
            </a:r>
          </a:p>
          <a:p>
            <a:pPr lvl="1">
              <a:lnSpc>
                <a:spcPct val="90000"/>
              </a:lnSpc>
            </a:pPr>
            <a:r>
              <a:rPr lang="th-TH" altLang="th-TH" sz="3600" smtClean="0"/>
              <a:t>วัสดุและชิ้นส่วนในการผลิต</a:t>
            </a:r>
            <a:r>
              <a:rPr lang="en-US" altLang="th-TH" sz="3600" smtClean="0"/>
              <a:t> </a:t>
            </a:r>
            <a:br>
              <a:rPr lang="en-US" altLang="th-TH" sz="3600" smtClean="0"/>
            </a:br>
            <a:r>
              <a:rPr lang="en-US" altLang="th-TH" sz="3600" smtClean="0"/>
              <a:t>(Manufactured Materials and Parts)</a:t>
            </a:r>
          </a:p>
          <a:p>
            <a:pPr lvl="2">
              <a:lnSpc>
                <a:spcPct val="90000"/>
              </a:lnSpc>
            </a:pPr>
            <a:r>
              <a:rPr lang="th-TH" altLang="th-TH" sz="3600" smtClean="0"/>
              <a:t>ชิ้นส่วนประกอบ และวัสดุที่ใช้เป็นส่วนประกอบ</a:t>
            </a:r>
          </a:p>
        </p:txBody>
      </p:sp>
      <p:graphicFrame>
        <p:nvGraphicFramePr>
          <p:cNvPr id="5122" name="Object 11"/>
          <p:cNvGraphicFramePr>
            <a:graphicFrameLocks noChangeAspect="1"/>
          </p:cNvGraphicFramePr>
          <p:nvPr/>
        </p:nvGraphicFramePr>
        <p:xfrm>
          <a:off x="7772400" y="4800600"/>
          <a:ext cx="969963" cy="871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" name="Clip" r:id="rId4" imgW="743040" imgH="667080" progId="MS_ClipArt_Gallery.5">
                  <p:embed/>
                </p:oleObj>
              </mc:Choice>
              <mc:Fallback>
                <p:oleObj name="Clip" r:id="rId4" imgW="743040" imgH="667080" progId="MS_ClipArt_Gallery.5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72400" y="4800600"/>
                        <a:ext cx="969963" cy="871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3" name="Object 12"/>
          <p:cNvGraphicFramePr>
            <a:graphicFrameLocks noChangeAspect="1"/>
          </p:cNvGraphicFramePr>
          <p:nvPr/>
        </p:nvGraphicFramePr>
        <p:xfrm>
          <a:off x="6400800" y="5638800"/>
          <a:ext cx="1676400" cy="639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1" name="Clip" r:id="rId6" imgW="1212840" imgH="464760" progId="MS_ClipArt_Gallery.5">
                  <p:embed/>
                </p:oleObj>
              </mc:Choice>
              <mc:Fallback>
                <p:oleObj name="Clip" r:id="rId6" imgW="1212840" imgH="464760" progId="MS_ClipArt_Gallery.5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5638800"/>
                        <a:ext cx="1676400" cy="639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703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2703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2703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2703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" dur="500"/>
                                        <p:tgtEl>
                                          <p:spTgt spid="2703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0346" grpId="0" build="p" bldLvl="2" autoUpdateAnimBg="0"/>
    </p:bldLst>
  </p:timing>
</p:sld>
</file>

<file path=ppt/theme/theme1.xml><?xml version="1.0" encoding="utf-8"?>
<a:theme xmlns:a="http://schemas.openxmlformats.org/drawingml/2006/main" name="1_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ชุดรูปแบบของ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2745</TotalTime>
  <Words>1782</Words>
  <Application>Microsoft Office PowerPoint</Application>
  <PresentationFormat>นำเสนอทางหน้าจอ (4:3)</PresentationFormat>
  <Paragraphs>366</Paragraphs>
  <Slides>38</Slides>
  <Notes>0</Notes>
  <HiddenSlides>0</HiddenSlides>
  <MMClips>0</MMClips>
  <ScaleCrop>false</ScaleCrop>
  <HeadingPairs>
    <vt:vector size="6" baseType="variant">
      <vt:variant>
        <vt:lpstr>ชุดรูปแบบ</vt:lpstr>
      </vt:variant>
      <vt:variant>
        <vt:i4>1</vt:i4>
      </vt:variant>
      <vt:variant>
        <vt:lpstr>เซิร์ฟเวอร์ OLE ฝังตัว</vt:lpstr>
      </vt:variant>
      <vt:variant>
        <vt:i4>1</vt:i4>
      </vt:variant>
      <vt:variant>
        <vt:lpstr>ชื่อเรื่องภาพนิ่ง</vt:lpstr>
      </vt:variant>
      <vt:variant>
        <vt:i4>38</vt:i4>
      </vt:variant>
    </vt:vector>
  </HeadingPairs>
  <TitlesOfParts>
    <vt:vector size="40" baseType="lpstr">
      <vt:lpstr>1_ชุดรูปแบบของ Office</vt:lpstr>
      <vt:lpstr>Clip</vt:lpstr>
      <vt:lpstr>ผลิตภัณฑ์(Product)</vt:lpstr>
      <vt:lpstr>ผลิตภัณฑ์ (Product)</vt:lpstr>
      <vt:lpstr>ระดับของผลิตภัณฑ์</vt:lpstr>
      <vt:lpstr>การจำแนกประเภทของผลิตภัณฑ์</vt:lpstr>
      <vt:lpstr>1. ผลิตภัณฑ์เพื่อผู้บริโภค  (Consumer Products)</vt:lpstr>
      <vt:lpstr>1. ผลิตภัณฑ์เพื่อผู้บริโภค  (Consumer Products)</vt:lpstr>
      <vt:lpstr>1. ผลิตภัณฑ์เพื่อผู้บริโภค  (Consumer Products)</vt:lpstr>
      <vt:lpstr>2. ผลิตภัณฑ์เพื่อการอุตสาหกรรม  (Industrial Products)</vt:lpstr>
      <vt:lpstr>2. ผลิตภัณฑ์เพื่อการอุตสาหกรรม  (Industrial Products)</vt:lpstr>
      <vt:lpstr>ภาพรวมของการจัดการด้านผลิตภัณฑ์</vt:lpstr>
      <vt:lpstr>A-1  ตรายี่ห้อ (Brand)</vt:lpstr>
      <vt:lpstr>A-1  ตรายี่ห้อ (Brand)</vt:lpstr>
      <vt:lpstr>A-1  ตรายี่ห้อ (Brand)</vt:lpstr>
      <vt:lpstr>A-1  ตรายี่ห้อ (Brand)</vt:lpstr>
      <vt:lpstr>A-2  บรรจุภัณฑ์ (Packaging)</vt:lpstr>
      <vt:lpstr>A-3  ป้ายฉลาก (Labeling)</vt:lpstr>
      <vt:lpstr>B. สายผลิตภัณฑ์ (Product Line)</vt:lpstr>
      <vt:lpstr>B. สายผลิตภัณฑ์ (Product Line)</vt:lpstr>
      <vt:lpstr>B-1  การขยายสายผลิตภัณฑ์ (Product Line Stretching)</vt:lpstr>
      <vt:lpstr>B-2  การเพิ่มเติมสายผลิตภัณฑ์ (Product Line Filling)</vt:lpstr>
      <vt:lpstr>B-3  การตัดทอนสายผลิตภัณฑ์ (Product Line Pruning)</vt:lpstr>
      <vt:lpstr>C. ส่วนประสมผลิตภัณฑ์ (Product Mix)</vt:lpstr>
      <vt:lpstr>ตัวอย่างส่วนประสมผลิตภัณฑ์</vt:lpstr>
      <vt:lpstr>วงจรชีวิตผลิตภัณฑ์ (Product Life Cycle หรือ PLC)</vt:lpstr>
      <vt:lpstr>ลักษณะของ Product Life Cycle</vt:lpstr>
      <vt:lpstr>ลักษณะของ Product Life Cycle</vt:lpstr>
      <vt:lpstr>ลักษณะของ Product Life Cycle</vt:lpstr>
      <vt:lpstr>ลักษณะของ Product Life Cycle</vt:lpstr>
      <vt:lpstr>ผลิตภัณฑ์ใหม่</vt:lpstr>
      <vt:lpstr>ประเภทของผลิตภัณฑ์ใหม่</vt:lpstr>
      <vt:lpstr>กระบวนการในการพัฒนาผลิตภัณฑ์ใหม่</vt:lpstr>
      <vt:lpstr>1. การสร้างความคิดเกี่ยวกับผลิตภัณฑ์ใหม่</vt:lpstr>
      <vt:lpstr>2. การกลั่นกรองและประเมินความคิด</vt:lpstr>
      <vt:lpstr>3. การวิเคราะห์ทางธุรกิจ</vt:lpstr>
      <vt:lpstr>4. การพัฒนาผลิตภัณฑ์</vt:lpstr>
      <vt:lpstr>5. การทดสอบตลาด</vt:lpstr>
      <vt:lpstr>6. การดำเนินธุรกิจ</vt:lpstr>
      <vt:lpstr>สรุปกลยุทธ์ด้านผลิตภัณฑ์</vt:lpstr>
    </vt:vector>
  </TitlesOfParts>
  <Company>Ek Bunchua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705211</dc:title>
  <dc:subject>Marketing Principles</dc:subject>
  <dc:creator>Ek Bunchua</dc:creator>
  <cp:lastModifiedBy>Corporate Edition</cp:lastModifiedBy>
  <cp:revision>80</cp:revision>
  <cp:lastPrinted>1996-03-05T21:54:17Z</cp:lastPrinted>
  <dcterms:created xsi:type="dcterms:W3CDTF">1999-12-08T16:12:40Z</dcterms:created>
  <dcterms:modified xsi:type="dcterms:W3CDTF">2017-08-11T04:30:19Z</dcterms:modified>
</cp:coreProperties>
</file>