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4" r:id="rId3"/>
    <p:sldId id="265" r:id="rId4"/>
    <p:sldId id="260" r:id="rId5"/>
    <p:sldId id="261" r:id="rId6"/>
    <p:sldId id="262" r:id="rId7"/>
    <p:sldId id="263" r:id="rId8"/>
    <p:sldId id="257" r:id="rId9"/>
    <p:sldId id="258" r:id="rId10"/>
    <p:sldId id="259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5691-F16B-4F20-90E0-1D739F80C8DF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03EFD-9C3A-4BEA-804E-92FF59841E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7EF0-3B0C-410E-B45F-C7B2DEC9C677}" type="datetimeFigureOut">
              <a:rPr lang="th-TH" smtClean="0"/>
              <a:pPr/>
              <a:t>13/08/63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322E-5969-4CB4-96DF-C5353219652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ettyimages.com/detail/83646464/imagenav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ettyimages.com/detail/72335038/Imagewerks-Japa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mag_08_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357158" y="928670"/>
            <a:ext cx="8316913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071670" y="1142984"/>
            <a:ext cx="54292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Magazine on Mobile</a:t>
            </a:r>
            <a:endParaRPr lang="th-TH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71802" y="4000504"/>
            <a:ext cx="332263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48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แมกกา</a:t>
            </a:r>
            <a:r>
              <a:rPr lang="th-TH" sz="4800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แมกซ์</a:t>
            </a:r>
            <a:endParaRPr lang="th-TH" sz="48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pic>
        <p:nvPicPr>
          <p:cNvPr id="3079" name="Picture 15" descr="logo_magamax1-[Converted]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160" t="-349" r="19179" b="73776"/>
          <a:stretch>
            <a:fillRect/>
          </a:stretch>
        </p:blipFill>
        <p:spPr bwMode="auto">
          <a:xfrm>
            <a:off x="2786050" y="2357430"/>
            <a:ext cx="3786214" cy="147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Oval 2"/>
          <p:cNvSpPr>
            <a:spLocks noChangeArrowheads="1"/>
          </p:cNvSpPr>
          <p:nvPr/>
        </p:nvSpPr>
        <p:spPr bwMode="auto">
          <a:xfrm>
            <a:off x="2125663" y="2133600"/>
            <a:ext cx="4965700" cy="432117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67939" name="AutoShape 3"/>
          <p:cNvSpPr>
            <a:spLocks noChangeArrowheads="1"/>
          </p:cNvSpPr>
          <p:nvPr/>
        </p:nvSpPr>
        <p:spPr bwMode="auto">
          <a:xfrm>
            <a:off x="1403350" y="1773238"/>
            <a:ext cx="6335713" cy="4895850"/>
          </a:xfrm>
          <a:custGeom>
            <a:avLst/>
            <a:gdLst>
              <a:gd name="G0" fmla="+- 10132 0 0"/>
              <a:gd name="G1" fmla="+- 10574 0 0"/>
              <a:gd name="G2" fmla="+- 642 0 0"/>
              <a:gd name="G3" fmla="+- 21600 0 10132"/>
              <a:gd name="G4" fmla="+- 21600 0 10574"/>
              <a:gd name="G5" fmla="+- 21600 0 642"/>
              <a:gd name="G6" fmla="+- 10132 0 10800"/>
              <a:gd name="G7" fmla="+- 10574 0 10800"/>
              <a:gd name="G8" fmla="*/ G7 642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10132" y="642"/>
                </a:lnTo>
                <a:lnTo>
                  <a:pt x="10574" y="642"/>
                </a:lnTo>
                <a:lnTo>
                  <a:pt x="10574" y="10574"/>
                </a:lnTo>
                <a:lnTo>
                  <a:pt x="642" y="10574"/>
                </a:lnTo>
                <a:lnTo>
                  <a:pt x="642" y="10132"/>
                </a:lnTo>
                <a:lnTo>
                  <a:pt x="0" y="10800"/>
                </a:lnTo>
                <a:lnTo>
                  <a:pt x="642" y="11468"/>
                </a:lnTo>
                <a:lnTo>
                  <a:pt x="642" y="11026"/>
                </a:lnTo>
                <a:lnTo>
                  <a:pt x="10574" y="11026"/>
                </a:lnTo>
                <a:lnTo>
                  <a:pt x="10574" y="20958"/>
                </a:lnTo>
                <a:lnTo>
                  <a:pt x="10132" y="20958"/>
                </a:lnTo>
                <a:lnTo>
                  <a:pt x="10800" y="21600"/>
                </a:lnTo>
                <a:lnTo>
                  <a:pt x="11468" y="20958"/>
                </a:lnTo>
                <a:lnTo>
                  <a:pt x="11026" y="20958"/>
                </a:lnTo>
                <a:lnTo>
                  <a:pt x="11026" y="11026"/>
                </a:lnTo>
                <a:lnTo>
                  <a:pt x="20958" y="11026"/>
                </a:lnTo>
                <a:lnTo>
                  <a:pt x="20958" y="11468"/>
                </a:lnTo>
                <a:lnTo>
                  <a:pt x="21600" y="10800"/>
                </a:lnTo>
                <a:lnTo>
                  <a:pt x="20958" y="10132"/>
                </a:lnTo>
                <a:lnTo>
                  <a:pt x="20958" y="10574"/>
                </a:lnTo>
                <a:lnTo>
                  <a:pt x="11026" y="10574"/>
                </a:lnTo>
                <a:lnTo>
                  <a:pt x="11026" y="642"/>
                </a:lnTo>
                <a:lnTo>
                  <a:pt x="11468" y="642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7812088" y="3867150"/>
            <a:ext cx="1579562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Variety</a:t>
            </a:r>
            <a:endParaRPr lang="th-TH" sz="36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3708400" y="1203325"/>
            <a:ext cx="24384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Convenience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71550" y="836613"/>
            <a:ext cx="2665413" cy="762000"/>
            <a:chOff x="612" y="591"/>
            <a:chExt cx="2073" cy="480"/>
          </a:xfrm>
        </p:grpSpPr>
        <p:sp>
          <p:nvSpPr>
            <p:cNvPr id="167943" name="AutoShape 7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7944" name="Rectangle 8"/>
            <p:cNvSpPr>
              <a:spLocks noChangeArrowheads="1"/>
            </p:cNvSpPr>
            <p:nvPr/>
          </p:nvSpPr>
          <p:spPr bwMode="auto">
            <a:xfrm>
              <a:off x="643" y="591"/>
              <a:ext cx="195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4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STP Analysis</a:t>
              </a:r>
            </a:p>
          </p:txBody>
        </p:sp>
      </p:grpSp>
      <p:sp>
        <p:nvSpPr>
          <p:cNvPr id="167945" name="Rectangle 9"/>
          <p:cNvSpPr>
            <a:spLocks noChangeArrowheads="1"/>
          </p:cNvSpPr>
          <p:nvPr/>
        </p:nvSpPr>
        <p:spPr bwMode="auto">
          <a:xfrm>
            <a:off x="5572010" y="271463"/>
            <a:ext cx="3016250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4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Positioning</a:t>
            </a:r>
            <a:endParaRPr lang="th-TH" sz="44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pic>
        <p:nvPicPr>
          <p:cNvPr id="167951" name="Picture 13" descr="สไมล์ไอคอน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3543300"/>
            <a:ext cx="1439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53" name="Picture 15" descr="logo_magamax1-[Converted].jpg"/>
          <p:cNvPicPr>
            <a:picLocks noChangeAspect="1"/>
          </p:cNvPicPr>
          <p:nvPr/>
        </p:nvPicPr>
        <p:blipFill>
          <a:blip r:embed="rId3"/>
          <a:srcRect l="15160" t="-349" r="19179" b="73776"/>
          <a:stretch>
            <a:fillRect/>
          </a:stretch>
        </p:blipFill>
        <p:spPr bwMode="auto">
          <a:xfrm>
            <a:off x="6588125" y="2171700"/>
            <a:ext cx="12509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54" name="Oval 18"/>
          <p:cNvSpPr>
            <a:spLocks noChangeArrowheads="1"/>
          </p:cNvSpPr>
          <p:nvPr/>
        </p:nvSpPr>
        <p:spPr bwMode="auto">
          <a:xfrm>
            <a:off x="6300788" y="2060575"/>
            <a:ext cx="1833562" cy="93662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6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971550" y="1989138"/>
            <a:ext cx="7688263" cy="4103687"/>
          </a:xfrm>
          <a:prstGeom prst="roundRect">
            <a:avLst>
              <a:gd name="adj" fmla="val 16667"/>
            </a:avLst>
          </a:prstGeom>
          <a:solidFill>
            <a:srgbClr val="FFE989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71550" y="938214"/>
            <a:ext cx="3290888" cy="708025"/>
            <a:chOff x="612" y="591"/>
            <a:chExt cx="2073" cy="446"/>
          </a:xfrm>
        </p:grpSpPr>
        <p:sp>
          <p:nvSpPr>
            <p:cNvPr id="6146" name="AutoShape 2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643" y="591"/>
              <a:ext cx="172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000" b="1" dirty="0" err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UPC" panose="020B0304020202020204" pitchFamily="34" charset="-34"/>
                  <a:cs typeface="CordiaUPC" panose="020B0304020202020204" pitchFamily="34" charset="-34"/>
                </a:rPr>
                <a:t>Current</a:t>
              </a:r>
              <a:r>
                <a:rPr lang="fr-FR" sz="4000" b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UPC" panose="020B0304020202020204" pitchFamily="34" charset="-34"/>
                  <a:cs typeface="CordiaUPC" panose="020B0304020202020204" pitchFamily="34" charset="-34"/>
                </a:rPr>
                <a:t> Situation</a:t>
              </a:r>
              <a:endParaRPr lang="th-TH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diaUPC" panose="020B0304020202020204" pitchFamily="34" charset="-34"/>
                <a:cs typeface="CordiaUPC" panose="020B0304020202020204" pitchFamily="34" charset="-34"/>
              </a:endParaRPr>
            </a:p>
          </p:txBody>
        </p:sp>
      </p:grp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57288" y="2895600"/>
            <a:ext cx="75596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ปัจจุบันนี้</a:t>
            </a:r>
            <a:r>
              <a:rPr lang="th-TH" sz="3600" dirty="0" err="1">
                <a:latin typeface="CordiaUPC" panose="020B0304020202020204" pitchFamily="34" charset="-34"/>
                <a:cs typeface="CordiaUPC" panose="020B0304020202020204" pitchFamily="34" charset="-34"/>
              </a:rPr>
              <a:t>การทำ</a:t>
            </a:r>
            <a:r>
              <a:rPr lang="th-TH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ธุรกิจ </a:t>
            </a:r>
            <a:r>
              <a:rPr lang="en-US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Service Content Provider </a:t>
            </a:r>
            <a:endParaRPr lang="th-TH" sz="3600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r>
              <a:rPr lang="th-TH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เป็นธุรกิจที่น่าสนใจอีกธุรกิจหนึ่ง จึงทำให้เกิดการร่วมธุรกิจกันระหว่างผู้ประกอบการในธุรกิจโทรคมนาคม โดยผ่านการควบรวมกิจการ หรือการเป็นพันธมิตรทางธุรกิจเพิ่มมากขึ้น</a:t>
            </a:r>
          </a:p>
          <a:p>
            <a:r>
              <a:rPr lang="th-TH" sz="3600" dirty="0">
                <a:latin typeface="CordiaUPC" panose="020B0304020202020204" pitchFamily="34" charset="-34"/>
                <a:cs typeface="CordiaUPC" panose="020B0304020202020204" pitchFamily="34" charset="-34"/>
              </a:rPr>
              <a:t>ซึ่งจะส่งผลก่อให้เกิดประโยชน์ต่อธุรกิจ ดังนี้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096963" y="2181225"/>
            <a:ext cx="563167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800" dirty="0">
                <a:solidFill>
                  <a:srgbClr val="A50021"/>
                </a:solidFill>
                <a:latin typeface="Little_Star" pitchFamily="2" charset="0"/>
              </a:rPr>
              <a:t> </a:t>
            </a:r>
            <a:r>
              <a:rPr lang="en-US" sz="3800" dirty="0">
                <a:solidFill>
                  <a:srgbClr val="A50021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Mobile Application Service Provider</a:t>
            </a:r>
            <a:endParaRPr lang="th-TH" sz="3800" dirty="0">
              <a:solidFill>
                <a:srgbClr val="A50021"/>
              </a:solidFill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pic>
        <p:nvPicPr>
          <p:cNvPr id="6152" name="Picture 8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55545">
            <a:off x="6866613" y="475740"/>
            <a:ext cx="1727200" cy="122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971550" y="1484313"/>
            <a:ext cx="7688263" cy="4752975"/>
          </a:xfrm>
          <a:prstGeom prst="roundRect">
            <a:avLst>
              <a:gd name="adj" fmla="val 6912"/>
            </a:avLst>
          </a:prstGeom>
          <a:solidFill>
            <a:srgbClr val="FFE989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50913" y="4713288"/>
            <a:ext cx="8480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สามารถเข้าถึงผู้บริโภคได้อย่างรวดเร็ว</a:t>
            </a:r>
            <a:r>
              <a:rPr lang="th-TH" sz="2400" dirty="0">
                <a:latin typeface="Little_Star" pitchFamily="2" charset="0"/>
              </a:rPr>
              <a:t> ง่ายขึ้นกว่าในอดีต และตรงกลุ่มเป้าหมายมากขึ้น</a:t>
            </a:r>
            <a:r>
              <a:rPr lang="en-US" sz="2400" dirty="0">
                <a:latin typeface="Little_Star" pitchFamily="2" charset="0"/>
              </a:rPr>
              <a:t> </a:t>
            </a:r>
            <a:endParaRPr lang="th-TH" sz="2400" dirty="0">
              <a:latin typeface="Little_Star" pitchFamily="2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54088" y="5351463"/>
            <a:ext cx="7469187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เทคโนโลยีโทรศัพท์เคลื่อนที่มีการพัฒนาเพิ่มมากขึ้นเรื่อยๆ</a:t>
            </a:r>
            <a:r>
              <a:rPr lang="th-TH" sz="2400" dirty="0">
                <a:latin typeface="Little_Star" pitchFamily="2" charset="0"/>
              </a:rPr>
              <a:t> และมีโปรแกรมการใช้งาน</a:t>
            </a:r>
          </a:p>
          <a:p>
            <a:r>
              <a:rPr lang="th-TH" sz="2400" dirty="0">
                <a:latin typeface="Little_Star" pitchFamily="2" charset="0"/>
              </a:rPr>
              <a:t>  ที่หลากหลาย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63613" y="4089400"/>
            <a:ext cx="8578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มีการแลกเปลี่ยน</a:t>
            </a:r>
            <a:r>
              <a:rPr lang="th-TH" sz="2400" dirty="0">
                <a:latin typeface="Little_Star" pitchFamily="2" charset="0"/>
              </a:rPr>
              <a:t>ทางการตลาดเพิ่มมากขึ้น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50913" y="2224088"/>
            <a:ext cx="280878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ลดความซ้ำซ้อน</a:t>
            </a:r>
            <a:r>
              <a:rPr lang="th-TH" sz="2400" dirty="0">
                <a:latin typeface="Little_Star" pitchFamily="2" charset="0"/>
              </a:rPr>
              <a:t>ของการลงทุน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50913" y="2846388"/>
            <a:ext cx="80391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มีความสะดวกสบาย</a:t>
            </a:r>
            <a:r>
              <a:rPr lang="en-US" sz="2400" dirty="0">
                <a:latin typeface="Little_Star" pitchFamily="2" charset="0"/>
              </a:rPr>
              <a:t> </a:t>
            </a:r>
            <a:r>
              <a:rPr lang="th-TH" sz="2400" dirty="0">
                <a:latin typeface="Little_Star" pitchFamily="2" charset="0"/>
              </a:rPr>
              <a:t>ความหลากหลายของบริการ และเป็นการเพิ่มทางเลือกให้ผู้บริโภค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957263" y="3465513"/>
            <a:ext cx="83518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2600" dirty="0">
                <a:solidFill>
                  <a:srgbClr val="CC0000"/>
                </a:solidFill>
                <a:latin typeface="Little_Star" pitchFamily="2" charset="0"/>
              </a:rPr>
              <a:t> </a:t>
            </a:r>
            <a:r>
              <a:rPr lang="th-TH" sz="2400" dirty="0">
                <a:solidFill>
                  <a:srgbClr val="CC0000"/>
                </a:solidFill>
                <a:latin typeface="Little_Star" pitchFamily="2" charset="0"/>
              </a:rPr>
              <a:t>เพิ่มประโยชน์จากบริการใหม่ๆ</a:t>
            </a:r>
            <a:r>
              <a:rPr lang="en-US" sz="2400" dirty="0">
                <a:solidFill>
                  <a:srgbClr val="CC0000"/>
                </a:solidFill>
                <a:latin typeface="Little_Star" pitchFamily="2" charset="0"/>
              </a:rPr>
              <a:t> </a:t>
            </a:r>
            <a:r>
              <a:rPr lang="th-TH" sz="2400" dirty="0">
                <a:latin typeface="Little_Star" pitchFamily="2" charset="0"/>
              </a:rPr>
              <a:t>ให้มีประสิทธิภาพในการแลกเปลี่ยนการค้าขายระหว่างกัน</a:t>
            </a:r>
            <a:r>
              <a:rPr lang="en-US" sz="2400" dirty="0">
                <a:latin typeface="Little_Star" pitchFamily="2" charset="0"/>
              </a:rPr>
              <a:t> </a:t>
            </a:r>
            <a:endParaRPr lang="th-TH" sz="2400" dirty="0">
              <a:latin typeface="Little_Star" pitchFamily="2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900113" y="1484313"/>
            <a:ext cx="6329362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800">
                <a:solidFill>
                  <a:srgbClr val="CC0000"/>
                </a:solidFill>
                <a:latin typeface="Little_Star" pitchFamily="2" charset="0"/>
              </a:rPr>
              <a:t> Mobile Application Service Provider (</a:t>
            </a:r>
            <a:r>
              <a:rPr lang="th-TH" sz="3800">
                <a:solidFill>
                  <a:srgbClr val="CC0000"/>
                </a:solidFill>
                <a:latin typeface="Little_Star" pitchFamily="2" charset="0"/>
              </a:rPr>
              <a:t>ต่อ</a:t>
            </a:r>
            <a:r>
              <a:rPr lang="en-US" sz="3800">
                <a:solidFill>
                  <a:srgbClr val="CC0000"/>
                </a:solidFill>
                <a:latin typeface="Little_Star" pitchFamily="2" charset="0"/>
              </a:rPr>
              <a:t>)</a:t>
            </a:r>
            <a:endParaRPr lang="th-TH" sz="3800">
              <a:solidFill>
                <a:srgbClr val="CC0000"/>
              </a:solidFill>
              <a:latin typeface="Little_Star" pitchFamily="2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71550" y="577850"/>
            <a:ext cx="3290888" cy="762000"/>
            <a:chOff x="612" y="591"/>
            <a:chExt cx="2073" cy="480"/>
          </a:xfrm>
        </p:grpSpPr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643" y="591"/>
              <a:ext cx="192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Current Situation</a:t>
              </a:r>
              <a:endParaRPr lang="th-TH" sz="4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endParaRPr>
            </a:p>
          </p:txBody>
        </p:sp>
      </p:grpSp>
      <p:pic>
        <p:nvPicPr>
          <p:cNvPr id="7184" name="Picture 16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27501">
            <a:off x="7331972" y="-173799"/>
            <a:ext cx="1171575" cy="1763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4213" y="981075"/>
            <a:ext cx="21717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5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S</a:t>
            </a:r>
            <a:endParaRPr lang="th-TH" sz="305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4359275"/>
            <a:ext cx="2143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Strength</a:t>
            </a:r>
            <a:endParaRPr lang="th-TH" sz="4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44763" y="1960563"/>
            <a:ext cx="6734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1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. มีความเชี่ยวชาญทางด้านธุรกิจ 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Content Provider</a:t>
            </a:r>
            <a:endParaRPr lang="th-TH" sz="2800" dirty="0">
              <a:solidFill>
                <a:srgbClr val="000066"/>
              </a:solidFill>
              <a:latin typeface="Little_Star" pitchFamily="2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4600" y="3627438"/>
            <a:ext cx="734060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  <a:latin typeface="Little_Star" pitchFamily="2" charset="0"/>
              </a:rPr>
              <a:t>3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. เป็นศูนย์รวมนิตยสารทุกประเภท ซึ่งมีความหลากหลาย </a:t>
            </a:r>
          </a:p>
          <a:p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  และครอบคลุมลูกค้าทุกกลุ่ม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532063" y="2619375"/>
            <a:ext cx="60115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66"/>
                </a:solidFill>
                <a:latin typeface="Little_Star" pitchFamily="2" charset="0"/>
              </a:rPr>
              <a:t>2</a:t>
            </a:r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. มี </a:t>
            </a:r>
            <a:r>
              <a:rPr lang="en-US" sz="2400" dirty="0">
                <a:solidFill>
                  <a:srgbClr val="000066"/>
                </a:solidFill>
                <a:latin typeface="Little_Star" pitchFamily="2" charset="0"/>
              </a:rPr>
              <a:t>Hardware </a:t>
            </a:r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และ </a:t>
            </a:r>
            <a:r>
              <a:rPr lang="en-US" sz="2400" dirty="0">
                <a:solidFill>
                  <a:srgbClr val="000066"/>
                </a:solidFill>
                <a:latin typeface="Little_Star" pitchFamily="2" charset="0"/>
              </a:rPr>
              <a:t>Software  </a:t>
            </a:r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ที่มีประสิทธิภาพและทันสมัย </a:t>
            </a:r>
          </a:p>
          <a:p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  สามารถรองรับ </a:t>
            </a:r>
            <a:r>
              <a:rPr lang="en-US" sz="2400" dirty="0">
                <a:solidFill>
                  <a:srgbClr val="000066"/>
                </a:solidFill>
                <a:latin typeface="Little_Star" pitchFamily="2" charset="0"/>
              </a:rPr>
              <a:t>Technology </a:t>
            </a:r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ที่มีการเปลี่ยนแปลงตลอดเวลา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528888" y="4643438"/>
            <a:ext cx="57230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66"/>
                </a:solidFill>
                <a:latin typeface="Little_Star" pitchFamily="2" charset="0"/>
              </a:rPr>
              <a:t>4</a:t>
            </a:r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. เป็นบริการที่ตอบสนองพฤติกรรมของผู้บริโภคที่ต้องการ ทั้งใน</a:t>
            </a:r>
          </a:p>
          <a:p>
            <a:r>
              <a:rPr lang="th-TH" sz="2400" dirty="0">
                <a:solidFill>
                  <a:srgbClr val="000066"/>
                </a:solidFill>
                <a:latin typeface="Little_Star" pitchFamily="2" charset="0"/>
              </a:rPr>
              <a:t>  ด้านความสะดวกสบาย อีกทั้งประหยัดทางด้านเวลาและค่าใช้จ่าย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71550" y="938213"/>
            <a:ext cx="3589338" cy="690562"/>
            <a:chOff x="612" y="591"/>
            <a:chExt cx="2520" cy="435"/>
          </a:xfrm>
        </p:grpSpPr>
        <p:sp>
          <p:nvSpPr>
            <p:cNvPr id="10251" name="AutoShape 11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643" y="591"/>
              <a:ext cx="248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SWOT Analysis</a:t>
              </a:r>
              <a:endParaRPr lang="th-TH" sz="4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28648" y="2035223"/>
            <a:ext cx="253046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W</a:t>
            </a:r>
            <a:endParaRPr lang="th-TH" sz="15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7088" y="4289425"/>
            <a:ext cx="2072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Weakness</a:t>
            </a:r>
            <a:endParaRPr lang="th-TH" sz="36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43808" y="2239099"/>
            <a:ext cx="549323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60363" indent="-360363">
              <a:buFontTx/>
              <a:buAutoNum type="arabicPeriod"/>
            </a:pPr>
            <a:r>
              <a:rPr lang="en-US" dirty="0">
                <a:solidFill>
                  <a:srgbClr val="CC0000"/>
                </a:solidFill>
                <a:latin typeface="Little_Star" pitchFamily="2" charset="0"/>
              </a:rPr>
              <a:t>Content</a:t>
            </a:r>
            <a:r>
              <a:rPr lang="en-US" dirty="0">
                <a:latin typeface="Little_Star" pitchFamily="2" charset="0"/>
              </a:rPr>
              <a:t> </a:t>
            </a:r>
            <a:r>
              <a:rPr lang="th-TH" dirty="0">
                <a:latin typeface="Little_Star" pitchFamily="2" charset="0"/>
              </a:rPr>
              <a:t>ที่นำเสนอผ่านมือถือ </a:t>
            </a:r>
            <a:r>
              <a:rPr lang="th-TH" dirty="0">
                <a:solidFill>
                  <a:srgbClr val="CC0000"/>
                </a:solidFill>
                <a:latin typeface="Little_Star" pitchFamily="2" charset="0"/>
              </a:rPr>
              <a:t>มีขนาดเล็ก</a:t>
            </a:r>
            <a:r>
              <a:rPr lang="th-TH" dirty="0">
                <a:latin typeface="Little_Star" pitchFamily="2" charset="0"/>
              </a:rPr>
              <a:t> ทำให้</a:t>
            </a:r>
          </a:p>
          <a:p>
            <a:pPr marL="360363" indent="-360363"/>
            <a:r>
              <a:rPr lang="th-TH" dirty="0">
                <a:latin typeface="Little_Star" pitchFamily="2" charset="0"/>
              </a:rPr>
              <a:t>เกิดความไม่สะดวกในการอ่าน สำหรับลูกค้าบางราย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788296" y="3770531"/>
            <a:ext cx="60321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Little_Star" pitchFamily="2" charset="0"/>
              </a:rPr>
              <a:t>2</a:t>
            </a:r>
            <a:r>
              <a:rPr lang="th-TH" dirty="0">
                <a:latin typeface="Little_Star" pitchFamily="2" charset="0"/>
              </a:rPr>
              <a:t>. เนื่องจากบริษัทฯ เป็น </a:t>
            </a:r>
            <a:r>
              <a:rPr lang="en-US" dirty="0">
                <a:solidFill>
                  <a:srgbClr val="CC0000"/>
                </a:solidFill>
                <a:latin typeface="Little_Star" pitchFamily="2" charset="0"/>
              </a:rPr>
              <a:t>Content Provider </a:t>
            </a:r>
            <a:r>
              <a:rPr lang="th-TH" dirty="0">
                <a:solidFill>
                  <a:srgbClr val="CC0000"/>
                </a:solidFill>
                <a:latin typeface="Little_Star" pitchFamily="2" charset="0"/>
              </a:rPr>
              <a:t>รายใหม่</a:t>
            </a:r>
            <a:r>
              <a:rPr lang="th-TH" dirty="0">
                <a:latin typeface="Little_Star" pitchFamily="2" charset="0"/>
              </a:rPr>
              <a:t> </a:t>
            </a:r>
          </a:p>
          <a:p>
            <a:r>
              <a:rPr lang="th-TH" dirty="0">
                <a:latin typeface="Little_Star" pitchFamily="2" charset="0"/>
              </a:rPr>
              <a:t>  รวมทั้ง </a:t>
            </a:r>
            <a:r>
              <a:rPr lang="en-US" dirty="0">
                <a:solidFill>
                  <a:srgbClr val="CC0000"/>
                </a:solidFill>
                <a:latin typeface="Little_Star" pitchFamily="2" charset="0"/>
              </a:rPr>
              <a:t>Perception</a:t>
            </a:r>
            <a:r>
              <a:rPr lang="en-US" dirty="0">
                <a:latin typeface="Little_Star" pitchFamily="2" charset="0"/>
              </a:rPr>
              <a:t> </a:t>
            </a:r>
            <a:r>
              <a:rPr lang="th-TH" dirty="0">
                <a:latin typeface="Little_Star" pitchFamily="2" charset="0"/>
              </a:rPr>
              <a:t>ของผู้บริโภคยังรู้จักบริการ </a:t>
            </a:r>
            <a:endParaRPr lang="en-US" dirty="0">
              <a:latin typeface="Little_Star" pitchFamily="2" charset="0"/>
            </a:endParaRPr>
          </a:p>
          <a:p>
            <a:r>
              <a:rPr lang="en-US" dirty="0">
                <a:latin typeface="Little_Star" pitchFamily="2" charset="0"/>
              </a:rPr>
              <a:t>  Magazine on Mobile </a:t>
            </a:r>
            <a:r>
              <a:rPr lang="th-TH" dirty="0">
                <a:latin typeface="Little_Star" pitchFamily="2" charset="0"/>
              </a:rPr>
              <a:t>นี้ ค่อนข้างน้อย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71550" y="938213"/>
            <a:ext cx="3589338" cy="690562"/>
            <a:chOff x="612" y="591"/>
            <a:chExt cx="2520" cy="435"/>
          </a:xfrm>
        </p:grpSpPr>
        <p:sp>
          <p:nvSpPr>
            <p:cNvPr id="11273" name="AutoShape 9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643" y="591"/>
              <a:ext cx="248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SWOT Analysis</a:t>
              </a:r>
              <a:endParaRPr lang="th-TH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8820150" y="765175"/>
            <a:ext cx="4887913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th-TH" sz="2800" b="0"/>
          </a:p>
          <a:p>
            <a:pPr>
              <a:spcBef>
                <a:spcPct val="50000"/>
              </a:spcBef>
            </a:pPr>
            <a:endParaRPr lang="th-TH" sz="2800" b="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28596" y="928670"/>
            <a:ext cx="280035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5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O</a:t>
            </a:r>
            <a:endParaRPr lang="th-TH" sz="305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96889" y="4146550"/>
            <a:ext cx="29321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Opportunity</a:t>
            </a:r>
            <a:endParaRPr lang="th-TH" sz="36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788296" y="1953716"/>
            <a:ext cx="61016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7188" indent="-357188">
              <a:buFontTx/>
              <a:buAutoNum type="arabicPeriod"/>
            </a:pP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การพัฒนาเครือข่าย</a:t>
            </a:r>
            <a:r>
              <a:rPr lang="th-TH" sz="2800" dirty="0">
                <a:solidFill>
                  <a:srgbClr val="FF6600"/>
                </a:solidFill>
                <a:latin typeface="Little_Star" pitchFamily="2" charset="0"/>
              </a:rPr>
              <a:t>เทคโนโลยี </a:t>
            </a:r>
            <a:r>
              <a:rPr lang="en-US" sz="2800" dirty="0">
                <a:solidFill>
                  <a:srgbClr val="FF6600"/>
                </a:solidFill>
                <a:latin typeface="Little_Star" pitchFamily="2" charset="0"/>
              </a:rPr>
              <a:t>EDGE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 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ซึ่งมีความเร็วในการ</a:t>
            </a:r>
          </a:p>
          <a:p>
            <a:pPr marL="357188" indent="-357188"/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  ส่งผ่านข้อมูลสูง อีกทั้งเทคโนโลยี 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3G 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ที่จะเกิดขึ้นในปีหน้า </a:t>
            </a:r>
          </a:p>
          <a:p>
            <a:pPr marL="357188" indent="-357188"/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  ส่งผลให้ผู้ใช้บริการทางด้าน 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Data 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เพิ่มมากขึ้น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987824" y="3550434"/>
            <a:ext cx="52702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7188" indent="-357188">
              <a:buFontTx/>
              <a:buAutoNum type="arabicPeriod" startAt="2"/>
            </a:pP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อัตรา</a:t>
            </a:r>
            <a:r>
              <a:rPr lang="th-TH" sz="2800" dirty="0">
                <a:solidFill>
                  <a:srgbClr val="FF6600"/>
                </a:solidFill>
                <a:latin typeface="Little_Star" pitchFamily="2" charset="0"/>
              </a:rPr>
              <a:t>การเติบโตของผู้ใช้ </a:t>
            </a:r>
            <a:r>
              <a:rPr lang="en-US" sz="2800" dirty="0">
                <a:solidFill>
                  <a:srgbClr val="FF6600"/>
                </a:solidFill>
                <a:latin typeface="Little_Star" pitchFamily="2" charset="0"/>
              </a:rPr>
              <a:t>Mobile Internet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 </a:t>
            </a:r>
          </a:p>
          <a:p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มีแนวโน้มเพิ่มสูงขึ้นอย่างต่อเนื่อง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528888" y="4629150"/>
            <a:ext cx="642996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3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. </a:t>
            </a:r>
            <a:r>
              <a:rPr lang="th-TH" sz="2800" dirty="0">
                <a:solidFill>
                  <a:srgbClr val="FF6600"/>
                </a:solidFill>
                <a:latin typeface="Little_Star" pitchFamily="2" charset="0"/>
              </a:rPr>
              <a:t>พัฒนาการทางด้านเทคโนโลยีโทรศัพท์เคลื่อนที่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มีการออกแบบ</a:t>
            </a:r>
          </a:p>
          <a:p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 หน้าจอที่ใหญ่ขึ้น และมีระบบสัมผัสหน้าจอเพื่อรองรับมัลติมีเดีย</a:t>
            </a:r>
          </a:p>
          <a:p>
            <a:r>
              <a:rPr lang="th-TH" dirty="0">
                <a:solidFill>
                  <a:srgbClr val="000066"/>
                </a:solidFill>
                <a:latin typeface="Little_Star" pitchFamily="2" charset="0"/>
              </a:rPr>
              <a:t>  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ต่าง ๆ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500313" y="5923374"/>
            <a:ext cx="42100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  <a:latin typeface="Little_Star" pitchFamily="2" charset="0"/>
              </a:rPr>
              <a:t>4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. เป็นธุรกิจที่</a:t>
            </a:r>
            <a:r>
              <a:rPr lang="th-TH" sz="2800">
                <a:solidFill>
                  <a:srgbClr val="FF6600"/>
                </a:solidFill>
                <a:latin typeface="Little_Star" pitchFamily="2" charset="0"/>
              </a:rPr>
              <a:t>มีผู้แข่งขันน้อยราย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71550" y="938213"/>
            <a:ext cx="3589338" cy="690562"/>
            <a:chOff x="612" y="591"/>
            <a:chExt cx="2520" cy="435"/>
          </a:xfrm>
        </p:grpSpPr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643" y="591"/>
              <a:ext cx="248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SWOT Analysis</a:t>
              </a:r>
              <a:endParaRPr lang="th-TH" sz="4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4213" y="981075"/>
            <a:ext cx="2541587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5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T</a:t>
            </a:r>
            <a:endParaRPr lang="th-TH" sz="305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1" y="4393407"/>
            <a:ext cx="23415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Threat </a:t>
            </a:r>
            <a:endParaRPr lang="th-TH" sz="54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44763" y="1960563"/>
            <a:ext cx="8186737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3525" indent="-263525">
              <a:buFontTx/>
              <a:buAutoNum type="arabicPeriod"/>
            </a:pP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ปัจจุบันสภาวะ</a:t>
            </a:r>
            <a:r>
              <a:rPr lang="th-TH" sz="2800">
                <a:solidFill>
                  <a:srgbClr val="FF6600"/>
                </a:solidFill>
                <a:latin typeface="Little_Star" pitchFamily="2" charset="0"/>
              </a:rPr>
              <a:t>เศรษฐกิจที่ถดถอย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ทำให้ผู้บริโภคมีการระมัดระวัง</a:t>
            </a:r>
          </a:p>
          <a:p>
            <a:pPr marL="263525" indent="-263525"/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 ในเรื่องการใช้จ่ายมากขึ้น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514600" y="4235450"/>
            <a:ext cx="5629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3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. </a:t>
            </a:r>
            <a:r>
              <a:rPr lang="th-TH" sz="2800" dirty="0">
                <a:solidFill>
                  <a:srgbClr val="FF6600"/>
                </a:solidFill>
                <a:latin typeface="Little_Star" pitchFamily="2" charset="0"/>
              </a:rPr>
              <a:t>ผู้ให้บริการเครือข่าย มีความสนใจทำธุรกิจ</a:t>
            </a:r>
          </a:p>
          <a:p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  ด้าน </a:t>
            </a:r>
            <a:r>
              <a:rPr lang="en-US" sz="2800" dirty="0">
                <a:solidFill>
                  <a:srgbClr val="000066"/>
                </a:solidFill>
                <a:latin typeface="Little_Star" pitchFamily="2" charset="0"/>
              </a:rPr>
              <a:t>Content Provider </a:t>
            </a:r>
            <a:r>
              <a:rPr lang="th-TH" sz="2800" dirty="0">
                <a:solidFill>
                  <a:srgbClr val="000066"/>
                </a:solidFill>
                <a:latin typeface="Little_Star" pitchFamily="2" charset="0"/>
              </a:rPr>
              <a:t>   เพิ่มมากขึ้น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32063" y="3068638"/>
            <a:ext cx="7843837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  <a:latin typeface="Little_Star" pitchFamily="2" charset="0"/>
              </a:rPr>
              <a:t>2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. </a:t>
            </a:r>
            <a:r>
              <a:rPr lang="th-TH" sz="2800">
                <a:solidFill>
                  <a:srgbClr val="FF6600"/>
                </a:solidFill>
                <a:latin typeface="Little_Star" pitchFamily="2" charset="0"/>
              </a:rPr>
              <a:t>ความเสี่ยงจากการเปลี่ยนแปลง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ทางกฎหมาย และกฎระเบียบ</a:t>
            </a:r>
          </a:p>
          <a:p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 ที่เกี่ยวข้องกับกิจการโทรคมนาคม 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528888" y="5372100"/>
            <a:ext cx="67310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  <a:latin typeface="Little_Star" pitchFamily="2" charset="0"/>
              </a:rPr>
              <a:t>4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. ช่องทางในการอ่านนิตยสาร มี</a:t>
            </a:r>
            <a:r>
              <a:rPr lang="th-TH" sz="2800">
                <a:solidFill>
                  <a:srgbClr val="FF6600"/>
                </a:solidFill>
                <a:latin typeface="Little_Star" pitchFamily="2" charset="0"/>
              </a:rPr>
              <a:t>หลากหลายช่องทาง</a:t>
            </a:r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</a:t>
            </a:r>
          </a:p>
          <a:p>
            <a:r>
              <a:rPr lang="th-TH" sz="2800">
                <a:solidFill>
                  <a:srgbClr val="000066"/>
                </a:solidFill>
                <a:latin typeface="Little_Star" pitchFamily="2" charset="0"/>
              </a:rPr>
              <a:t>   เช่น ทางอินเตอร์เน็ต เป็นต้น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71550" y="938213"/>
            <a:ext cx="3589338" cy="690562"/>
            <a:chOff x="612" y="591"/>
            <a:chExt cx="2520" cy="435"/>
          </a:xfrm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643" y="591"/>
              <a:ext cx="2489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SWOT Analysis</a:t>
              </a:r>
              <a:endParaRPr lang="th-TH" sz="4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05" name="AutoShape 17"/>
          <p:cNvSpPr>
            <a:spLocks noChangeArrowheads="1"/>
          </p:cNvSpPr>
          <p:nvPr/>
        </p:nvSpPr>
        <p:spPr bwMode="auto">
          <a:xfrm>
            <a:off x="3636963" y="2781300"/>
            <a:ext cx="4895850" cy="2376488"/>
          </a:xfrm>
          <a:prstGeom prst="roundRect">
            <a:avLst>
              <a:gd name="adj" fmla="val 16667"/>
            </a:avLst>
          </a:prstGeom>
          <a:solidFill>
            <a:srgbClr val="D5FF5D"/>
          </a:solidFill>
          <a:ln w="9525">
            <a:solidFill>
              <a:srgbClr val="99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1550" y="938213"/>
            <a:ext cx="2665413" cy="1074737"/>
            <a:chOff x="612" y="591"/>
            <a:chExt cx="2073" cy="677"/>
          </a:xfrm>
        </p:grpSpPr>
        <p:sp>
          <p:nvSpPr>
            <p:cNvPr id="165891" name="AutoShape 3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5892" name="Rectangle 4"/>
            <p:cNvSpPr>
              <a:spLocks noChangeArrowheads="1"/>
            </p:cNvSpPr>
            <p:nvPr/>
          </p:nvSpPr>
          <p:spPr bwMode="auto">
            <a:xfrm>
              <a:off x="643" y="591"/>
              <a:ext cx="1951" cy="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STP Analysis</a:t>
              </a:r>
            </a:p>
          </p:txBody>
        </p:sp>
      </p:grp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4503260" y="942362"/>
            <a:ext cx="36036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4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Segmentation</a:t>
            </a:r>
            <a:endParaRPr lang="th-TH" sz="44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1319213" y="2636838"/>
            <a:ext cx="24606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Little_Star" pitchFamily="2" charset="0"/>
              </a:rPr>
              <a:t>Demographic</a:t>
            </a:r>
          </a:p>
        </p:txBody>
      </p: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3827463" y="2852738"/>
            <a:ext cx="4560887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ชายหญิง </a:t>
            </a:r>
          </a:p>
          <a:p>
            <a: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อายุ </a:t>
            </a:r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18 </a:t>
            </a:r>
            <a: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ปีขึ้นไป </a:t>
            </a:r>
          </a:p>
          <a:p>
            <a: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อาศัยอยู่ในเมืองใหญ่ </a:t>
            </a:r>
            <a:b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</a:br>
            <a:r>
              <a:rPr lang="th-TH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อาชีพ นักเรียน นักศึกษา และคนทำงาน</a:t>
            </a:r>
          </a:p>
        </p:txBody>
      </p:sp>
      <p:sp>
        <p:nvSpPr>
          <p:cNvPr id="165901" name="AutoShape 13"/>
          <p:cNvSpPr>
            <a:spLocks noChangeArrowheads="1"/>
          </p:cNvSpPr>
          <p:nvPr/>
        </p:nvSpPr>
        <p:spPr bwMode="auto">
          <a:xfrm rot="5400000">
            <a:off x="2747963" y="3886200"/>
            <a:ext cx="1057275" cy="142875"/>
          </a:xfrm>
          <a:prstGeom prst="triangle">
            <a:avLst>
              <a:gd name="adj" fmla="val 50000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165904" name="Picture 16" descr="DSC_45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37863">
            <a:off x="1331913" y="3429000"/>
            <a:ext cx="1125537" cy="1692275"/>
          </a:xfrm>
          <a:prstGeom prst="rect">
            <a:avLst/>
          </a:prstGeom>
          <a:noFill/>
        </p:spPr>
      </p:pic>
      <p:pic>
        <p:nvPicPr>
          <p:cNvPr id="165903" name="Picture 15" descr="DSC_4601"/>
          <p:cNvPicPr>
            <a:picLocks noChangeAspect="1" noChangeArrowheads="1"/>
          </p:cNvPicPr>
          <p:nvPr/>
        </p:nvPicPr>
        <p:blipFill>
          <a:blip r:embed="rId3" cstate="print"/>
          <a:srcRect l="1563" t="20937" r="-798" b="7872"/>
          <a:stretch>
            <a:fillRect/>
          </a:stretch>
        </p:blipFill>
        <p:spPr bwMode="auto">
          <a:xfrm rot="190811">
            <a:off x="2051050" y="4797425"/>
            <a:ext cx="1243013" cy="133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38" name="Picture 26" descr="DSC_45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96459">
            <a:off x="7213600" y="2282825"/>
            <a:ext cx="1030288" cy="1549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66939" name="Picture 27" descr="DSC_4555"/>
          <p:cNvPicPr>
            <a:picLocks noChangeAspect="1" noChangeArrowheads="1"/>
          </p:cNvPicPr>
          <p:nvPr/>
        </p:nvPicPr>
        <p:blipFill>
          <a:blip r:embed="rId3" cstate="print"/>
          <a:srcRect l="11008" t="10204" r="8646"/>
          <a:stretch>
            <a:fillRect/>
          </a:stretch>
        </p:blipFill>
        <p:spPr bwMode="auto">
          <a:xfrm rot="515434">
            <a:off x="6057900" y="1635125"/>
            <a:ext cx="1066800" cy="179228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66932" name="AutoShape 20"/>
          <p:cNvSpPr>
            <a:spLocks noChangeArrowheads="1"/>
          </p:cNvSpPr>
          <p:nvPr/>
        </p:nvSpPr>
        <p:spPr bwMode="auto">
          <a:xfrm>
            <a:off x="4500563" y="4508500"/>
            <a:ext cx="3959225" cy="234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5FF5D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66788" y="765175"/>
            <a:ext cx="2663825" cy="762000"/>
            <a:chOff x="612" y="591"/>
            <a:chExt cx="2073" cy="479"/>
          </a:xfrm>
        </p:grpSpPr>
        <p:sp>
          <p:nvSpPr>
            <p:cNvPr id="166915" name="AutoShape 3"/>
            <p:cNvSpPr>
              <a:spLocks noChangeArrowheads="1"/>
            </p:cNvSpPr>
            <p:nvPr/>
          </p:nvSpPr>
          <p:spPr bwMode="auto">
            <a:xfrm>
              <a:off x="612" y="663"/>
              <a:ext cx="2073" cy="36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66916" name="Rectangle 4"/>
            <p:cNvSpPr>
              <a:spLocks noChangeArrowheads="1"/>
            </p:cNvSpPr>
            <p:nvPr/>
          </p:nvSpPr>
          <p:spPr bwMode="auto">
            <a:xfrm>
              <a:off x="643" y="591"/>
              <a:ext cx="1951" cy="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4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Little_Star" pitchFamily="2" charset="0"/>
                </a:rPr>
                <a:t>STP Analysis</a:t>
              </a:r>
            </a:p>
          </p:txBody>
        </p:sp>
      </p:grp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6341271" y="727382"/>
            <a:ext cx="1573212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Target</a:t>
            </a:r>
            <a:endParaRPr lang="th-TH" sz="40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ittle_Star" pitchFamily="2" charset="0"/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4500563" y="4579938"/>
            <a:ext cx="4394200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คนรุ่นใหม่</a:t>
            </a:r>
          </a:p>
          <a:p>
            <a:pPr>
              <a:buFontTx/>
              <a:buChar char="•"/>
            </a:pPr>
            <a:r>
              <a:rPr lang="th-TH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มีข้อจำกัดในเรื่องเวลา</a:t>
            </a:r>
          </a:p>
          <a:p>
            <a:pPr>
              <a:buFontTx/>
              <a:buChar char="•"/>
            </a:pPr>
            <a:r>
              <a:rPr lang="th-TH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ชอบเทคโนโลยี เรียนรู้สิ่งใหม่ ๆ </a:t>
            </a:r>
          </a:p>
          <a:p>
            <a:pPr>
              <a:buFontTx/>
              <a:buChar char="•"/>
            </a:pPr>
            <a:r>
              <a:rPr lang="th-TH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</a:t>
            </a:r>
            <a:r>
              <a:rPr lang="th-TH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ชอบความทันสมัย และสะดวกสบาย</a:t>
            </a:r>
          </a:p>
        </p:txBody>
      </p:sp>
      <p:sp>
        <p:nvSpPr>
          <p:cNvPr id="166928" name="AutoShape 16"/>
          <p:cNvSpPr>
            <a:spLocks noChangeArrowheads="1"/>
          </p:cNvSpPr>
          <p:nvPr/>
        </p:nvSpPr>
        <p:spPr bwMode="auto">
          <a:xfrm>
            <a:off x="996950" y="2201863"/>
            <a:ext cx="4438650" cy="20907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5FF5D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66929" name="Rectangle 17"/>
          <p:cNvSpPr>
            <a:spLocks noChangeArrowheads="1"/>
          </p:cNvSpPr>
          <p:nvPr/>
        </p:nvSpPr>
        <p:spPr bwMode="auto">
          <a:xfrm>
            <a:off x="1000100" y="2214554"/>
            <a:ext cx="48244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ผู้ใช้บริการโทรศัพท์มือถือหน้าจอสี ทุกเครือข่าย </a:t>
            </a:r>
          </a:p>
          <a:p>
            <a:pPr>
              <a:buFontTx/>
              <a:buChar char="•"/>
            </a:pPr>
            <a:r>
              <a:rPr lang="th-TH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อายุ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18 – 35 </a:t>
            </a:r>
            <a:r>
              <a:rPr lang="th-TH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ปี</a:t>
            </a:r>
          </a:p>
          <a:p>
            <a:pPr>
              <a:buFontTx/>
              <a:buChar char="•"/>
            </a:pPr>
            <a:r>
              <a:rPr lang="th-TH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อาศัยอยู่ในเมืองใหญ่ </a:t>
            </a:r>
          </a:p>
          <a:p>
            <a:pPr>
              <a:buFontTx/>
              <a:buChar char="•"/>
            </a:pPr>
            <a:r>
              <a:rPr lang="th-TH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 อาชีพ นักเรียนนักศึกษาและคนทำงาน</a:t>
            </a:r>
          </a:p>
        </p:txBody>
      </p:sp>
      <p:pic>
        <p:nvPicPr>
          <p:cNvPr id="166936" name="Picture 24" descr="DSC_4599"/>
          <p:cNvPicPr>
            <a:picLocks noChangeAspect="1" noChangeArrowheads="1"/>
          </p:cNvPicPr>
          <p:nvPr/>
        </p:nvPicPr>
        <p:blipFill>
          <a:blip r:embed="rId4" cstate="print"/>
          <a:srcRect l="4723" t="8380" r="5521" b="14046"/>
          <a:stretch>
            <a:fillRect/>
          </a:stretch>
        </p:blipFill>
        <p:spPr bwMode="auto">
          <a:xfrm rot="-490075">
            <a:off x="2786063" y="4727575"/>
            <a:ext cx="1252537" cy="1628775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66937" name="Picture 25" descr="DSC_4596"/>
          <p:cNvPicPr>
            <a:picLocks noChangeAspect="1" noChangeArrowheads="1"/>
          </p:cNvPicPr>
          <p:nvPr/>
        </p:nvPicPr>
        <p:blipFill>
          <a:blip r:embed="rId5" cstate="print"/>
          <a:srcRect l="11841" t="14659" b="12442"/>
          <a:stretch>
            <a:fillRect/>
          </a:stretch>
        </p:blipFill>
        <p:spPr bwMode="auto">
          <a:xfrm rot="594803">
            <a:off x="1438275" y="4778375"/>
            <a:ext cx="1214438" cy="1509713"/>
          </a:xfrm>
          <a:prstGeom prst="rect">
            <a:avLst/>
          </a:prstGeom>
          <a:noFill/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5286380" y="3929066"/>
            <a:ext cx="2473325" cy="527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ittle_Star" pitchFamily="2" charset="0"/>
              </a:rPr>
              <a:t>Life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523</Words>
  <Application>Microsoft Macintosh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CordiaUPC</vt:lpstr>
      <vt:lpstr>Little_Star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Narumon c.</cp:lastModifiedBy>
  <cp:revision>3</cp:revision>
  <dcterms:created xsi:type="dcterms:W3CDTF">2014-09-25T10:01:35Z</dcterms:created>
  <dcterms:modified xsi:type="dcterms:W3CDTF">2020-08-13T03:58:37Z</dcterms:modified>
</cp:coreProperties>
</file>