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7" r:id="rId2"/>
    <p:sldId id="266" r:id="rId3"/>
    <p:sldId id="290" r:id="rId4"/>
    <p:sldId id="267" r:id="rId5"/>
    <p:sldId id="262" r:id="rId6"/>
    <p:sldId id="268" r:id="rId7"/>
    <p:sldId id="269" r:id="rId8"/>
    <p:sldId id="270" r:id="rId9"/>
    <p:sldId id="271" r:id="rId10"/>
    <p:sldId id="263" r:id="rId11"/>
    <p:sldId id="273" r:id="rId12"/>
    <p:sldId id="27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60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/>
    <p:restoredTop sz="94830"/>
  </p:normalViewPr>
  <p:slideViewPr>
    <p:cSldViewPr snapToGrid="0" snapToObjects="1">
      <p:cViewPr varScale="1">
        <p:scale>
          <a:sx n="120" d="100"/>
          <a:sy n="120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8T12:43:4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2050 554 24575,'0'-8'0,"0"-10"0,-5 2 0,0-13 0,-9 9 0,-2-10 0,-2 10 0,2-4 0,-8-1 0,8 9 0,-15-9 0,11 10 0,-9-5 0,13 1 0,-12-1 0,12 5 0,-14-4 0,5 3 0,-6 0 0,1-3 0,-1 7 0,0-3 0,1 5 0,-1-5 0,0 4 0,-5-4 0,3 4 0,-10 0 0,11 5 0,-11-4 0,11 5 0,-5-2 0,7-2 0,-1 8 0,0-3 0,1-1 0,-1 4 0,0-4 0,1 1 0,-1 3 0,0-4 0,1 5 0,-7 0 0,5 0 0,-5 0 0,0 0 0,5 0 0,-5 0 0,6 0 0,-5 0 0,3 0 0,-3 4 0,-1 2 0,5 5 0,-5-1 0,-14 5 0,16-3 0,-10 3 0,15-1 0,5 2 0,0 3 0,1 1 0,5-6 0,0 3 0,0-2 0,5 4 0,-4-1 0,7 6 0,-2-4 0,3 4 0,0 0 0,1-4 0,-6 9 0,4-4 0,-4 5 0,5 1 0,-1 0 0,-3 13 0,2-10 0,-3 10 0,5-19 0,5 4 0,0-9 0,1 9 0,3-4 0,-4 1 0,5 3 0,0-9 0,0 9 0,0-9 0,0 4 0,0 0 0,0-5 0,0 11 0,0-10 0,5 9 0,4-9 0,7 9 0,2-9 0,3 9 0,-3-9 0,7 5 0,-5-7 0,10 8 0,-4-5 0,0 0 0,4-1 0,-5-5 0,0 5 0,4-5 0,-4-1 0,6 1 0,-1-4 0,1 4 0,0-5 0,-1 0 0,1 0 0,5 1 0,-4-1 0,11 1 0,-11-1 0,11-4 0,-5-1 0,7-5 0,-1 0 0,1 0 0,-1 0 0,7 0 0,15 0 0,-3 0 0,3 0 0,-14 0 0,-8 0 0,0 0 0,1-5 0,-7-5 0,-1-2 0,-7-8 0,1 5 0,-6-1 0,-1-2 0,-6 3 0,-4 1 0,4-4 0,-4 4 0,1-10 0,2 4 0,-2-4 0,0 0 0,3 4 0,-7-9 0,7 9 0,-8-4 0,4 5 0,4-13 0,-7 9 0,7-9 0,-9 13 0,5 1 0,-4-1 0,3 0 0,-3 1 0,-1-1 0,0 5 0,0 1 0,-1 4 0,-3 1 0,-2-1 0,-3 1 0,0-1 0,4 1 0,-3-5 0,3 3 0,-4-8 0,4 9 0,-3-4 0,2 0 0,-3 3 0,0-3 0,0 0 0,4 3 0,-3-7 0,3 7 0,0-8 0,-3 9 0,7-9 0,-7 8 0,3-3 0,0 0 0,-3 4 0,3-9 0,0 9 0,-3-9 0,3 8 0,0-7 0,-3 7 0,3-3 0,-4 5 0,0-6 0,0 5 0,0-4 0,0 4 0,0 5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8T12:43:45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2126 276 24575,'-13'0'0,"-6"-4"0,-6 3 0,-12-14 0,5 8 0,-11-14 0,4 9 0,1-3 0,-5 3 0,4 2 0,1-1 0,-5 0 0,5-5 0,-14 9 0,-9-15 0,-1 14 0,-13-5 0,5 2 0,13 5 0,-15-7 0,15 1 0,-13 0 0,2-1 0,8 1 0,7 6 0,-6 0 0,13 6 0,-5 0 0,6 0 0,1 0 0,-1 0 0,7 0 0,1 0 0,6 0 0,1 0 0,-1 0 0,0 5 0,6 0 0,-4 5 0,3 0 0,-4 0 0,-1 0 0,6 4 0,-6 7 0,4 6 0,-20 16 0,16-9 0,-13 2 0,26-6 0,-5-4 0,12-1 0,-4 4 0,5-4 0,4 0 0,2 5 0,4-5 0,0 5 0,0-4 0,0 9 0,0-8 0,0 9 0,0-5 0,0 6 0,4 1 0,8 6 0,0 1 0,8-7 0,-4-1 0,5-1 0,0-4 0,0 5 0,-1-12 0,0 4 0,-1-3 0,6 0 0,-4-2 0,9 2 0,-4-5 0,0 4 0,10-4 0,-8 5 0,9-8 0,1 7 0,0-8 0,6 0 0,1 4 0,-1-8 0,0 3 0,1-5 0,6 0 0,2 1 0,7 0 0,0 0 0,0-6 0,-5-2 0,1-2 0,17-2 0,-14 0 0,0 0 0,11-6 0,-7-1 0,3-10 0,-5-3 0,1 1 0,13-11 0,-26 12 0,23-19 0,-36 19 0,39-25 0,-44 24 0,37-31 0,-38 21 0,17-13 0,-14 9 0,-1 5 0,-4-3 0,-8 11 0,-1-10 0,-9 10 0,4-4 0,-5 10 0,-4-3 0,-1-6 0,-4 7 0,0-10 0,0 12 0,0 0 0,0 1 0,0 4 0,0 0 0,0-4 0,0 4 0,0-4 0,-4 4 0,-1-4 0,0 4 0,-3-9 0,3 4 0,-4 0 0,-1-4 0,2 8 0,-1-7 0,0 3 0,0-1 0,3-2 0,-2 3 0,-1-9 0,-1 4 0,-7 0 0,6 2 0,-2 7 0,4-8 0,0 8 0,0-7 0,0 7 0,-4-3 0,3 4 0,-3 0 0,8 1 0,-2-1 0,2 1 0,-3 3 0,3-3 0,-3 7 0,7-6 0,-6 6 0,6-3 0,-3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8T12:43:4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2050 554 24575,'0'-8'0,"0"-10"0,-5 2 0,0-13 0,-9 9 0,-2-10 0,-2 10 0,2-4 0,-8-1 0,8 9 0,-15-9 0,11 10 0,-9-5 0,13 1 0,-12-1 0,12 5 0,-14-4 0,5 3 0,-6 0 0,1-3 0,-1 7 0,0-3 0,1 5 0,-1-5 0,0 4 0,-5-4 0,3 4 0,-10 0 0,11 5 0,-11-4 0,11 5 0,-5-2 0,7-2 0,-1 8 0,0-3 0,1-1 0,-1 4 0,0-4 0,1 1 0,-1 3 0,0-4 0,1 5 0,-7 0 0,5 0 0,-5 0 0,0 0 0,5 0 0,-5 0 0,6 0 0,-5 0 0,3 0 0,-3 4 0,-1 2 0,5 5 0,-5-1 0,-14 5 0,16-3 0,-10 3 0,15-1 0,5 2 0,0 3 0,1 1 0,5-6 0,0 3 0,0-2 0,5 4 0,-4-1 0,7 6 0,-2-4 0,3 4 0,0 0 0,1-4 0,-6 9 0,4-4 0,-4 5 0,5 1 0,-1 0 0,-3 13 0,2-10 0,-3 10 0,5-19 0,5 4 0,0-9 0,1 9 0,3-4 0,-4 1 0,5 3 0,0-9 0,0 9 0,0-9 0,0 4 0,0 0 0,0-5 0,0 11 0,0-10 0,5 9 0,4-9 0,7 9 0,2-9 0,3 9 0,-3-9 0,7 5 0,-5-7 0,10 8 0,-4-5 0,0 0 0,4-1 0,-5-5 0,0 5 0,4-5 0,-4-1 0,6 1 0,-1-4 0,1 4 0,0-5 0,-1 0 0,1 0 0,5 1 0,-4-1 0,11 1 0,-11-1 0,11-4 0,-5-1 0,7-5 0,-1 0 0,1 0 0,-1 0 0,7 0 0,15 0 0,-3 0 0,3 0 0,-14 0 0,-8 0 0,0 0 0,1-5 0,-7-5 0,-1-2 0,-7-8 0,1 5 0,-6-1 0,-1-2 0,-6 3 0,-4 1 0,4-4 0,-4 4 0,1-10 0,2 4 0,-2-4 0,0 0 0,3 4 0,-7-9 0,7 9 0,-8-4 0,4 5 0,4-13 0,-7 9 0,7-9 0,-9 13 0,5 1 0,-4-1 0,3 0 0,-3 1 0,-1-1 0,0 5 0,0 1 0,-1 4 0,-3 1 0,-2-1 0,-3 1 0,0-1 0,4 1 0,-3-5 0,3 3 0,-4-8 0,4 9 0,-3-4 0,2 0 0,-3 3 0,0-3 0,0 0 0,4 3 0,-3-7 0,3 7 0,0-8 0,-3 9 0,7-9 0,-7 8 0,3-3 0,0 0 0,-3 4 0,3-9 0,0 9 0,-3-9 0,3 8 0,0-7 0,-3 7 0,3-3 0,-4 5 0,0-6 0,0 5 0,0-4 0,0 4 0,0 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8T12:43:45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2126 276 24575,'-13'0'0,"-6"-4"0,-6 3 0,-12-14 0,5 8 0,-11-14 0,4 9 0,1-3 0,-5 3 0,4 2 0,1-1 0,-5 0 0,5-5 0,-14 9 0,-9-15 0,-1 14 0,-13-5 0,5 2 0,13 5 0,-15-7 0,15 1 0,-13 0 0,2-1 0,8 1 0,7 6 0,-6 0 0,13 6 0,-5 0 0,6 0 0,1 0 0,-1 0 0,7 0 0,1 0 0,6 0 0,1 0 0,-1 0 0,0 5 0,6 0 0,-4 5 0,3 0 0,-4 0 0,-1 0 0,6 4 0,-6 7 0,4 6 0,-20 16 0,16-9 0,-13 2 0,26-6 0,-5-4 0,12-1 0,-4 4 0,5-4 0,4 0 0,2 5 0,4-5 0,0 5 0,0-4 0,0 9 0,0-8 0,0 9 0,0-5 0,0 6 0,4 1 0,8 6 0,0 1 0,8-7 0,-4-1 0,5-1 0,0-4 0,0 5 0,-1-12 0,0 4 0,-1-3 0,6 0 0,-4-2 0,9 2 0,-4-5 0,0 4 0,10-4 0,-8 5 0,9-8 0,1 7 0,0-8 0,6 0 0,1 4 0,-1-8 0,0 3 0,1-5 0,6 0 0,2 1 0,7 0 0,0 0 0,0-6 0,-5-2 0,1-2 0,17-2 0,-14 0 0,0 0 0,11-6 0,-7-1 0,3-10 0,-5-3 0,1 1 0,13-11 0,-26 12 0,23-19 0,-36 19 0,39-25 0,-44 24 0,37-31 0,-38 21 0,17-13 0,-14 9 0,-1 5 0,-4-3 0,-8 11 0,-1-10 0,-9 10 0,4-4 0,-5 10 0,-4-3 0,-1-6 0,-4 7 0,0-10 0,0 12 0,0 0 0,0 1 0,0 4 0,0 0 0,0-4 0,0 4 0,0-4 0,-4 4 0,-1-4 0,0 4 0,-3-9 0,3 4 0,-4 0 0,-1-4 0,2 8 0,-1-7 0,0 3 0,0-1 0,3-2 0,-2 3 0,-1-9 0,-1 4 0,-7 0 0,6 2 0,-2 7 0,4-8 0,0 8 0,0-7 0,0 7 0,-4-3 0,3 4 0,-3 0 0,8 1 0,-2-1 0,2 1 0,-3 3 0,3-3 0,-3 7 0,7-6 0,-6 6 0,6-3 0,-3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E4C9A-22B0-F944-A16C-F2C48194EF54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8067-A9BB-7F4E-91A0-2FBA7CDBA75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4592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8067-A9BB-7F4E-91A0-2FBA7CDBA75D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7259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97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8863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8017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50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158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563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6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8748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7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23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707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204B-BEFB-C140-B708-A98A5AF2C3DF}" type="datetimeFigureOut">
              <a:rPr lang="en-TH" smtClean="0"/>
              <a:t>18/2/2022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8D0A-F6BE-9044-A136-2C2D8B01323E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8720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042E-9D26-3E42-80D9-2E4531D8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13" name="Content Placeholder 12" descr="A picture containing stationary, table, person, sitting&#10;&#10;Description automatically generated">
            <a:extLst>
              <a:ext uri="{FF2B5EF4-FFF2-40B4-BE49-F238E27FC236}">
                <a16:creationId xmlns:a16="http://schemas.microsoft.com/office/drawing/2014/main" id="{1C5DA75E-951A-4244-8015-89198B9D4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9FA63FB-B813-E142-881D-898924D8CC0C}"/>
              </a:ext>
            </a:extLst>
          </p:cNvPr>
          <p:cNvSpPr txBox="1">
            <a:spLocks/>
          </p:cNvSpPr>
          <p:nvPr/>
        </p:nvSpPr>
        <p:spPr>
          <a:xfrm>
            <a:off x="2812805" y="1989992"/>
            <a:ext cx="4189535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b="1" dirty="0">
                <a:latin typeface="CordiaUPC" panose="020B0304020202020204" pitchFamily="34" charset="-34"/>
                <a:cs typeface="CordiaUPC" panose="020B0304020202020204" pitchFamily="34" charset="-34"/>
              </a:rPr>
              <a:t>CIM1107 -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Accounting</a:t>
            </a:r>
            <a:r>
              <a:rPr lang="en-US" b="1" dirty="0"/>
              <a:t> </a:t>
            </a:r>
            <a:endParaRPr lang="en-TH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C14BC4-EEBF-7743-9FB4-89023E7C943F}"/>
              </a:ext>
            </a:extLst>
          </p:cNvPr>
          <p:cNvCxnSpPr/>
          <p:nvPr/>
        </p:nvCxnSpPr>
        <p:spPr>
          <a:xfrm>
            <a:off x="4761583" y="2657415"/>
            <a:ext cx="168372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4D7E9655-2259-8444-91BB-5B56E5F028A8}"/>
              </a:ext>
            </a:extLst>
          </p:cNvPr>
          <p:cNvSpPr txBox="1">
            <a:spLocks/>
          </p:cNvSpPr>
          <p:nvPr/>
        </p:nvSpPr>
        <p:spPr>
          <a:xfrm>
            <a:off x="2600327" y="2704609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หลักการบัญชีเบื้องต้น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64173"/>
              </p:ext>
            </p:extLst>
          </p:nvPr>
        </p:nvGraphicFramePr>
        <p:xfrm>
          <a:off x="545124" y="2677258"/>
          <a:ext cx="7948246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endParaRPr lang="en-US" sz="280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algn="ctr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</a:p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</a:p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 นายเอ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sng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นายเอนำเงินมาลงทุน</a:t>
                      </a:r>
                      <a:endParaRPr lang="th-TH" sz="2800" b="0" i="0" u="sng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นายเอ นำ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เงินสด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มาลง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ทุน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เปิดสำนักงาน เป็นจำนวนเงิน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100,000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ECAD80-E2C4-7B41-9F70-FA9DA3899496}"/>
              </a:ext>
            </a:extLst>
          </p:cNvPr>
          <p:cNvCxnSpPr/>
          <p:nvPr/>
        </p:nvCxnSpPr>
        <p:spPr>
          <a:xfrm>
            <a:off x="1477108" y="3763108"/>
            <a:ext cx="515815" cy="3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4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12638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อาคาร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 นายเอ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นายเอนำอาคารมาลงทุน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นายเอ นำ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อาคาร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ราคาทุน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300,000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มาลง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ทุน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เป็นสำนักงาน 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C44586-901E-824C-9DE2-4DF83A1E3263}"/>
              </a:ext>
            </a:extLst>
          </p:cNvPr>
          <p:cNvCxnSpPr/>
          <p:nvPr/>
        </p:nvCxnSpPr>
        <p:spPr>
          <a:xfrm>
            <a:off x="1477108" y="3763108"/>
            <a:ext cx="515815" cy="386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7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12148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ซื้อเครื่องใช้สำนักงาน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ซื้อ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เครื่องใช้สำนักงาน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ในราคา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</a:t>
            </a:r>
            <a:r>
              <a:rPr lang="th-TH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โดยจ่ายเป็นเงินสด </a:t>
            </a:r>
            <a:r>
              <a:rPr lang="en-US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(จ่ายเป็นเช็ค </a:t>
            </a:r>
            <a:r>
              <a:rPr lang="en-US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เงินฝากธนาคาร)</a:t>
            </a:r>
            <a:endParaRPr lang="en-TH" sz="2800" b="1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99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175"/>
              </p:ext>
            </p:extLst>
          </p:nvPr>
        </p:nvGraphicFramePr>
        <p:xfrm>
          <a:off x="597877" y="2997688"/>
          <a:ext cx="7948246" cy="2607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7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6926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ตั๋วเงินจ่าย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ซื้อเครื่องใช้สำนักงาน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จ่ายเป็นเงินสด และตั๋วเงินจ่าย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ซื้อ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เครื่องใช้สำนักงาน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ในราคา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โดยจ่ายเป็น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เงินสด</a:t>
            </a:r>
            <a:r>
              <a:rPr lang="en-US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20,000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ที่เหลือจ่ายเป็น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ตั๋วเงินจ่าย (หนี้สิน </a:t>
            </a:r>
            <a:r>
              <a:rPr lang="en-US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en-US" sz="2800" b="1" dirty="0" err="1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cr</a:t>
            </a:r>
            <a:r>
              <a:rPr lang="en-US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) </a:t>
            </a:r>
            <a:endParaRPr lang="en-TH" sz="2800" b="1" dirty="0"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79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67205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15,000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เจ้าหนี้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15,000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ซื้อเครื่องใช้สำนักงาน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ซื้อ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เครื่องใช้สำนักงาน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เพิ่ม ในราคา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15,000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ซื้อเป็น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เงินเชื่อ</a:t>
            </a:r>
            <a:r>
              <a:rPr lang="en-US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sz="2800" b="1" dirty="0"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168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8629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9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ขายเครื่องใช้สำนักงาน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9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ขาย</a:t>
            </a:r>
            <a:r>
              <a:rPr lang="th-TH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เครื่องใช้สำนักงาน</a:t>
            </a:r>
            <a:r>
              <a:rPr lang="en-US" sz="2800" b="1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ในราคาทุน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4,000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16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78056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ลูกหนี้ นาย ก.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ขายเครื่องใช้สำนักงาน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7.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12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ขาย</a:t>
            </a:r>
            <a:r>
              <a:rPr lang="th-TH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เครื่องใช้สำนักงาน</a:t>
            </a:r>
            <a:r>
              <a:rPr lang="en-US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ในราคาทุน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ให้นาย ก.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โดยตกลงชำระกันในวันที่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20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43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37508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เจ้าหนี้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15,000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15,000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จ่ายชำระหนี้เมื่อวันที่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8.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15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จ่ายชำระหนี้สินให้แก่ผู้ขายเครื่องใช้สำนักงาน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เมื่อวันที่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397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86491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ตั๋วเงินจ่าย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จ่ายชำระหนี้เมื่อวันที่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16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จ่ายชำระหนี้ ที่ซื้อเครื่องใช้สำนักงานในวันที่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66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30869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438745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887125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10579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ลูกหนี้ นาย </a:t>
                      </a:r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จ่ายชำระหนี้เมื่อวันที่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10.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เรียกเก็บเงินจากนาย ก. จากการขายเครื่องใช้สำนักงาน เมื่อวันที่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12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มกราคม. 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21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92" t="35726" r="31410" b="10769"/>
          <a:stretch/>
        </p:blipFill>
        <p:spPr>
          <a:xfrm>
            <a:off x="3083168" y="1755683"/>
            <a:ext cx="3282462" cy="3669323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CD14A6-90FC-CE42-9607-A78F90F51378}"/>
              </a:ext>
            </a:extLst>
          </p:cNvPr>
          <p:cNvSpPr txBox="1">
            <a:spLocks/>
          </p:cNvSpPr>
          <p:nvPr/>
        </p:nvSpPr>
        <p:spPr>
          <a:xfrm>
            <a:off x="351691" y="1027907"/>
            <a:ext cx="2638059" cy="289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สมาคมผู้สอบบัญชีรับอนุญาตของประเทศสหรัฐอเมริกา  </a:t>
            </a:r>
          </a:p>
          <a:p>
            <a:pPr algn="r"/>
            <a:r>
              <a:rPr lang="th-TH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“ </a:t>
            </a:r>
            <a:r>
              <a:rPr lang="en-US" sz="2500" b="1" dirty="0">
                <a:latin typeface="CordiaUPC" panose="020B0304020202020204" pitchFamily="34" charset="-34"/>
                <a:cs typeface="CordiaUPC" panose="020B0304020202020204" pitchFamily="34" charset="-34"/>
              </a:rPr>
              <a:t>Accounting is the art of recording, classifying, and summarizing in                    a significant character, and interpreting the results there of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5E8CA1-6E05-8C45-90BA-AB0B64D024EB}"/>
              </a:ext>
            </a:extLst>
          </p:cNvPr>
          <p:cNvSpPr txBox="1">
            <a:spLocks/>
          </p:cNvSpPr>
          <p:nvPr/>
        </p:nvSpPr>
        <p:spPr>
          <a:xfrm>
            <a:off x="2989750" y="3175030"/>
            <a:ext cx="3165230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0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ความหมายของการบัญชี</a:t>
            </a:r>
            <a:endParaRPr lang="en-TH" sz="30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54609-DBA4-4D4E-A9F4-AD25EB336F47}"/>
              </a:ext>
            </a:extLst>
          </p:cNvPr>
          <p:cNvSpPr txBox="1">
            <a:spLocks/>
          </p:cNvSpPr>
          <p:nvPr/>
        </p:nvSpPr>
        <p:spPr>
          <a:xfrm>
            <a:off x="6248398" y="3429000"/>
            <a:ext cx="2638059" cy="289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การบัญชี.... คือ </a:t>
            </a:r>
          </a:p>
          <a:p>
            <a:pPr algn="r"/>
            <a:r>
              <a:rPr lang="th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“การจดบันทึก การจำแนก การสรุปผล และการรายงานเหตุการณ์เกี่ยวกับการเงิน โดยใช้หน่วยเป็นเงินตรา รวมทั้งการแปลความหมายของผลการปฏิบัติดังกล่าวด้วย ”</a:t>
            </a:r>
            <a:endParaRPr lang="en-TH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78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5700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500,000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เงินกู้ยืม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500,000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กู้เงินจากธนาคาร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11.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22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กู้เงินจากธนาคาร จำนวนเงิน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500,000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กำหนดชำระคืนภายใน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เดือน อัตราดอกเบี้ย ร้อยละ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6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ต่อปี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74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50474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รายได้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ค่าบริการ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ให้บริการคำปรึกษาแก่ลูกค้า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12.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ให้บริการคำปรึกษาทางกฎหมายแก่ลูกค้าโดยคิดค่าบริการ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120,000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โดยรับเงินสดทันที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299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58037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เงินถอน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ถอนเงินสดไปใช้ส่วนตัว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13.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24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นาย เอ </a:t>
            </a:r>
            <a:r>
              <a:rPr lang="th-TH" sz="2800" b="1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ถอนเงินสดจากกิจการ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เพื่อนำไปใช้จ่ายส่วนตัว จำนวน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40,000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076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9916"/>
              </p:ext>
            </p:extLst>
          </p:nvPr>
        </p:nvGraphicFramePr>
        <p:xfrm>
          <a:off x="597877" y="2997688"/>
          <a:ext cx="7948246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เงินเดือน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3230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ค่าไฟฟ้า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76632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ค่าใช้จ่ายเบ็ดเตล็ด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2,500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57,500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จ่ายค่าใช้จ่าย</a:t>
                      </a:r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ต่างๆ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เป็นเงินสด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14.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จ่ายค่าใช้จ่าย</a:t>
            </a:r>
            <a:r>
              <a:rPr lang="th-TH" sz="28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ต่างๆ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เป็น</a:t>
            </a:r>
            <a:r>
              <a:rPr lang="th-TH" sz="2800" b="1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เงินสด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เงินเดือน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ค่าไฟฟ้า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ค่าใช้จ่ายเบ็ดเตล็ด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2,500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82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ในสมุดแยกประเภท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22373"/>
              </p:ext>
            </p:extLst>
          </p:nvPr>
        </p:nvGraphicFramePr>
        <p:xfrm>
          <a:off x="492370" y="1332693"/>
          <a:ext cx="8311661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478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700329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142387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103318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201391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6075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 นายเอ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นายเอนำเงินมาลงทุน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E61D2A-BAC8-DE4A-B1A8-F8536417F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04678"/>
              </p:ext>
            </p:extLst>
          </p:nvPr>
        </p:nvGraphicFramePr>
        <p:xfrm>
          <a:off x="480646" y="3252126"/>
          <a:ext cx="8311657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48">
                  <a:extLst>
                    <a:ext uri="{9D8B030D-6E8A-4147-A177-3AD203B41FA5}">
                      <a16:colId xmlns:a16="http://schemas.microsoft.com/office/drawing/2014/main" val="174750157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34412896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17512876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069343765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290293049"/>
                    </a:ext>
                  </a:extLst>
                </a:gridCol>
                <a:gridCol w="183177">
                  <a:extLst>
                    <a:ext uri="{9D8B030D-6E8A-4147-A177-3AD203B41FA5}">
                      <a16:colId xmlns:a16="http://schemas.microsoft.com/office/drawing/2014/main" val="148454959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00884271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853225781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727499077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568239146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2918565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05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</a:t>
                      </a:r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08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02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383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9119964-361A-8740-B8B4-6C4079D9AC1B}"/>
              </a:ext>
            </a:extLst>
          </p:cNvPr>
          <p:cNvSpPr/>
          <p:nvPr/>
        </p:nvSpPr>
        <p:spPr>
          <a:xfrm>
            <a:off x="492370" y="847185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endParaRPr lang="en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95DA0-46D7-C740-B85A-0C74C74A8151}"/>
              </a:ext>
            </a:extLst>
          </p:cNvPr>
          <p:cNvSpPr/>
          <p:nvPr/>
        </p:nvSpPr>
        <p:spPr>
          <a:xfrm>
            <a:off x="4047657" y="2858313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บัญชีเงินสด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1BA3E5-961C-9E4E-BCD3-9367490B6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55742"/>
              </p:ext>
            </p:extLst>
          </p:nvPr>
        </p:nvGraphicFramePr>
        <p:xfrm>
          <a:off x="457200" y="5171559"/>
          <a:ext cx="8311657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48">
                  <a:extLst>
                    <a:ext uri="{9D8B030D-6E8A-4147-A177-3AD203B41FA5}">
                      <a16:colId xmlns:a16="http://schemas.microsoft.com/office/drawing/2014/main" val="174750157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34412896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17512876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069343765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290293049"/>
                    </a:ext>
                  </a:extLst>
                </a:gridCol>
                <a:gridCol w="183177">
                  <a:extLst>
                    <a:ext uri="{9D8B030D-6E8A-4147-A177-3AD203B41FA5}">
                      <a16:colId xmlns:a16="http://schemas.microsoft.com/office/drawing/2014/main" val="148454959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00884271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853225781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727499077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568239146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291856543"/>
                    </a:ext>
                  </a:extLst>
                </a:gridCol>
              </a:tblGrid>
              <a:tr h="1535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05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08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02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3836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72564C7-DE16-9447-A8F1-91C4EA9F7DA9}"/>
              </a:ext>
            </a:extLst>
          </p:cNvPr>
          <p:cNvSpPr/>
          <p:nvPr/>
        </p:nvSpPr>
        <p:spPr>
          <a:xfrm>
            <a:off x="4163072" y="4773511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บัญชีทุน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D46327-EF65-2D43-95E7-08DBF36DFAEE}"/>
              </a:ext>
            </a:extLst>
          </p:cNvPr>
          <p:cNvCxnSpPr>
            <a:cxnSpLocks/>
          </p:cNvCxnSpPr>
          <p:nvPr/>
        </p:nvCxnSpPr>
        <p:spPr>
          <a:xfrm>
            <a:off x="1582174" y="1969297"/>
            <a:ext cx="0" cy="1661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0B0300-02F9-4E4D-83A4-8408BBDBD020}"/>
              </a:ext>
            </a:extLst>
          </p:cNvPr>
          <p:cNvCxnSpPr>
            <a:cxnSpLocks/>
          </p:cNvCxnSpPr>
          <p:nvPr/>
        </p:nvCxnSpPr>
        <p:spPr>
          <a:xfrm>
            <a:off x="2918604" y="2236766"/>
            <a:ext cx="2919488" cy="3288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F3B359-BF4E-1141-B714-C40F06117BB5}"/>
                  </a:ext>
                </a:extLst>
              </p14:cNvPr>
              <p14:cNvContentPartPr/>
              <p14:nvPr/>
            </p14:nvContentPartPr>
            <p14:xfrm>
              <a:off x="1080618" y="3570489"/>
              <a:ext cx="738360" cy="51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F3B359-BF4E-1141-B714-C40F06117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618" y="3561849"/>
                <a:ext cx="75600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58A78-5FE0-EE46-B2D2-F3853BFD7243}"/>
                  </a:ext>
                </a:extLst>
              </p14:cNvPr>
              <p14:cNvContentPartPr/>
              <p14:nvPr/>
            </p14:nvContentPartPr>
            <p14:xfrm>
              <a:off x="5297298" y="5438169"/>
              <a:ext cx="820800" cy="509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58A78-5FE0-EE46-B2D2-F3853BFD7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8658" y="5429169"/>
                <a:ext cx="83844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81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3669323" y="0"/>
            <a:ext cx="516035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ในสมุดแยกประเภท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62142"/>
              </p:ext>
            </p:extLst>
          </p:nvPr>
        </p:nvGraphicFramePr>
        <p:xfrm>
          <a:off x="492370" y="1332693"/>
          <a:ext cx="8311661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478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700329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142387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103318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201391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60758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อาคาร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5457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 นายเอ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นายเอนำอาคารมาลงทุน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E61D2A-BAC8-DE4A-B1A8-F8536417F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72813"/>
              </p:ext>
            </p:extLst>
          </p:nvPr>
        </p:nvGraphicFramePr>
        <p:xfrm>
          <a:off x="480646" y="3252126"/>
          <a:ext cx="8311657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48">
                  <a:extLst>
                    <a:ext uri="{9D8B030D-6E8A-4147-A177-3AD203B41FA5}">
                      <a16:colId xmlns:a16="http://schemas.microsoft.com/office/drawing/2014/main" val="174750157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34412896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17512876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069343765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290293049"/>
                    </a:ext>
                  </a:extLst>
                </a:gridCol>
                <a:gridCol w="183177">
                  <a:extLst>
                    <a:ext uri="{9D8B030D-6E8A-4147-A177-3AD203B41FA5}">
                      <a16:colId xmlns:a16="http://schemas.microsoft.com/office/drawing/2014/main" val="148454959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00884271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853225781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727499077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568239146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2918565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05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</a:t>
                      </a:r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08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02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383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9119964-361A-8740-B8B4-6C4079D9AC1B}"/>
              </a:ext>
            </a:extLst>
          </p:cNvPr>
          <p:cNvSpPr/>
          <p:nvPr/>
        </p:nvSpPr>
        <p:spPr>
          <a:xfrm>
            <a:off x="492370" y="847185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endParaRPr lang="en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95DA0-46D7-C740-B85A-0C74C74A8151}"/>
              </a:ext>
            </a:extLst>
          </p:cNvPr>
          <p:cNvSpPr/>
          <p:nvPr/>
        </p:nvSpPr>
        <p:spPr>
          <a:xfrm>
            <a:off x="4047657" y="2858313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บัญชีอาคาร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1BA3E5-961C-9E4E-BCD3-9367490B6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28271"/>
              </p:ext>
            </p:extLst>
          </p:nvPr>
        </p:nvGraphicFramePr>
        <p:xfrm>
          <a:off x="457200" y="5171559"/>
          <a:ext cx="8311657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48">
                  <a:extLst>
                    <a:ext uri="{9D8B030D-6E8A-4147-A177-3AD203B41FA5}">
                      <a16:colId xmlns:a16="http://schemas.microsoft.com/office/drawing/2014/main" val="174750157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34412896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175128762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069343765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3290293049"/>
                    </a:ext>
                  </a:extLst>
                </a:gridCol>
                <a:gridCol w="183177">
                  <a:extLst>
                    <a:ext uri="{9D8B030D-6E8A-4147-A177-3AD203B41FA5}">
                      <a16:colId xmlns:a16="http://schemas.microsoft.com/office/drawing/2014/main" val="148454959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008842714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853225781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727499077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568239146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val="1291856543"/>
                    </a:ext>
                  </a:extLst>
                </a:gridCol>
              </a:tblGrid>
              <a:tr h="1535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05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08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อาคาร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300,000</a:t>
                      </a:r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026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73836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72564C7-DE16-9447-A8F1-91C4EA9F7DA9}"/>
              </a:ext>
            </a:extLst>
          </p:cNvPr>
          <p:cNvSpPr/>
          <p:nvPr/>
        </p:nvSpPr>
        <p:spPr>
          <a:xfrm>
            <a:off x="4163072" y="4773511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บัญชีทุน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D46327-EF65-2D43-95E7-08DBF36DFAEE}"/>
              </a:ext>
            </a:extLst>
          </p:cNvPr>
          <p:cNvCxnSpPr>
            <a:cxnSpLocks/>
          </p:cNvCxnSpPr>
          <p:nvPr/>
        </p:nvCxnSpPr>
        <p:spPr>
          <a:xfrm>
            <a:off x="1582174" y="1969297"/>
            <a:ext cx="0" cy="1661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0B0300-02F9-4E4D-83A4-8408BBDBD020}"/>
              </a:ext>
            </a:extLst>
          </p:cNvPr>
          <p:cNvCxnSpPr>
            <a:cxnSpLocks/>
          </p:cNvCxnSpPr>
          <p:nvPr/>
        </p:nvCxnSpPr>
        <p:spPr>
          <a:xfrm>
            <a:off x="2824820" y="2312002"/>
            <a:ext cx="2720195" cy="3610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F3B359-BF4E-1141-B714-C40F06117BB5}"/>
                  </a:ext>
                </a:extLst>
              </p14:cNvPr>
              <p14:cNvContentPartPr/>
              <p14:nvPr/>
            </p14:nvContentPartPr>
            <p14:xfrm>
              <a:off x="1080618" y="3570489"/>
              <a:ext cx="738360" cy="518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F3B359-BF4E-1141-B714-C40F06117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618" y="3561849"/>
                <a:ext cx="75600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58A78-5FE0-EE46-B2D2-F3853BFD7243}"/>
                  </a:ext>
                </a:extLst>
              </p14:cNvPr>
              <p14:cNvContentPartPr/>
              <p14:nvPr/>
            </p14:nvContentPartPr>
            <p14:xfrm>
              <a:off x="5427692" y="5871307"/>
              <a:ext cx="820800" cy="509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58A78-5FE0-EE46-B2D2-F3853BFD7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9052" y="5862307"/>
                <a:ext cx="83844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47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2042556" y="0"/>
            <a:ext cx="6787119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ปิดบัญชี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53804"/>
              </p:ext>
            </p:extLst>
          </p:nvPr>
        </p:nvGraphicFramePr>
        <p:xfrm>
          <a:off x="597877" y="2997688"/>
          <a:ext cx="7948246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กำไรขาดทุน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57,500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3230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เงินเดือน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1644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ค่าไฟฟ้า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5,000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76364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ค่าใช้จ่ายเบ็ดเตล็ด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2,500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80211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ปิดบัญชีค่าใช้จ่ายเข้ากำไรขาดทุน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31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จ่ายค่าใช้จ่าย 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เงินเดือน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ค่าไฟฟ้า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ค่าใช้จ่ายเบ็ดเตล็ด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2,500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บันทึกรายการปิดบัญชี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AC6A94-C567-3B48-8A5A-69C3C418284A}"/>
              </a:ext>
            </a:extLst>
          </p:cNvPr>
          <p:cNvSpPr txBox="1">
            <a:spLocks/>
          </p:cNvSpPr>
          <p:nvPr/>
        </p:nvSpPr>
        <p:spPr>
          <a:xfrm>
            <a:off x="4273137" y="1641232"/>
            <a:ext cx="4122717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 ลงบัญชี </a:t>
            </a:r>
            <a:r>
              <a:rPr lang="en-US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Dr. </a:t>
            </a:r>
            <a:endParaRPr lang="th-TH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r"/>
            <a:r>
              <a:rPr lang="th-TH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ปิดบัญชีลงด้านตรงกันข้าม</a:t>
            </a:r>
            <a:endParaRPr lang="en-TH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857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2042556" y="0"/>
            <a:ext cx="6787119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ปิดบัญชี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18478"/>
              </p:ext>
            </p:extLst>
          </p:nvPr>
        </p:nvGraphicFramePr>
        <p:xfrm>
          <a:off x="597877" y="2997688"/>
          <a:ext cx="7948246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รายได้ค่าบริการ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3230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กำไรขาดทุน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1644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ปิดบัญชีรายได้เข้ากำไรขาดทุน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164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31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มีรายได้ดังนี้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รายได้ค่าบริการ 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100,000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บันทึกรายการปิดบัญชี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46E86B-4009-9D49-A2F8-1200FFEC70C1}"/>
              </a:ext>
            </a:extLst>
          </p:cNvPr>
          <p:cNvSpPr txBox="1">
            <a:spLocks/>
          </p:cNvSpPr>
          <p:nvPr/>
        </p:nvSpPr>
        <p:spPr>
          <a:xfrm>
            <a:off x="4273137" y="1641232"/>
            <a:ext cx="4122717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รายได้ ลงบัญชี </a:t>
            </a:r>
            <a:r>
              <a:rPr lang="en-US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Cr. </a:t>
            </a:r>
            <a:endParaRPr lang="th-TH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r"/>
            <a:r>
              <a:rPr lang="th-TH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ปิดบัญชีลงด้านตรงกันข้าม</a:t>
            </a:r>
            <a:endParaRPr lang="en-TH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332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EFA74B8-6980-F645-80D4-0AC50BB5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DDC4A-C2DA-434E-8A05-33268DB054B7}"/>
              </a:ext>
            </a:extLst>
          </p:cNvPr>
          <p:cNvSpPr txBox="1">
            <a:spLocks/>
          </p:cNvSpPr>
          <p:nvPr/>
        </p:nvSpPr>
        <p:spPr>
          <a:xfrm>
            <a:off x="2042556" y="0"/>
            <a:ext cx="6787119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การบันทึกรายการ ปิดบัญชี ในสมุดรายวันทั่วไป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E27506-076D-D24B-9493-54DA27AA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92302"/>
              </p:ext>
            </p:extLst>
          </p:nvPr>
        </p:nvGraphicFramePr>
        <p:xfrm>
          <a:off x="545124" y="3674582"/>
          <a:ext cx="7948246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347">
                  <a:extLst>
                    <a:ext uri="{9D8B030D-6E8A-4147-A177-3AD203B41FA5}">
                      <a16:colId xmlns:a16="http://schemas.microsoft.com/office/drawing/2014/main" val="1479903488"/>
                    </a:ext>
                  </a:extLst>
                </a:gridCol>
                <a:gridCol w="669708">
                  <a:extLst>
                    <a:ext uri="{9D8B030D-6E8A-4147-A177-3AD203B41FA5}">
                      <a16:colId xmlns:a16="http://schemas.microsoft.com/office/drawing/2014/main" val="2815137256"/>
                    </a:ext>
                  </a:extLst>
                </a:gridCol>
                <a:gridCol w="3004991">
                  <a:extLst>
                    <a:ext uri="{9D8B030D-6E8A-4147-A177-3AD203B41FA5}">
                      <a16:colId xmlns:a16="http://schemas.microsoft.com/office/drawing/2014/main" val="19822102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14834963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05315355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989097347"/>
                    </a:ext>
                  </a:extLst>
                </a:gridCol>
              </a:tblGrid>
              <a:tr h="3136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รายการ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เลขที่</a:t>
                      </a:r>
                      <a:r>
                        <a:rPr lang="th-TH" sz="2800" u="none" strike="noStrike" dirty="0" err="1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บช</a:t>
                      </a:r>
                      <a:r>
                        <a:rPr lang="th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Cr.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1682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ค.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กำไรขาดทุน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100,000-57,500)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42,500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3230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กำไรสะสม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42,500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16445"/>
                  </a:ext>
                </a:extLst>
              </a:tr>
              <a:tr h="337293"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ปิดบัญชีกำไรขาดทุนเข้าบัญชีกำไรสะสม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H" sz="2800" u="none" strike="noStrike" dirty="0"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TH" sz="2800" b="0" i="0" u="none" strike="noStrike" dirty="0">
                        <a:solidFill>
                          <a:srgbClr val="000000"/>
                        </a:solidFill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77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BE82ADA-A4BC-DE45-80FA-7841D28ADD2A}"/>
              </a:ext>
            </a:extLst>
          </p:cNvPr>
          <p:cNvSpPr txBox="1">
            <a:spLocks/>
          </p:cNvSpPr>
          <p:nvPr/>
        </p:nvSpPr>
        <p:spPr>
          <a:xfrm>
            <a:off x="492370" y="1135428"/>
            <a:ext cx="8053754" cy="245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ในวันที่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31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2563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จ่ายค่าใช้จ่าย 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เงินเดือน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ค่าไฟฟ้า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ค่าใช้จ่ายเบ็ดเตล็ด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2,500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US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รายได้ค่าบริการ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100,000 </a:t>
            </a:r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บันทึกรายการปิดบัญชี</a:t>
            </a:r>
            <a:endParaRPr lang="en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777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6B23-FDE7-1848-B242-A47EFC6E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2FCDBFA-FAE8-3F48-B08B-529C303B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76224517-88A6-B64B-9359-15544F0E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193ACE-11EA-B84B-ABEC-219CC2ADB1BA}"/>
              </a:ext>
            </a:extLst>
          </p:cNvPr>
          <p:cNvSpPr txBox="1">
            <a:spLocks/>
          </p:cNvSpPr>
          <p:nvPr/>
        </p:nvSpPr>
        <p:spPr>
          <a:xfrm>
            <a:off x="4108862" y="2055815"/>
            <a:ext cx="4595752" cy="3075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ให้นักศึกษาทำแบบฝึกหัดท้ายบท</a:t>
            </a:r>
          </a:p>
          <a:p>
            <a:pPr algn="r"/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บันทึกรายการค้า </a:t>
            </a:r>
          </a:p>
          <a:p>
            <a:pPr algn="r"/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ลง</a:t>
            </a:r>
            <a:r>
              <a:rPr lang="th-TH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ใ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น..สมุดรายวันทั่วไป และ</a:t>
            </a:r>
          </a:p>
          <a:p>
            <a:pPr algn="r"/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สมุดบัญชีแยกประเภท</a:t>
            </a:r>
            <a:endParaRPr lang="en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05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88A3F2-E7A2-CB40-8EC8-7C82C9C9B8D2}"/>
              </a:ext>
            </a:extLst>
          </p:cNvPr>
          <p:cNvSpPr/>
          <p:nvPr/>
        </p:nvSpPr>
        <p:spPr>
          <a:xfrm>
            <a:off x="201879" y="2224180"/>
            <a:ext cx="2826327" cy="252204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2861E-08FC-7445-B66E-2700ADED840D}"/>
              </a:ext>
            </a:extLst>
          </p:cNvPr>
          <p:cNvSpPr/>
          <p:nvPr/>
        </p:nvSpPr>
        <p:spPr>
          <a:xfrm>
            <a:off x="3158836" y="2216212"/>
            <a:ext cx="2826327" cy="252204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dirty="0"/>
              <a:t>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347D0-E94F-E845-9B0E-80357D6C47E7}"/>
              </a:ext>
            </a:extLst>
          </p:cNvPr>
          <p:cNvSpPr/>
          <p:nvPr/>
        </p:nvSpPr>
        <p:spPr>
          <a:xfrm>
            <a:off x="6139544" y="2216212"/>
            <a:ext cx="2826327" cy="252204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2" name="Picture 11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E2F9A68-439E-3D4B-B62E-3C28D371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3" y="2617072"/>
            <a:ext cx="2784694" cy="1849211"/>
          </a:xfrm>
          <a:prstGeom prst="rect">
            <a:avLst/>
          </a:prstGeom>
        </p:spPr>
      </p:pic>
      <p:pic>
        <p:nvPicPr>
          <p:cNvPr id="14" name="Picture 13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1571BD30-7C99-904D-ACE4-92096085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87" y="2601738"/>
            <a:ext cx="2802576" cy="1870415"/>
          </a:xfrm>
          <a:prstGeom prst="rect">
            <a:avLst/>
          </a:prstGeom>
        </p:spPr>
      </p:pic>
      <p:pic>
        <p:nvPicPr>
          <p:cNvPr id="18" name="Picture 17" descr="A picture containing indoor, table, sitting, book&#10;&#10;Description automatically generated">
            <a:extLst>
              <a:ext uri="{FF2B5EF4-FFF2-40B4-BE49-F238E27FC236}">
                <a16:creationId xmlns:a16="http://schemas.microsoft.com/office/drawing/2014/main" id="{D4D84729-FF10-7B41-9525-3B30B0AE3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08" y="2617072"/>
            <a:ext cx="2788598" cy="186108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05AA631-5102-A248-B5F6-577BFD100379}"/>
              </a:ext>
            </a:extLst>
          </p:cNvPr>
          <p:cNvSpPr txBox="1">
            <a:spLocks/>
          </p:cNvSpPr>
          <p:nvPr/>
        </p:nvSpPr>
        <p:spPr>
          <a:xfrm>
            <a:off x="219762" y="2236056"/>
            <a:ext cx="2802575" cy="369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ทำไม บัญชี ถึงสำคัญ </a:t>
            </a:r>
            <a:r>
              <a:rPr lang="en-U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?</a:t>
            </a:r>
            <a:endParaRPr lang="en-TH" sz="2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10AF21D-65DA-8D4B-A4CE-709E208359F3}"/>
              </a:ext>
            </a:extLst>
          </p:cNvPr>
          <p:cNvSpPr txBox="1">
            <a:spLocks/>
          </p:cNvSpPr>
          <p:nvPr/>
        </p:nvSpPr>
        <p:spPr>
          <a:xfrm>
            <a:off x="3163722" y="2247932"/>
            <a:ext cx="2802575" cy="369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TH" sz="2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F22459D-6CA4-154F-9D49-37183A9B9DD7}"/>
              </a:ext>
            </a:extLst>
          </p:cNvPr>
          <p:cNvSpPr txBox="1">
            <a:spLocks/>
          </p:cNvSpPr>
          <p:nvPr/>
        </p:nvSpPr>
        <p:spPr>
          <a:xfrm>
            <a:off x="3175594" y="2244027"/>
            <a:ext cx="2802575" cy="369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วางแผน ควบคุม การเงิน</a:t>
            </a:r>
            <a:endParaRPr lang="en-TH" sz="2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199BC4-2868-3842-9790-7FDF9B5D12B6}"/>
              </a:ext>
            </a:extLst>
          </p:cNvPr>
          <p:cNvSpPr txBox="1">
            <a:spLocks/>
          </p:cNvSpPr>
          <p:nvPr/>
        </p:nvSpPr>
        <p:spPr>
          <a:xfrm>
            <a:off x="6182160" y="2244027"/>
            <a:ext cx="2802575" cy="369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ธุรกิจ..รอด และรวย </a:t>
            </a:r>
            <a:r>
              <a:rPr lang="en-U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!!!</a:t>
            </a:r>
            <a:endParaRPr lang="en-TH" sz="2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9798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FBE5-0D7E-154E-A182-CF92E3FF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บริษัท  </a:t>
            </a: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ข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 จำกัด</a:t>
            </a:r>
            <a:b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งบกำไรขาดทุน</a:t>
            </a:r>
            <a:b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สำหรับปี สิ้นสุดวันที่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31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ธันวาคม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2559</a:t>
            </a:r>
            <a:endParaRPr lang="en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1D0A4-B12D-8948-823C-B4F27A06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53" y="1839272"/>
            <a:ext cx="7886700" cy="4807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/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ยอดขาย				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ต้นทุนขาย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กำไรขั้นต้น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ค่าใช้จ่ายจากการขาย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    ค่าใช้จ่ายจากการบริหาร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กำไรก่อนหักดอกเบี้ยและภาษี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ดอกเบี้ย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กำไรก่อนหักภาษี				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ภาษี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159511-9823-E44F-8E8B-F435A8A310FC}"/>
              </a:ext>
            </a:extLst>
          </p:cNvPr>
          <p:cNvCxnSpPr/>
          <p:nvPr/>
        </p:nvCxnSpPr>
        <p:spPr>
          <a:xfrm>
            <a:off x="1924334" y="1951630"/>
            <a:ext cx="4899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71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37A1-97EB-5D43-A8A1-14ECF0D5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การคำนวณหาต้นทุนขาย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0444-A8D1-7846-AA05-192A7DEA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ต้นทุนขาย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: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สินค้าต้นงวด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บวก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ซื้อระหว่างงวด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รวม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		xxx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 สินค้าปลายงวด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th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ต้นทุนขาย	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u="sng" dirty="0">
                <a:latin typeface="CordiaUPC" panose="020B0304020202020204" pitchFamily="34" charset="-34"/>
                <a:cs typeface="CordiaUPC" panose="020B0304020202020204" pitchFamily="34" charset="-34"/>
              </a:rPr>
              <a:t>xxx</a:t>
            </a:r>
            <a:endParaRPr lang="en-TH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1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53B1-1B67-5848-8041-C3EEB47C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5" name="Content Placeholder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E9EBC7F7-5D33-D146-B38F-A09BBBCAA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DDC2A6-5323-B84F-89D4-8D1CAFF3A4D0}"/>
              </a:ext>
            </a:extLst>
          </p:cNvPr>
          <p:cNvSpPr txBox="1">
            <a:spLocks/>
          </p:cNvSpPr>
          <p:nvPr/>
        </p:nvSpPr>
        <p:spPr>
          <a:xfrm>
            <a:off x="4113883" y="593170"/>
            <a:ext cx="4558629" cy="402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	Dr.  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			Cr.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/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ทุน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	Cr.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			Cr.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			Dr.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8C4D97-B134-C149-B35A-2F8D382F8EF4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องค์ประกอบของงบการเงิน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744DE3-7AC1-7542-8A04-AAE76487BD62}"/>
              </a:ext>
            </a:extLst>
          </p:cNvPr>
          <p:cNvSpPr txBox="1">
            <a:spLocks/>
          </p:cNvSpPr>
          <p:nvPr/>
        </p:nvSpPr>
        <p:spPr>
          <a:xfrm>
            <a:off x="2426217" y="5580398"/>
            <a:ext cx="5814830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สมการบัญชี 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+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ทุน</a:t>
            </a:r>
          </a:p>
          <a:p>
            <a:pPr algn="r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160,000 = 120,000 + 40,000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F689A-24DB-1D47-844B-7C4B9B7FD9AD}"/>
              </a:ext>
            </a:extLst>
          </p:cNvPr>
          <p:cNvSpPr txBox="1">
            <a:spLocks/>
          </p:cNvSpPr>
          <p:nvPr/>
        </p:nvSpPr>
        <p:spPr>
          <a:xfrm>
            <a:off x="2004462" y="4333217"/>
            <a:ext cx="6668050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เพิ่มขึ้น. บัญชีตนเอง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//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ลดลง บัญชีตรงกันข้าม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D04DC6-7208-AF4D-A2F5-A620ADB82030}"/>
              </a:ext>
            </a:extLst>
          </p:cNvPr>
          <p:cNvCxnSpPr/>
          <p:nvPr/>
        </p:nvCxnSpPr>
        <p:spPr>
          <a:xfrm>
            <a:off x="6557320" y="3982120"/>
            <a:ext cx="168372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E459F4-9A2F-8049-AF44-DF65229E2C50}"/>
              </a:ext>
            </a:extLst>
          </p:cNvPr>
          <p:cNvCxnSpPr/>
          <p:nvPr/>
        </p:nvCxnSpPr>
        <p:spPr>
          <a:xfrm>
            <a:off x="6557319" y="5318551"/>
            <a:ext cx="168372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5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A9E6D7-84F5-A644-93E8-D00983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51FF69-A1E4-DD48-8A14-EF284C1AF726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Dr.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4251B5-DA78-5146-909E-35B9DA0E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3943350" cy="5264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สินทรัพย์หมุนเวียน </a:t>
            </a:r>
            <a:r>
              <a:rPr lang="en-US" b="1" dirty="0"/>
              <a:t>/</a:t>
            </a:r>
            <a:r>
              <a:rPr lang="th-TH" b="1" dirty="0"/>
              <a:t>สินทรัพย์ระยะสั้น</a:t>
            </a:r>
          </a:p>
          <a:p>
            <a:r>
              <a:rPr lang="th-TH" dirty="0"/>
              <a:t>เงินสด</a:t>
            </a:r>
          </a:p>
          <a:p>
            <a:r>
              <a:rPr lang="th-TH" dirty="0"/>
              <a:t>เงินฝากธนาคาร </a:t>
            </a:r>
          </a:p>
          <a:p>
            <a:r>
              <a:rPr lang="th-TH" dirty="0"/>
              <a:t>ลูกหนี้ </a:t>
            </a:r>
          </a:p>
          <a:p>
            <a:r>
              <a:rPr lang="th-TH" dirty="0"/>
              <a:t>เงินให้กู้ยืมระยะสั้น</a:t>
            </a:r>
          </a:p>
          <a:p>
            <a:r>
              <a:rPr lang="th-TH" dirty="0"/>
              <a:t>วัสดุสำนักงาน</a:t>
            </a:r>
          </a:p>
          <a:p>
            <a:r>
              <a:rPr lang="th-TH" dirty="0"/>
              <a:t>ตั๋วเงินรับ</a:t>
            </a:r>
          </a:p>
          <a:p>
            <a:r>
              <a:rPr lang="th-TH" dirty="0"/>
              <a:t>สินค้าคงเหลือ</a:t>
            </a:r>
          </a:p>
          <a:p>
            <a:r>
              <a:rPr lang="th-TH" dirty="0">
                <a:highlight>
                  <a:srgbClr val="FFFF00"/>
                </a:highlight>
              </a:rPr>
              <a:t>ค่าใช้จ่ายล่วงหน้า</a:t>
            </a:r>
          </a:p>
          <a:p>
            <a:r>
              <a:rPr lang="th-TH" dirty="0">
                <a:highlight>
                  <a:srgbClr val="FFFF00"/>
                </a:highlight>
              </a:rPr>
              <a:t>รายได้ค้างรับ</a:t>
            </a:r>
          </a:p>
          <a:p>
            <a:endParaRPr lang="en-TH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AF458F9-BF20-3248-8075-46C756F1AC31}"/>
              </a:ext>
            </a:extLst>
          </p:cNvPr>
          <p:cNvSpPr txBox="1">
            <a:spLocks/>
          </p:cNvSpPr>
          <p:nvPr/>
        </p:nvSpPr>
        <p:spPr>
          <a:xfrm>
            <a:off x="4802065" y="1252293"/>
            <a:ext cx="3943350" cy="526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/>
              <a:t>สินทรัพย์ไม่หมุนเวียน </a:t>
            </a:r>
            <a:r>
              <a:rPr lang="en-US" b="1" dirty="0"/>
              <a:t>/ </a:t>
            </a:r>
            <a:r>
              <a:rPr lang="th-TH" b="1" dirty="0"/>
              <a:t>สินทรัพย์ระยะยาว</a:t>
            </a:r>
          </a:p>
          <a:p>
            <a:r>
              <a:rPr lang="th-TH" dirty="0"/>
              <a:t>ที่ดิน</a:t>
            </a:r>
          </a:p>
          <a:p>
            <a:r>
              <a:rPr lang="th-TH" dirty="0"/>
              <a:t>อาคาร </a:t>
            </a:r>
          </a:p>
          <a:p>
            <a:r>
              <a:rPr lang="th-TH" dirty="0"/>
              <a:t>อุปกรณ์ </a:t>
            </a:r>
          </a:p>
          <a:p>
            <a:r>
              <a:rPr lang="th-TH" dirty="0">
                <a:highlight>
                  <a:srgbClr val="FFFF00"/>
                </a:highlight>
              </a:rPr>
              <a:t>สิทธิบัตร</a:t>
            </a:r>
          </a:p>
          <a:p>
            <a:r>
              <a:rPr lang="th-TH" dirty="0">
                <a:highlight>
                  <a:srgbClr val="FFFF00"/>
                </a:highlight>
              </a:rPr>
              <a:t>ลิขสิทธิ์</a:t>
            </a:r>
          </a:p>
          <a:p>
            <a:r>
              <a:rPr lang="th-TH" dirty="0"/>
              <a:t>เครื่องหมายการค้า</a:t>
            </a:r>
          </a:p>
          <a:p>
            <a:r>
              <a:rPr lang="th-TH" dirty="0">
                <a:highlight>
                  <a:srgbClr val="FFFF00"/>
                </a:highlight>
              </a:rPr>
              <a:t>ค่าความนิยม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78040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A9E6D7-84F5-A644-93E8-D00983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51FF69-A1E4-DD48-8A14-EF284C1AF726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Cr.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4251B5-DA78-5146-909E-35B9DA0E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3943350" cy="526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หนี้สินหมุนเวียน</a:t>
            </a:r>
            <a:r>
              <a:rPr lang="en-US" b="1" dirty="0"/>
              <a:t>/</a:t>
            </a:r>
            <a:r>
              <a:rPr lang="th-TH" b="1" dirty="0"/>
              <a:t>หนี้สินระยะสั้น</a:t>
            </a:r>
          </a:p>
          <a:p>
            <a:r>
              <a:rPr lang="th-TH" dirty="0"/>
              <a:t>เงินเบิกเกินบัญชี</a:t>
            </a:r>
          </a:p>
          <a:p>
            <a:r>
              <a:rPr lang="th-TH" dirty="0"/>
              <a:t>เจ้าหนี้ </a:t>
            </a:r>
          </a:p>
          <a:p>
            <a:r>
              <a:rPr lang="th-TH" dirty="0"/>
              <a:t>ตั๋วเงินจ่ายระยะสั้น</a:t>
            </a:r>
          </a:p>
          <a:p>
            <a:r>
              <a:rPr lang="th-TH" dirty="0">
                <a:highlight>
                  <a:srgbClr val="FFFF00"/>
                </a:highlight>
              </a:rPr>
              <a:t>ค่าใช้จ่ายค้างจ่าย </a:t>
            </a:r>
          </a:p>
          <a:p>
            <a:r>
              <a:rPr lang="th-TH" dirty="0">
                <a:highlight>
                  <a:srgbClr val="FFFF00"/>
                </a:highlight>
              </a:rPr>
              <a:t>รายได้รับล่วงหน้า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AF458F9-BF20-3248-8075-46C756F1AC31}"/>
              </a:ext>
            </a:extLst>
          </p:cNvPr>
          <p:cNvSpPr txBox="1">
            <a:spLocks/>
          </p:cNvSpPr>
          <p:nvPr/>
        </p:nvSpPr>
        <p:spPr>
          <a:xfrm>
            <a:off x="4802065" y="1252293"/>
            <a:ext cx="3943350" cy="526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/>
              <a:t>หนี้สินไม่หมุนเวียน</a:t>
            </a:r>
            <a:r>
              <a:rPr lang="en-US" b="1" dirty="0"/>
              <a:t>/</a:t>
            </a:r>
            <a:r>
              <a:rPr lang="th-TH" b="1" dirty="0"/>
              <a:t>หนี้สินระยะยาว</a:t>
            </a:r>
          </a:p>
          <a:p>
            <a:r>
              <a:rPr lang="th-TH" dirty="0"/>
              <a:t>เงินกู้ระยะยาว</a:t>
            </a:r>
          </a:p>
          <a:p>
            <a:r>
              <a:rPr lang="th-TH" dirty="0"/>
              <a:t>หุ้นกู้</a:t>
            </a:r>
          </a:p>
          <a:p>
            <a:r>
              <a:rPr lang="th-TH" dirty="0"/>
              <a:t>ตั๋วเงินจ่ายระยะยาว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7340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A9E6D7-84F5-A644-93E8-D00983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51FF69-A1E4-DD48-8A14-EF284C1AF726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ทุน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Cr.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A832-8DC3-C84D-AB5A-45864D7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1" y="1585302"/>
            <a:ext cx="7886700" cy="18436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ส่วนของเจ้าของ หรือ ทุน 		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Cr.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กำไรสะสม			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Cr.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ถอนใช้ส่วนตัว </a:t>
            </a:r>
            <a:r>
              <a:rPr lang="en-US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/ </a:t>
            </a:r>
            <a:r>
              <a:rPr lang="th-TH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เงินถอน </a:t>
            </a:r>
            <a:r>
              <a:rPr lang="en-US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		Dr.</a:t>
            </a:r>
            <a:endParaRPr lang="en-TH" dirty="0"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924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A9E6D7-84F5-A644-93E8-D00983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51FF69-A1E4-DD48-8A14-EF284C1AF726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Cr.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A832-8DC3-C84D-AB5A-45864D7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1" y="1585302"/>
            <a:ext cx="7886700" cy="18436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รายได้จากการขาย 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รายได้ค่าบริการ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รายได้</a:t>
            </a:r>
            <a:r>
              <a:rPr lang="th-TH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อื่นๆ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435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A9E6D7-84F5-A644-93E8-D00983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667"/>
          <a:stretch/>
        </p:blipFill>
        <p:spPr>
          <a:xfrm>
            <a:off x="1" y="0"/>
            <a:ext cx="91439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51FF69-A1E4-DD48-8A14-EF284C1AF726}"/>
              </a:ext>
            </a:extLst>
          </p:cNvPr>
          <p:cNvSpPr txBox="1">
            <a:spLocks/>
          </p:cNvSpPr>
          <p:nvPr/>
        </p:nvSpPr>
        <p:spPr>
          <a:xfrm>
            <a:off x="5265493" y="0"/>
            <a:ext cx="3564182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Dr.</a:t>
            </a:r>
            <a:endParaRPr lang="en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A832-8DC3-C84D-AB5A-45864D7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1" y="1585301"/>
            <a:ext cx="3708889" cy="48037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เงินเดือน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ค่าเช่าอาคาร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ค่าโฆษณา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ค่านายหน้า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ค่าวัสดุสำนักงาน 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ค่าไฟฟ้า น้ำประปา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ค่าพาหนะ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ค่าดอกเบี้ยจ่าย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ค่าเสื่อมราคา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023267-F00D-764C-A208-60DC7EB8C694}"/>
              </a:ext>
            </a:extLst>
          </p:cNvPr>
          <p:cNvSpPr txBox="1">
            <a:spLocks/>
          </p:cNvSpPr>
          <p:nvPr/>
        </p:nvSpPr>
        <p:spPr>
          <a:xfrm>
            <a:off x="4689231" y="1585301"/>
            <a:ext cx="3826119" cy="480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ภาษีเงินได้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ค่าใช้จ่ายเบ็ดเตล็ด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ค่าเบี้ยประกันภัย</a:t>
            </a:r>
          </a:p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44445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18626</TotalTime>
  <Words>1709</Words>
  <Application>Microsoft Macintosh PowerPoint</Application>
  <PresentationFormat>On-screen Show (4:3)</PresentationFormat>
  <Paragraphs>577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บริษัท  ก ข ค จำกัด งบกำไรขาดทุน สำหรับปี สิ้นสุดวันที่ 31 ธันวาคม 2559</vt:lpstr>
      <vt:lpstr>การคำนวณหาต้นทุนขาย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Narumon c.</dc:creator>
  <cp:lastModifiedBy>Narumon c.</cp:lastModifiedBy>
  <cp:revision>44</cp:revision>
  <dcterms:created xsi:type="dcterms:W3CDTF">2020-07-18T10:23:45Z</dcterms:created>
  <dcterms:modified xsi:type="dcterms:W3CDTF">2022-02-25T06:07:43Z</dcterms:modified>
</cp:coreProperties>
</file>