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5" r:id="rId5"/>
    <p:sldId id="266" r:id="rId6"/>
    <p:sldId id="267" r:id="rId7"/>
    <p:sldId id="268" r:id="rId8"/>
    <p:sldId id="271" r:id="rId9"/>
    <p:sldId id="269" r:id="rId10"/>
    <p:sldId id="272" r:id="rId11"/>
    <p:sldId id="257" r:id="rId12"/>
    <p:sldId id="258" r:id="rId13"/>
    <p:sldId id="261" r:id="rId14"/>
    <p:sldId id="259" r:id="rId15"/>
    <p:sldId id="260" r:id="rId16"/>
    <p:sldId id="262" r:id="rId17"/>
    <p:sldId id="263" r:id="rId18"/>
    <p:sldId id="273" r:id="rId19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>
        <p:scale>
          <a:sx n="111" d="100"/>
          <a:sy n="111" d="100"/>
        </p:scale>
        <p:origin x="168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FDC5-10C8-4A38-9777-8E8379220E8C}" type="datetimeFigureOut">
              <a:rPr lang="th-TH" smtClean="0"/>
              <a:pPr/>
              <a:t>23/08/64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2A86-1BE8-4DCB-894E-AFFDD3AF0E0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/>
          <a:lstStyle/>
          <a:p>
            <a:r>
              <a:rPr lang="th-TH" altLang="ko-KR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  <a:cs typeface="Angsana New" pitchFamily="18" charset="-34"/>
              </a:rPr>
              <a:t> </a:t>
            </a:r>
            <a:b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  <a:cs typeface="Angsana New" pitchFamily="18" charset="-34"/>
              </a:rPr>
            </a:b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  <a:cs typeface="Angsana New" pitchFamily="18" charset="-34"/>
              </a:rPr>
              <a:t>(SWOT Analysis)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ความสำคัญการประเมินสภาพแวดล้อมภายในองค์กร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395288" y="1412875"/>
            <a:ext cx="82804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th-TH" altLang="ko-KR" b="1" dirty="0">
                <a:latin typeface="Angsana New" pitchFamily="18" charset="-34"/>
              </a:rPr>
              <a:t>          การประเมินสภาพแวดล้อมภายในองค์กร จะเป็นการประเมินปัจจัยต่าง  ๆ  ที่อยู่ภายใต้การควบคุมขององค์กร  เช่น  ทรัพยากรทางการเงิน  เครื่องจักร  อาคาร สถานที่  บุคลากร  และการดำเนินการต่าง ๆ ภายในองค์กร ทุก ๆ ด้าน </a:t>
            </a:r>
            <a:endParaRPr kumimoji="1" lang="en-US" altLang="ko-KR" b="1" dirty="0">
              <a:latin typeface="Angsana New" pitchFamily="18" charset="-34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gray">
          <a:xfrm>
            <a:off x="428596" y="3429000"/>
            <a:ext cx="8280400" cy="528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th-TH" altLang="ko-KR" b="1" dirty="0">
                <a:latin typeface="Angsana New" pitchFamily="18" charset="-34"/>
              </a:rPr>
              <a:t>เพื่อที่จะระบุจุดแข็งและจุดอ่อนขององค์กร</a:t>
            </a:r>
            <a:r>
              <a:rPr kumimoji="1" lang="th-TH" altLang="ko-KR" dirty="0">
                <a:latin typeface="Angsana New" pitchFamily="18" charset="-34"/>
              </a:rPr>
              <a:t> </a:t>
            </a:r>
            <a:endParaRPr kumimoji="1" lang="en-US" altLang="ko-KR" dirty="0">
              <a:latin typeface="Angsana New" pitchFamily="18" charset="-34"/>
              <a:ea typeface="Gulim" pitchFamily="34" charset="-127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428596" y="4099101"/>
            <a:ext cx="8280400" cy="2236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th-TH" altLang="ko-KR" b="1" dirty="0">
                <a:latin typeface="Angsana New" pitchFamily="18" charset="-34"/>
              </a:rPr>
              <a:t>          ช่วยให้เกิดการใช้ทรัพยากรที่คุ้มค่า  สร้างความได้เปรียบในการดำเนินกิจกรรม /โครงการ  และเป็นปัจจัยที่สำคัญในการสร้างคุณค่าให้เกิดขึ้นกับลูกค้า   ดังนั้น  ผู้บริหารจึงควรให้ความสำคัญกับการพิจารณาปัจจัยและทรัพยากรต่าง  ๆ  ขององค์กร  ซึ่งจะเป็นข้อมูลพื้นฐานที่สำคัญในการกำหนดทิศทางและกลยุทธ์ขององค์กรที่มีประสิทธิภาพ</a:t>
            </a:r>
            <a:r>
              <a:rPr kumimoji="1" lang="en-US" altLang="ko-KR" dirty="0">
                <a:latin typeface="Angsana New" pitchFamily="18" charset="-34"/>
                <a:ea typeface="Gulim" pitchFamily="34" charset="-127"/>
              </a:rPr>
              <a:t> </a:t>
            </a:r>
          </a:p>
        </p:txBody>
      </p:sp>
      <p:pic>
        <p:nvPicPr>
          <p:cNvPr id="7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กรณีศึกษา  เปิด</a:t>
            </a:r>
            <a:r>
              <a:rPr lang="th-TH" b="1" dirty="0" err="1"/>
              <a:t>วิก</a:t>
            </a:r>
            <a:r>
              <a:rPr lang="th-TH" b="1" dirty="0"/>
              <a:t>ละคร ย้อนดูการตลาด</a:t>
            </a:r>
          </a:p>
        </p:txBody>
      </p:sp>
      <p:pic>
        <p:nvPicPr>
          <p:cNvPr id="1026" name="Picture 2" descr="C:\Users\NCC\Pictures\DRAMATIC-HEAD-1140x5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5150"/>
            <a:ext cx="9144000" cy="3594114"/>
          </a:xfrm>
          <a:prstGeom prst="rect">
            <a:avLst/>
          </a:prstGeom>
          <a:noFill/>
        </p:spPr>
      </p:pic>
      <p:pic>
        <p:nvPicPr>
          <p:cNvPr id="1027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CC\Pictures\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33"/>
            <a:ext cx="9144000" cy="6849767"/>
          </a:xfrm>
          <a:prstGeom prst="rect">
            <a:avLst/>
          </a:prstGeom>
          <a:noFill/>
        </p:spPr>
      </p:pic>
      <p:pic>
        <p:nvPicPr>
          <p:cNvPr id="6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CC\Pictures\c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CC\Pictures\c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CC\Pictures\ch 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CC\Pictures\ch g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/>
              <a:t>คำสั่ง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ให้นักศึกษาวิเคราะห์เกี่ยวกับสถานการณ์ทางการตลาด </a:t>
            </a:r>
            <a:r>
              <a:rPr lang="en-US" dirty="0"/>
              <a:t>SWOT Analysis  </a:t>
            </a:r>
            <a:r>
              <a:rPr lang="th-TH" dirty="0"/>
              <a:t>ตัวเอง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Quick</a:t>
            </a:r>
            <a:endParaRPr lang="th-TH" u="sng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u="sng" dirty="0">
                <a:latin typeface="AngsanaUPC" pitchFamily="18" charset="-34"/>
                <a:cs typeface="AngsanaUPC" pitchFamily="18" charset="-34"/>
              </a:rPr>
              <a:t>คำสั่ง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 ให้นักศึกษาอธิบายให้ละเอียดมากที่สุด  (</a:t>
            </a:r>
            <a:r>
              <a:rPr lang="en-US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2</a:t>
            </a:r>
            <a:r>
              <a:rPr lang="en-US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คะแนน)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ความสำคัญของการวิเคราะห์สภาวะแวดล้อม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(SWOT Analysis)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     2.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ละครสร้างแบ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รนด์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คืออะไร อธิบาย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3.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วิเคราะห์จุดแข็ง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 Strengths 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ของช่อง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CH 7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4.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วิเคราะห์จุดอ่อน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(Weaknesses 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ของช่อง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CH 8  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5.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วิเคราะห์โอกาส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(Opportunities 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ของช่อง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GMM25  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6.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วิเคราะห์อุปสรรค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(Threats 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ของช่อง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CH 3  </a:t>
            </a:r>
          </a:p>
          <a:p>
            <a:pPr>
              <a:buNone/>
            </a:pP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85786" y="1500174"/>
            <a:ext cx="7561262" cy="4824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dirty="0"/>
              <a:t>เป็นเครื่องมือในการวิเคราะห์สถานการณ์  เพื่อให้ผู้บริหารรู้จุดแข็ง  </a:t>
            </a:r>
          </a:p>
          <a:p>
            <a:pPr algn="ctr"/>
            <a:r>
              <a:rPr lang="th-TH" sz="3200" dirty="0"/>
              <a:t>จุดอ่อน  โอกาส  และอุปสรรคขององค์กร </a:t>
            </a:r>
          </a:p>
          <a:p>
            <a:pPr algn="ctr"/>
            <a:r>
              <a:rPr lang="th-TH" sz="3200" dirty="0"/>
              <a:t>ซึ่งจะช่วยให้ทราบว่าองค์กรได้เดินทางมาถูกทิศและ</a:t>
            </a:r>
          </a:p>
          <a:p>
            <a:pPr algn="ctr"/>
            <a:r>
              <a:rPr lang="th-TH" sz="3200" dirty="0"/>
              <a:t>ไม่หลงทาง  นอกจากนี้ยังบอกได้ว่าองค์กรมีแรงขับไปยังเป้าหมาย</a:t>
            </a:r>
          </a:p>
          <a:p>
            <a:pPr algn="ctr"/>
            <a:r>
              <a:rPr lang="th-TH" sz="3200" dirty="0"/>
              <a:t>ได้ดีหรือไม่  มั่นใจได้อย่างไรว่าระบบการทำงานในองค์กร</a:t>
            </a:r>
          </a:p>
          <a:p>
            <a:pPr algn="ctr"/>
            <a:r>
              <a:rPr lang="th-TH" sz="3200" dirty="0"/>
              <a:t>ยังมีประสิทธิภาพอยู่  มีจุดอ่อนที่จะต้องปรับปรุงอย่างไร </a:t>
            </a:r>
          </a:p>
        </p:txBody>
      </p:sp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CC\Pictures\swot-anal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5857916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484438" y="1484313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3399"/>
                </a:solidFill>
              </a:rPr>
              <a:t>ปัจจัยที่ควรนำมาพิจารณา  </a:t>
            </a:r>
            <a:r>
              <a:rPr lang="en-US" sz="3200" b="1" dirty="0">
                <a:solidFill>
                  <a:srgbClr val="003399"/>
                </a:solidFill>
              </a:rPr>
              <a:t>2  </a:t>
            </a:r>
            <a:r>
              <a:rPr lang="th-TH" sz="3200" b="1" dirty="0">
                <a:solidFill>
                  <a:srgbClr val="003399"/>
                </a:solidFill>
              </a:rPr>
              <a:t>ส่วน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0825" y="2060575"/>
            <a:ext cx="8640763" cy="417671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1.  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ปัจจัยภายใน  (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Internal Environment Analysis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)  ได้แก่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endParaRPr lang="th-TH" sz="3200" dirty="0">
              <a:solidFill>
                <a:srgbClr val="003399"/>
              </a:solidFill>
              <a:latin typeface="Angsana New" pitchFamily="18" charset="-34"/>
            </a:endParaRPr>
          </a:p>
          <a:p>
            <a:pPr marL="342900" indent="-342900"/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	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	1.1  S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มาจาก </a:t>
            </a:r>
            <a:r>
              <a:rPr lang="en-US" sz="3200" i="1" dirty="0">
                <a:solidFill>
                  <a:srgbClr val="003399"/>
                </a:solidFill>
                <a:latin typeface="Angsana New" pitchFamily="18" charset="-34"/>
              </a:rPr>
              <a:t>Strengths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หมายถึง จุดเด่นหรือจุดแข็ง  ซึ่งเป็นผล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มาจากปัจจัยภายใน เป็นข้อดีที่เกิดจากสภาพแวดล้อมภายในองค์กร    เช่น 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จุดแข็งด้านส่วนประสม จุดแข็งด้านการเงิน   จุดแข็งด้านการผลิต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     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จุดแข็งด้านทรัพยากรบุคคล  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องค์กรจะต้องใช้ประโยชน์จากจุดแข็ง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ในการกำหนดกลยุทธ์ </a:t>
            </a:r>
          </a:p>
        </p:txBody>
      </p:sp>
      <p:pic>
        <p:nvPicPr>
          <p:cNvPr id="8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339975" y="1484313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>
                <a:solidFill>
                  <a:srgbClr val="003399"/>
                </a:solidFill>
              </a:rPr>
              <a:t>ปัจจัยที่ควรนำมาพิจารณา  </a:t>
            </a:r>
            <a:r>
              <a:rPr lang="en-US" sz="3200" b="1">
                <a:solidFill>
                  <a:srgbClr val="003399"/>
                </a:solidFill>
              </a:rPr>
              <a:t>2  </a:t>
            </a:r>
            <a:r>
              <a:rPr lang="th-TH" sz="3200" b="1">
                <a:solidFill>
                  <a:srgbClr val="003399"/>
                </a:solidFill>
              </a:rPr>
              <a:t>ส่วน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1188" y="1989138"/>
            <a:ext cx="7921625" cy="41767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1.  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ปัจจัยภายใน  (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Internal Environment Analysis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)  ได้แก่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endParaRPr lang="th-TH" sz="3200" dirty="0">
              <a:solidFill>
                <a:srgbClr val="003399"/>
              </a:solidFill>
              <a:latin typeface="Angsana New" pitchFamily="18" charset="-34"/>
            </a:endParaRPr>
          </a:p>
          <a:p>
            <a:pPr marL="342900" indent="-342900"/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	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1.2  W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มาจาก </a:t>
            </a:r>
            <a:r>
              <a:rPr lang="en-US" sz="3200" i="1" dirty="0">
                <a:solidFill>
                  <a:srgbClr val="003399"/>
                </a:solidFill>
                <a:latin typeface="Angsana New" pitchFamily="18" charset="-34"/>
              </a:rPr>
              <a:t>Weaknesses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      หมายถึง จุดด้อยหรือจุดอ่อน    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ซึ่งเป็นผลมาจากปัจจัยภายใน     เป็นปัญหาหรือข้อบกพร่องที่เกิด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จากสภาพแวดล้อมภายในต่างๆ ขององค์กร     ซึ่งองค์กรจะต้องหา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วิธีในการแก้ปัญหานั้น</a:t>
            </a:r>
          </a:p>
        </p:txBody>
      </p:sp>
      <p:pic>
        <p:nvPicPr>
          <p:cNvPr id="6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55875" y="1484313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3399"/>
                </a:solidFill>
              </a:rPr>
              <a:t>ปัจจัยที่ควรนำมาพิจารณา  </a:t>
            </a:r>
            <a:r>
              <a:rPr lang="en-US" sz="3200" b="1" dirty="0">
                <a:solidFill>
                  <a:srgbClr val="003399"/>
                </a:solidFill>
              </a:rPr>
              <a:t>2  </a:t>
            </a:r>
            <a:r>
              <a:rPr lang="th-TH" sz="3200" b="1" dirty="0">
                <a:solidFill>
                  <a:srgbClr val="003399"/>
                </a:solidFill>
              </a:rPr>
              <a:t>ส่วน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3688" y="2030413"/>
            <a:ext cx="8640762" cy="417671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2"/>
            </a:pP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ปัจจัยภายนอก  (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External Environment Analysis)  </a:t>
            </a:r>
            <a:endParaRPr lang="th-TH" sz="3200" b="1" dirty="0">
              <a:solidFill>
                <a:srgbClr val="003399"/>
              </a:solidFill>
              <a:latin typeface="Angsana New" pitchFamily="18" charset="-34"/>
            </a:endParaRPr>
          </a:p>
          <a:p>
            <a:pPr marL="342900" indent="-342900"/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	2.1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ได้แก่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  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O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มาจาก </a:t>
            </a:r>
            <a:r>
              <a:rPr lang="en-US" sz="3200" i="1" dirty="0">
                <a:solidFill>
                  <a:srgbClr val="003399"/>
                </a:solidFill>
                <a:latin typeface="Angsana New" pitchFamily="18" charset="-34"/>
              </a:rPr>
              <a:t>Opportunities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หมายถึง โอกาส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เป็นผลจากการ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ที่สภาพแวดล้อมภายนอกขององค์กรเอื้อประโยชน์     หรือ  ส่งเสริมการ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ดำเนินงานขององค์กร    โอกาสแตกต่างจากจุดแข็งตรงที่โอกาสนั้นเป็น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ผลมาจากสภาพแวดล้อมภายนอก     แต่จุดแข็งนั้นเป็นผลมาจาก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สภาพแวดล้อมภายในผู้บริหารที่ดีจะต้องเสาะแสวงหาโอกาสอยู่เสมอ </a:t>
            </a:r>
          </a:p>
          <a:p>
            <a:pPr marL="342900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และใช้ประโยชน์จากโอกาสนั้น</a:t>
            </a:r>
          </a:p>
        </p:txBody>
      </p:sp>
      <p:pic>
        <p:nvPicPr>
          <p:cNvPr id="7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55875" y="1628775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>
                <a:solidFill>
                  <a:srgbClr val="003399"/>
                </a:solidFill>
              </a:rPr>
              <a:t>ปัจจัยที่ควรนำมาพิจารณา  </a:t>
            </a:r>
            <a:r>
              <a:rPr lang="en-US" sz="3200" b="1" dirty="0">
                <a:solidFill>
                  <a:srgbClr val="003399"/>
                </a:solidFill>
              </a:rPr>
              <a:t>2  </a:t>
            </a:r>
            <a:r>
              <a:rPr lang="th-TH" sz="3200" b="1" dirty="0">
                <a:solidFill>
                  <a:srgbClr val="003399"/>
                </a:solidFill>
              </a:rPr>
              <a:t>ส่วน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21" y="2357431"/>
            <a:ext cx="8501122" cy="400052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800100" lvl="1" indent="-342900"/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2.  </a:t>
            </a:r>
            <a:r>
              <a:rPr lang="th-TH" sz="3200" b="1" dirty="0">
                <a:solidFill>
                  <a:srgbClr val="003399"/>
                </a:solidFill>
                <a:latin typeface="Angsana New" pitchFamily="18" charset="-34"/>
              </a:rPr>
              <a:t>ปัจจัยภายนอก  (</a:t>
            </a: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External Environment Analysis)</a:t>
            </a:r>
            <a:r>
              <a:rPr lang="en-US" sz="3200" dirty="0">
                <a:latin typeface="Angsana New" pitchFamily="18" charset="-34"/>
              </a:rPr>
              <a:t> </a:t>
            </a:r>
          </a:p>
          <a:p>
            <a:pPr marL="800100" lvl="1" indent="-342900"/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	2.2    T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มาจาก </a:t>
            </a:r>
            <a:r>
              <a:rPr lang="en-US" sz="3200" i="1" dirty="0">
                <a:solidFill>
                  <a:srgbClr val="003399"/>
                </a:solidFill>
                <a:latin typeface="Angsana New" pitchFamily="18" charset="-34"/>
              </a:rPr>
              <a:t>Threats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หมายถึง อุปสรรค</a:t>
            </a:r>
            <a:r>
              <a:rPr lang="en-US" sz="3200" dirty="0">
                <a:solidFill>
                  <a:srgbClr val="003399"/>
                </a:solidFill>
                <a:latin typeface="Angsana New" pitchFamily="18" charset="-34"/>
              </a:rPr>
              <a:t> </a:t>
            </a:r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 เป็นข้อจำกัดที่เกิดจาก</a:t>
            </a:r>
          </a:p>
          <a:p>
            <a:pPr marL="800100" lvl="1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สภาพแวดล้อมภายนอก ซึ่งการบริหารจำเป็นต้องปรับกลยุทธ์ให้</a:t>
            </a:r>
          </a:p>
          <a:p>
            <a:pPr marL="800100" lvl="1" indent="-342900"/>
            <a:r>
              <a:rPr lang="th-TH" sz="3200" dirty="0">
                <a:solidFill>
                  <a:srgbClr val="003399"/>
                </a:solidFill>
                <a:latin typeface="Angsana New" pitchFamily="18" charset="-34"/>
              </a:rPr>
              <a:t>สอดคล้องและพยายามขจัดอุปสรรค ต่างๆ ที่เกิดขึ้นให้ได้จริง</a:t>
            </a: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pic>
        <p:nvPicPr>
          <p:cNvPr id="7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ko-KR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การวิเคราะห์สภาวะแวดล้อม </a:t>
            </a:r>
            <a:r>
              <a:rPr lang="en-US" altLang="ko-KR" dirty="0">
                <a:solidFill>
                  <a:schemeClr val="tx2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(SWOT Analysis) </a:t>
            </a:r>
            <a:endParaRPr lang="th-TH" dirty="0"/>
          </a:p>
        </p:txBody>
      </p:sp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3143240" y="1285860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3399"/>
                </a:solidFill>
                <a:latin typeface="Angsana New" pitchFamily="18" charset="-34"/>
              </a:rPr>
              <a:t>SWOT    Analysis    Framework</a:t>
            </a:r>
            <a:endParaRPr lang="th-TH" sz="3200" b="1" dirty="0">
              <a:solidFill>
                <a:srgbClr val="003399"/>
              </a:solidFill>
              <a:latin typeface="Angsana New" pitchFamily="18" charset="-34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1285852" y="2000240"/>
          <a:ext cx="6864350" cy="4379595"/>
        </p:xfrm>
        <a:graphic>
          <a:graphicData uri="http://schemas.openxmlformats.org/drawingml/2006/table">
            <a:tbl>
              <a:tblPr/>
              <a:tblGrid>
                <a:gridCol w="348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Environmental Scan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          /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\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Internal Analysis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   External Analysis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/ \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           / \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Strengths   Weaknesses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   Opportunities   Threats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|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SWOT Matrix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3" descr="C:\Users\NCC\Pictures\nam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CC\Pictures\SWOT-Analysis-examp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724528"/>
          </a:xfrm>
          <a:prstGeom prst="rect">
            <a:avLst/>
          </a:prstGeom>
          <a:noFill/>
        </p:spPr>
      </p:pic>
      <p:pic>
        <p:nvPicPr>
          <p:cNvPr id="5" name="Picture 3" descr="C:\Users\NCC\Pictures\nam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598" y="6521452"/>
            <a:ext cx="1387402" cy="33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654</Words>
  <Application>Microsoft Macintosh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Angsana New</vt:lpstr>
      <vt:lpstr>AngsanaUPC</vt:lpstr>
      <vt:lpstr>Arial</vt:lpstr>
      <vt:lpstr>Calibri</vt:lpstr>
      <vt:lpstr>ชุดรูปแบบของ Office</vt:lpstr>
      <vt:lpstr>การวิเคราะห์สภาวะแวดล้อม   (SWOT Analysis)</vt:lpstr>
      <vt:lpstr>การวิเคราะห์สภาวะแวดล้อม  (SWOT Analysis) </vt:lpstr>
      <vt:lpstr>PowerPoint Presentation</vt:lpstr>
      <vt:lpstr>การวิเคราะห์สภาวะแวดล้อม  (SWOT Analysis) </vt:lpstr>
      <vt:lpstr>การวิเคราะห์สภาวะแวดล้อม  (SWOT Analysis) </vt:lpstr>
      <vt:lpstr>การวิเคราะห์สภาวะแวดล้อม  (SWOT Analysis) </vt:lpstr>
      <vt:lpstr>การวิเคราะห์สภาวะแวดล้อม  (SWOT Analysis) </vt:lpstr>
      <vt:lpstr>การวิเคราะห์สภาวะแวดล้อม  (SWOT Analysis) </vt:lpstr>
      <vt:lpstr>PowerPoint Presentation</vt:lpstr>
      <vt:lpstr>ความสำคัญการประเมินสภาพแวดล้อมภายในองค์กร</vt:lpstr>
      <vt:lpstr>กรณีศึกษา  เปิดวิกละคร ย้อนดูการตลาด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คำสั่ง</vt:lpstr>
      <vt:lpstr>Quick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Corporate Edition</dc:creator>
  <cp:lastModifiedBy>Narumon c.</cp:lastModifiedBy>
  <cp:revision>14</cp:revision>
  <dcterms:created xsi:type="dcterms:W3CDTF">2015-06-20T00:52:42Z</dcterms:created>
  <dcterms:modified xsi:type="dcterms:W3CDTF">2021-08-23T07:09:49Z</dcterms:modified>
</cp:coreProperties>
</file>