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29"/>
  </p:notesMasterIdLst>
  <p:handoutMasterIdLst>
    <p:handoutMasterId r:id="rId30"/>
  </p:handoutMasterIdLst>
  <p:sldIdLst>
    <p:sldId id="295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4" r:id="rId10"/>
    <p:sldId id="303" r:id="rId11"/>
    <p:sldId id="305" r:id="rId12"/>
    <p:sldId id="306" r:id="rId13"/>
    <p:sldId id="307" r:id="rId14"/>
    <p:sldId id="308" r:id="rId15"/>
    <p:sldId id="309" r:id="rId16"/>
    <p:sldId id="313" r:id="rId17"/>
    <p:sldId id="310" r:id="rId18"/>
    <p:sldId id="311" r:id="rId19"/>
    <p:sldId id="312" r:id="rId20"/>
    <p:sldId id="320" r:id="rId21"/>
    <p:sldId id="314" r:id="rId22"/>
    <p:sldId id="315" r:id="rId23"/>
    <p:sldId id="316" r:id="rId24"/>
    <p:sldId id="317" r:id="rId25"/>
    <p:sldId id="318" r:id="rId26"/>
    <p:sldId id="319" r:id="rId27"/>
    <p:sldId id="321" r:id="rId2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6pPr>
    <a:lvl7pPr marL="27432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7pPr>
    <a:lvl8pPr marL="32004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8pPr>
    <a:lvl9pPr marL="36576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6633"/>
    <a:srgbClr val="99CCFF"/>
    <a:srgbClr val="FFCCFF"/>
    <a:srgbClr val="CCCCFF"/>
    <a:srgbClr val="336600"/>
    <a:srgbClr val="99FF99"/>
    <a:srgbClr val="FFFF99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88"/>
    </p:cViewPr>
  </p:sorterViewPr>
  <p:notesViewPr>
    <p:cSldViewPr>
      <p:cViewPr varScale="1">
        <p:scale>
          <a:sx n="67" d="100"/>
          <a:sy n="67" d="100"/>
        </p:scale>
        <p:origin x="-3158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image" Target="../media/image3.wmf"/><Relationship Id="rId4" Type="http://schemas.openxmlformats.org/officeDocument/2006/relationships/image" Target="../media/image4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0.wmf"/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image" Target="../media/image3.wmf"/><Relationship Id="rId4" Type="http://schemas.openxmlformats.org/officeDocument/2006/relationships/image" Target="../media/image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wmf"/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4" name="Rectangle 1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876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 i="1" dirty="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Marketing Principles</a:t>
            </a:r>
            <a:endParaRPr lang="th-TH"/>
          </a:p>
          <a:p>
            <a:pPr>
              <a:defRPr/>
            </a:pPr>
            <a:r>
              <a:rPr lang="en-US"/>
              <a:t>8. Place</a:t>
            </a:r>
            <a:endParaRPr lang="th-TH"/>
          </a:p>
        </p:txBody>
      </p:sp>
      <p:sp>
        <p:nvSpPr>
          <p:cNvPr id="23565" name="Rectangle 1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4953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 dirty="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@</a:t>
            </a:r>
            <a:r>
              <a:rPr lang="en-US" err="1"/>
              <a:t>Ajarnauay</a:t>
            </a:r>
            <a:endParaRPr lang="th-TH"/>
          </a:p>
        </p:txBody>
      </p:sp>
      <p:sp>
        <p:nvSpPr>
          <p:cNvPr id="23566" name="Rectangle 14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1200" y="8686800"/>
            <a:ext cx="1066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pitchFamily="18" charset="0"/>
              </a:defRPr>
            </a:lvl1pPr>
          </a:lstStyle>
          <a:p>
            <a:pPr>
              <a:defRPr/>
            </a:pPr>
            <a:fld id="{E4AA7EB0-6767-4E51-AF26-86E9011C90EA}" type="slidenum">
              <a:rPr lang="th-TH"/>
              <a:pPr>
                <a:defRPr/>
              </a:pPr>
              <a:t>‹#›</a:t>
            </a:fld>
            <a:endParaRPr lang="th-TH"/>
          </a:p>
          <a:p>
            <a:pPr>
              <a:defRPr/>
            </a:pPr>
            <a:fld id="{83FC09E2-E51C-4C7D-A530-7773FE3FEE5D}" type="datetime5">
              <a:rPr lang="th-TH"/>
              <a:pPr>
                <a:defRPr/>
              </a:pPr>
              <a:t>สิงหาคม 60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78344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0"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0"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b="0"/>
            </a:lvl1pPr>
          </a:lstStyle>
          <a:p>
            <a:pPr>
              <a:defRPr/>
            </a:pPr>
            <a:fld id="{5F36341D-DD47-4DC0-A381-7EC8B3068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78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algn="l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 algn="l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 algn="l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 algn="l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 algn="l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r">
              <a:spcBef>
                <a:spcPct val="0"/>
              </a:spcBef>
            </a:pPr>
            <a:fld id="{561F85C9-BFD7-48F2-8BA4-706C2380B456}" type="slidenum">
              <a:rPr kumimoji="0" lang="en-US" altLang="th-TH" smtClean="0"/>
              <a:pPr algn="r">
                <a:spcBef>
                  <a:spcPct val="0"/>
                </a:spcBef>
              </a:pPr>
              <a:t>10</a:t>
            </a:fld>
            <a:endParaRPr kumimoji="0" lang="en-US" altLang="th-TH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altLang="th-TH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algn="l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ngsana New" pitchFamily="18" charset="-34"/>
              </a:defRPr>
            </a:lvl1pPr>
            <a:lvl2pPr marL="742950" indent="-285750" algn="l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ngsana New" pitchFamily="18" charset="-34"/>
              </a:defRPr>
            </a:lvl2pPr>
            <a:lvl3pPr marL="1143000" indent="-228600" algn="l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ngsana New" pitchFamily="18" charset="-34"/>
              </a:defRPr>
            </a:lvl3pPr>
            <a:lvl4pPr marL="1600200" indent="-228600" algn="l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ngsana New" pitchFamily="18" charset="-34"/>
              </a:defRPr>
            </a:lvl4pPr>
            <a:lvl5pPr marL="2057400" indent="-228600" algn="l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ngsana New" pitchFamily="18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ngsana New" pitchFamily="18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ngsana New" pitchFamily="18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ngsana New" pitchFamily="18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ngsana New" pitchFamily="18" charset="-34"/>
              </a:defRPr>
            </a:lvl9pPr>
          </a:lstStyle>
          <a:p>
            <a:pPr algn="r">
              <a:spcBef>
                <a:spcPct val="0"/>
              </a:spcBef>
            </a:pPr>
            <a:fld id="{5DB99DCB-CA59-44E0-8670-BEC9798C41C6}" type="slidenum">
              <a:rPr kumimoji="0" lang="en-US" altLang="th-TH" smtClean="0"/>
              <a:pPr algn="r">
                <a:spcBef>
                  <a:spcPct val="0"/>
                </a:spcBef>
              </a:pPr>
              <a:t>12</a:t>
            </a:fld>
            <a:endParaRPr kumimoji="0" lang="en-US" altLang="th-TH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th-TH" altLang="th-TH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1A6E4-5F25-4AD9-BAD3-FFE95097B85B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52A36-B8AA-47C5-A56A-611B62038865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7526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10D8F-AD9A-4E3E-90BC-8F3C03D8AB67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CB495-466C-4B42-BD0D-9A88B7756769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1495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1BBD6-DA87-48D9-96E8-20111A64F585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F15E4-8230-401A-8D51-9FD868FC74A8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018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07E74-6CD7-45C2-A1AE-EF4B89A5C315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666A3-262F-4F75-9109-FC3647888E56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9946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C858C-6B75-40C7-BE39-8E2D3DA15151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1CFC7-19F3-492B-A83E-725D4AD32E4F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099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693E2-924D-481A-B93C-5F2FF01D8F27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09457-B80C-457A-A443-5ABB4D8BA504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408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2AEF8-4D30-45BD-B247-E7DF3B8008CC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E5820-9909-4BE7-88C7-97C6011F22F1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434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1262F-A86C-4F35-AE33-18986869F6C5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4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56FD3-5351-4DB8-AFA6-3FDE1AA62478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559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4CD6B-BF13-4E59-84FE-14E69CBD6BC2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3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A5AAA-BF86-4DC3-8BE5-5AE66617F0E5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82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EED9-274B-46EA-B6CB-C3719D6909DC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66499-FF34-461A-A92D-F7CD7250DD8E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282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6E989-F027-496C-9B30-0C4561EB0034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26138-83C0-4461-9881-B00EA12DBC49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290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2051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altLang="th-TH" smtClean="0"/>
              <a:t>ระดับที่สอง</a:t>
            </a:r>
          </a:p>
          <a:p>
            <a:pPr lvl="2"/>
            <a:r>
              <a:rPr lang="th-TH" altLang="th-TH" smtClean="0"/>
              <a:t>ระดับที่สาม</a:t>
            </a:r>
          </a:p>
          <a:p>
            <a:pPr lvl="3"/>
            <a:r>
              <a:rPr lang="th-TH" altLang="th-TH" smtClean="0"/>
              <a:t>ระดับที่สี่</a:t>
            </a:r>
          </a:p>
          <a:p>
            <a:pPr lvl="4"/>
            <a:r>
              <a:rPr lang="th-TH" altLang="th-TH" smtClean="0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017E385-C372-446A-BA77-F437B7684C7D}" type="datetimeFigureOut">
              <a:rPr lang="th-TH" smtClean="0"/>
              <a:pPr>
                <a:defRPr/>
              </a:pPr>
              <a:t>11/08/60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A4F93C-A43A-4906-8A29-366EBD18AD95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10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3.bin"/><Relationship Id="rId4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6.vml"/><Relationship Id="rId1" Type="http://schemas.openxmlformats.org/officeDocument/2006/relationships/themeOverride" Target="../theme/themeOverride11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16.bin"/><Relationship Id="rId2" Type="http://schemas.openxmlformats.org/officeDocument/2006/relationships/vmlDrawing" Target="../drawings/vmlDrawing7.vml"/><Relationship Id="rId1" Type="http://schemas.openxmlformats.org/officeDocument/2006/relationships/themeOverride" Target="../theme/themeOverride12.x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4.wmf"/><Relationship Id="rId4" Type="http://schemas.openxmlformats.org/officeDocument/2006/relationships/notesSlide" Target="../notesSlides/notesSlide2.xml"/><Relationship Id="rId9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.wmf"/><Relationship Id="rId2" Type="http://schemas.openxmlformats.org/officeDocument/2006/relationships/vmlDrawing" Target="../drawings/vmlDrawing8.vml"/><Relationship Id="rId1" Type="http://schemas.openxmlformats.org/officeDocument/2006/relationships/themeOverride" Target="../theme/themeOverride13.x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4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2.wmf"/><Relationship Id="rId2" Type="http://schemas.openxmlformats.org/officeDocument/2006/relationships/vmlDrawing" Target="../drawings/vmlDrawing9.vml"/><Relationship Id="rId1" Type="http://schemas.openxmlformats.org/officeDocument/2006/relationships/themeOverride" Target="../theme/themeOverride14.x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11.e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0.vml"/><Relationship Id="rId1" Type="http://schemas.openxmlformats.org/officeDocument/2006/relationships/themeOverride" Target="../theme/themeOverride15.x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2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1.vml"/><Relationship Id="rId1" Type="http://schemas.openxmlformats.org/officeDocument/2006/relationships/themeOverride" Target="../theme/themeOverride17.x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2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2.vml"/><Relationship Id="rId1" Type="http://schemas.openxmlformats.org/officeDocument/2006/relationships/themeOverride" Target="../theme/themeOverride18.x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2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.wmf"/><Relationship Id="rId2" Type="http://schemas.openxmlformats.org/officeDocument/2006/relationships/vmlDrawing" Target="../drawings/vmlDrawing13.vml"/><Relationship Id="rId1" Type="http://schemas.openxmlformats.org/officeDocument/2006/relationships/themeOverride" Target="../theme/themeOverride19.x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4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17.wmf"/><Relationship Id="rId2" Type="http://schemas.openxmlformats.org/officeDocument/2006/relationships/vmlDrawing" Target="../drawings/vmlDrawing14.vml"/><Relationship Id="rId1" Type="http://schemas.openxmlformats.org/officeDocument/2006/relationships/themeOverride" Target="../theme/themeOverride20.x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16.emf"/><Relationship Id="rId4" Type="http://schemas.openxmlformats.org/officeDocument/2006/relationships/oleObject" Target="../embeddings/oleObject32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9.emf"/><Relationship Id="rId2" Type="http://schemas.openxmlformats.org/officeDocument/2006/relationships/vmlDrawing" Target="../drawings/vmlDrawing15.vml"/><Relationship Id="rId1" Type="http://schemas.openxmlformats.org/officeDocument/2006/relationships/themeOverride" Target="../theme/themeOverride21.x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18.emf"/><Relationship Id="rId4" Type="http://schemas.openxmlformats.org/officeDocument/2006/relationships/oleObject" Target="../embeddings/oleObject34.bin"/><Relationship Id="rId9" Type="http://schemas.openxmlformats.org/officeDocument/2006/relationships/image" Target="../media/image20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6.vml"/><Relationship Id="rId1" Type="http://schemas.openxmlformats.org/officeDocument/2006/relationships/themeOverride" Target="../theme/themeOverride22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3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7.vml"/><Relationship Id="rId1" Type="http://schemas.openxmlformats.org/officeDocument/2006/relationships/themeOverride" Target="../theme/themeOverride23.x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38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8.vml"/><Relationship Id="rId1" Type="http://schemas.openxmlformats.org/officeDocument/2006/relationships/themeOverride" Target="../theme/themeOverride24.x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39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9.vml"/><Relationship Id="rId1" Type="http://schemas.openxmlformats.org/officeDocument/2006/relationships/themeOverride" Target="../theme/themeOverride25.x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4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0.vml"/><Relationship Id="rId1" Type="http://schemas.openxmlformats.org/officeDocument/2006/relationships/themeOverride" Target="../theme/themeOverride26.x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41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7.bin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6.bin"/><Relationship Id="rId2" Type="http://schemas.openxmlformats.org/officeDocument/2006/relationships/vmlDrawing" Target="../drawings/vmlDrawing1.vml"/><Relationship Id="rId16" Type="http://schemas.openxmlformats.org/officeDocument/2006/relationships/oleObject" Target="../embeddings/oleObject9.bin"/><Relationship Id="rId1" Type="http://schemas.openxmlformats.org/officeDocument/2006/relationships/themeOverride" Target="../theme/themeOverride4.x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1.wmf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3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Relationship Id="rId1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8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4.vml"/><Relationship Id="rId1" Type="http://schemas.openxmlformats.org/officeDocument/2006/relationships/themeOverride" Target="../theme/themeOverride9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6"/>
          <p:cNvSpPr>
            <a:spLocks noChangeShapeType="1"/>
          </p:cNvSpPr>
          <p:nvPr/>
        </p:nvSpPr>
        <p:spPr bwMode="auto">
          <a:xfrm flipV="1">
            <a:off x="744538" y="3276600"/>
            <a:ext cx="83820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48142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685800" y="2251075"/>
            <a:ext cx="7772400" cy="1143000"/>
          </a:xfrm>
        </p:spPr>
        <p:txBody>
          <a:bodyPr/>
          <a:lstStyle/>
          <a:p>
            <a:pPr eaLnBrk="1" hangingPunct="1"/>
            <a:r>
              <a:rPr lang="th-TH" altLang="th-TH" smtClean="0"/>
              <a:t>การจัดจำหน่าย</a:t>
            </a:r>
          </a:p>
        </p:txBody>
      </p:sp>
      <p:sp>
        <p:nvSpPr>
          <p:cNvPr id="48143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429000"/>
            <a:ext cx="7512050" cy="2971800"/>
          </a:xfrm>
        </p:spPr>
        <p:txBody>
          <a:bodyPr rtlCol="0">
            <a:normAutofit/>
          </a:bodyPr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sz="3600" b="1" dirty="0" smtClean="0">
                <a:solidFill>
                  <a:schemeClr val="tx1"/>
                </a:solidFill>
              </a:rPr>
              <a:t> ความหมายและความสำคัญของการจัดจำหน่าย</a:t>
            </a: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sz="3600" b="1" dirty="0" smtClean="0">
                <a:solidFill>
                  <a:schemeClr val="tx1"/>
                </a:solidFill>
              </a:rPr>
              <a:t> โครงสร้างของช่องทางการจัดจำหน่าย</a:t>
            </a: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sz="3600" b="1" dirty="0" smtClean="0">
                <a:solidFill>
                  <a:schemeClr val="tx1"/>
                </a:solidFill>
              </a:rPr>
              <a:t> การกระจายตัวสินค้า</a:t>
            </a:r>
          </a:p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th-TH" sz="3600" b="1" dirty="0" smtClean="0">
                <a:solidFill>
                  <a:schemeClr val="tx1"/>
                </a:solidFill>
              </a:rPr>
              <a:t> การค้าส่งและการค้าปลีก</a:t>
            </a:r>
          </a:p>
        </p:txBody>
      </p:sp>
      <p:sp>
        <p:nvSpPr>
          <p:cNvPr id="48144" name="WordArt 16"/>
          <p:cNvSpPr>
            <a:spLocks noChangeArrowheads="1" noChangeShapeType="1" noTextEdit="1"/>
          </p:cNvSpPr>
          <p:nvPr/>
        </p:nvSpPr>
        <p:spPr bwMode="auto">
          <a:xfrm>
            <a:off x="6705600" y="914400"/>
            <a:ext cx="16002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th-TH" sz="3600" kern="10">
                <a:ln w="12700" cap="sq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66FF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+mn-cs"/>
                <a:ea typeface="+mn-cs"/>
              </a:rPr>
              <a:t>8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2" grpId="0" autoUpdateAnimBg="0"/>
      <p:bldP spid="48143" grpId="0" autoUpdateAnimBg="0"/>
      <p:bldP spid="4814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3. การจัดการสินค้าคงคลัง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sz="3600" smtClean="0"/>
              <a:t>พยากรณ์การขาย</a:t>
            </a:r>
          </a:p>
          <a:p>
            <a:pPr eaLnBrk="1" hangingPunct="1"/>
            <a:r>
              <a:rPr lang="th-TH" altLang="th-TH" sz="3600" smtClean="0"/>
              <a:t>กำหนดนโยบายสินค้าคงคลัง (ปริมาณที่จัดเก็บ)</a:t>
            </a:r>
          </a:p>
          <a:p>
            <a:pPr eaLnBrk="1" hangingPunct="1"/>
            <a:r>
              <a:rPr lang="th-TH" altLang="th-TH" sz="3600" smtClean="0"/>
              <a:t>พิจารณาค่าใช้จ่ายในการจัดเก็บสินค้า </a:t>
            </a:r>
            <a:br>
              <a:rPr lang="th-TH" altLang="th-TH" sz="3600" smtClean="0"/>
            </a:br>
            <a:r>
              <a:rPr lang="th-TH" altLang="th-TH" sz="3600" smtClean="0"/>
              <a:t>และค่าใช้จ่ายในการสั่งซื้อ</a:t>
            </a:r>
          </a:p>
        </p:txBody>
      </p:sp>
      <p:graphicFrame>
        <p:nvGraphicFramePr>
          <p:cNvPr id="11268" name="Object 5"/>
          <p:cNvGraphicFramePr>
            <a:graphicFrameLocks noChangeAspect="1"/>
          </p:cNvGraphicFramePr>
          <p:nvPr/>
        </p:nvGraphicFramePr>
        <p:xfrm>
          <a:off x="6519863" y="4038600"/>
          <a:ext cx="2624137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Clip" r:id="rId5" imgW="706831" imgH="759866" progId="MS_ClipArt_Gallery.2">
                  <p:embed/>
                </p:oleObj>
              </mc:Choice>
              <mc:Fallback>
                <p:oleObj name="Clip" r:id="rId5" imgW="706831" imgH="759866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9863" y="4038600"/>
                        <a:ext cx="2624137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4. การจัดการคลังสินค้า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การเลือกทำเลที่ตั้ง</a:t>
            </a:r>
          </a:p>
          <a:p>
            <a:pPr eaLnBrk="1" hangingPunct="1"/>
            <a:r>
              <a:rPr lang="th-TH" altLang="th-TH" smtClean="0"/>
              <a:t>การตัดสินใจเกี่ยวกับการเป็นเจ้าของคลังสินค้า</a:t>
            </a:r>
          </a:p>
          <a:p>
            <a:pPr lvl="1" eaLnBrk="1" hangingPunct="1">
              <a:lnSpc>
                <a:spcPct val="90000"/>
              </a:lnSpc>
            </a:pPr>
            <a:r>
              <a:rPr lang="th-TH" altLang="th-TH" sz="3200" smtClean="0"/>
              <a:t>สร้างคลังสินค้าเอง</a:t>
            </a:r>
            <a:r>
              <a:rPr lang="en-US" altLang="th-TH" sz="3200" smtClean="0"/>
              <a:t> (Own Warehouse)</a:t>
            </a:r>
            <a:endParaRPr lang="th-TH" altLang="th-TH" sz="3200" smtClean="0"/>
          </a:p>
          <a:p>
            <a:pPr lvl="1" eaLnBrk="1" hangingPunct="1">
              <a:lnSpc>
                <a:spcPct val="90000"/>
              </a:lnSpc>
            </a:pPr>
            <a:r>
              <a:rPr lang="th-TH" altLang="th-TH" sz="3200" smtClean="0"/>
              <a:t>เช่าคลังสินค้าสาธารณะ (</a:t>
            </a:r>
            <a:r>
              <a:rPr lang="en-US" altLang="th-TH" sz="3200" smtClean="0"/>
              <a:t>Public Warehouse)</a:t>
            </a:r>
          </a:p>
          <a:p>
            <a:pPr eaLnBrk="1" hangingPunct="1"/>
            <a:r>
              <a:rPr lang="th-TH" altLang="th-TH" smtClean="0"/>
              <a:t>อาจมีชื่อเรียกอื่น ๆ เช่น </a:t>
            </a:r>
            <a:r>
              <a:rPr lang="en-US" altLang="th-TH" smtClean="0"/>
              <a:t>Stockist, Depot,</a:t>
            </a:r>
            <a:br>
              <a:rPr lang="en-US" altLang="th-TH" smtClean="0"/>
            </a:br>
            <a:r>
              <a:rPr lang="en-US" altLang="th-TH" smtClean="0"/>
              <a:t>Distribution Center (DC),</a:t>
            </a:r>
            <a:br>
              <a:rPr lang="en-US" altLang="th-TH" smtClean="0"/>
            </a:br>
            <a:r>
              <a:rPr lang="en-US" altLang="th-TH" smtClean="0"/>
              <a:t>Sales District Office (SDO)</a:t>
            </a:r>
            <a:endParaRPr lang="th-TH" altLang="th-TH" smtClean="0"/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5486400" y="4953000"/>
          <a:ext cx="3657600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Clip" r:id="rId4" imgW="2316175" imgH="1086307" progId="MS_ClipArt_Gallery.2">
                  <p:embed/>
                </p:oleObj>
              </mc:Choice>
              <mc:Fallback>
                <p:oleObj name="Clip" r:id="rId4" imgW="2316175" imgH="1086307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953000"/>
                        <a:ext cx="3657600" cy="171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dirty="0" smtClean="0"/>
              <a:t>การ</a:t>
            </a:r>
            <a:r>
              <a:rPr lang="th-TH" altLang="th-TH" dirty="0" err="1" smtClean="0"/>
              <a:t>จัดการโล</a:t>
            </a:r>
            <a:r>
              <a:rPr lang="th-TH" altLang="th-TH" dirty="0" smtClean="0"/>
              <a:t>จิ</a:t>
            </a:r>
            <a:r>
              <a:rPr lang="th-TH" altLang="th-TH" dirty="0" err="1" smtClean="0"/>
              <a:t>สติกส์</a:t>
            </a:r>
            <a:r>
              <a:rPr lang="th-TH" altLang="th-TH" dirty="0" smtClean="0"/>
              <a:t> </a:t>
            </a:r>
            <a:r>
              <a:rPr lang="en-US" altLang="th-TH" sz="3600" dirty="0" smtClean="0"/>
              <a:t>(Logistics Management)</a:t>
            </a:r>
            <a:endParaRPr lang="th-TH" altLang="th-TH" dirty="0" smtClean="0"/>
          </a:p>
        </p:txBody>
      </p:sp>
      <p:sp>
        <p:nvSpPr>
          <p:cNvPr id="262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410200"/>
            <a:ext cx="77724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altLang="th-TH" smtClean="0"/>
              <a:t>การจัดการกิจกรรมต่าง ๆ ที่เกี่ยวข้อง เพื่อให้บริการในระดับที่ลูกค้าต้องการ ด้วยต้นทุนรวมทั้งระบบต่ำที่สุด</a:t>
            </a:r>
          </a:p>
        </p:txBody>
      </p:sp>
      <p:sp>
        <p:nvSpPr>
          <p:cNvPr id="262148" name="AutoShape 4"/>
          <p:cNvSpPr>
            <a:spLocks noChangeArrowheads="1"/>
          </p:cNvSpPr>
          <p:nvPr/>
        </p:nvSpPr>
        <p:spPr bwMode="auto">
          <a:xfrm>
            <a:off x="1995488" y="4281488"/>
            <a:ext cx="914400" cy="762000"/>
          </a:xfrm>
          <a:prstGeom prst="rightArrow">
            <a:avLst>
              <a:gd name="adj1" fmla="val 50000"/>
              <a:gd name="adj2" fmla="val 53122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th-TH" altLang="th-TH">
              <a:latin typeface="Angsana New" pitchFamily="18" charset="-34"/>
            </a:endParaRPr>
          </a:p>
        </p:txBody>
      </p:sp>
      <p:sp>
        <p:nvSpPr>
          <p:cNvPr id="262149" name="AutoShape 5"/>
          <p:cNvSpPr>
            <a:spLocks noChangeArrowheads="1"/>
          </p:cNvSpPr>
          <p:nvPr/>
        </p:nvSpPr>
        <p:spPr bwMode="auto">
          <a:xfrm>
            <a:off x="5867400" y="4281488"/>
            <a:ext cx="914400" cy="762000"/>
          </a:xfrm>
          <a:prstGeom prst="rightArrow">
            <a:avLst>
              <a:gd name="adj1" fmla="val 50000"/>
              <a:gd name="adj2" fmla="val 53122"/>
            </a:avLst>
          </a:pr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th-TH" altLang="th-TH">
              <a:latin typeface="Angsana New" pitchFamily="18" charset="-34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58763" y="3489325"/>
            <a:ext cx="1752600" cy="1692275"/>
            <a:chOff x="96" y="2198"/>
            <a:chExt cx="1104" cy="1066"/>
          </a:xfrm>
        </p:grpSpPr>
        <p:graphicFrame>
          <p:nvGraphicFramePr>
            <p:cNvPr id="13329" name="Object 7"/>
            <p:cNvGraphicFramePr>
              <a:graphicFrameLocks noChangeAspect="1"/>
            </p:cNvGraphicFramePr>
            <p:nvPr/>
          </p:nvGraphicFramePr>
          <p:xfrm>
            <a:off x="96" y="2593"/>
            <a:ext cx="1104" cy="6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7" name="Clip" r:id="rId5" imgW="1307592" imgH="794614" progId="MS_ClipArt_Gallery.2">
                    <p:embed/>
                  </p:oleObj>
                </mc:Choice>
                <mc:Fallback>
                  <p:oleObj name="Clip" r:id="rId5" imgW="1307592" imgH="794614" progId="MS_ClipArt_Gallery.2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" y="2593"/>
                          <a:ext cx="1104" cy="6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30" name="Text Box 8"/>
            <p:cNvSpPr txBox="1">
              <a:spLocks noChangeArrowheads="1"/>
            </p:cNvSpPr>
            <p:nvPr/>
          </p:nvSpPr>
          <p:spPr bwMode="auto">
            <a:xfrm>
              <a:off x="241" y="2198"/>
              <a:ext cx="81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th-TH" altLang="th-TH" sz="3600">
                  <a:latin typeface="Angsana New" pitchFamily="18" charset="-34"/>
                </a:rPr>
                <a:t>Supplier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108325" y="3489325"/>
            <a:ext cx="2667000" cy="1692275"/>
            <a:chOff x="1891" y="2198"/>
            <a:chExt cx="1680" cy="1066"/>
          </a:xfrm>
        </p:grpSpPr>
        <p:graphicFrame>
          <p:nvGraphicFramePr>
            <p:cNvPr id="13327" name="Object 10"/>
            <p:cNvGraphicFramePr>
              <a:graphicFrameLocks noChangeAspect="1"/>
            </p:cNvGraphicFramePr>
            <p:nvPr/>
          </p:nvGraphicFramePr>
          <p:xfrm>
            <a:off x="1891" y="2610"/>
            <a:ext cx="1680" cy="6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8" name="Clip" r:id="rId7" imgW="7900988" imgH="3078163" progId="MS_ClipArt_Gallery.2">
                    <p:embed/>
                  </p:oleObj>
                </mc:Choice>
                <mc:Fallback>
                  <p:oleObj name="Clip" r:id="rId7" imgW="7900988" imgH="3078163" progId="MS_ClipArt_Gallery.2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1" y="2610"/>
                          <a:ext cx="1680" cy="6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8" name="Text Box 11"/>
            <p:cNvSpPr txBox="1">
              <a:spLocks noChangeArrowheads="1"/>
            </p:cNvSpPr>
            <p:nvPr/>
          </p:nvSpPr>
          <p:spPr bwMode="auto">
            <a:xfrm>
              <a:off x="2277" y="2198"/>
              <a:ext cx="9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th-TH" altLang="th-TH" sz="3600">
                  <a:latin typeface="Angsana New" pitchFamily="18" charset="-34"/>
                </a:rPr>
                <a:t>Company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767513" y="3489325"/>
            <a:ext cx="2300287" cy="1692275"/>
            <a:chOff x="4263" y="2198"/>
            <a:chExt cx="1449" cy="1066"/>
          </a:xfrm>
        </p:grpSpPr>
        <p:graphicFrame>
          <p:nvGraphicFramePr>
            <p:cNvPr id="13325" name="Object 13"/>
            <p:cNvGraphicFramePr>
              <a:graphicFrameLocks noChangeAspect="1"/>
            </p:cNvGraphicFramePr>
            <p:nvPr/>
          </p:nvGraphicFramePr>
          <p:xfrm>
            <a:off x="4263" y="2647"/>
            <a:ext cx="1449" cy="6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39" name="Clip" r:id="rId9" imgW="3139135" imgH="1337767" progId="MS_ClipArt_Gallery.2">
                    <p:embed/>
                  </p:oleObj>
                </mc:Choice>
                <mc:Fallback>
                  <p:oleObj name="Clip" r:id="rId9" imgW="3139135" imgH="1337767" progId="MS_ClipArt_Gallery.2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63" y="2647"/>
                          <a:ext cx="1449" cy="617"/>
                        </a:xfrm>
                        <a:prstGeom prst="rect">
                          <a:avLst/>
                        </a:prstGeom>
                        <a:solidFill>
                          <a:srgbClr val="C0C0C0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6" name="Text Box 14"/>
            <p:cNvSpPr txBox="1">
              <a:spLocks noChangeArrowheads="1"/>
            </p:cNvSpPr>
            <p:nvPr/>
          </p:nvSpPr>
          <p:spPr bwMode="auto">
            <a:xfrm>
              <a:off x="4529" y="2198"/>
              <a:ext cx="917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th-TH" altLang="th-TH" sz="3600">
                  <a:latin typeface="Angsana New" pitchFamily="18" charset="-34"/>
                </a:rPr>
                <a:t>Customer</a:t>
              </a:r>
            </a:p>
          </p:txBody>
        </p:sp>
      </p:grpSp>
      <p:sp>
        <p:nvSpPr>
          <p:cNvPr id="262159" name="AutoShape 15"/>
          <p:cNvSpPr>
            <a:spLocks noChangeArrowheads="1"/>
          </p:cNvSpPr>
          <p:nvPr/>
        </p:nvSpPr>
        <p:spPr bwMode="auto">
          <a:xfrm>
            <a:off x="1401763" y="2879725"/>
            <a:ext cx="2286000" cy="914400"/>
          </a:xfrm>
          <a:prstGeom prst="cloudCallout">
            <a:avLst>
              <a:gd name="adj1" fmla="val -5556"/>
              <a:gd name="adj2" fmla="val 104861"/>
            </a:avLst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h-TH" altLang="th-TH" sz="2000">
                <a:latin typeface="Arial" pitchFamily="34" charset="0"/>
              </a:rPr>
              <a:t>Physical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h-TH" altLang="th-TH" sz="2000">
                <a:latin typeface="Arial" pitchFamily="34" charset="0"/>
              </a:rPr>
              <a:t>Supply</a:t>
            </a:r>
          </a:p>
        </p:txBody>
      </p:sp>
      <p:sp>
        <p:nvSpPr>
          <p:cNvPr id="262160" name="AutoShape 16"/>
          <p:cNvSpPr>
            <a:spLocks noChangeArrowheads="1"/>
          </p:cNvSpPr>
          <p:nvPr/>
        </p:nvSpPr>
        <p:spPr bwMode="auto">
          <a:xfrm>
            <a:off x="5135563" y="2879725"/>
            <a:ext cx="2286000" cy="914400"/>
          </a:xfrm>
          <a:prstGeom prst="cloudCallout">
            <a:avLst>
              <a:gd name="adj1" fmla="val -5556"/>
              <a:gd name="adj2" fmla="val 104861"/>
            </a:avLst>
          </a:prstGeom>
          <a:solidFill>
            <a:srgbClr val="FF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algn="l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h-TH" altLang="th-TH" sz="2000">
                <a:latin typeface="Arial" pitchFamily="34" charset="0"/>
              </a:rPr>
              <a:t>Physical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h-TH" altLang="th-TH" sz="2000">
                <a:latin typeface="Arial" pitchFamily="34" charset="0"/>
              </a:rPr>
              <a:t>Distribution</a:t>
            </a:r>
          </a:p>
        </p:txBody>
      </p:sp>
      <p:sp>
        <p:nvSpPr>
          <p:cNvPr id="262161" name="Text Box 17"/>
          <p:cNvSpPr txBox="1">
            <a:spLocks noChangeArrowheads="1"/>
          </p:cNvSpPr>
          <p:nvPr/>
        </p:nvSpPr>
        <p:spPr bwMode="auto">
          <a:xfrm>
            <a:off x="914400" y="1935163"/>
            <a:ext cx="3306763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h-TH" altLang="th-TH" sz="3600">
                <a:latin typeface="Angsana New" pitchFamily="18" charset="-34"/>
              </a:rPr>
              <a:t>Inbound flow of</a:t>
            </a:r>
          </a:p>
          <a:p>
            <a:pPr algn="ctr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h-TH" altLang="th-TH" sz="3600">
                <a:latin typeface="Angsana New" pitchFamily="18" charset="-34"/>
              </a:rPr>
              <a:t>raw materials and parts</a:t>
            </a:r>
          </a:p>
        </p:txBody>
      </p:sp>
      <p:sp>
        <p:nvSpPr>
          <p:cNvPr id="262162" name="Text Box 18"/>
          <p:cNvSpPr txBox="1">
            <a:spLocks noChangeArrowheads="1"/>
          </p:cNvSpPr>
          <p:nvPr/>
        </p:nvSpPr>
        <p:spPr bwMode="auto">
          <a:xfrm>
            <a:off x="5072063" y="1943100"/>
            <a:ext cx="2490787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h-TH" altLang="th-TH" sz="3600">
                <a:latin typeface="Angsana New" pitchFamily="18" charset="-34"/>
              </a:rPr>
              <a:t>Outbound flow of</a:t>
            </a:r>
          </a:p>
          <a:p>
            <a:pPr algn="ctr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th-TH" altLang="th-TH" sz="3600">
                <a:latin typeface="Angsana New" pitchFamily="18" charset="-34"/>
              </a:rPr>
              <a:t>finished products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2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2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2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2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6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2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2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2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2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62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2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7" grpId="0" build="p" autoUpdateAnimBg="0"/>
      <p:bldP spid="262148" grpId="0" animBg="1"/>
      <p:bldP spid="262149" grpId="0" animBg="1"/>
      <p:bldP spid="262159" grpId="0" animBg="1" autoUpdateAnimBg="0"/>
      <p:bldP spid="262160" grpId="0" animBg="1" autoUpdateAnimBg="0"/>
      <p:bldP spid="262161" grpId="0" autoUpdateAnimBg="0"/>
      <p:bldP spid="26216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4"/>
          <p:cNvGrpSpPr>
            <a:grpSpLocks/>
          </p:cNvGrpSpPr>
          <p:nvPr/>
        </p:nvGrpSpPr>
        <p:grpSpPr bwMode="auto">
          <a:xfrm>
            <a:off x="381000" y="2117725"/>
            <a:ext cx="8382000" cy="1387475"/>
            <a:chOff x="240" y="1402"/>
            <a:chExt cx="5280" cy="874"/>
          </a:xfrm>
        </p:grpSpPr>
        <p:grpSp>
          <p:nvGrpSpPr>
            <p:cNvPr id="14341" name="Group 5"/>
            <p:cNvGrpSpPr>
              <a:grpSpLocks/>
            </p:cNvGrpSpPr>
            <p:nvPr/>
          </p:nvGrpSpPr>
          <p:grpSpPr bwMode="auto">
            <a:xfrm>
              <a:off x="240" y="1402"/>
              <a:ext cx="1008" cy="874"/>
              <a:chOff x="288" y="1392"/>
              <a:chExt cx="1008" cy="874"/>
            </a:xfrm>
          </p:grpSpPr>
          <p:grpSp>
            <p:nvGrpSpPr>
              <p:cNvPr id="14360" name="Group 6"/>
              <p:cNvGrpSpPr>
                <a:grpSpLocks/>
              </p:cNvGrpSpPr>
              <p:nvPr/>
            </p:nvGrpSpPr>
            <p:grpSpPr bwMode="auto">
              <a:xfrm>
                <a:off x="288" y="1392"/>
                <a:ext cx="1008" cy="576"/>
                <a:chOff x="288" y="1392"/>
                <a:chExt cx="1008" cy="576"/>
              </a:xfrm>
            </p:grpSpPr>
            <p:sp>
              <p:nvSpPr>
                <p:cNvPr id="14362" name="Rectangle 7"/>
                <p:cNvSpPr>
                  <a:spLocks noChangeArrowheads="1"/>
                </p:cNvSpPr>
                <p:nvPr/>
              </p:nvSpPr>
              <p:spPr bwMode="auto">
                <a:xfrm>
                  <a:off x="288" y="1392"/>
                  <a:ext cx="1008" cy="576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Font typeface="Arial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Font typeface="Arial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Font typeface="Arial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th-TH" altLang="th-TH">
                    <a:latin typeface="Angsana New" pitchFamily="18" charset="-34"/>
                  </a:endParaRPr>
                </a:p>
              </p:txBody>
            </p:sp>
            <p:graphicFrame>
              <p:nvGraphicFramePr>
                <p:cNvPr id="14363" name="Object 8"/>
                <p:cNvGraphicFramePr>
                  <a:graphicFrameLocks noChangeAspect="1"/>
                </p:cNvGraphicFramePr>
                <p:nvPr/>
              </p:nvGraphicFramePr>
              <p:xfrm>
                <a:off x="309" y="1440"/>
                <a:ext cx="965" cy="5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4372" name="Clip" r:id="rId4" imgW="5807075" imgH="3009900" progId="MS_ClipArt_Gallery.2">
                        <p:embed/>
                      </p:oleObj>
                    </mc:Choice>
                    <mc:Fallback>
                      <p:oleObj name="Clip" r:id="rId4" imgW="5807075" imgH="3009900" progId="MS_ClipArt_Gallery.2">
                        <p:embed/>
                        <p:pic>
                          <p:nvPicPr>
                            <p:cNvPr id="0" name="Object 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09" y="1440"/>
                              <a:ext cx="965" cy="5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14361" name="Text Box 9"/>
              <p:cNvSpPr txBox="1">
                <a:spLocks noChangeArrowheads="1"/>
              </p:cNvSpPr>
              <p:nvPr/>
            </p:nvSpPr>
            <p:spPr bwMode="auto">
              <a:xfrm>
                <a:off x="383" y="2016"/>
                <a:ext cx="81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th-TH" altLang="th-TH" sz="2000">
                    <a:latin typeface="Arial" pitchFamily="34" charset="0"/>
                  </a:rPr>
                  <a:t>Producer</a:t>
                </a:r>
              </a:p>
            </p:txBody>
          </p:sp>
        </p:grpSp>
        <p:grpSp>
          <p:nvGrpSpPr>
            <p:cNvPr id="14342" name="Group 10"/>
            <p:cNvGrpSpPr>
              <a:grpSpLocks/>
            </p:cNvGrpSpPr>
            <p:nvPr/>
          </p:nvGrpSpPr>
          <p:grpSpPr bwMode="auto">
            <a:xfrm>
              <a:off x="1664" y="1402"/>
              <a:ext cx="1008" cy="874"/>
              <a:chOff x="1696" y="1392"/>
              <a:chExt cx="1008" cy="874"/>
            </a:xfrm>
          </p:grpSpPr>
          <p:grpSp>
            <p:nvGrpSpPr>
              <p:cNvPr id="14356" name="Group 11"/>
              <p:cNvGrpSpPr>
                <a:grpSpLocks/>
              </p:cNvGrpSpPr>
              <p:nvPr/>
            </p:nvGrpSpPr>
            <p:grpSpPr bwMode="auto">
              <a:xfrm>
                <a:off x="1696" y="1392"/>
                <a:ext cx="1008" cy="576"/>
                <a:chOff x="1696" y="1392"/>
                <a:chExt cx="1008" cy="576"/>
              </a:xfrm>
            </p:grpSpPr>
            <p:sp>
              <p:nvSpPr>
                <p:cNvPr id="14358" name="Rectangle 12"/>
                <p:cNvSpPr>
                  <a:spLocks noChangeArrowheads="1"/>
                </p:cNvSpPr>
                <p:nvPr/>
              </p:nvSpPr>
              <p:spPr bwMode="auto">
                <a:xfrm>
                  <a:off x="1696" y="1392"/>
                  <a:ext cx="1008" cy="576"/>
                </a:xfrm>
                <a:prstGeom prst="rect">
                  <a:avLst/>
                </a:prstGeom>
                <a:solidFill>
                  <a:srgbClr val="FFFF6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Font typeface="Arial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Font typeface="Arial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Font typeface="Arial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th-TH" altLang="th-TH">
                    <a:latin typeface="Angsana New" pitchFamily="18" charset="-34"/>
                  </a:endParaRPr>
                </a:p>
              </p:txBody>
            </p:sp>
            <p:graphicFrame>
              <p:nvGraphicFramePr>
                <p:cNvPr id="14359" name="Object 13"/>
                <p:cNvGraphicFramePr>
                  <a:graphicFrameLocks noChangeAspect="1"/>
                </p:cNvGraphicFramePr>
                <p:nvPr/>
              </p:nvGraphicFramePr>
              <p:xfrm>
                <a:off x="1788" y="1440"/>
                <a:ext cx="823" cy="5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4373" name="Clip" r:id="rId6" imgW="1307592" imgH="794614" progId="MS_ClipArt_Gallery.2">
                        <p:embed/>
                      </p:oleObj>
                    </mc:Choice>
                    <mc:Fallback>
                      <p:oleObj name="Clip" r:id="rId6" imgW="1307592" imgH="794614" progId="MS_ClipArt_Gallery.2">
                        <p:embed/>
                        <p:pic>
                          <p:nvPicPr>
                            <p:cNvPr id="0" name="Object 13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88" y="1440"/>
                              <a:ext cx="823" cy="5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14357" name="Text Box 14"/>
              <p:cNvSpPr txBox="1">
                <a:spLocks noChangeArrowheads="1"/>
              </p:cNvSpPr>
              <p:nvPr/>
            </p:nvSpPr>
            <p:spPr bwMode="auto">
              <a:xfrm>
                <a:off x="1716" y="2016"/>
                <a:ext cx="9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th-TH" altLang="th-TH" sz="2000">
                    <a:latin typeface="Arial" pitchFamily="34" charset="0"/>
                  </a:rPr>
                  <a:t>Wholesaler</a:t>
                </a:r>
              </a:p>
            </p:txBody>
          </p:sp>
        </p:grpSp>
        <p:grpSp>
          <p:nvGrpSpPr>
            <p:cNvPr id="14343" name="Group 15"/>
            <p:cNvGrpSpPr>
              <a:grpSpLocks/>
            </p:cNvGrpSpPr>
            <p:nvPr/>
          </p:nvGrpSpPr>
          <p:grpSpPr bwMode="auto">
            <a:xfrm>
              <a:off x="3088" y="1402"/>
              <a:ext cx="1008" cy="874"/>
              <a:chOff x="3104" y="1392"/>
              <a:chExt cx="1008" cy="874"/>
            </a:xfrm>
          </p:grpSpPr>
          <p:grpSp>
            <p:nvGrpSpPr>
              <p:cNvPr id="14352" name="Group 16"/>
              <p:cNvGrpSpPr>
                <a:grpSpLocks/>
              </p:cNvGrpSpPr>
              <p:nvPr/>
            </p:nvGrpSpPr>
            <p:grpSpPr bwMode="auto">
              <a:xfrm>
                <a:off x="3104" y="1392"/>
                <a:ext cx="1008" cy="576"/>
                <a:chOff x="3104" y="1392"/>
                <a:chExt cx="1008" cy="576"/>
              </a:xfrm>
            </p:grpSpPr>
            <p:sp>
              <p:nvSpPr>
                <p:cNvPr id="14354" name="Rectangle 17"/>
                <p:cNvSpPr>
                  <a:spLocks noChangeArrowheads="1"/>
                </p:cNvSpPr>
                <p:nvPr/>
              </p:nvSpPr>
              <p:spPr bwMode="auto">
                <a:xfrm>
                  <a:off x="3104" y="1392"/>
                  <a:ext cx="1008" cy="576"/>
                </a:xfrm>
                <a:prstGeom prst="rect">
                  <a:avLst/>
                </a:prstGeom>
                <a:solidFill>
                  <a:srgbClr val="66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Font typeface="Arial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Font typeface="Arial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Font typeface="Arial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th-TH" altLang="th-TH">
                    <a:latin typeface="Angsana New" pitchFamily="18" charset="-34"/>
                  </a:endParaRPr>
                </a:p>
              </p:txBody>
            </p:sp>
            <p:graphicFrame>
              <p:nvGraphicFramePr>
                <p:cNvPr id="14355" name="Object 18"/>
                <p:cNvGraphicFramePr>
                  <a:graphicFrameLocks noChangeAspect="1"/>
                </p:cNvGraphicFramePr>
                <p:nvPr/>
              </p:nvGraphicFramePr>
              <p:xfrm>
                <a:off x="3120" y="1452"/>
                <a:ext cx="969" cy="5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4374" name="Clip" r:id="rId8" imgW="1386230" imgH="739750" progId="MS_ClipArt_Gallery.2">
                        <p:embed/>
                      </p:oleObj>
                    </mc:Choice>
                    <mc:Fallback>
                      <p:oleObj name="Clip" r:id="rId8" imgW="1386230" imgH="739750" progId="MS_ClipArt_Gallery.2">
                        <p:embed/>
                        <p:pic>
                          <p:nvPicPr>
                            <p:cNvPr id="0" name="Object 1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120" y="1452"/>
                              <a:ext cx="969" cy="516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14353" name="Text Box 19"/>
              <p:cNvSpPr txBox="1">
                <a:spLocks noChangeArrowheads="1"/>
              </p:cNvSpPr>
              <p:nvPr/>
            </p:nvSpPr>
            <p:spPr bwMode="auto">
              <a:xfrm>
                <a:off x="3257" y="2016"/>
                <a:ext cx="70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th-TH" altLang="th-TH" sz="2000">
                    <a:latin typeface="Arial" pitchFamily="34" charset="0"/>
                  </a:rPr>
                  <a:t>Retailer</a:t>
                </a:r>
              </a:p>
            </p:txBody>
          </p:sp>
        </p:grpSp>
        <p:grpSp>
          <p:nvGrpSpPr>
            <p:cNvPr id="14344" name="Group 20"/>
            <p:cNvGrpSpPr>
              <a:grpSpLocks/>
            </p:cNvGrpSpPr>
            <p:nvPr/>
          </p:nvGrpSpPr>
          <p:grpSpPr bwMode="auto">
            <a:xfrm>
              <a:off x="4512" y="1402"/>
              <a:ext cx="1008" cy="874"/>
              <a:chOff x="4512" y="1392"/>
              <a:chExt cx="1008" cy="874"/>
            </a:xfrm>
          </p:grpSpPr>
          <p:grpSp>
            <p:nvGrpSpPr>
              <p:cNvPr id="14348" name="Group 21"/>
              <p:cNvGrpSpPr>
                <a:grpSpLocks/>
              </p:cNvGrpSpPr>
              <p:nvPr/>
            </p:nvGrpSpPr>
            <p:grpSpPr bwMode="auto">
              <a:xfrm>
                <a:off x="4512" y="1392"/>
                <a:ext cx="1008" cy="576"/>
                <a:chOff x="4512" y="1392"/>
                <a:chExt cx="1008" cy="576"/>
              </a:xfrm>
            </p:grpSpPr>
            <p:sp>
              <p:nvSpPr>
                <p:cNvPr id="14350" name="Rectangle 22"/>
                <p:cNvSpPr>
                  <a:spLocks noChangeArrowheads="1"/>
                </p:cNvSpPr>
                <p:nvPr/>
              </p:nvSpPr>
              <p:spPr bwMode="auto">
                <a:xfrm>
                  <a:off x="4512" y="1392"/>
                  <a:ext cx="1008" cy="576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Font typeface="Arial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Font typeface="Arial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Font typeface="Arial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th-TH" altLang="th-TH">
                    <a:latin typeface="Angsana New" pitchFamily="18" charset="-34"/>
                  </a:endParaRPr>
                </a:p>
              </p:txBody>
            </p:sp>
            <p:graphicFrame>
              <p:nvGraphicFramePr>
                <p:cNvPr id="14351" name="Object 23"/>
                <p:cNvGraphicFramePr>
                  <a:graphicFrameLocks noChangeAspect="1"/>
                </p:cNvGraphicFramePr>
                <p:nvPr/>
              </p:nvGraphicFramePr>
              <p:xfrm>
                <a:off x="4512" y="1495"/>
                <a:ext cx="1008" cy="42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4375" name="Clip" r:id="rId10" imgW="3139135" imgH="1337767" progId="MS_ClipArt_Gallery.2">
                        <p:embed/>
                      </p:oleObj>
                    </mc:Choice>
                    <mc:Fallback>
                      <p:oleObj name="Clip" r:id="rId10" imgW="3139135" imgH="1337767" progId="MS_ClipArt_Gallery.2">
                        <p:embed/>
                        <p:pic>
                          <p:nvPicPr>
                            <p:cNvPr id="0" name="Object 23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512" y="1495"/>
                              <a:ext cx="1008" cy="429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66CC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14349" name="Text Box 24"/>
              <p:cNvSpPr txBox="1">
                <a:spLocks noChangeArrowheads="1"/>
              </p:cNvSpPr>
              <p:nvPr/>
            </p:nvSpPr>
            <p:spPr bwMode="auto">
              <a:xfrm>
                <a:off x="4562" y="2016"/>
                <a:ext cx="9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th-TH" altLang="th-TH" sz="2000">
                    <a:latin typeface="Arial" pitchFamily="34" charset="0"/>
                  </a:rPr>
                  <a:t>Consumer</a:t>
                </a:r>
              </a:p>
            </p:txBody>
          </p:sp>
        </p:grpSp>
        <p:sp>
          <p:nvSpPr>
            <p:cNvPr id="14345" name="AutoShape 25"/>
            <p:cNvSpPr>
              <a:spLocks noChangeArrowheads="1"/>
            </p:cNvSpPr>
            <p:nvPr/>
          </p:nvSpPr>
          <p:spPr bwMode="auto">
            <a:xfrm>
              <a:off x="4129" y="1426"/>
              <a:ext cx="351" cy="52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000">
                <a:latin typeface="Arial" pitchFamily="34" charset="0"/>
              </a:endParaRPr>
            </a:p>
          </p:txBody>
        </p:sp>
        <p:sp>
          <p:nvSpPr>
            <p:cNvPr id="14346" name="AutoShape 26"/>
            <p:cNvSpPr>
              <a:spLocks noChangeArrowheads="1"/>
            </p:cNvSpPr>
            <p:nvPr/>
          </p:nvSpPr>
          <p:spPr bwMode="auto">
            <a:xfrm>
              <a:off x="2704" y="1426"/>
              <a:ext cx="351" cy="52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000">
                <a:latin typeface="Arial" pitchFamily="34" charset="0"/>
              </a:endParaRPr>
            </a:p>
          </p:txBody>
        </p:sp>
        <p:sp>
          <p:nvSpPr>
            <p:cNvPr id="14347" name="AutoShape 27"/>
            <p:cNvSpPr>
              <a:spLocks noChangeArrowheads="1"/>
            </p:cNvSpPr>
            <p:nvPr/>
          </p:nvSpPr>
          <p:spPr bwMode="auto">
            <a:xfrm>
              <a:off x="1281" y="1426"/>
              <a:ext cx="351" cy="52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000">
                <a:latin typeface="Arial" pitchFamily="34" charset="0"/>
              </a:endParaRPr>
            </a:p>
          </p:txBody>
        </p:sp>
      </p:grpSp>
      <p:sp>
        <p:nvSpPr>
          <p:cNvPr id="14339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การค้าส่ง </a:t>
            </a:r>
            <a:r>
              <a:rPr lang="en-US" altLang="th-TH" smtClean="0"/>
              <a:t>(Wholesaling)</a:t>
            </a:r>
            <a:endParaRPr lang="th-TH" altLang="th-TH" smtClean="0"/>
          </a:p>
        </p:txBody>
      </p:sp>
      <p:sp>
        <p:nvSpPr>
          <p:cNvPr id="264221" name="Rectangle 29"/>
          <p:cNvSpPr>
            <a:spLocks noGrp="1" noChangeArrowheads="1"/>
          </p:cNvSpPr>
          <p:nvPr>
            <p:ph idx="1"/>
          </p:nvPr>
        </p:nvSpPr>
        <p:spPr>
          <a:xfrm>
            <a:off x="323850" y="3962400"/>
            <a:ext cx="8640763" cy="2362200"/>
          </a:xfrm>
        </p:spPr>
        <p:txBody>
          <a:bodyPr/>
          <a:lstStyle/>
          <a:p>
            <a:pPr eaLnBrk="1" hangingPunct="1"/>
            <a:r>
              <a:rPr lang="th-TH" altLang="th-TH" smtClean="0"/>
              <a:t>พ่อค้าส่ง</a:t>
            </a:r>
            <a:r>
              <a:rPr lang="en-US" altLang="th-TH" smtClean="0"/>
              <a:t> (Wholesaler) </a:t>
            </a:r>
            <a:r>
              <a:rPr lang="th-TH" altLang="th-TH" smtClean="0"/>
              <a:t>เป็นคนกลางที่ทำหน้าที่จำหน่ายผลิตภัณฑ์</a:t>
            </a:r>
            <a:br>
              <a:rPr lang="th-TH" altLang="th-TH" smtClean="0"/>
            </a:br>
            <a:r>
              <a:rPr lang="th-TH" altLang="th-TH" smtClean="0"/>
              <a:t>ให้แก่พ่อค้าที่นำไปขายต่อ ผู้ผลิตสินค้าหรือบริการอื่น หน่วยงานของรัฐบาลและองค์กรต่าง ๆ ที่เป็นผู้ใช้ทางอุตสาหกรรม ซึ่งไม่รวมถึง</a:t>
            </a:r>
            <a:br>
              <a:rPr lang="th-TH" altLang="th-TH" smtClean="0"/>
            </a:br>
            <a:r>
              <a:rPr lang="th-TH" altLang="th-TH" smtClean="0"/>
              <a:t>การจำหน่ายให้แก่ผู้บริโภคคนสุดท้าย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4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4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22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ประเภทของการค้าส่ง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881313" y="1600200"/>
            <a:ext cx="3219450" cy="3302000"/>
            <a:chOff x="1864" y="1152"/>
            <a:chExt cx="2028" cy="2080"/>
          </a:xfrm>
        </p:grpSpPr>
        <p:graphicFrame>
          <p:nvGraphicFramePr>
            <p:cNvPr id="15370" name="Object 4"/>
            <p:cNvGraphicFramePr>
              <a:graphicFrameLocks noChangeAspect="1"/>
            </p:cNvGraphicFramePr>
            <p:nvPr/>
          </p:nvGraphicFramePr>
          <p:xfrm>
            <a:off x="2536" y="1152"/>
            <a:ext cx="684" cy="10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8" name="Clip" r:id="rId4" imgW="1082145" imgH="1714661" progId="MS_ClipArt_Gallery.2">
                    <p:embed/>
                  </p:oleObj>
                </mc:Choice>
                <mc:Fallback>
                  <p:oleObj name="Clip" r:id="rId4" imgW="1082145" imgH="1714661" progId="MS_ClipArt_Gallery.2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6" y="1152"/>
                          <a:ext cx="684" cy="10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1" name="Text Box 5"/>
            <p:cNvSpPr txBox="1">
              <a:spLocks noChangeArrowheads="1"/>
            </p:cNvSpPr>
            <p:nvPr/>
          </p:nvSpPr>
          <p:spPr bwMode="auto">
            <a:xfrm>
              <a:off x="1864" y="2319"/>
              <a:ext cx="2028" cy="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th-TH" altLang="th-TH" sz="3600">
                  <a:latin typeface="Angsana New" pitchFamily="18" charset="-34"/>
                </a:rPr>
                <a:t>พ่อค้าส่งที่มีกรรมสิทธิ์</a:t>
              </a:r>
              <a:br>
                <a:rPr lang="th-TH" altLang="th-TH" sz="3600">
                  <a:latin typeface="Angsana New" pitchFamily="18" charset="-34"/>
                </a:rPr>
              </a:br>
              <a:r>
                <a:rPr lang="th-TH" altLang="th-TH" sz="3600">
                  <a:latin typeface="Angsana New" pitchFamily="18" charset="-34"/>
                </a:rPr>
                <a:t>ในตัวสินค้า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th-TH" sz="3600">
                  <a:latin typeface="Angsana New" pitchFamily="18" charset="-34"/>
                </a:rPr>
                <a:t>(Merchant Wholesaler)</a:t>
              </a:r>
              <a:endParaRPr lang="th-TH" altLang="th-TH" sz="3600">
                <a:latin typeface="Angsana New" pitchFamily="18" charset="-34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30175" y="3219450"/>
            <a:ext cx="3492500" cy="2987675"/>
            <a:chOff x="155" y="1776"/>
            <a:chExt cx="2200" cy="1882"/>
          </a:xfrm>
        </p:grpSpPr>
        <p:graphicFrame>
          <p:nvGraphicFramePr>
            <p:cNvPr id="15368" name="Object 7"/>
            <p:cNvGraphicFramePr>
              <a:graphicFrameLocks noChangeAspect="1"/>
            </p:cNvGraphicFramePr>
            <p:nvPr/>
          </p:nvGraphicFramePr>
          <p:xfrm>
            <a:off x="713" y="1776"/>
            <a:ext cx="1083" cy="12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9" name="Clip" r:id="rId6" imgW="1506017" imgH="1734617" progId="MS_ClipArt_Gallery.2">
                    <p:embed/>
                  </p:oleObj>
                </mc:Choice>
                <mc:Fallback>
                  <p:oleObj name="Clip" r:id="rId6" imgW="1506017" imgH="1734617" progId="MS_ClipArt_Gallery.2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3" y="1776"/>
                          <a:ext cx="1083" cy="12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69" name="Text Box 8"/>
            <p:cNvSpPr txBox="1">
              <a:spLocks noChangeArrowheads="1"/>
            </p:cNvSpPr>
            <p:nvPr/>
          </p:nvSpPr>
          <p:spPr bwMode="auto">
            <a:xfrm>
              <a:off x="155" y="3024"/>
              <a:ext cx="2200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th-TH" altLang="th-TH" sz="3600">
                  <a:latin typeface="Angsana New" pitchFamily="18" charset="-34"/>
                </a:rPr>
                <a:t>คนกลางประเภทตัวแทน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th-TH" sz="3600">
                  <a:latin typeface="Angsana New" pitchFamily="18" charset="-34"/>
                </a:rPr>
                <a:t>(Agent Middleman)</a:t>
              </a:r>
              <a:endParaRPr lang="th-TH" altLang="th-TH" sz="3600">
                <a:latin typeface="Angsana New" pitchFamily="18" charset="-34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5164138" y="3371850"/>
            <a:ext cx="3900487" cy="3236913"/>
            <a:chOff x="3336" y="1872"/>
            <a:chExt cx="2457" cy="2039"/>
          </a:xfrm>
        </p:grpSpPr>
        <p:graphicFrame>
          <p:nvGraphicFramePr>
            <p:cNvPr id="15366" name="Object 10"/>
            <p:cNvGraphicFramePr>
              <a:graphicFrameLocks noChangeAspect="1"/>
            </p:cNvGraphicFramePr>
            <p:nvPr/>
          </p:nvGraphicFramePr>
          <p:xfrm>
            <a:off x="4041" y="1872"/>
            <a:ext cx="1043" cy="10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80" name="Clip" r:id="rId8" imgW="10812875" imgH="10393501" progId="MS_ClipArt_Gallery.2">
                    <p:embed/>
                  </p:oleObj>
                </mc:Choice>
                <mc:Fallback>
                  <p:oleObj name="Clip" r:id="rId8" imgW="10812875" imgH="10393501" progId="MS_ClipArt_Gallery.2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41" y="1872"/>
                          <a:ext cx="1043" cy="10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67" name="Text Box 11"/>
            <p:cNvSpPr txBox="1">
              <a:spLocks noChangeArrowheads="1"/>
            </p:cNvSpPr>
            <p:nvPr/>
          </p:nvSpPr>
          <p:spPr bwMode="auto">
            <a:xfrm>
              <a:off x="3336" y="2998"/>
              <a:ext cx="2457" cy="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th-TH" altLang="th-TH" sz="3600">
                  <a:latin typeface="Angsana New" pitchFamily="18" charset="-34"/>
                </a:rPr>
                <a:t>สำนักงานขาย</a:t>
              </a:r>
              <a:br>
                <a:rPr lang="th-TH" altLang="th-TH" sz="3600">
                  <a:latin typeface="Angsana New" pitchFamily="18" charset="-34"/>
                </a:rPr>
              </a:br>
              <a:r>
                <a:rPr lang="th-TH" altLang="th-TH" sz="3600">
                  <a:latin typeface="Angsana New" pitchFamily="18" charset="-34"/>
                </a:rPr>
                <a:t>หรือสาขาของผู้ผลิต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en-US" altLang="th-TH" sz="3600">
                  <a:latin typeface="Angsana New" pitchFamily="18" charset="-34"/>
                </a:rPr>
                <a:t>(Sales Branches and Offices)</a:t>
              </a:r>
              <a:endParaRPr lang="th-TH" altLang="th-TH" sz="3600">
                <a:latin typeface="Angsana New" pitchFamily="18" charset="-34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6335713" y="2895600"/>
          <a:ext cx="2046287" cy="324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Clip" r:id="rId4" imgW="1087222" imgH="1723644" progId="MS_ClipArt_Gallery.2">
                  <p:embed/>
                </p:oleObj>
              </mc:Choice>
              <mc:Fallback>
                <p:oleObj name="Clip" r:id="rId4" imgW="1087222" imgH="1723644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5713" y="2895600"/>
                        <a:ext cx="2046287" cy="324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1. พ่อค้าส่งที่มีกรรมสิทธิ์ในตัวสินค้า</a:t>
            </a:r>
          </a:p>
        </p:txBody>
      </p:sp>
      <p:sp>
        <p:nvSpPr>
          <p:cNvPr id="266248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พ่อค้าส่งที่ให้บริการเต็มที่</a:t>
            </a:r>
            <a:r>
              <a:rPr lang="en-US" altLang="th-TH" smtClean="0"/>
              <a:t> (Full Service Wholesaler)</a:t>
            </a:r>
            <a:endParaRPr lang="th-TH" altLang="th-TH" smtClean="0"/>
          </a:p>
          <a:p>
            <a:pPr lvl="1" eaLnBrk="1" hangingPunct="1"/>
            <a:r>
              <a:rPr lang="th-TH" altLang="th-TH" sz="3200" smtClean="0"/>
              <a:t>พ่อค้าส่งสินค้าทั่วไป </a:t>
            </a:r>
            <a:br>
              <a:rPr lang="th-TH" altLang="th-TH" sz="3200" smtClean="0"/>
            </a:br>
            <a:r>
              <a:rPr lang="th-TH" altLang="th-TH" sz="3200" smtClean="0"/>
              <a:t>(General Merchandise Wholesaler)</a:t>
            </a:r>
            <a:endParaRPr lang="en-US" altLang="th-TH" sz="3200" smtClean="0"/>
          </a:p>
          <a:p>
            <a:pPr lvl="1" eaLnBrk="1" hangingPunct="1"/>
            <a:r>
              <a:rPr lang="en-US" altLang="th-TH" sz="3200" smtClean="0"/>
              <a:t>พ่อค้าส่งเฉพาะสายผลิตภัณฑ์ </a:t>
            </a:r>
            <a:br>
              <a:rPr lang="en-US" altLang="th-TH" sz="3200" smtClean="0"/>
            </a:br>
            <a:r>
              <a:rPr lang="en-US" altLang="th-TH" sz="3200" smtClean="0"/>
              <a:t>(Single Line Wholesaler)</a:t>
            </a:r>
          </a:p>
          <a:p>
            <a:pPr lvl="1" eaLnBrk="1" hangingPunct="1"/>
            <a:r>
              <a:rPr lang="en-US" altLang="th-TH" sz="3200" smtClean="0"/>
              <a:t>พ่อค้าส่งสินค้าฉพาะอย่าง </a:t>
            </a:r>
            <a:br>
              <a:rPr lang="en-US" altLang="th-TH" sz="3200" smtClean="0"/>
            </a:br>
            <a:r>
              <a:rPr lang="en-US" altLang="th-TH" sz="3200" smtClean="0"/>
              <a:t>(Specialty Wholesaler)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6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66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66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66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1. พ่อค้าส่งที่มีกรรมสิทธิ์ในตัวสินค้า</a:t>
            </a:r>
          </a:p>
        </p:txBody>
      </p:sp>
      <p:sp>
        <p:nvSpPr>
          <p:cNvPr id="270340" name="Rectangle 102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พ่อค้าส่งที่ให้บริการจำกัด</a:t>
            </a:r>
            <a:r>
              <a:rPr lang="en-US" altLang="th-TH" smtClean="0"/>
              <a:t> (Limited Service Wholesaler)</a:t>
            </a:r>
          </a:p>
          <a:p>
            <a:pPr lvl="1" eaLnBrk="1" hangingPunct="1"/>
            <a:r>
              <a:rPr lang="th-TH" altLang="th-TH" sz="3200" smtClean="0"/>
              <a:t>พ่อค้าส่งที่ขายเป็นเงินสดและให้ลูกค้าขนสินค้ากลับเอง</a:t>
            </a:r>
            <a:br>
              <a:rPr lang="th-TH" altLang="th-TH" sz="3200" smtClean="0"/>
            </a:br>
            <a:r>
              <a:rPr lang="en-US" altLang="th-TH" sz="3200" smtClean="0"/>
              <a:t>(Cash and Carry Wholesaler)</a:t>
            </a:r>
          </a:p>
          <a:p>
            <a:pPr lvl="1" eaLnBrk="1" hangingPunct="1"/>
            <a:r>
              <a:rPr lang="th-TH" altLang="th-TH" sz="3200" smtClean="0"/>
              <a:t>พ่อค้าส่งทางไปรษณีย์</a:t>
            </a:r>
            <a:r>
              <a:rPr lang="en-US" altLang="th-TH" sz="3200" smtClean="0"/>
              <a:t> (Mail Order Wholesaler)</a:t>
            </a:r>
          </a:p>
          <a:p>
            <a:pPr lvl="1" eaLnBrk="1" hangingPunct="1"/>
            <a:r>
              <a:rPr lang="th-TH" altLang="th-TH" sz="3200" smtClean="0"/>
              <a:t>พ่อค้าส่งโดยรถบรรทุก</a:t>
            </a:r>
            <a:r>
              <a:rPr lang="en-US" altLang="th-TH" sz="3200" smtClean="0"/>
              <a:t> (Truck Wholesaler)</a:t>
            </a:r>
          </a:p>
          <a:p>
            <a:pPr lvl="1" eaLnBrk="1" hangingPunct="1"/>
            <a:r>
              <a:rPr lang="th-TH" altLang="th-TH" sz="3200" smtClean="0"/>
              <a:t>พ่อค้าส่งประเภท </a:t>
            </a:r>
            <a:r>
              <a:rPr lang="en-US" altLang="th-TH" sz="3200" smtClean="0"/>
              <a:t>Rack Jobber</a:t>
            </a:r>
          </a:p>
          <a:p>
            <a:pPr lvl="1" eaLnBrk="1" hangingPunct="1"/>
            <a:r>
              <a:rPr lang="th-TH" altLang="th-TH" sz="3200" smtClean="0"/>
              <a:t>สหกรณ์ผู้ผลิต</a:t>
            </a:r>
            <a:r>
              <a:rPr lang="en-US" altLang="th-TH" sz="3200" smtClean="0"/>
              <a:t> (Producers’ Cooperatives)</a:t>
            </a:r>
            <a:endParaRPr lang="th-TH" altLang="th-TH" sz="320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0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0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0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70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70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0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40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5924550" y="3276600"/>
          <a:ext cx="2762250" cy="318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Clip" r:id="rId4" imgW="1506017" imgH="1734617" progId="MS_ClipArt_Gallery.2">
                  <p:embed/>
                </p:oleObj>
              </mc:Choice>
              <mc:Fallback>
                <p:oleObj name="Clip" r:id="rId4" imgW="1506017" imgH="1734617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4550" y="3276600"/>
                        <a:ext cx="2762250" cy="318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2. คนกลางประเภทตัวแทน</a:t>
            </a:r>
          </a:p>
        </p:txBody>
      </p:sp>
      <p:sp>
        <p:nvSpPr>
          <p:cNvPr id="26727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th-TH" sz="3600" smtClean="0"/>
              <a:t>ตัวแทนขาย (Selling Agent)</a:t>
            </a:r>
          </a:p>
          <a:p>
            <a:pPr eaLnBrk="1" hangingPunct="1"/>
            <a:r>
              <a:rPr lang="th-TH" altLang="th-TH" sz="3600" smtClean="0"/>
              <a:t>ตัวแทนของผู้ผลิต (</a:t>
            </a:r>
            <a:r>
              <a:rPr lang="en-US" altLang="th-TH" sz="3600" smtClean="0"/>
              <a:t>Manufacturers’ Agent)</a:t>
            </a:r>
          </a:p>
          <a:p>
            <a:pPr eaLnBrk="1" hangingPunct="1"/>
            <a:r>
              <a:rPr lang="th-TH" altLang="th-TH" sz="3600" smtClean="0"/>
              <a:t>นายหน้า</a:t>
            </a:r>
            <a:r>
              <a:rPr lang="en-US" altLang="th-TH" sz="3600" smtClean="0"/>
              <a:t> (Broker)</a:t>
            </a:r>
          </a:p>
          <a:p>
            <a:pPr eaLnBrk="1" hangingPunct="1"/>
            <a:r>
              <a:rPr lang="th-TH" altLang="th-TH" sz="3600" smtClean="0"/>
              <a:t>พ่อค้าที่รับค่านายหน้า</a:t>
            </a:r>
            <a:br>
              <a:rPr lang="th-TH" altLang="th-TH" sz="3600" smtClean="0"/>
            </a:br>
            <a:r>
              <a:rPr lang="en-US" altLang="th-TH" sz="3600" smtClean="0"/>
              <a:t>(Commission Merchant)</a:t>
            </a:r>
          </a:p>
          <a:p>
            <a:pPr eaLnBrk="1" hangingPunct="1"/>
            <a:r>
              <a:rPr lang="th-TH" altLang="th-TH" sz="3600" smtClean="0"/>
              <a:t>บริษัทประมูล (</a:t>
            </a:r>
            <a:r>
              <a:rPr lang="en-US" altLang="th-TH" sz="3600" smtClean="0"/>
              <a:t>Auction Company)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7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7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7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72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72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70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5354638" y="3640138"/>
          <a:ext cx="2951162" cy="2836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Clip" r:id="rId4" imgW="10812875" imgH="10393501" progId="MS_ClipArt_Gallery.2">
                  <p:embed/>
                </p:oleObj>
              </mc:Choice>
              <mc:Fallback>
                <p:oleObj name="Clip" r:id="rId4" imgW="10812875" imgH="10393501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4638" y="3640138"/>
                        <a:ext cx="2951162" cy="2836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3. สำนักงานขายหรือสาขาของผู้ผลิต</a:t>
            </a:r>
          </a:p>
        </p:txBody>
      </p:sp>
      <p:sp>
        <p:nvSpPr>
          <p:cNvPr id="268294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sz="3600" smtClean="0"/>
              <a:t>ผู้ผลิตเป็นผู้ดำเนินการเปิดสาขาหรือสำนักงานขาย</a:t>
            </a:r>
          </a:p>
          <a:p>
            <a:pPr eaLnBrk="1" hangingPunct="1"/>
            <a:r>
              <a:rPr lang="en-US" altLang="th-TH" sz="3600" smtClean="0"/>
              <a:t>บางแห่งอาจมีสินค้าไว้เพื่อขายส่ง</a:t>
            </a:r>
          </a:p>
          <a:p>
            <a:pPr eaLnBrk="1" hangingPunct="1"/>
            <a:r>
              <a:rPr lang="en-US" altLang="th-TH" sz="3600" smtClean="0"/>
              <a:t>บางแห่งอาจใช้เป็น Showroom</a:t>
            </a:r>
            <a:r>
              <a:rPr lang="th-TH" altLang="th-TH" sz="3600" smtClean="0"/>
              <a:t/>
            </a:r>
            <a:br>
              <a:rPr lang="th-TH" altLang="th-TH" sz="3600" smtClean="0"/>
            </a:br>
            <a:r>
              <a:rPr lang="th-TH" altLang="th-TH" sz="3600" smtClean="0"/>
              <a:t>เพื่อแสดงตัวอย่างสินค้า</a:t>
            </a:r>
            <a:endParaRPr lang="en-US" altLang="th-TH" sz="360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68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4"/>
          <p:cNvGrpSpPr>
            <a:grpSpLocks/>
          </p:cNvGrpSpPr>
          <p:nvPr/>
        </p:nvGrpSpPr>
        <p:grpSpPr bwMode="auto">
          <a:xfrm>
            <a:off x="381000" y="2117725"/>
            <a:ext cx="8382000" cy="1387475"/>
            <a:chOff x="240" y="1402"/>
            <a:chExt cx="5280" cy="874"/>
          </a:xfrm>
        </p:grpSpPr>
        <p:grpSp>
          <p:nvGrpSpPr>
            <p:cNvPr id="20485" name="Group 5"/>
            <p:cNvGrpSpPr>
              <a:grpSpLocks/>
            </p:cNvGrpSpPr>
            <p:nvPr/>
          </p:nvGrpSpPr>
          <p:grpSpPr bwMode="auto">
            <a:xfrm>
              <a:off x="240" y="1402"/>
              <a:ext cx="1008" cy="874"/>
              <a:chOff x="288" y="1392"/>
              <a:chExt cx="1008" cy="874"/>
            </a:xfrm>
          </p:grpSpPr>
          <p:grpSp>
            <p:nvGrpSpPr>
              <p:cNvPr id="20504" name="Group 6"/>
              <p:cNvGrpSpPr>
                <a:grpSpLocks/>
              </p:cNvGrpSpPr>
              <p:nvPr/>
            </p:nvGrpSpPr>
            <p:grpSpPr bwMode="auto">
              <a:xfrm>
                <a:off x="288" y="1392"/>
                <a:ext cx="1008" cy="576"/>
                <a:chOff x="288" y="1392"/>
                <a:chExt cx="1008" cy="576"/>
              </a:xfrm>
            </p:grpSpPr>
            <p:sp>
              <p:nvSpPr>
                <p:cNvPr id="20506" name="Rectangle 7"/>
                <p:cNvSpPr>
                  <a:spLocks noChangeArrowheads="1"/>
                </p:cNvSpPr>
                <p:nvPr/>
              </p:nvSpPr>
              <p:spPr bwMode="auto">
                <a:xfrm>
                  <a:off x="288" y="1392"/>
                  <a:ext cx="1008" cy="576"/>
                </a:xfrm>
                <a:prstGeom prst="rect">
                  <a:avLst/>
                </a:prstGeom>
                <a:solidFill>
                  <a:srgbClr val="FF66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Font typeface="Arial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Font typeface="Arial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Font typeface="Arial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th-TH" altLang="th-TH">
                    <a:latin typeface="Angsana New" pitchFamily="18" charset="-34"/>
                  </a:endParaRPr>
                </a:p>
              </p:txBody>
            </p:sp>
            <p:graphicFrame>
              <p:nvGraphicFramePr>
                <p:cNvPr id="20507" name="Object 8"/>
                <p:cNvGraphicFramePr>
                  <a:graphicFrameLocks noChangeAspect="1"/>
                </p:cNvGraphicFramePr>
                <p:nvPr/>
              </p:nvGraphicFramePr>
              <p:xfrm>
                <a:off x="309" y="1440"/>
                <a:ext cx="965" cy="5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0516" name="Clip" r:id="rId4" imgW="5807075" imgH="3009900" progId="MS_ClipArt_Gallery.2">
                        <p:embed/>
                      </p:oleObj>
                    </mc:Choice>
                    <mc:Fallback>
                      <p:oleObj name="Clip" r:id="rId4" imgW="5807075" imgH="3009900" progId="MS_ClipArt_Gallery.2">
                        <p:embed/>
                        <p:pic>
                          <p:nvPicPr>
                            <p:cNvPr id="0" name="Object 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09" y="1440"/>
                              <a:ext cx="965" cy="5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20505" name="Text Box 9"/>
              <p:cNvSpPr txBox="1">
                <a:spLocks noChangeArrowheads="1"/>
              </p:cNvSpPr>
              <p:nvPr/>
            </p:nvSpPr>
            <p:spPr bwMode="auto">
              <a:xfrm>
                <a:off x="383" y="2016"/>
                <a:ext cx="81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th-TH" altLang="th-TH" sz="2000">
                    <a:latin typeface="Arial" pitchFamily="34" charset="0"/>
                  </a:rPr>
                  <a:t>Producer</a:t>
                </a:r>
              </a:p>
            </p:txBody>
          </p:sp>
        </p:grpSp>
        <p:grpSp>
          <p:nvGrpSpPr>
            <p:cNvPr id="20486" name="Group 10"/>
            <p:cNvGrpSpPr>
              <a:grpSpLocks/>
            </p:cNvGrpSpPr>
            <p:nvPr/>
          </p:nvGrpSpPr>
          <p:grpSpPr bwMode="auto">
            <a:xfrm>
              <a:off x="1664" y="1402"/>
              <a:ext cx="1008" cy="874"/>
              <a:chOff x="1696" y="1392"/>
              <a:chExt cx="1008" cy="874"/>
            </a:xfrm>
          </p:grpSpPr>
          <p:grpSp>
            <p:nvGrpSpPr>
              <p:cNvPr id="20500" name="Group 11"/>
              <p:cNvGrpSpPr>
                <a:grpSpLocks/>
              </p:cNvGrpSpPr>
              <p:nvPr/>
            </p:nvGrpSpPr>
            <p:grpSpPr bwMode="auto">
              <a:xfrm>
                <a:off x="1696" y="1392"/>
                <a:ext cx="1008" cy="576"/>
                <a:chOff x="1696" y="1392"/>
                <a:chExt cx="1008" cy="576"/>
              </a:xfrm>
            </p:grpSpPr>
            <p:sp>
              <p:nvSpPr>
                <p:cNvPr id="20502" name="Rectangle 12"/>
                <p:cNvSpPr>
                  <a:spLocks noChangeArrowheads="1"/>
                </p:cNvSpPr>
                <p:nvPr/>
              </p:nvSpPr>
              <p:spPr bwMode="auto">
                <a:xfrm>
                  <a:off x="1696" y="1392"/>
                  <a:ext cx="1008" cy="576"/>
                </a:xfrm>
                <a:prstGeom prst="rect">
                  <a:avLst/>
                </a:prstGeom>
                <a:solidFill>
                  <a:srgbClr val="FFFF66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Font typeface="Arial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Font typeface="Arial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Font typeface="Arial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th-TH" altLang="th-TH">
                    <a:latin typeface="Angsana New" pitchFamily="18" charset="-34"/>
                  </a:endParaRPr>
                </a:p>
              </p:txBody>
            </p:sp>
            <p:graphicFrame>
              <p:nvGraphicFramePr>
                <p:cNvPr id="20503" name="Object 13"/>
                <p:cNvGraphicFramePr>
                  <a:graphicFrameLocks noChangeAspect="1"/>
                </p:cNvGraphicFramePr>
                <p:nvPr/>
              </p:nvGraphicFramePr>
              <p:xfrm>
                <a:off x="1788" y="1440"/>
                <a:ext cx="823" cy="5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0517" name="Clip" r:id="rId6" imgW="1307592" imgH="794614" progId="MS_ClipArt_Gallery.2">
                        <p:embed/>
                      </p:oleObj>
                    </mc:Choice>
                    <mc:Fallback>
                      <p:oleObj name="Clip" r:id="rId6" imgW="1307592" imgH="794614" progId="MS_ClipArt_Gallery.2">
                        <p:embed/>
                        <p:pic>
                          <p:nvPicPr>
                            <p:cNvPr id="0" name="Object 13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788" y="1440"/>
                              <a:ext cx="823" cy="500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20501" name="Text Box 14"/>
              <p:cNvSpPr txBox="1">
                <a:spLocks noChangeArrowheads="1"/>
              </p:cNvSpPr>
              <p:nvPr/>
            </p:nvSpPr>
            <p:spPr bwMode="auto">
              <a:xfrm>
                <a:off x="1716" y="2016"/>
                <a:ext cx="9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th-TH" altLang="th-TH" sz="2000">
                    <a:latin typeface="Arial" pitchFamily="34" charset="0"/>
                  </a:rPr>
                  <a:t>Wholesaler</a:t>
                </a:r>
              </a:p>
            </p:txBody>
          </p:sp>
        </p:grpSp>
        <p:grpSp>
          <p:nvGrpSpPr>
            <p:cNvPr id="20487" name="Group 15"/>
            <p:cNvGrpSpPr>
              <a:grpSpLocks/>
            </p:cNvGrpSpPr>
            <p:nvPr/>
          </p:nvGrpSpPr>
          <p:grpSpPr bwMode="auto">
            <a:xfrm>
              <a:off x="3088" y="1402"/>
              <a:ext cx="1008" cy="874"/>
              <a:chOff x="3104" y="1392"/>
              <a:chExt cx="1008" cy="874"/>
            </a:xfrm>
          </p:grpSpPr>
          <p:grpSp>
            <p:nvGrpSpPr>
              <p:cNvPr id="20496" name="Group 16"/>
              <p:cNvGrpSpPr>
                <a:grpSpLocks/>
              </p:cNvGrpSpPr>
              <p:nvPr/>
            </p:nvGrpSpPr>
            <p:grpSpPr bwMode="auto">
              <a:xfrm>
                <a:off x="3104" y="1392"/>
                <a:ext cx="1008" cy="576"/>
                <a:chOff x="3104" y="1392"/>
                <a:chExt cx="1008" cy="576"/>
              </a:xfrm>
            </p:grpSpPr>
            <p:sp>
              <p:nvSpPr>
                <p:cNvPr id="20498" name="Rectangle 17"/>
                <p:cNvSpPr>
                  <a:spLocks noChangeArrowheads="1"/>
                </p:cNvSpPr>
                <p:nvPr/>
              </p:nvSpPr>
              <p:spPr bwMode="auto">
                <a:xfrm>
                  <a:off x="3104" y="1392"/>
                  <a:ext cx="1008" cy="576"/>
                </a:xfrm>
                <a:prstGeom prst="rect">
                  <a:avLst/>
                </a:prstGeom>
                <a:solidFill>
                  <a:srgbClr val="66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Font typeface="Arial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Font typeface="Arial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Font typeface="Arial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th-TH" altLang="th-TH">
                    <a:latin typeface="Angsana New" pitchFamily="18" charset="-34"/>
                  </a:endParaRPr>
                </a:p>
              </p:txBody>
            </p:sp>
            <p:graphicFrame>
              <p:nvGraphicFramePr>
                <p:cNvPr id="20499" name="Object 18"/>
                <p:cNvGraphicFramePr>
                  <a:graphicFrameLocks noChangeAspect="1"/>
                </p:cNvGraphicFramePr>
                <p:nvPr/>
              </p:nvGraphicFramePr>
              <p:xfrm>
                <a:off x="3120" y="1452"/>
                <a:ext cx="969" cy="5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0518" name="Clip" r:id="rId8" imgW="1386230" imgH="739750" progId="MS_ClipArt_Gallery.2">
                        <p:embed/>
                      </p:oleObj>
                    </mc:Choice>
                    <mc:Fallback>
                      <p:oleObj name="Clip" r:id="rId8" imgW="1386230" imgH="739750" progId="MS_ClipArt_Gallery.2">
                        <p:embed/>
                        <p:pic>
                          <p:nvPicPr>
                            <p:cNvPr id="0" name="Object 1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120" y="1452"/>
                              <a:ext cx="969" cy="516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20497" name="Text Box 19"/>
              <p:cNvSpPr txBox="1">
                <a:spLocks noChangeArrowheads="1"/>
              </p:cNvSpPr>
              <p:nvPr/>
            </p:nvSpPr>
            <p:spPr bwMode="auto">
              <a:xfrm>
                <a:off x="3257" y="2016"/>
                <a:ext cx="70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th-TH" altLang="th-TH" sz="2000">
                    <a:latin typeface="Arial" pitchFamily="34" charset="0"/>
                  </a:rPr>
                  <a:t>Retailer</a:t>
                </a:r>
              </a:p>
            </p:txBody>
          </p:sp>
        </p:grpSp>
        <p:grpSp>
          <p:nvGrpSpPr>
            <p:cNvPr id="20488" name="Group 20"/>
            <p:cNvGrpSpPr>
              <a:grpSpLocks/>
            </p:cNvGrpSpPr>
            <p:nvPr/>
          </p:nvGrpSpPr>
          <p:grpSpPr bwMode="auto">
            <a:xfrm>
              <a:off x="4512" y="1402"/>
              <a:ext cx="1008" cy="874"/>
              <a:chOff x="4512" y="1392"/>
              <a:chExt cx="1008" cy="874"/>
            </a:xfrm>
          </p:grpSpPr>
          <p:grpSp>
            <p:nvGrpSpPr>
              <p:cNvPr id="20492" name="Group 21"/>
              <p:cNvGrpSpPr>
                <a:grpSpLocks/>
              </p:cNvGrpSpPr>
              <p:nvPr/>
            </p:nvGrpSpPr>
            <p:grpSpPr bwMode="auto">
              <a:xfrm>
                <a:off x="4512" y="1392"/>
                <a:ext cx="1008" cy="576"/>
                <a:chOff x="4512" y="1392"/>
                <a:chExt cx="1008" cy="576"/>
              </a:xfrm>
            </p:grpSpPr>
            <p:sp>
              <p:nvSpPr>
                <p:cNvPr id="20494" name="Rectangle 22"/>
                <p:cNvSpPr>
                  <a:spLocks noChangeArrowheads="1"/>
                </p:cNvSpPr>
                <p:nvPr/>
              </p:nvSpPr>
              <p:spPr bwMode="auto">
                <a:xfrm>
                  <a:off x="4512" y="1392"/>
                  <a:ext cx="1008" cy="576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Font typeface="Arial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Font typeface="Arial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Font typeface="Arial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th-TH" altLang="th-TH">
                    <a:latin typeface="Angsana New" pitchFamily="18" charset="-34"/>
                  </a:endParaRPr>
                </a:p>
              </p:txBody>
            </p:sp>
            <p:graphicFrame>
              <p:nvGraphicFramePr>
                <p:cNvPr id="20495" name="Object 23"/>
                <p:cNvGraphicFramePr>
                  <a:graphicFrameLocks noChangeAspect="1"/>
                </p:cNvGraphicFramePr>
                <p:nvPr/>
              </p:nvGraphicFramePr>
              <p:xfrm>
                <a:off x="4512" y="1495"/>
                <a:ext cx="1008" cy="42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0519" name="Clip" r:id="rId10" imgW="3139135" imgH="1337767" progId="MS_ClipArt_Gallery.2">
                        <p:embed/>
                      </p:oleObj>
                    </mc:Choice>
                    <mc:Fallback>
                      <p:oleObj name="Clip" r:id="rId10" imgW="3139135" imgH="1337767" progId="MS_ClipArt_Gallery.2">
                        <p:embed/>
                        <p:pic>
                          <p:nvPicPr>
                            <p:cNvPr id="0" name="Object 23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512" y="1495"/>
                              <a:ext cx="1008" cy="429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66CC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20493" name="Text Box 24"/>
              <p:cNvSpPr txBox="1">
                <a:spLocks noChangeArrowheads="1"/>
              </p:cNvSpPr>
              <p:nvPr/>
            </p:nvSpPr>
            <p:spPr bwMode="auto">
              <a:xfrm>
                <a:off x="4562" y="2016"/>
                <a:ext cx="9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th-TH" altLang="th-TH" sz="2000">
                    <a:latin typeface="Arial" pitchFamily="34" charset="0"/>
                  </a:rPr>
                  <a:t>Consumer</a:t>
                </a:r>
              </a:p>
            </p:txBody>
          </p:sp>
        </p:grpSp>
        <p:sp>
          <p:nvSpPr>
            <p:cNvPr id="20489" name="AutoShape 25"/>
            <p:cNvSpPr>
              <a:spLocks noChangeArrowheads="1"/>
            </p:cNvSpPr>
            <p:nvPr/>
          </p:nvSpPr>
          <p:spPr bwMode="auto">
            <a:xfrm>
              <a:off x="4129" y="1426"/>
              <a:ext cx="351" cy="52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000">
                <a:latin typeface="Arial" pitchFamily="34" charset="0"/>
              </a:endParaRPr>
            </a:p>
          </p:txBody>
        </p:sp>
        <p:sp>
          <p:nvSpPr>
            <p:cNvPr id="20490" name="AutoShape 26"/>
            <p:cNvSpPr>
              <a:spLocks noChangeArrowheads="1"/>
            </p:cNvSpPr>
            <p:nvPr/>
          </p:nvSpPr>
          <p:spPr bwMode="auto">
            <a:xfrm>
              <a:off x="2704" y="1426"/>
              <a:ext cx="351" cy="52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000">
                <a:latin typeface="Arial" pitchFamily="34" charset="0"/>
              </a:endParaRPr>
            </a:p>
          </p:txBody>
        </p:sp>
        <p:sp>
          <p:nvSpPr>
            <p:cNvPr id="20491" name="AutoShape 27"/>
            <p:cNvSpPr>
              <a:spLocks noChangeArrowheads="1"/>
            </p:cNvSpPr>
            <p:nvPr/>
          </p:nvSpPr>
          <p:spPr bwMode="auto">
            <a:xfrm>
              <a:off x="1281" y="1426"/>
              <a:ext cx="351" cy="52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000">
                <a:latin typeface="Arial" pitchFamily="34" charset="0"/>
              </a:endParaRPr>
            </a:p>
          </p:txBody>
        </p:sp>
      </p:grpSp>
      <p:sp>
        <p:nvSpPr>
          <p:cNvPr id="20483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การค้าปลีก </a:t>
            </a:r>
            <a:r>
              <a:rPr lang="en-US" altLang="th-TH" smtClean="0"/>
              <a:t>(Retailing)</a:t>
            </a:r>
            <a:endParaRPr lang="th-TH" altLang="th-TH" smtClean="0"/>
          </a:p>
        </p:txBody>
      </p:sp>
      <p:sp>
        <p:nvSpPr>
          <p:cNvPr id="269341" name="Rectangle 29"/>
          <p:cNvSpPr>
            <a:spLocks noGrp="1" noChangeArrowheads="1"/>
          </p:cNvSpPr>
          <p:nvPr>
            <p:ph idx="1"/>
          </p:nvPr>
        </p:nvSpPr>
        <p:spPr>
          <a:xfrm>
            <a:off x="685800" y="4038600"/>
            <a:ext cx="8001000" cy="2286000"/>
          </a:xfrm>
        </p:spPr>
        <p:txBody>
          <a:bodyPr/>
          <a:lstStyle/>
          <a:p>
            <a:pPr eaLnBrk="1" hangingPunct="1"/>
            <a:r>
              <a:rPr lang="th-TH" altLang="th-TH" smtClean="0"/>
              <a:t>พ่อค้าปลีก</a:t>
            </a:r>
            <a:r>
              <a:rPr lang="en-US" altLang="th-TH" smtClean="0"/>
              <a:t> (Retailer)</a:t>
            </a:r>
            <a:r>
              <a:rPr lang="th-TH" altLang="th-TH" smtClean="0"/>
              <a:t> เป็นคนกลางที่ซื้อผลิตภัณฑ์จากพ่อค้าส่ง หรือจากผู้ผลิต มาจำหน่ายให้แก่ผู้บริโภคคนสุดท้าย</a:t>
            </a:r>
            <a:r>
              <a:rPr lang="en-US" altLang="th-TH" smtClean="0"/>
              <a:t> </a:t>
            </a:r>
            <a:r>
              <a:rPr lang="th-TH" altLang="th-TH" smtClean="0"/>
              <a:t>เพื่อการใช้ส่วนตัวของผู้บริโภค รวมถึงการซื้อเพื่อเป็นของฝาก แต่ไม่ใช่การซื้อเพื่อธุรกิจ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69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4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การจัดจำหน่าย</a:t>
            </a:r>
            <a:r>
              <a:rPr lang="en-US" altLang="th-TH" smtClean="0"/>
              <a:t> (Place</a:t>
            </a:r>
            <a:r>
              <a:rPr lang="th-TH" altLang="th-TH" smtClean="0"/>
              <a:t> หรือ</a:t>
            </a:r>
            <a:r>
              <a:rPr lang="en-US" altLang="th-TH" smtClean="0"/>
              <a:t> Distribution)</a:t>
            </a:r>
            <a:endParaRPr lang="th-TH" altLang="th-TH" smtClean="0"/>
          </a:p>
        </p:txBody>
      </p:sp>
      <p:sp>
        <p:nvSpPr>
          <p:cNvPr id="250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altLang="th-TH" smtClean="0"/>
              <a:t>ช่องทางการจัดจำหน่าย</a:t>
            </a:r>
            <a:r>
              <a:rPr lang="en-US" altLang="th-TH" smtClean="0"/>
              <a:t> (Channels of Distribution)</a:t>
            </a:r>
          </a:p>
          <a:p>
            <a:pPr lvl="1" eaLnBrk="1" hangingPunct="1">
              <a:lnSpc>
                <a:spcPct val="90000"/>
              </a:lnSpc>
            </a:pPr>
            <a:r>
              <a:rPr lang="th-TH" altLang="th-TH" sz="3200" smtClean="0"/>
              <a:t>กลุ่มบุคคลหรือองค์กร ซึ่งดำเนินกิจกรรมต่าง ๆ เพื่อให้เกิดการเคลื่อนย้ายผลิตภัณฑ์จากผู้ผลิต ไปยังผู้บริโภค หรือผู้ใช้ทางอุตสาหกรรม โดยเน้นที่กิจกรรมการเจรจาซื้อ-ขายเป็นหลัก</a:t>
            </a:r>
          </a:p>
          <a:p>
            <a:pPr eaLnBrk="1" hangingPunct="1">
              <a:lnSpc>
                <a:spcPct val="90000"/>
              </a:lnSpc>
            </a:pPr>
            <a:r>
              <a:rPr lang="th-TH" altLang="th-TH" smtClean="0"/>
              <a:t>การกระจายตัวสินค้า</a:t>
            </a:r>
            <a:r>
              <a:rPr lang="en-US" altLang="th-TH" smtClean="0"/>
              <a:t> (Physical Distribution)</a:t>
            </a:r>
          </a:p>
          <a:p>
            <a:pPr lvl="1" eaLnBrk="1" hangingPunct="1">
              <a:lnSpc>
                <a:spcPct val="90000"/>
              </a:lnSpc>
            </a:pPr>
            <a:r>
              <a:rPr lang="th-TH" altLang="th-TH" sz="3200" smtClean="0"/>
              <a:t>กิจกรรมต่าง ๆ ที่เกี่ยวข้องกับการเคลื่อนย้ายตัวสินค้าจากผู้ผลิต ไปยังผู้บริโภคหรือผู้ใช้ทางอุตสาหกรรม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ประเภทของการค้าปลีก</a:t>
            </a:r>
          </a:p>
        </p:txBody>
      </p:sp>
      <p:grpSp>
        <p:nvGrpSpPr>
          <p:cNvPr id="2" name="Group 1030"/>
          <p:cNvGrpSpPr>
            <a:grpSpLocks/>
          </p:cNvGrpSpPr>
          <p:nvPr/>
        </p:nvGrpSpPr>
        <p:grpSpPr bwMode="auto">
          <a:xfrm>
            <a:off x="406400" y="1905000"/>
            <a:ext cx="4298950" cy="4265613"/>
            <a:chOff x="303" y="1344"/>
            <a:chExt cx="2708" cy="2687"/>
          </a:xfrm>
        </p:grpSpPr>
        <p:graphicFrame>
          <p:nvGraphicFramePr>
            <p:cNvPr id="21511" name="Object 1027"/>
            <p:cNvGraphicFramePr>
              <a:graphicFrameLocks noChangeAspect="1"/>
            </p:cNvGraphicFramePr>
            <p:nvPr/>
          </p:nvGraphicFramePr>
          <p:xfrm>
            <a:off x="887" y="1344"/>
            <a:ext cx="1787" cy="16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17" name="Clip" r:id="rId4" imgW="1401996" imgH="1257192" progId="MS_ClipArt_Gallery.5">
                    <p:embed/>
                  </p:oleObj>
                </mc:Choice>
                <mc:Fallback>
                  <p:oleObj name="Clip" r:id="rId4" imgW="1401996" imgH="1257192" progId="MS_ClipArt_Gallery.5">
                    <p:embed/>
                    <p:pic>
                      <p:nvPicPr>
                        <p:cNvPr id="0" name="Object 10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7" y="1344"/>
                          <a:ext cx="1787" cy="16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12" name="Text Box 1029"/>
            <p:cNvSpPr txBox="1">
              <a:spLocks noChangeArrowheads="1"/>
            </p:cNvSpPr>
            <p:nvPr/>
          </p:nvSpPr>
          <p:spPr bwMode="auto">
            <a:xfrm>
              <a:off x="303" y="2965"/>
              <a:ext cx="2708" cy="1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th-TH" altLang="th-TH" sz="3600">
                  <a:latin typeface="Angsana New" pitchFamily="18" charset="-34"/>
                </a:rPr>
                <a:t>การค้าปลีกแบบมีร้านค้า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th-TH" sz="3600">
                  <a:latin typeface="Angsana New" pitchFamily="18" charset="-34"/>
                </a:rPr>
                <a:t>(Store Retailing)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th-TH" altLang="th-TH">
                  <a:latin typeface="Angsana New" pitchFamily="18" charset="-34"/>
                </a:rPr>
                <a:t>แบ่งประเภทย่อยตามเกณฑ์ต่าง ๆ</a:t>
              </a:r>
            </a:p>
          </p:txBody>
        </p:sp>
      </p:grpSp>
      <p:grpSp>
        <p:nvGrpSpPr>
          <p:cNvPr id="3" name="Group 1032"/>
          <p:cNvGrpSpPr>
            <a:grpSpLocks/>
          </p:cNvGrpSpPr>
          <p:nvPr/>
        </p:nvGrpSpPr>
        <p:grpSpPr bwMode="auto">
          <a:xfrm>
            <a:off x="4733925" y="1981200"/>
            <a:ext cx="3870325" cy="3697288"/>
            <a:chOff x="3061" y="1536"/>
            <a:chExt cx="2438" cy="2329"/>
          </a:xfrm>
        </p:grpSpPr>
        <p:graphicFrame>
          <p:nvGraphicFramePr>
            <p:cNvPr id="21509" name="Object 1028"/>
            <p:cNvGraphicFramePr>
              <a:graphicFrameLocks noChangeAspect="1"/>
            </p:cNvGraphicFramePr>
            <p:nvPr/>
          </p:nvGraphicFramePr>
          <p:xfrm>
            <a:off x="3599" y="1536"/>
            <a:ext cx="1361" cy="14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18" name="Clip" r:id="rId6" imgW="1645920" imgH="1801368" progId="MS_ClipArt_Gallery.5">
                    <p:embed/>
                  </p:oleObj>
                </mc:Choice>
                <mc:Fallback>
                  <p:oleObj name="Clip" r:id="rId6" imgW="1645920" imgH="1801368" progId="MS_ClipArt_Gallery.5">
                    <p:embed/>
                    <p:pic>
                      <p:nvPicPr>
                        <p:cNvPr id="0" name="Object 10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9" y="1536"/>
                          <a:ext cx="1361" cy="1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10" name="Text Box 1031"/>
            <p:cNvSpPr txBox="1">
              <a:spLocks noChangeArrowheads="1"/>
            </p:cNvSpPr>
            <p:nvPr/>
          </p:nvSpPr>
          <p:spPr bwMode="auto">
            <a:xfrm>
              <a:off x="3061" y="3109"/>
              <a:ext cx="2438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th-TH" altLang="th-TH" sz="3600">
                  <a:latin typeface="Angsana New" pitchFamily="18" charset="-34"/>
                </a:rPr>
                <a:t>การค้าปลีกแบบไม่มีร้านค้า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en-US" altLang="th-TH" sz="3600">
                  <a:latin typeface="Angsana New" pitchFamily="18" charset="-34"/>
                </a:rPr>
                <a:t>(Non-store Retailing)</a:t>
              </a:r>
              <a:endParaRPr kumimoji="0" lang="th-TH" altLang="th-TH" sz="3600">
                <a:latin typeface="Angsana New" pitchFamily="18" charset="-34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4"/>
          <p:cNvGraphicFramePr>
            <a:graphicFrameLocks noChangeAspect="1"/>
          </p:cNvGraphicFramePr>
          <p:nvPr/>
        </p:nvGraphicFramePr>
        <p:xfrm>
          <a:off x="1524000" y="4572000"/>
          <a:ext cx="2063750" cy="184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Clip" r:id="rId4" imgW="4427462" imgH="3947303" progId="MS_ClipArt_Gallery.2">
                  <p:embed/>
                </p:oleObj>
              </mc:Choice>
              <mc:Fallback>
                <p:oleObj name="Clip" r:id="rId4" imgW="4427462" imgH="3947303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572000"/>
                        <a:ext cx="2063750" cy="184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5"/>
          <p:cNvGraphicFramePr>
            <a:graphicFrameLocks noChangeAspect="1"/>
          </p:cNvGraphicFramePr>
          <p:nvPr/>
        </p:nvGraphicFramePr>
        <p:xfrm>
          <a:off x="4217988" y="4678363"/>
          <a:ext cx="1417637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Clip" r:id="rId6" imgW="3200526" imgH="3924067" progId="MS_ClipArt_Gallery.2">
                  <p:embed/>
                </p:oleObj>
              </mc:Choice>
              <mc:Fallback>
                <p:oleObj name="Clip" r:id="rId6" imgW="3200526" imgH="3924067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7988" y="4678363"/>
                        <a:ext cx="1417637" cy="173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6"/>
          <p:cNvGraphicFramePr>
            <a:graphicFrameLocks noChangeAspect="1"/>
          </p:cNvGraphicFramePr>
          <p:nvPr/>
        </p:nvGraphicFramePr>
        <p:xfrm>
          <a:off x="6267450" y="4738688"/>
          <a:ext cx="150495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3" name="Clip" r:id="rId8" imgW="3520377" imgH="3924067" progId="MS_ClipArt_Gallery.2">
                  <p:embed/>
                </p:oleObj>
              </mc:Choice>
              <mc:Fallback>
                <p:oleObj name="Clip" r:id="rId8" imgW="3520377" imgH="3924067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7450" y="4738688"/>
                        <a:ext cx="150495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1. การค้าปลีกแบบมีร้านค้า</a:t>
            </a:r>
          </a:p>
        </p:txBody>
      </p:sp>
      <p:sp>
        <p:nvSpPr>
          <p:cNvPr id="271370" name="Rectangle 1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altLang="th-TH" smtClean="0"/>
              <a:t>แบ่งตามเกณฑ์ระดับการบริการ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h-TH" sz="3200" smtClean="0"/>
              <a:t>ร้านค้าปลีกที่ลูกค้าบริการตัวเอง (Self Service Retailer)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h-TH" sz="3200" smtClean="0"/>
              <a:t>ร้านค้าปลีกที่ให้บริการจำกัด (Limited Service Retailer)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h-TH" sz="3200" smtClean="0"/>
              <a:t>ร้านค้าปลีกที่ให้บริการเต็มที่ (Full Service Retailer)</a:t>
            </a:r>
            <a:endParaRPr lang="th-TH" altLang="th-TH" sz="320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1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1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1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1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1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1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1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13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70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4"/>
          <p:cNvGraphicFramePr>
            <a:graphicFrameLocks noChangeAspect="1"/>
          </p:cNvGraphicFramePr>
          <p:nvPr/>
        </p:nvGraphicFramePr>
        <p:xfrm>
          <a:off x="6400800" y="5334000"/>
          <a:ext cx="2438400" cy="1298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Clip" r:id="rId4" imgW="1386230" imgH="739750" progId="MS_ClipArt_Gallery.2">
                  <p:embed/>
                </p:oleObj>
              </mc:Choice>
              <mc:Fallback>
                <p:oleObj name="Clip" r:id="rId4" imgW="1386230" imgH="73975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334000"/>
                        <a:ext cx="2438400" cy="1298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1. การค้าปลีกแบบมีร้านค้า</a:t>
            </a:r>
          </a:p>
        </p:txBody>
      </p:sp>
      <p:sp>
        <p:nvSpPr>
          <p:cNvPr id="272390" name="Rectangle 6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altLang="th-TH" smtClean="0"/>
              <a:t>แบ่งตามเกณฑ์สายผลิตภัณฑ์ที่มี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th-TH" sz="3200" smtClean="0"/>
              <a:t>ร้านเฉพาะด้าน (Specialty Store)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th-TH" sz="3200" smtClean="0"/>
              <a:t>ร้านสรรพสินค้า (Department Store)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th-TH" sz="3200" smtClean="0"/>
              <a:t>ร้านสรรพาหาร หรือ ซูเปอร์มาร์เก็ต (Supermarket)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h-TH" sz="3200" smtClean="0"/>
              <a:t>ร้านขนาดใหญ่ หรือ ซูเปอร์สโตร์ (Superstore)</a:t>
            </a:r>
            <a:br>
              <a:rPr lang="en-US" altLang="th-TH" sz="3200" smtClean="0"/>
            </a:br>
            <a:r>
              <a:rPr lang="en-US" altLang="th-TH" sz="3200" smtClean="0"/>
              <a:t>อาจมีชื่อเรียกอื่น เช่น Discount Store, Hypermarket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th-TH" sz="3200" smtClean="0"/>
              <a:t>ร้านสะดวกซื้อ (Convenience Store)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th-TH" sz="3200" smtClean="0"/>
              <a:t>ธุรกิจบริการ (Service Business)</a:t>
            </a:r>
            <a:endParaRPr lang="th-TH" altLang="th-TH" sz="320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2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72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72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723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723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723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723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90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4"/>
          <p:cNvGraphicFramePr>
            <a:graphicFrameLocks noChangeAspect="1"/>
          </p:cNvGraphicFramePr>
          <p:nvPr/>
        </p:nvGraphicFramePr>
        <p:xfrm>
          <a:off x="6477000" y="3946525"/>
          <a:ext cx="1981200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Clip" r:id="rId4" imgW="5372100" imgH="2378075" progId="MS_ClipArt_Gallery.2">
                  <p:embed/>
                </p:oleObj>
              </mc:Choice>
              <mc:Fallback>
                <p:oleObj name="Clip" r:id="rId4" imgW="5372100" imgH="2378075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946525"/>
                        <a:ext cx="1981200" cy="237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1. การค้าปลีกแบบมีร้านค้า</a:t>
            </a:r>
          </a:p>
        </p:txBody>
      </p:sp>
      <p:sp>
        <p:nvSpPr>
          <p:cNvPr id="273414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แบ่งตามเกณฑ์ราคาเชิงเปรียบเทียบ</a:t>
            </a:r>
          </a:p>
          <a:p>
            <a:pPr lvl="1" eaLnBrk="1" hangingPunct="1"/>
            <a:r>
              <a:rPr lang="en-US" altLang="th-TH" sz="3200" smtClean="0"/>
              <a:t>ร้านค้าส่วนลด (Discount Store)</a:t>
            </a:r>
          </a:p>
          <a:p>
            <a:pPr lvl="1" eaLnBrk="1" hangingPunct="1"/>
            <a:r>
              <a:rPr lang="en-US" altLang="th-TH" sz="3200" smtClean="0"/>
              <a:t>ร้านค้าปลีกที่ขายราคาต่ำกว่าปกติ </a:t>
            </a:r>
            <a:br>
              <a:rPr lang="en-US" altLang="th-TH" sz="3200" smtClean="0"/>
            </a:br>
            <a:r>
              <a:rPr lang="en-US" altLang="th-TH" sz="3200" smtClean="0"/>
              <a:t>(Off-price Retailer)</a:t>
            </a:r>
          </a:p>
          <a:p>
            <a:pPr lvl="2" eaLnBrk="1" hangingPunct="1"/>
            <a:r>
              <a:rPr lang="en-US" altLang="th-TH" sz="3200" smtClean="0"/>
              <a:t>ร้านค้าปลีกของโรงงานผู้ผลิต </a:t>
            </a:r>
            <a:br>
              <a:rPr lang="en-US" altLang="th-TH" sz="3200" smtClean="0"/>
            </a:br>
            <a:r>
              <a:rPr lang="en-US" altLang="th-TH" sz="3200" smtClean="0"/>
              <a:t>(Factory Outlet)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73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73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73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73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4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1. การค้าปลีกแบบมีร้านค้า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altLang="th-TH" smtClean="0"/>
              <a:t>แบ่งตามเกณฑ์องค์กรการค้าปลีก</a:t>
            </a:r>
          </a:p>
          <a:p>
            <a:pPr lvl="1" eaLnBrk="1" hangingPunct="1">
              <a:lnSpc>
                <a:spcPct val="90000"/>
              </a:lnSpc>
            </a:pPr>
            <a:r>
              <a:rPr lang="th-TH" altLang="th-TH" sz="3200" smtClean="0"/>
              <a:t>ร้านค้าปลีกอิสระ </a:t>
            </a:r>
            <a:br>
              <a:rPr lang="th-TH" altLang="th-TH" sz="3200" smtClean="0"/>
            </a:br>
            <a:r>
              <a:rPr lang="th-TH" altLang="th-TH" sz="3200" smtClean="0"/>
              <a:t>(</a:t>
            </a:r>
            <a:r>
              <a:rPr lang="en-US" altLang="th-TH" sz="3200" smtClean="0"/>
              <a:t>Independent Store)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h-TH" sz="3200" smtClean="0"/>
              <a:t>ร้านค้าปลีกแบบลูกโซ่ </a:t>
            </a:r>
            <a:br>
              <a:rPr lang="en-US" altLang="th-TH" sz="3200" smtClean="0"/>
            </a:br>
            <a:r>
              <a:rPr lang="en-US" altLang="th-TH" sz="3200" smtClean="0"/>
              <a:t>(Chain Store)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h-TH" sz="3200" smtClean="0"/>
              <a:t>ร้านสหกรณ์ผู้บริโภค (Consumer Cooperative)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h-TH" sz="3200" smtClean="0"/>
              <a:t>ร้านค้าปลีกภายใต้ระบบแฟรนไชส์ (Franchise System)</a:t>
            </a: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7451725" y="5237163"/>
          <a:ext cx="1692275" cy="162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Clip" r:id="rId4" imgW="762610" imgH="730606" progId="MS_ClipArt_Gallery.2">
                  <p:embed/>
                </p:oleObj>
              </mc:Choice>
              <mc:Fallback>
                <p:oleObj name="Clip" r:id="rId4" imgW="762610" imgH="730606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5237163"/>
                        <a:ext cx="1692275" cy="162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74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5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1. การค้าปลีกแบบมีร้านค้า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sz="3600" smtClean="0"/>
              <a:t>แบ่งตามเกณฑ์การกระจุกตัวของร้านค้าในพื้นที่</a:t>
            </a:r>
          </a:p>
          <a:p>
            <a:pPr lvl="1" eaLnBrk="1" hangingPunct="1"/>
            <a:r>
              <a:rPr lang="en-US" altLang="th-TH" sz="3600" smtClean="0"/>
              <a:t>ย่านธุรกิจใจกลางเมือง</a:t>
            </a:r>
            <a:br>
              <a:rPr lang="en-US" altLang="th-TH" sz="3600" smtClean="0"/>
            </a:br>
            <a:r>
              <a:rPr lang="en-US" altLang="th-TH" sz="3600" smtClean="0"/>
              <a:t>(Central Business District)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th-TH" sz="3600" smtClean="0"/>
              <a:t>ศูนย์การค้า (Shopping Mall</a:t>
            </a:r>
            <a:r>
              <a:rPr lang="th-TH" altLang="th-TH" sz="3600" smtClean="0"/>
              <a:t> </a:t>
            </a:r>
            <a:br>
              <a:rPr lang="th-TH" altLang="th-TH" sz="3600" smtClean="0"/>
            </a:br>
            <a:r>
              <a:rPr lang="th-TH" altLang="th-TH" sz="3600" smtClean="0"/>
              <a:t>หรือ </a:t>
            </a:r>
            <a:r>
              <a:rPr lang="en-US" altLang="th-TH" sz="3600" smtClean="0"/>
              <a:t>Shopping Center)</a:t>
            </a: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6096000" y="3352800"/>
          <a:ext cx="2643188" cy="326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Clip" r:id="rId4" imgW="2827338" imgH="3497263" progId="MS_ClipArt_Gallery.2">
                  <p:embed/>
                </p:oleObj>
              </mc:Choice>
              <mc:Fallback>
                <p:oleObj name="Clip" r:id="rId4" imgW="2827338" imgH="3497263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352800"/>
                        <a:ext cx="2643188" cy="3268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9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2. การค้าปลีกแบบไม่มีร้านค้า</a:t>
            </a:r>
          </a:p>
        </p:txBody>
      </p:sp>
      <p:sp>
        <p:nvSpPr>
          <p:cNvPr id="27648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altLang="th-TH" smtClean="0"/>
              <a:t>การตลาดทางตรง (Direct Marketing)</a:t>
            </a:r>
          </a:p>
          <a:p>
            <a:pPr lvl="1" eaLnBrk="1" hangingPunct="1">
              <a:lnSpc>
                <a:spcPct val="80000"/>
              </a:lnSpc>
            </a:pPr>
            <a:r>
              <a:rPr lang="th-TH" altLang="th-TH" sz="3200" smtClean="0"/>
              <a:t>จดหมายส่งตรง (Direct Mail)</a:t>
            </a:r>
          </a:p>
          <a:p>
            <a:pPr lvl="1" eaLnBrk="1" hangingPunct="1">
              <a:lnSpc>
                <a:spcPct val="80000"/>
              </a:lnSpc>
            </a:pPr>
            <a:r>
              <a:rPr lang="th-TH" altLang="th-TH" sz="3200" smtClean="0"/>
              <a:t>การตลาดทางโทรศัพท์ (Telemarketing)</a:t>
            </a:r>
          </a:p>
          <a:p>
            <a:pPr lvl="1" eaLnBrk="1" hangingPunct="1">
              <a:lnSpc>
                <a:spcPct val="80000"/>
              </a:lnSpc>
            </a:pPr>
            <a:r>
              <a:rPr lang="th-TH" altLang="th-TH" sz="3200" smtClean="0"/>
              <a:t>การตลาดทางโทรทัศน์ (Television Marketing)</a:t>
            </a:r>
          </a:p>
          <a:p>
            <a:pPr lvl="1" eaLnBrk="1" hangingPunct="1">
              <a:lnSpc>
                <a:spcPct val="80000"/>
              </a:lnSpc>
            </a:pPr>
            <a:r>
              <a:rPr lang="th-TH" altLang="th-TH" sz="3200" smtClean="0"/>
              <a:t>การตลาดทางอินเตอร์เน็ต (</a:t>
            </a:r>
            <a:r>
              <a:rPr lang="en-US" altLang="th-TH" sz="3200" smtClean="0"/>
              <a:t>Internet Marketing)</a:t>
            </a:r>
            <a:endParaRPr lang="th-TH" altLang="th-TH" sz="3200" smtClean="0"/>
          </a:p>
          <a:p>
            <a:pPr eaLnBrk="1" hangingPunct="1">
              <a:lnSpc>
                <a:spcPct val="90000"/>
              </a:lnSpc>
            </a:pPr>
            <a:r>
              <a:rPr lang="th-TH" altLang="th-TH" smtClean="0"/>
              <a:t>การขายตรง (Direct Selling)</a:t>
            </a:r>
          </a:p>
          <a:p>
            <a:pPr eaLnBrk="1" hangingPunct="1">
              <a:lnSpc>
                <a:spcPct val="90000"/>
              </a:lnSpc>
            </a:pPr>
            <a:r>
              <a:rPr lang="th-TH" altLang="th-TH" smtClean="0"/>
              <a:t>การขายโดยใช้เครื่องจักรอัตโนมัติ </a:t>
            </a:r>
            <a:br>
              <a:rPr lang="th-TH" altLang="th-TH" smtClean="0"/>
            </a:br>
            <a:r>
              <a:rPr lang="th-TH" altLang="th-TH" smtClean="0"/>
              <a:t>(Automatic Vending</a:t>
            </a:r>
            <a:r>
              <a:rPr lang="en-US" altLang="th-TH" smtClean="0"/>
              <a:t> Machine)</a:t>
            </a:r>
            <a:endParaRPr lang="th-TH" altLang="th-TH" smtClean="0"/>
          </a:p>
        </p:txBody>
      </p:sp>
      <p:graphicFrame>
        <p:nvGraphicFramePr>
          <p:cNvPr id="27652" name="Object 8"/>
          <p:cNvGraphicFramePr>
            <a:graphicFrameLocks noChangeAspect="1"/>
          </p:cNvGraphicFramePr>
          <p:nvPr/>
        </p:nvGraphicFramePr>
        <p:xfrm>
          <a:off x="6983413" y="4495800"/>
          <a:ext cx="2160587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Clip" r:id="rId4" imgW="1645920" imgH="1801368" progId="MS_ClipArt_Gallery.5">
                  <p:embed/>
                </p:oleObj>
              </mc:Choice>
              <mc:Fallback>
                <p:oleObj name="Clip" r:id="rId4" imgW="1645920" imgH="1801368" progId="MS_ClipArt_Gallery.5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3413" y="4495800"/>
                        <a:ext cx="2160587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5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/>
          <p:cNvSpPr>
            <a:spLocks noChangeShapeType="1"/>
          </p:cNvSpPr>
          <p:nvPr/>
        </p:nvSpPr>
        <p:spPr bwMode="auto">
          <a:xfrm flipV="1">
            <a:off x="744538" y="3276600"/>
            <a:ext cx="83820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h-TH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51075"/>
            <a:ext cx="7772400" cy="1143000"/>
          </a:xfrm>
        </p:spPr>
        <p:txBody>
          <a:bodyPr/>
          <a:lstStyle/>
          <a:p>
            <a:pPr eaLnBrk="1" hangingPunct="1"/>
            <a:r>
              <a:rPr lang="th-TH" altLang="th-TH" smtClean="0"/>
              <a:t>การจัดจำหน่าย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429000"/>
            <a:ext cx="6858000" cy="297180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th-TH" altLang="th-TH" b="1" smtClean="0">
                <a:solidFill>
                  <a:schemeClr val="tx1"/>
                </a:solidFill>
              </a:rPr>
              <a:t> ความหมายและความสำคัญของการจัดจำหน่าย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th-TH" altLang="th-TH" b="1" smtClean="0">
                <a:solidFill>
                  <a:schemeClr val="tx1"/>
                </a:solidFill>
              </a:rPr>
              <a:t> โครงสร้างของช่องทางการจัดจำหน่าย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th-TH" altLang="th-TH" b="1" smtClean="0">
                <a:solidFill>
                  <a:schemeClr val="tx1"/>
                </a:solidFill>
              </a:rPr>
              <a:t> การกระจายตัวสินค้า</a:t>
            </a:r>
          </a:p>
          <a:p>
            <a:pPr algn="l" eaLnBrk="1" hangingPunct="1">
              <a:lnSpc>
                <a:spcPct val="90000"/>
              </a:lnSpc>
              <a:buFont typeface="Wingdings" pitchFamily="2" charset="2"/>
              <a:buChar char="l"/>
            </a:pPr>
            <a:r>
              <a:rPr lang="th-TH" altLang="th-TH" b="1" smtClean="0">
                <a:solidFill>
                  <a:schemeClr val="tx1"/>
                </a:solidFill>
              </a:rPr>
              <a:t> การค้าส่งและการค้าปลีก</a:t>
            </a:r>
          </a:p>
        </p:txBody>
      </p:sp>
      <p:sp>
        <p:nvSpPr>
          <p:cNvPr id="28677" name="WordArt 5"/>
          <p:cNvSpPr>
            <a:spLocks noChangeArrowheads="1" noChangeShapeType="1" noTextEdit="1"/>
          </p:cNvSpPr>
          <p:nvPr/>
        </p:nvSpPr>
        <p:spPr bwMode="auto">
          <a:xfrm>
            <a:off x="6705600" y="914400"/>
            <a:ext cx="16002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th-TH" sz="3600" kern="10">
                <a:ln w="12700" cap="sq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66FF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+mn-cs"/>
                <a:ea typeface="+mn-cs"/>
              </a:rPr>
              <a:t>8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ความสำคัญของการใช้คนกลางในการจัดจำหน่าย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7924800" cy="4343400"/>
          </a:xfrm>
        </p:spPr>
        <p:txBody>
          <a:bodyPr/>
          <a:lstStyle/>
          <a:p>
            <a:pPr eaLnBrk="1" hangingPunct="1"/>
            <a:r>
              <a:rPr lang="th-TH" altLang="th-TH" sz="3600" smtClean="0"/>
              <a:t>กิจกรรมการจัดจำหน่าย ต้องใช้เงินลงทุนมาก และต้องการบุคลากรที่มีความเชี่ยวชาญ เพื่อให้เกิดประสิทธิภาพ</a:t>
            </a:r>
          </a:p>
          <a:p>
            <a:pPr eaLnBrk="1" hangingPunct="1"/>
            <a:r>
              <a:rPr lang="th-TH" altLang="th-TH" sz="3600" smtClean="0"/>
              <a:t>คนกลางเป็นผู้ใกล้ชิดกับลูกค้า เข้าใจพฤติกรรมการซื้อและการตัดสินใจของลูกค้าเป้าหมายได้ดี</a:t>
            </a:r>
          </a:p>
          <a:p>
            <a:pPr eaLnBrk="1" hangingPunct="1"/>
            <a:r>
              <a:rPr lang="th-TH" altLang="th-TH" sz="3600" smtClean="0"/>
              <a:t>คนกลางมีความสามารถในการปรับประเภท รูปแบบ ปริมาณ และขนาดบรรจุ ให้ตรงกับความต้องการของลูกค้าได้ดี</a:t>
            </a:r>
          </a:p>
          <a:p>
            <a:pPr eaLnBrk="1" hangingPunct="1"/>
            <a:r>
              <a:rPr lang="th-TH" altLang="th-TH" sz="3600" smtClean="0"/>
              <a:t>คนกลางช่วยให้เข้าถึงตลาดเป้าหมายได้ทั่วถึง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โครงสร้างของช่องทางการจัดจำหน่าย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557338"/>
            <a:ext cx="7772400" cy="838200"/>
          </a:xfrm>
        </p:spPr>
        <p:txBody>
          <a:bodyPr/>
          <a:lstStyle/>
          <a:p>
            <a:pPr eaLnBrk="1" hangingPunct="1"/>
            <a:r>
              <a:rPr lang="th-TH" altLang="th-TH" sz="3600" smtClean="0"/>
              <a:t>ระดับของช่องทางการจัดจำหน่าย</a:t>
            </a:r>
          </a:p>
        </p:txBody>
      </p:sp>
      <p:grpSp>
        <p:nvGrpSpPr>
          <p:cNvPr id="2" name="Group 87"/>
          <p:cNvGrpSpPr>
            <a:grpSpLocks/>
          </p:cNvGrpSpPr>
          <p:nvPr/>
        </p:nvGrpSpPr>
        <p:grpSpPr bwMode="auto">
          <a:xfrm>
            <a:off x="712788" y="2894013"/>
            <a:ext cx="6450012" cy="904875"/>
            <a:chOff x="449" y="1823"/>
            <a:chExt cx="4063" cy="570"/>
          </a:xfrm>
        </p:grpSpPr>
        <p:sp>
          <p:nvSpPr>
            <p:cNvPr id="5172" name="AutoShape 68"/>
            <p:cNvSpPr>
              <a:spLocks noChangeArrowheads="1"/>
            </p:cNvSpPr>
            <p:nvPr/>
          </p:nvSpPr>
          <p:spPr bwMode="auto">
            <a:xfrm>
              <a:off x="4269" y="1939"/>
              <a:ext cx="243" cy="31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800">
                <a:latin typeface="Angsana New" pitchFamily="18" charset="-34"/>
              </a:endParaRPr>
            </a:p>
          </p:txBody>
        </p:sp>
        <p:sp>
          <p:nvSpPr>
            <p:cNvPr id="5173" name="AutoShape 69"/>
            <p:cNvSpPr>
              <a:spLocks noChangeArrowheads="1"/>
            </p:cNvSpPr>
            <p:nvPr/>
          </p:nvSpPr>
          <p:spPr bwMode="auto">
            <a:xfrm>
              <a:off x="3191" y="1939"/>
              <a:ext cx="243" cy="31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800">
                <a:latin typeface="Angsana New" pitchFamily="18" charset="-34"/>
              </a:endParaRPr>
            </a:p>
          </p:txBody>
        </p:sp>
        <p:sp>
          <p:nvSpPr>
            <p:cNvPr id="5174" name="Text Box 70"/>
            <p:cNvSpPr txBox="1">
              <a:spLocks noChangeArrowheads="1"/>
            </p:cNvSpPr>
            <p:nvPr/>
          </p:nvSpPr>
          <p:spPr bwMode="auto">
            <a:xfrm>
              <a:off x="449" y="1823"/>
              <a:ext cx="732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kumimoji="0" lang="th-TH" altLang="th-TH">
                  <a:latin typeface="Angsana New" pitchFamily="18" charset="-34"/>
                </a:rPr>
                <a:t>ช่องทาง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kumimoji="0" lang="th-TH" altLang="th-TH">
                  <a:latin typeface="Angsana New" pitchFamily="18" charset="-34"/>
                </a:rPr>
                <a:t>0 ระดับ</a:t>
              </a:r>
            </a:p>
          </p:txBody>
        </p:sp>
        <p:sp>
          <p:nvSpPr>
            <p:cNvPr id="5175" name="AutoShape 71"/>
            <p:cNvSpPr>
              <a:spLocks noChangeArrowheads="1"/>
            </p:cNvSpPr>
            <p:nvPr/>
          </p:nvSpPr>
          <p:spPr bwMode="auto">
            <a:xfrm>
              <a:off x="2111" y="1939"/>
              <a:ext cx="243" cy="31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800">
                <a:latin typeface="Angsana New" pitchFamily="18" charset="-34"/>
              </a:endParaRPr>
            </a:p>
          </p:txBody>
        </p:sp>
        <p:sp>
          <p:nvSpPr>
            <p:cNvPr id="5176" name="AutoShape 73"/>
            <p:cNvSpPr>
              <a:spLocks noChangeArrowheads="1"/>
            </p:cNvSpPr>
            <p:nvPr/>
          </p:nvSpPr>
          <p:spPr bwMode="auto">
            <a:xfrm>
              <a:off x="2389" y="1937"/>
              <a:ext cx="243" cy="31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800">
                <a:latin typeface="Angsana New" pitchFamily="18" charset="-34"/>
              </a:endParaRPr>
            </a:p>
          </p:txBody>
        </p:sp>
        <p:sp>
          <p:nvSpPr>
            <p:cNvPr id="5177" name="AutoShape 75"/>
            <p:cNvSpPr>
              <a:spLocks noChangeArrowheads="1"/>
            </p:cNvSpPr>
            <p:nvPr/>
          </p:nvSpPr>
          <p:spPr bwMode="auto">
            <a:xfrm>
              <a:off x="2925" y="1941"/>
              <a:ext cx="243" cy="31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800">
                <a:latin typeface="Angsana New" pitchFamily="18" charset="-34"/>
              </a:endParaRPr>
            </a:p>
          </p:txBody>
        </p:sp>
        <p:sp>
          <p:nvSpPr>
            <p:cNvPr id="5178" name="AutoShape 77"/>
            <p:cNvSpPr>
              <a:spLocks noChangeArrowheads="1"/>
            </p:cNvSpPr>
            <p:nvPr/>
          </p:nvSpPr>
          <p:spPr bwMode="auto">
            <a:xfrm>
              <a:off x="2651" y="1941"/>
              <a:ext cx="243" cy="31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800">
                <a:latin typeface="Angsana New" pitchFamily="18" charset="-34"/>
              </a:endParaRPr>
            </a:p>
          </p:txBody>
        </p:sp>
        <p:sp>
          <p:nvSpPr>
            <p:cNvPr id="5179" name="AutoShape 78"/>
            <p:cNvSpPr>
              <a:spLocks noChangeArrowheads="1"/>
            </p:cNvSpPr>
            <p:nvPr/>
          </p:nvSpPr>
          <p:spPr bwMode="auto">
            <a:xfrm>
              <a:off x="3467" y="1941"/>
              <a:ext cx="243" cy="31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800">
                <a:latin typeface="Angsana New" pitchFamily="18" charset="-34"/>
              </a:endParaRPr>
            </a:p>
          </p:txBody>
        </p:sp>
        <p:sp>
          <p:nvSpPr>
            <p:cNvPr id="5180" name="AutoShape 79"/>
            <p:cNvSpPr>
              <a:spLocks noChangeArrowheads="1"/>
            </p:cNvSpPr>
            <p:nvPr/>
          </p:nvSpPr>
          <p:spPr bwMode="auto">
            <a:xfrm>
              <a:off x="4003" y="1945"/>
              <a:ext cx="243" cy="31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800">
                <a:latin typeface="Angsana New" pitchFamily="18" charset="-34"/>
              </a:endParaRPr>
            </a:p>
          </p:txBody>
        </p:sp>
        <p:sp>
          <p:nvSpPr>
            <p:cNvPr id="5181" name="AutoShape 80"/>
            <p:cNvSpPr>
              <a:spLocks noChangeArrowheads="1"/>
            </p:cNvSpPr>
            <p:nvPr/>
          </p:nvSpPr>
          <p:spPr bwMode="auto">
            <a:xfrm>
              <a:off x="3729" y="1945"/>
              <a:ext cx="243" cy="31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800">
                <a:latin typeface="Angsana New" pitchFamily="18" charset="-34"/>
              </a:endParaRPr>
            </a:p>
          </p:txBody>
        </p:sp>
      </p:grpSp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712788" y="5068888"/>
            <a:ext cx="6450012" cy="1412875"/>
            <a:chOff x="449" y="3193"/>
            <a:chExt cx="4063" cy="890"/>
          </a:xfrm>
        </p:grpSpPr>
        <p:grpSp>
          <p:nvGrpSpPr>
            <p:cNvPr id="5161" name="Group 23"/>
            <p:cNvGrpSpPr>
              <a:grpSpLocks/>
            </p:cNvGrpSpPr>
            <p:nvPr/>
          </p:nvGrpSpPr>
          <p:grpSpPr bwMode="auto">
            <a:xfrm>
              <a:off x="2375" y="3222"/>
              <a:ext cx="796" cy="493"/>
              <a:chOff x="1696" y="1392"/>
              <a:chExt cx="1008" cy="576"/>
            </a:xfrm>
          </p:grpSpPr>
          <p:sp>
            <p:nvSpPr>
              <p:cNvPr id="5170" name="Rectangle 24"/>
              <p:cNvSpPr>
                <a:spLocks noChangeArrowheads="1"/>
              </p:cNvSpPr>
              <p:nvPr/>
            </p:nvSpPr>
            <p:spPr bwMode="auto">
              <a:xfrm>
                <a:off x="1696" y="1392"/>
                <a:ext cx="1008" cy="576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th-TH" altLang="th-TH">
                  <a:latin typeface="Angsana New" pitchFamily="18" charset="-34"/>
                </a:endParaRPr>
              </a:p>
            </p:txBody>
          </p:sp>
          <p:graphicFrame>
            <p:nvGraphicFramePr>
              <p:cNvPr id="5171" name="Object 25"/>
              <p:cNvGraphicFramePr>
                <a:graphicFrameLocks noChangeAspect="1"/>
              </p:cNvGraphicFramePr>
              <p:nvPr/>
            </p:nvGraphicFramePr>
            <p:xfrm>
              <a:off x="1788" y="1440"/>
              <a:ext cx="823" cy="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00" name="Clip" r:id="rId4" imgW="1307592" imgH="794614" progId="MS_ClipArt_Gallery.5">
                      <p:embed/>
                    </p:oleObj>
                  </mc:Choice>
                  <mc:Fallback>
                    <p:oleObj name="Clip" r:id="rId4" imgW="1307592" imgH="794614" progId="MS_ClipArt_Gallery.5">
                      <p:embed/>
                      <p:pic>
                        <p:nvPicPr>
                          <p:cNvPr id="0" name="Object 2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88" y="1440"/>
                            <a:ext cx="823" cy="500"/>
                          </a:xfrm>
                          <a:prstGeom prst="rect">
                            <a:avLst/>
                          </a:prstGeom>
                          <a:solidFill>
                            <a:srgbClr val="FFCCFF"/>
                          </a:solidFill>
                          <a:ln>
                            <a:noFill/>
                          </a:ln>
                          <a:effectLst/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5162" name="Group 26"/>
            <p:cNvGrpSpPr>
              <a:grpSpLocks/>
            </p:cNvGrpSpPr>
            <p:nvPr/>
          </p:nvGrpSpPr>
          <p:grpSpPr bwMode="auto">
            <a:xfrm>
              <a:off x="3455" y="3222"/>
              <a:ext cx="794" cy="493"/>
              <a:chOff x="3104" y="1392"/>
              <a:chExt cx="1008" cy="576"/>
            </a:xfrm>
          </p:grpSpPr>
          <p:sp>
            <p:nvSpPr>
              <p:cNvPr id="5168" name="Rectangle 27"/>
              <p:cNvSpPr>
                <a:spLocks noChangeArrowheads="1"/>
              </p:cNvSpPr>
              <p:nvPr/>
            </p:nvSpPr>
            <p:spPr bwMode="auto">
              <a:xfrm>
                <a:off x="3104" y="1392"/>
                <a:ext cx="1008" cy="576"/>
              </a:xfrm>
              <a:prstGeom prst="rect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th-TH" altLang="th-TH">
                  <a:latin typeface="Angsana New" pitchFamily="18" charset="-34"/>
                </a:endParaRPr>
              </a:p>
            </p:txBody>
          </p:sp>
          <p:graphicFrame>
            <p:nvGraphicFramePr>
              <p:cNvPr id="5169" name="Object 28"/>
              <p:cNvGraphicFramePr>
                <a:graphicFrameLocks noChangeAspect="1"/>
              </p:cNvGraphicFramePr>
              <p:nvPr/>
            </p:nvGraphicFramePr>
            <p:xfrm>
              <a:off x="3120" y="1452"/>
              <a:ext cx="969" cy="5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01" name="Clip" r:id="rId6" imgW="1386230" imgH="739750" progId="MS_ClipArt_Gallery.5">
                      <p:embed/>
                    </p:oleObj>
                  </mc:Choice>
                  <mc:Fallback>
                    <p:oleObj name="Clip" r:id="rId6" imgW="1386230" imgH="739750" progId="MS_ClipArt_Gallery.5">
                      <p:embed/>
                      <p:pic>
                        <p:nvPicPr>
                          <p:cNvPr id="0" name="Object 2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20" y="1452"/>
                            <a:ext cx="969" cy="516"/>
                          </a:xfrm>
                          <a:prstGeom prst="rect">
                            <a:avLst/>
                          </a:prstGeom>
                          <a:solidFill>
                            <a:srgbClr val="99FF99"/>
                          </a:solidFill>
                          <a:ln>
                            <a:noFill/>
                          </a:ln>
                          <a:effectLst/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5163" name="AutoShape 32"/>
            <p:cNvSpPr>
              <a:spLocks noChangeArrowheads="1"/>
            </p:cNvSpPr>
            <p:nvPr/>
          </p:nvSpPr>
          <p:spPr bwMode="auto">
            <a:xfrm>
              <a:off x="4269" y="3309"/>
              <a:ext cx="243" cy="31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800">
                <a:latin typeface="Angsana New" pitchFamily="18" charset="-34"/>
              </a:endParaRPr>
            </a:p>
          </p:txBody>
        </p:sp>
        <p:sp>
          <p:nvSpPr>
            <p:cNvPr id="5164" name="AutoShape 33"/>
            <p:cNvSpPr>
              <a:spLocks noChangeArrowheads="1"/>
            </p:cNvSpPr>
            <p:nvPr/>
          </p:nvSpPr>
          <p:spPr bwMode="auto">
            <a:xfrm>
              <a:off x="3191" y="3309"/>
              <a:ext cx="243" cy="31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800">
                <a:latin typeface="Angsana New" pitchFamily="18" charset="-34"/>
              </a:endParaRPr>
            </a:p>
          </p:txBody>
        </p:sp>
        <p:sp>
          <p:nvSpPr>
            <p:cNvPr id="5165" name="Text Box 35"/>
            <p:cNvSpPr txBox="1">
              <a:spLocks noChangeArrowheads="1"/>
            </p:cNvSpPr>
            <p:nvPr/>
          </p:nvSpPr>
          <p:spPr bwMode="auto">
            <a:xfrm>
              <a:off x="449" y="3193"/>
              <a:ext cx="732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kumimoji="0" lang="th-TH" altLang="th-TH">
                  <a:latin typeface="Angsana New" pitchFamily="18" charset="-34"/>
                </a:rPr>
                <a:t>ช่องทาง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kumimoji="0" lang="th-TH" altLang="th-TH">
                  <a:latin typeface="Angsana New" pitchFamily="18" charset="-34"/>
                </a:rPr>
                <a:t>2 ระดับ</a:t>
              </a:r>
            </a:p>
          </p:txBody>
        </p:sp>
        <p:sp>
          <p:nvSpPr>
            <p:cNvPr id="5166" name="AutoShape 36"/>
            <p:cNvSpPr>
              <a:spLocks noChangeArrowheads="1"/>
            </p:cNvSpPr>
            <p:nvPr/>
          </p:nvSpPr>
          <p:spPr bwMode="auto">
            <a:xfrm>
              <a:off x="2111" y="3309"/>
              <a:ext cx="243" cy="31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800">
                <a:latin typeface="Angsana New" pitchFamily="18" charset="-34"/>
              </a:endParaRPr>
            </a:p>
          </p:txBody>
        </p:sp>
        <p:sp>
          <p:nvSpPr>
            <p:cNvPr id="5167" name="Text Box 82"/>
            <p:cNvSpPr txBox="1">
              <a:spLocks noChangeArrowheads="1"/>
            </p:cNvSpPr>
            <p:nvPr/>
          </p:nvSpPr>
          <p:spPr bwMode="auto">
            <a:xfrm>
              <a:off x="2418" y="3715"/>
              <a:ext cx="63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th-TH" altLang="th-TH">
                  <a:latin typeface="Angsana New" pitchFamily="18" charset="-34"/>
                </a:rPr>
                <a:t>ผู้ค้าส่ง</a:t>
              </a:r>
            </a:p>
          </p:txBody>
        </p:sp>
      </p:grpSp>
      <p:grpSp>
        <p:nvGrpSpPr>
          <p:cNvPr id="6" name="Group 88"/>
          <p:cNvGrpSpPr>
            <a:grpSpLocks/>
          </p:cNvGrpSpPr>
          <p:nvPr/>
        </p:nvGrpSpPr>
        <p:grpSpPr bwMode="auto">
          <a:xfrm>
            <a:off x="712788" y="3925888"/>
            <a:ext cx="6450012" cy="2555875"/>
            <a:chOff x="449" y="2473"/>
            <a:chExt cx="4063" cy="1610"/>
          </a:xfrm>
        </p:grpSpPr>
        <p:grpSp>
          <p:nvGrpSpPr>
            <p:cNvPr id="5150" name="Group 45"/>
            <p:cNvGrpSpPr>
              <a:grpSpLocks/>
            </p:cNvGrpSpPr>
            <p:nvPr/>
          </p:nvGrpSpPr>
          <p:grpSpPr bwMode="auto">
            <a:xfrm>
              <a:off x="3455" y="2502"/>
              <a:ext cx="794" cy="493"/>
              <a:chOff x="3104" y="1392"/>
              <a:chExt cx="1008" cy="576"/>
            </a:xfrm>
          </p:grpSpPr>
          <p:sp>
            <p:nvSpPr>
              <p:cNvPr id="5159" name="Rectangle 46"/>
              <p:cNvSpPr>
                <a:spLocks noChangeArrowheads="1"/>
              </p:cNvSpPr>
              <p:nvPr/>
            </p:nvSpPr>
            <p:spPr bwMode="auto">
              <a:xfrm>
                <a:off x="3104" y="1392"/>
                <a:ext cx="1008" cy="576"/>
              </a:xfrm>
              <a:prstGeom prst="rect">
                <a:avLst/>
              </a:prstGeom>
              <a:solidFill>
                <a:srgbClr val="99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th-TH" altLang="th-TH">
                  <a:latin typeface="Angsana New" pitchFamily="18" charset="-34"/>
                </a:endParaRPr>
              </a:p>
            </p:txBody>
          </p:sp>
          <p:graphicFrame>
            <p:nvGraphicFramePr>
              <p:cNvPr id="5160" name="Object 47"/>
              <p:cNvGraphicFramePr>
                <a:graphicFrameLocks noChangeAspect="1"/>
              </p:cNvGraphicFramePr>
              <p:nvPr/>
            </p:nvGraphicFramePr>
            <p:xfrm>
              <a:off x="3120" y="1452"/>
              <a:ext cx="969" cy="5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202" name="Clip" r:id="rId8" imgW="1386230" imgH="739750" progId="MS_ClipArt_Gallery.5">
                      <p:embed/>
                    </p:oleObj>
                  </mc:Choice>
                  <mc:Fallback>
                    <p:oleObj name="Clip" r:id="rId8" imgW="1386230" imgH="739750" progId="MS_ClipArt_Gallery.5">
                      <p:embed/>
                      <p:pic>
                        <p:nvPicPr>
                          <p:cNvPr id="0" name="Object 4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20" y="1452"/>
                            <a:ext cx="969" cy="516"/>
                          </a:xfrm>
                          <a:prstGeom prst="rect">
                            <a:avLst/>
                          </a:prstGeom>
                          <a:solidFill>
                            <a:srgbClr val="99FF99"/>
                          </a:solidFill>
                          <a:ln>
                            <a:noFill/>
                          </a:ln>
                          <a:effectLst/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5151" name="AutoShape 51"/>
            <p:cNvSpPr>
              <a:spLocks noChangeArrowheads="1"/>
            </p:cNvSpPr>
            <p:nvPr/>
          </p:nvSpPr>
          <p:spPr bwMode="auto">
            <a:xfrm>
              <a:off x="4269" y="2589"/>
              <a:ext cx="243" cy="31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800">
                <a:latin typeface="Angsana New" pitchFamily="18" charset="-34"/>
              </a:endParaRPr>
            </a:p>
          </p:txBody>
        </p:sp>
        <p:sp>
          <p:nvSpPr>
            <p:cNvPr id="5152" name="AutoShape 52"/>
            <p:cNvSpPr>
              <a:spLocks noChangeArrowheads="1"/>
            </p:cNvSpPr>
            <p:nvPr/>
          </p:nvSpPr>
          <p:spPr bwMode="auto">
            <a:xfrm>
              <a:off x="3191" y="2589"/>
              <a:ext cx="243" cy="31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800">
                <a:latin typeface="Angsana New" pitchFamily="18" charset="-34"/>
              </a:endParaRPr>
            </a:p>
          </p:txBody>
        </p:sp>
        <p:sp>
          <p:nvSpPr>
            <p:cNvPr id="5153" name="Text Box 53"/>
            <p:cNvSpPr txBox="1">
              <a:spLocks noChangeArrowheads="1"/>
            </p:cNvSpPr>
            <p:nvPr/>
          </p:nvSpPr>
          <p:spPr bwMode="auto">
            <a:xfrm>
              <a:off x="449" y="2473"/>
              <a:ext cx="732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kumimoji="0" lang="th-TH" altLang="th-TH">
                  <a:latin typeface="Angsana New" pitchFamily="18" charset="-34"/>
                </a:rPr>
                <a:t>ช่องทาง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kumimoji="0" lang="th-TH" altLang="th-TH">
                  <a:latin typeface="Angsana New" pitchFamily="18" charset="-34"/>
                </a:rPr>
                <a:t>1 ระดับ</a:t>
              </a:r>
            </a:p>
          </p:txBody>
        </p:sp>
        <p:sp>
          <p:nvSpPr>
            <p:cNvPr id="5154" name="AutoShape 54"/>
            <p:cNvSpPr>
              <a:spLocks noChangeArrowheads="1"/>
            </p:cNvSpPr>
            <p:nvPr/>
          </p:nvSpPr>
          <p:spPr bwMode="auto">
            <a:xfrm>
              <a:off x="2111" y="2589"/>
              <a:ext cx="243" cy="31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800">
                <a:latin typeface="Angsana New" pitchFamily="18" charset="-34"/>
              </a:endParaRPr>
            </a:p>
          </p:txBody>
        </p:sp>
        <p:sp>
          <p:nvSpPr>
            <p:cNvPr id="5155" name="AutoShape 72"/>
            <p:cNvSpPr>
              <a:spLocks noChangeArrowheads="1"/>
            </p:cNvSpPr>
            <p:nvPr/>
          </p:nvSpPr>
          <p:spPr bwMode="auto">
            <a:xfrm>
              <a:off x="2389" y="2587"/>
              <a:ext cx="243" cy="31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800">
                <a:latin typeface="Angsana New" pitchFamily="18" charset="-34"/>
              </a:endParaRPr>
            </a:p>
          </p:txBody>
        </p:sp>
        <p:sp>
          <p:nvSpPr>
            <p:cNvPr id="5156" name="AutoShape 74"/>
            <p:cNvSpPr>
              <a:spLocks noChangeArrowheads="1"/>
            </p:cNvSpPr>
            <p:nvPr/>
          </p:nvSpPr>
          <p:spPr bwMode="auto">
            <a:xfrm>
              <a:off x="2925" y="2591"/>
              <a:ext cx="243" cy="31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800">
                <a:latin typeface="Angsana New" pitchFamily="18" charset="-34"/>
              </a:endParaRPr>
            </a:p>
          </p:txBody>
        </p:sp>
        <p:sp>
          <p:nvSpPr>
            <p:cNvPr id="5157" name="AutoShape 76"/>
            <p:cNvSpPr>
              <a:spLocks noChangeArrowheads="1"/>
            </p:cNvSpPr>
            <p:nvPr/>
          </p:nvSpPr>
          <p:spPr bwMode="auto">
            <a:xfrm>
              <a:off x="2651" y="2591"/>
              <a:ext cx="243" cy="318"/>
            </a:xfrm>
            <a:prstGeom prst="rightArrow">
              <a:avLst>
                <a:gd name="adj1" fmla="val 50000"/>
                <a:gd name="adj2" fmla="val 520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h-TH" altLang="th-TH" sz="2800">
                <a:latin typeface="Angsana New" pitchFamily="18" charset="-34"/>
              </a:endParaRPr>
            </a:p>
          </p:txBody>
        </p:sp>
        <p:sp>
          <p:nvSpPr>
            <p:cNvPr id="5158" name="Text Box 83"/>
            <p:cNvSpPr txBox="1">
              <a:spLocks noChangeArrowheads="1"/>
            </p:cNvSpPr>
            <p:nvPr/>
          </p:nvSpPr>
          <p:spPr bwMode="auto">
            <a:xfrm>
              <a:off x="3493" y="3715"/>
              <a:ext cx="79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algn="l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algn="l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algn="l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algn="l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th-TH" altLang="th-TH">
                  <a:latin typeface="Angsana New" pitchFamily="18" charset="-34"/>
                </a:rPr>
                <a:t>ผู้ค้าปลีก</a:t>
              </a:r>
            </a:p>
          </p:txBody>
        </p:sp>
      </p:grpSp>
      <p:grpSp>
        <p:nvGrpSpPr>
          <p:cNvPr id="8" name="Group 90"/>
          <p:cNvGrpSpPr>
            <a:grpSpLocks/>
          </p:cNvGrpSpPr>
          <p:nvPr/>
        </p:nvGrpSpPr>
        <p:grpSpPr bwMode="auto">
          <a:xfrm>
            <a:off x="2057400" y="2940050"/>
            <a:ext cx="6400800" cy="3541713"/>
            <a:chOff x="1296" y="1852"/>
            <a:chExt cx="4032" cy="2231"/>
          </a:xfrm>
        </p:grpSpPr>
        <p:grpSp>
          <p:nvGrpSpPr>
            <p:cNvPr id="5128" name="Group 85"/>
            <p:cNvGrpSpPr>
              <a:grpSpLocks/>
            </p:cNvGrpSpPr>
            <p:nvPr/>
          </p:nvGrpSpPr>
          <p:grpSpPr bwMode="auto">
            <a:xfrm>
              <a:off x="1296" y="1852"/>
              <a:ext cx="795" cy="2231"/>
              <a:chOff x="1296" y="1852"/>
              <a:chExt cx="795" cy="2231"/>
            </a:xfrm>
          </p:grpSpPr>
          <p:grpSp>
            <p:nvGrpSpPr>
              <p:cNvPr id="5140" name="Group 20"/>
              <p:cNvGrpSpPr>
                <a:grpSpLocks/>
              </p:cNvGrpSpPr>
              <p:nvPr/>
            </p:nvGrpSpPr>
            <p:grpSpPr bwMode="auto">
              <a:xfrm>
                <a:off x="1296" y="3222"/>
                <a:ext cx="795" cy="493"/>
                <a:chOff x="288" y="1392"/>
                <a:chExt cx="1008" cy="576"/>
              </a:xfrm>
            </p:grpSpPr>
            <p:sp>
              <p:nvSpPr>
                <p:cNvPr id="5148" name="Rectangle 21"/>
                <p:cNvSpPr>
                  <a:spLocks noChangeArrowheads="1"/>
                </p:cNvSpPr>
                <p:nvPr/>
              </p:nvSpPr>
              <p:spPr bwMode="auto">
                <a:xfrm>
                  <a:off x="288" y="1392"/>
                  <a:ext cx="1008" cy="576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Font typeface="Arial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Font typeface="Arial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Font typeface="Arial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th-TH" altLang="th-TH">
                    <a:latin typeface="Angsana New" pitchFamily="18" charset="-34"/>
                  </a:endParaRPr>
                </a:p>
              </p:txBody>
            </p:sp>
            <p:graphicFrame>
              <p:nvGraphicFramePr>
                <p:cNvPr id="5149" name="Object 22"/>
                <p:cNvGraphicFramePr>
                  <a:graphicFrameLocks noChangeAspect="1"/>
                </p:cNvGraphicFramePr>
                <p:nvPr/>
              </p:nvGraphicFramePr>
              <p:xfrm>
                <a:off x="309" y="1440"/>
                <a:ext cx="965" cy="5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203" name="Clip" r:id="rId9" imgW="5807075" imgH="3009900" progId="MS_ClipArt_Gallery.5">
                        <p:embed/>
                      </p:oleObj>
                    </mc:Choice>
                    <mc:Fallback>
                      <p:oleObj name="Clip" r:id="rId9" imgW="5807075" imgH="3009900" progId="MS_ClipArt_Gallery.5">
                        <p:embed/>
                        <p:pic>
                          <p:nvPicPr>
                            <p:cNvPr id="0" name="Object 2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09" y="1440"/>
                              <a:ext cx="965" cy="500"/>
                            </a:xfrm>
                            <a:prstGeom prst="rect">
                              <a:avLst/>
                            </a:prstGeom>
                            <a:solidFill>
                              <a:srgbClr val="FFFF99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5141" name="Group 39"/>
              <p:cNvGrpSpPr>
                <a:grpSpLocks/>
              </p:cNvGrpSpPr>
              <p:nvPr/>
            </p:nvGrpSpPr>
            <p:grpSpPr bwMode="auto">
              <a:xfrm>
                <a:off x="1296" y="2502"/>
                <a:ext cx="795" cy="493"/>
                <a:chOff x="288" y="1392"/>
                <a:chExt cx="1008" cy="576"/>
              </a:xfrm>
            </p:grpSpPr>
            <p:sp>
              <p:nvSpPr>
                <p:cNvPr id="5146" name="Rectangle 40"/>
                <p:cNvSpPr>
                  <a:spLocks noChangeArrowheads="1"/>
                </p:cNvSpPr>
                <p:nvPr/>
              </p:nvSpPr>
              <p:spPr bwMode="auto">
                <a:xfrm>
                  <a:off x="288" y="1392"/>
                  <a:ext cx="1008" cy="576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Font typeface="Arial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Font typeface="Arial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Font typeface="Arial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th-TH" altLang="th-TH">
                    <a:latin typeface="Angsana New" pitchFamily="18" charset="-34"/>
                  </a:endParaRPr>
                </a:p>
              </p:txBody>
            </p:sp>
            <p:graphicFrame>
              <p:nvGraphicFramePr>
                <p:cNvPr id="5147" name="Object 41"/>
                <p:cNvGraphicFramePr>
                  <a:graphicFrameLocks noChangeAspect="1"/>
                </p:cNvGraphicFramePr>
                <p:nvPr/>
              </p:nvGraphicFramePr>
              <p:xfrm>
                <a:off x="309" y="1440"/>
                <a:ext cx="965" cy="5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204" name="Clip" r:id="rId11" imgW="5807075" imgH="3009900" progId="MS_ClipArt_Gallery.5">
                        <p:embed/>
                      </p:oleObj>
                    </mc:Choice>
                    <mc:Fallback>
                      <p:oleObj name="Clip" r:id="rId11" imgW="5807075" imgH="3009900" progId="MS_ClipArt_Gallery.5">
                        <p:embed/>
                        <p:pic>
                          <p:nvPicPr>
                            <p:cNvPr id="0" name="Object 4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09" y="1440"/>
                              <a:ext cx="965" cy="500"/>
                            </a:xfrm>
                            <a:prstGeom prst="rect">
                              <a:avLst/>
                            </a:prstGeom>
                            <a:solidFill>
                              <a:srgbClr val="FFFF99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5142" name="Group 56"/>
              <p:cNvGrpSpPr>
                <a:grpSpLocks/>
              </p:cNvGrpSpPr>
              <p:nvPr/>
            </p:nvGrpSpPr>
            <p:grpSpPr bwMode="auto">
              <a:xfrm>
                <a:off x="1296" y="1852"/>
                <a:ext cx="795" cy="493"/>
                <a:chOff x="288" y="1392"/>
                <a:chExt cx="1008" cy="576"/>
              </a:xfrm>
            </p:grpSpPr>
            <p:sp>
              <p:nvSpPr>
                <p:cNvPr id="5144" name="Rectangle 57"/>
                <p:cNvSpPr>
                  <a:spLocks noChangeArrowheads="1"/>
                </p:cNvSpPr>
                <p:nvPr/>
              </p:nvSpPr>
              <p:spPr bwMode="auto">
                <a:xfrm>
                  <a:off x="288" y="1392"/>
                  <a:ext cx="1008" cy="576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Font typeface="Arial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Font typeface="Arial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Font typeface="Arial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th-TH" altLang="th-TH">
                    <a:latin typeface="Angsana New" pitchFamily="18" charset="-34"/>
                  </a:endParaRPr>
                </a:p>
              </p:txBody>
            </p:sp>
            <p:graphicFrame>
              <p:nvGraphicFramePr>
                <p:cNvPr id="5145" name="Object 58"/>
                <p:cNvGraphicFramePr>
                  <a:graphicFrameLocks noChangeAspect="1"/>
                </p:cNvGraphicFramePr>
                <p:nvPr/>
              </p:nvGraphicFramePr>
              <p:xfrm>
                <a:off x="309" y="1440"/>
                <a:ext cx="965" cy="5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205" name="Clip" r:id="rId12" imgW="5807075" imgH="3009900" progId="MS_ClipArt_Gallery.5">
                        <p:embed/>
                      </p:oleObj>
                    </mc:Choice>
                    <mc:Fallback>
                      <p:oleObj name="Clip" r:id="rId12" imgW="5807075" imgH="3009900" progId="MS_ClipArt_Gallery.5">
                        <p:embed/>
                        <p:pic>
                          <p:nvPicPr>
                            <p:cNvPr id="0" name="Object 5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09" y="1440"/>
                              <a:ext cx="965" cy="500"/>
                            </a:xfrm>
                            <a:prstGeom prst="rect">
                              <a:avLst/>
                            </a:prstGeom>
                            <a:solidFill>
                              <a:srgbClr val="FFFF99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5143" name="Text Box 81"/>
              <p:cNvSpPr txBox="1">
                <a:spLocks noChangeArrowheads="1"/>
              </p:cNvSpPr>
              <p:nvPr/>
            </p:nvSpPr>
            <p:spPr bwMode="auto">
              <a:xfrm>
                <a:off x="1405" y="3715"/>
                <a:ext cx="578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kumimoji="0" lang="th-TH" altLang="th-TH">
                    <a:latin typeface="Angsana New" pitchFamily="18" charset="-34"/>
                  </a:rPr>
                  <a:t>ผู้ผลิต</a:t>
                </a:r>
              </a:p>
            </p:txBody>
          </p:sp>
        </p:grpSp>
        <p:grpSp>
          <p:nvGrpSpPr>
            <p:cNvPr id="5129" name="Group 86"/>
            <p:cNvGrpSpPr>
              <a:grpSpLocks/>
            </p:cNvGrpSpPr>
            <p:nvPr/>
          </p:nvGrpSpPr>
          <p:grpSpPr bwMode="auto">
            <a:xfrm>
              <a:off x="4533" y="1852"/>
              <a:ext cx="795" cy="2231"/>
              <a:chOff x="4533" y="1852"/>
              <a:chExt cx="795" cy="2231"/>
            </a:xfrm>
          </p:grpSpPr>
          <p:grpSp>
            <p:nvGrpSpPr>
              <p:cNvPr id="5130" name="Group 29"/>
              <p:cNvGrpSpPr>
                <a:grpSpLocks/>
              </p:cNvGrpSpPr>
              <p:nvPr/>
            </p:nvGrpSpPr>
            <p:grpSpPr bwMode="auto">
              <a:xfrm>
                <a:off x="4533" y="3222"/>
                <a:ext cx="795" cy="493"/>
                <a:chOff x="3763" y="2496"/>
                <a:chExt cx="831" cy="477"/>
              </a:xfrm>
            </p:grpSpPr>
            <p:sp>
              <p:nvSpPr>
                <p:cNvPr id="5138" name="Rectangle 30"/>
                <p:cNvSpPr>
                  <a:spLocks noChangeArrowheads="1"/>
                </p:cNvSpPr>
                <p:nvPr/>
              </p:nvSpPr>
              <p:spPr bwMode="auto">
                <a:xfrm>
                  <a:off x="3763" y="2496"/>
                  <a:ext cx="831" cy="477"/>
                </a:xfrm>
                <a:prstGeom prst="rect">
                  <a:avLst/>
                </a:prstGeom>
                <a:solidFill>
                  <a:srgbClr val="CC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Font typeface="Arial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Font typeface="Arial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Font typeface="Arial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th-TH" altLang="th-TH">
                    <a:latin typeface="Angsana New" pitchFamily="18" charset="-34"/>
                  </a:endParaRPr>
                </a:p>
              </p:txBody>
            </p:sp>
            <p:graphicFrame>
              <p:nvGraphicFramePr>
                <p:cNvPr id="5139" name="Object 31"/>
                <p:cNvGraphicFramePr>
                  <a:graphicFrameLocks noChangeAspect="1"/>
                </p:cNvGraphicFramePr>
                <p:nvPr/>
              </p:nvGraphicFramePr>
              <p:xfrm>
                <a:off x="3763" y="2581"/>
                <a:ext cx="831" cy="35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206" name="Clip" r:id="rId13" imgW="3139135" imgH="1337767" progId="MS_ClipArt_Gallery.5">
                        <p:embed/>
                      </p:oleObj>
                    </mc:Choice>
                    <mc:Fallback>
                      <p:oleObj name="Clip" r:id="rId13" imgW="3139135" imgH="1337767" progId="MS_ClipArt_Gallery.5">
                        <p:embed/>
                        <p:pic>
                          <p:nvPicPr>
                            <p:cNvPr id="0" name="Object 3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763" y="2581"/>
                              <a:ext cx="831" cy="356"/>
                            </a:xfrm>
                            <a:prstGeom prst="rect">
                              <a:avLst/>
                            </a:prstGeom>
                            <a:solidFill>
                              <a:srgbClr val="CCCC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5131" name="Group 48"/>
              <p:cNvGrpSpPr>
                <a:grpSpLocks/>
              </p:cNvGrpSpPr>
              <p:nvPr/>
            </p:nvGrpSpPr>
            <p:grpSpPr bwMode="auto">
              <a:xfrm>
                <a:off x="4533" y="2502"/>
                <a:ext cx="795" cy="493"/>
                <a:chOff x="3763" y="2496"/>
                <a:chExt cx="831" cy="477"/>
              </a:xfrm>
            </p:grpSpPr>
            <p:sp>
              <p:nvSpPr>
                <p:cNvPr id="5136" name="Rectangle 49"/>
                <p:cNvSpPr>
                  <a:spLocks noChangeArrowheads="1"/>
                </p:cNvSpPr>
                <p:nvPr/>
              </p:nvSpPr>
              <p:spPr bwMode="auto">
                <a:xfrm>
                  <a:off x="3763" y="2496"/>
                  <a:ext cx="831" cy="477"/>
                </a:xfrm>
                <a:prstGeom prst="rect">
                  <a:avLst/>
                </a:prstGeom>
                <a:solidFill>
                  <a:srgbClr val="CC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Font typeface="Arial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Font typeface="Arial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Font typeface="Arial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th-TH" altLang="th-TH">
                    <a:latin typeface="Angsana New" pitchFamily="18" charset="-34"/>
                  </a:endParaRPr>
                </a:p>
              </p:txBody>
            </p:sp>
            <p:graphicFrame>
              <p:nvGraphicFramePr>
                <p:cNvPr id="5137" name="Object 50"/>
                <p:cNvGraphicFramePr>
                  <a:graphicFrameLocks noChangeAspect="1"/>
                </p:cNvGraphicFramePr>
                <p:nvPr/>
              </p:nvGraphicFramePr>
              <p:xfrm>
                <a:off x="3763" y="2581"/>
                <a:ext cx="831" cy="35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207" name="Clip" r:id="rId15" imgW="3139135" imgH="1337767" progId="MS_ClipArt_Gallery.5">
                        <p:embed/>
                      </p:oleObj>
                    </mc:Choice>
                    <mc:Fallback>
                      <p:oleObj name="Clip" r:id="rId15" imgW="3139135" imgH="1337767" progId="MS_ClipArt_Gallery.5">
                        <p:embed/>
                        <p:pic>
                          <p:nvPicPr>
                            <p:cNvPr id="0" name="Object 50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763" y="2581"/>
                              <a:ext cx="831" cy="356"/>
                            </a:xfrm>
                            <a:prstGeom prst="rect">
                              <a:avLst/>
                            </a:prstGeom>
                            <a:solidFill>
                              <a:srgbClr val="CCCC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5132" name="Group 65"/>
              <p:cNvGrpSpPr>
                <a:grpSpLocks/>
              </p:cNvGrpSpPr>
              <p:nvPr/>
            </p:nvGrpSpPr>
            <p:grpSpPr bwMode="auto">
              <a:xfrm>
                <a:off x="4533" y="1852"/>
                <a:ext cx="795" cy="493"/>
                <a:chOff x="3763" y="2496"/>
                <a:chExt cx="831" cy="477"/>
              </a:xfrm>
            </p:grpSpPr>
            <p:sp>
              <p:nvSpPr>
                <p:cNvPr id="5134" name="Rectangle 66"/>
                <p:cNvSpPr>
                  <a:spLocks noChangeArrowheads="1"/>
                </p:cNvSpPr>
                <p:nvPr/>
              </p:nvSpPr>
              <p:spPr bwMode="auto">
                <a:xfrm>
                  <a:off x="3763" y="2496"/>
                  <a:ext cx="831" cy="477"/>
                </a:xfrm>
                <a:prstGeom prst="rect">
                  <a:avLst/>
                </a:prstGeom>
                <a:solidFill>
                  <a:srgbClr val="CC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l">
                    <a:spcBef>
                      <a:spcPct val="20000"/>
                    </a:spcBef>
                    <a:buFont typeface="Arial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algn="l">
                    <a:spcBef>
                      <a:spcPct val="20000"/>
                    </a:spcBef>
                    <a:buFont typeface="Arial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algn="l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algn="l">
                    <a:spcBef>
                      <a:spcPct val="20000"/>
                    </a:spcBef>
                    <a:buFont typeface="Arial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algn="l">
                    <a:spcBef>
                      <a:spcPct val="20000"/>
                    </a:spcBef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th-TH" altLang="th-TH">
                    <a:latin typeface="Angsana New" pitchFamily="18" charset="-34"/>
                  </a:endParaRPr>
                </a:p>
              </p:txBody>
            </p:sp>
            <p:graphicFrame>
              <p:nvGraphicFramePr>
                <p:cNvPr id="5135" name="Object 67"/>
                <p:cNvGraphicFramePr>
                  <a:graphicFrameLocks noChangeAspect="1"/>
                </p:cNvGraphicFramePr>
                <p:nvPr/>
              </p:nvGraphicFramePr>
              <p:xfrm>
                <a:off x="3763" y="2581"/>
                <a:ext cx="831" cy="35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208" name="Clip" r:id="rId16" imgW="3139135" imgH="1337767" progId="MS_ClipArt_Gallery.5">
                        <p:embed/>
                      </p:oleObj>
                    </mc:Choice>
                    <mc:Fallback>
                      <p:oleObj name="Clip" r:id="rId16" imgW="3139135" imgH="1337767" progId="MS_ClipArt_Gallery.5">
                        <p:embed/>
                        <p:pic>
                          <p:nvPicPr>
                            <p:cNvPr id="0" name="Object 6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763" y="2581"/>
                              <a:ext cx="831" cy="356"/>
                            </a:xfrm>
                            <a:prstGeom prst="rect">
                              <a:avLst/>
                            </a:prstGeom>
                            <a:solidFill>
                              <a:srgbClr val="CCCCFF"/>
                            </a:solidFill>
                            <a:ln>
                              <a:noFill/>
                            </a:ln>
                            <a:effectLst/>
                            <a:extLs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5133" name="Text Box 84"/>
              <p:cNvSpPr txBox="1">
                <a:spLocks noChangeArrowheads="1"/>
              </p:cNvSpPr>
              <p:nvPr/>
            </p:nvSpPr>
            <p:spPr bwMode="auto">
              <a:xfrm>
                <a:off x="4565" y="3715"/>
                <a:ext cx="762" cy="3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l"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algn="l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algn="l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algn="l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algn="l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kumimoji="0" lang="th-TH" altLang="th-TH">
                    <a:latin typeface="Angsana New" pitchFamily="18" charset="-34"/>
                  </a:rPr>
                  <a:t>ผู้บริโภค</a:t>
                </a:r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โครงสร้างของช่องทางการจัดจำหน่าย</a:t>
            </a:r>
          </a:p>
        </p:txBody>
      </p:sp>
      <p:sp>
        <p:nvSpPr>
          <p:cNvPr id="254016" name="Rectangle 6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sz="3600" smtClean="0"/>
              <a:t>จำนวนคนกลางในช่องทางการจัดจำหน่าย</a:t>
            </a:r>
          </a:p>
          <a:p>
            <a:pPr lvl="1" eaLnBrk="1" hangingPunct="1"/>
            <a:r>
              <a:rPr lang="th-TH" altLang="th-TH" sz="3600" smtClean="0"/>
              <a:t>การจัดจำหน่ายอย่างทั่วถึง</a:t>
            </a:r>
            <a:r>
              <a:rPr lang="en-US" altLang="th-TH" sz="3600" smtClean="0"/>
              <a:t> </a:t>
            </a:r>
            <a:br>
              <a:rPr lang="en-US" altLang="th-TH" sz="3600" smtClean="0"/>
            </a:br>
            <a:r>
              <a:rPr lang="en-US" altLang="th-TH" sz="3600" smtClean="0"/>
              <a:t>(Intensive Distribution)</a:t>
            </a:r>
          </a:p>
          <a:p>
            <a:pPr lvl="1" eaLnBrk="1" hangingPunct="1"/>
            <a:r>
              <a:rPr lang="th-TH" altLang="th-TH" sz="3600" smtClean="0"/>
              <a:t>การจัดจำหน่ายโดยใช้คนกลางเพียงรายเดียว</a:t>
            </a:r>
            <a:r>
              <a:rPr lang="en-US" altLang="th-TH" sz="3600" smtClean="0"/>
              <a:t> </a:t>
            </a:r>
            <a:br>
              <a:rPr lang="en-US" altLang="th-TH" sz="3600" smtClean="0"/>
            </a:br>
            <a:r>
              <a:rPr lang="en-US" altLang="th-TH" sz="3600" smtClean="0"/>
              <a:t>(Exclusive Distribution)</a:t>
            </a:r>
          </a:p>
          <a:p>
            <a:pPr lvl="1" eaLnBrk="1" hangingPunct="1"/>
            <a:r>
              <a:rPr lang="th-TH" altLang="th-TH" sz="3600" smtClean="0"/>
              <a:t>การจัดจำหน่ายโดยใช้คนกลางแบบเลือกสรร</a:t>
            </a:r>
            <a:br>
              <a:rPr lang="th-TH" altLang="th-TH" sz="3600" smtClean="0"/>
            </a:br>
            <a:r>
              <a:rPr lang="th-TH" altLang="th-TH" sz="3600" smtClean="0"/>
              <a:t>(Selective Distribution)</a:t>
            </a:r>
          </a:p>
        </p:txBody>
      </p:sp>
      <p:graphicFrame>
        <p:nvGraphicFramePr>
          <p:cNvPr id="6148" name="Object 200"/>
          <p:cNvGraphicFramePr>
            <a:graphicFrameLocks noChangeAspect="1"/>
          </p:cNvGraphicFramePr>
          <p:nvPr/>
        </p:nvGraphicFramePr>
        <p:xfrm>
          <a:off x="6400800" y="1828800"/>
          <a:ext cx="2424113" cy="187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Clip" r:id="rId4" imgW="1814170" imgH="1403604" progId="MS_ClipArt_Gallery.5">
                  <p:embed/>
                </p:oleObj>
              </mc:Choice>
              <mc:Fallback>
                <p:oleObj name="Clip" r:id="rId4" imgW="1814170" imgH="1403604" progId="MS_ClipArt_Gallery.5">
                  <p:embed/>
                  <p:pic>
                    <p:nvPicPr>
                      <p:cNvPr id="0" name="Object 2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828800"/>
                        <a:ext cx="2424113" cy="187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4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4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4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0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40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016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โครงสร้างของช่องทางการจัดจำหน่าย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341438"/>
            <a:ext cx="8153400" cy="4343400"/>
          </a:xfrm>
        </p:spPr>
        <p:txBody>
          <a:bodyPr/>
          <a:lstStyle/>
          <a:p>
            <a:pPr eaLnBrk="1" hangingPunct="1"/>
            <a:r>
              <a:rPr lang="th-TH" altLang="th-TH" smtClean="0"/>
              <a:t>องค์กรของระบบการจัดจำหน่าย</a:t>
            </a:r>
          </a:p>
          <a:p>
            <a:pPr lvl="1" eaLnBrk="1" hangingPunct="1"/>
            <a:r>
              <a:rPr lang="th-TH" altLang="th-TH" sz="3200" smtClean="0"/>
              <a:t>ระบบการจัดจำหน่ายแบบดั้งเดิม</a:t>
            </a:r>
            <a:br>
              <a:rPr lang="th-TH" altLang="th-TH" sz="3200" smtClean="0"/>
            </a:br>
            <a:r>
              <a:rPr lang="en-US" altLang="th-TH" sz="3200" smtClean="0"/>
              <a:t>(Conventional Marketing System)</a:t>
            </a:r>
          </a:p>
          <a:p>
            <a:pPr lvl="1" eaLnBrk="1" hangingPunct="1"/>
            <a:r>
              <a:rPr lang="th-TH" altLang="th-TH" sz="3200" smtClean="0"/>
              <a:t>ระบบการจัดจำหน่ายในแนวดิ่ง</a:t>
            </a:r>
            <a:r>
              <a:rPr lang="en-US" altLang="th-TH" sz="3200" smtClean="0"/>
              <a:t> (Vertical Marketing System)</a:t>
            </a:r>
          </a:p>
          <a:p>
            <a:pPr lvl="2" eaLnBrk="1" hangingPunct="1"/>
            <a:r>
              <a:rPr lang="th-TH" altLang="th-TH" sz="3200" smtClean="0"/>
              <a:t>การใช้ระบบสาขา</a:t>
            </a:r>
            <a:r>
              <a:rPr lang="en-US" altLang="th-TH" sz="3200" smtClean="0"/>
              <a:t> (Corporate VMS)</a:t>
            </a:r>
          </a:p>
          <a:p>
            <a:pPr lvl="2" eaLnBrk="1" hangingPunct="1"/>
            <a:r>
              <a:rPr lang="th-TH" altLang="th-TH" sz="3200" smtClean="0"/>
              <a:t>การใช้สัญญาผูกพัน (</a:t>
            </a:r>
            <a:r>
              <a:rPr lang="en-US" altLang="th-TH" sz="3200" smtClean="0"/>
              <a:t>Contractual VMS)</a:t>
            </a:r>
          </a:p>
          <a:p>
            <a:pPr lvl="2" eaLnBrk="1" hangingPunct="1"/>
            <a:r>
              <a:rPr lang="th-TH" altLang="th-TH" sz="3200" smtClean="0"/>
              <a:t>การใช้อำนาจการจัดการที่เหนือกว่า</a:t>
            </a:r>
            <a:r>
              <a:rPr lang="en-US" altLang="th-TH" sz="3200" smtClean="0"/>
              <a:t> (Administered VMS)</a:t>
            </a:r>
            <a:endParaRPr lang="th-TH" altLang="th-TH" sz="320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การกระจายตัวสินค้า  </a:t>
            </a:r>
            <a:r>
              <a:rPr lang="th-TH" altLang="th-TH" sz="3600" smtClean="0"/>
              <a:t>(</a:t>
            </a:r>
            <a:r>
              <a:rPr lang="en-US" altLang="th-TH" sz="3600" smtClean="0"/>
              <a:t>Physical Distribution)</a:t>
            </a:r>
            <a:endParaRPr lang="th-TH" altLang="th-TH" smtClean="0"/>
          </a:p>
        </p:txBody>
      </p:sp>
      <p:sp>
        <p:nvSpPr>
          <p:cNvPr id="819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sz="3600" smtClean="0"/>
              <a:t>พิจารณากิจกรรมต่อไปนี้ให้มีความสอดคล้องกัน ณ ระดับ บริการที่ลูกค้าพึงพอใจ และมีต้นทุนโดยรวมต่ำที่สุด</a:t>
            </a:r>
          </a:p>
          <a:p>
            <a:pPr lvl="1" eaLnBrk="1" hangingPunct="1">
              <a:lnSpc>
                <a:spcPct val="90000"/>
              </a:lnSpc>
            </a:pPr>
            <a:r>
              <a:rPr lang="th-TH" altLang="th-TH" sz="3600" smtClean="0"/>
              <a:t>การขนส่ง (Transportation)</a:t>
            </a:r>
          </a:p>
          <a:p>
            <a:pPr lvl="1" eaLnBrk="1" hangingPunct="1">
              <a:lnSpc>
                <a:spcPct val="90000"/>
              </a:lnSpc>
            </a:pPr>
            <a:r>
              <a:rPr lang="th-TH" altLang="th-TH" sz="3600" smtClean="0"/>
              <a:t>กระบวนการรับคำสั่งซื้อ (Order Processing)</a:t>
            </a:r>
          </a:p>
          <a:p>
            <a:pPr lvl="1" eaLnBrk="1" hangingPunct="1">
              <a:lnSpc>
                <a:spcPct val="90000"/>
              </a:lnSpc>
            </a:pPr>
            <a:r>
              <a:rPr lang="th-TH" altLang="th-TH" sz="3600" smtClean="0"/>
              <a:t>การจัดการสินค้าคงคลัง (Inventory)</a:t>
            </a:r>
          </a:p>
          <a:p>
            <a:pPr lvl="1" eaLnBrk="1" hangingPunct="1">
              <a:lnSpc>
                <a:spcPct val="90000"/>
              </a:lnSpc>
            </a:pPr>
            <a:r>
              <a:rPr lang="th-TH" altLang="th-TH" sz="3600" smtClean="0"/>
              <a:t>การจัดการคลังสินค้า (</a:t>
            </a:r>
            <a:r>
              <a:rPr lang="en-US" altLang="th-TH" sz="3600" smtClean="0"/>
              <a:t>Warehousing)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1. การขนส่ง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altLang="th-TH" sz="3600" smtClean="0"/>
              <a:t>วิธีการขนส่ง</a:t>
            </a:r>
          </a:p>
          <a:p>
            <a:pPr lvl="1" eaLnBrk="1" hangingPunct="1">
              <a:lnSpc>
                <a:spcPct val="90000"/>
              </a:lnSpc>
            </a:pPr>
            <a:r>
              <a:rPr lang="th-TH" altLang="th-TH" sz="3600" smtClean="0"/>
              <a:t>รถบรรทุก รถยนต์</a:t>
            </a:r>
          </a:p>
          <a:p>
            <a:pPr lvl="1" eaLnBrk="1" hangingPunct="1">
              <a:lnSpc>
                <a:spcPct val="90000"/>
              </a:lnSpc>
            </a:pPr>
            <a:r>
              <a:rPr lang="th-TH" altLang="th-TH" sz="3600" smtClean="0"/>
              <a:t>รถไฟ</a:t>
            </a:r>
          </a:p>
          <a:p>
            <a:pPr lvl="1" eaLnBrk="1" hangingPunct="1">
              <a:lnSpc>
                <a:spcPct val="90000"/>
              </a:lnSpc>
            </a:pPr>
            <a:r>
              <a:rPr lang="th-TH" altLang="th-TH" sz="3600" smtClean="0"/>
              <a:t>ทางอากาศ (เครื่องบิน)</a:t>
            </a:r>
          </a:p>
          <a:p>
            <a:pPr lvl="1" eaLnBrk="1" hangingPunct="1">
              <a:lnSpc>
                <a:spcPct val="90000"/>
              </a:lnSpc>
            </a:pPr>
            <a:r>
              <a:rPr lang="th-TH" altLang="th-TH" sz="3600" smtClean="0"/>
              <a:t>ทางน้ำ (เรือ, แพ)</a:t>
            </a:r>
          </a:p>
          <a:p>
            <a:pPr lvl="1" eaLnBrk="1" hangingPunct="1">
              <a:lnSpc>
                <a:spcPct val="90000"/>
              </a:lnSpc>
            </a:pPr>
            <a:r>
              <a:rPr lang="th-TH" altLang="th-TH" sz="3600" smtClean="0"/>
              <a:t>ท่อ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5903913" y="3200400"/>
          <a:ext cx="3240087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Clip" r:id="rId4" imgW="1952244" imgH="2065630" progId="MS_ClipArt_Gallery.2">
                  <p:embed/>
                </p:oleObj>
              </mc:Choice>
              <mc:Fallback>
                <p:oleObj name="Clip" r:id="rId4" imgW="1952244" imgH="206563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3913" y="3200400"/>
                        <a:ext cx="3240087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altLang="th-TH" smtClean="0"/>
              <a:t>2. กระบวนการรับคำสั่งซื้อ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h-TH" altLang="th-TH" sz="3600" smtClean="0"/>
              <a:t>ตรวจสอบสินค้าคงคลัง</a:t>
            </a:r>
          </a:p>
          <a:p>
            <a:pPr eaLnBrk="1" hangingPunct="1"/>
            <a:r>
              <a:rPr lang="th-TH" altLang="th-TH" sz="3600" smtClean="0"/>
              <a:t>วางแผนการจัดส่งอย่างถูกต้อง ตามเงื่อนไขที่ตกลงกับลูกค้า</a:t>
            </a:r>
          </a:p>
          <a:p>
            <a:pPr eaLnBrk="1" hangingPunct="1"/>
            <a:r>
              <a:rPr lang="th-TH" altLang="th-TH" sz="3600" smtClean="0"/>
              <a:t>ประสานงานในด้านข้อมูลการสั่งซื้อ และการเคลื่อนย้ายตัวสินค้าให้สอดคล้องกัน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6815138" y="4532313"/>
          <a:ext cx="2328862" cy="232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Clip" r:id="rId4" imgW="2328977" imgH="2326234" progId="MS_ClipArt_Gallery.2">
                  <p:embed/>
                </p:oleObj>
              </mc:Choice>
              <mc:Fallback>
                <p:oleObj name="Clip" r:id="rId4" imgW="2328977" imgH="2326234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5138" y="4532313"/>
                        <a:ext cx="2328862" cy="2325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2246</TotalTime>
  <Words>957</Words>
  <Application>Microsoft Office PowerPoint</Application>
  <PresentationFormat>นำเสนอทางหน้าจอ (4:3)</PresentationFormat>
  <Paragraphs>171</Paragraphs>
  <Slides>27</Slides>
  <Notes>2</Notes>
  <HiddenSlides>0</HiddenSlides>
  <MMClips>0</MMClips>
  <ScaleCrop>false</ScaleCrop>
  <HeadingPairs>
    <vt:vector size="6" baseType="variant">
      <vt:variant>
        <vt:lpstr>ชุดรูปแบบ</vt:lpstr>
      </vt:variant>
      <vt:variant>
        <vt:i4>1</vt:i4>
      </vt:variant>
      <vt:variant>
        <vt:lpstr>เซิร์ฟเวอร์ OLE ฝังตัว</vt:lpstr>
      </vt:variant>
      <vt:variant>
        <vt:i4>1</vt:i4>
      </vt:variant>
      <vt:variant>
        <vt:lpstr>ชื่อเรื่องภาพนิ่ง</vt:lpstr>
      </vt:variant>
      <vt:variant>
        <vt:i4>27</vt:i4>
      </vt:variant>
    </vt:vector>
  </HeadingPairs>
  <TitlesOfParts>
    <vt:vector size="29" baseType="lpstr">
      <vt:lpstr>1_ชุดรูปแบบของ Office</vt:lpstr>
      <vt:lpstr>Clip</vt:lpstr>
      <vt:lpstr>การจัดจำหน่าย</vt:lpstr>
      <vt:lpstr>การจัดจำหน่าย (Place หรือ Distribution)</vt:lpstr>
      <vt:lpstr>ความสำคัญของการใช้คนกลางในการจัดจำหน่าย</vt:lpstr>
      <vt:lpstr>โครงสร้างของช่องทางการจัดจำหน่าย</vt:lpstr>
      <vt:lpstr>โครงสร้างของช่องทางการจัดจำหน่าย</vt:lpstr>
      <vt:lpstr>โครงสร้างของช่องทางการจัดจำหน่าย</vt:lpstr>
      <vt:lpstr>การกระจายตัวสินค้า  (Physical Distribution)</vt:lpstr>
      <vt:lpstr>1. การขนส่ง</vt:lpstr>
      <vt:lpstr>2. กระบวนการรับคำสั่งซื้อ</vt:lpstr>
      <vt:lpstr>3. การจัดการสินค้าคงคลัง</vt:lpstr>
      <vt:lpstr>4. การจัดการคลังสินค้า</vt:lpstr>
      <vt:lpstr>การจัดการโลจิสติกส์ (Logistics Management)</vt:lpstr>
      <vt:lpstr>การค้าส่ง (Wholesaling)</vt:lpstr>
      <vt:lpstr>ประเภทของการค้าส่ง</vt:lpstr>
      <vt:lpstr>1. พ่อค้าส่งที่มีกรรมสิทธิ์ในตัวสินค้า</vt:lpstr>
      <vt:lpstr>1. พ่อค้าส่งที่มีกรรมสิทธิ์ในตัวสินค้า</vt:lpstr>
      <vt:lpstr>2. คนกลางประเภทตัวแทน</vt:lpstr>
      <vt:lpstr>3. สำนักงานขายหรือสาขาของผู้ผลิต</vt:lpstr>
      <vt:lpstr>การค้าปลีก (Retailing)</vt:lpstr>
      <vt:lpstr>ประเภทของการค้าปลีก</vt:lpstr>
      <vt:lpstr>1. การค้าปลีกแบบมีร้านค้า</vt:lpstr>
      <vt:lpstr>1. การค้าปลีกแบบมีร้านค้า</vt:lpstr>
      <vt:lpstr>1. การค้าปลีกแบบมีร้านค้า</vt:lpstr>
      <vt:lpstr>1. การค้าปลีกแบบมีร้านค้า</vt:lpstr>
      <vt:lpstr>1. การค้าปลีกแบบมีร้านค้า</vt:lpstr>
      <vt:lpstr>2. การค้าปลีกแบบไม่มีร้านค้า</vt:lpstr>
      <vt:lpstr>การจัดจำหน่าย</vt:lpstr>
    </vt:vector>
  </TitlesOfParts>
  <Company>Ek Bunchua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705211</dc:title>
  <dc:subject>Marketing Principles</dc:subject>
  <dc:creator>Ek Bunchua</dc:creator>
  <cp:lastModifiedBy>Corporate Edition</cp:lastModifiedBy>
  <cp:revision>57</cp:revision>
  <cp:lastPrinted>1996-03-05T21:54:17Z</cp:lastPrinted>
  <dcterms:created xsi:type="dcterms:W3CDTF">1999-12-08T16:12:40Z</dcterms:created>
  <dcterms:modified xsi:type="dcterms:W3CDTF">2017-08-11T04:41:03Z</dcterms:modified>
</cp:coreProperties>
</file>