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8288000" cy="10287000"/>
  <p:notesSz cx="6858000" cy="9144000"/>
  <p:embeddedFontLst>
    <p:embeddedFont>
      <p:font typeface="Cordia New" panose="020B0304020202020204" pitchFamily="34" charset="-34"/>
      <p:regular r:id="rId27"/>
      <p:bold r:id="rId28"/>
      <p:italic r:id="rId29"/>
      <p:boldItalic r:id="rId30"/>
    </p:embeddedFont>
    <p:embeddedFont>
      <p:font typeface="CordiaUPC" panose="020B0304020202020204" pitchFamily="34" charset="-34"/>
      <p:regular r:id="rId31"/>
      <p:bold r:id="rId32"/>
      <p:italic r:id="rId33"/>
      <p:boldItalic r:id="rId34"/>
    </p:embeddedFont>
    <p:embeddedFont>
      <p:font typeface="Verdana" panose="020B0604030504040204" pitchFamily="34" charset="0"/>
      <p:regular r:id="rId35"/>
      <p:bold r:id="rId36"/>
      <p:italic r:id="rId37"/>
      <p:boldItalic r:id="rId38"/>
    </p:embeddedFont>
    <p:embeddedFont>
      <p:font typeface="Roboto Bold" panose="020B0604020202020204" charset="0"/>
      <p:regular r:id="rId39"/>
      <p:bold r:id="rId40"/>
    </p:embeddedFont>
    <p:embeddedFont>
      <p:font typeface="Calibri" panose="020F0502020204030204" pitchFamily="34" charset="0"/>
      <p:regular r:id="rId41"/>
      <p:bold r:id="rId42"/>
      <p:italic r:id="rId43"/>
      <p:boldItalic r:id="rId44"/>
    </p:embeddedFont>
    <p:embeddedFont>
      <p:font typeface="Roboto" panose="020B0604020202020204" charset="0"/>
      <p:regular r:id="rId45"/>
      <p:bold r:id="rId46"/>
      <p:italic r:id="rId47"/>
      <p:boldItalic r:id="rId48"/>
    </p:embeddedFont>
    <p:embeddedFont>
      <p:font typeface="TH SarabunPSK" panose="020B0500040200020003" pitchFamily="34" charset="-34"/>
      <p:regular r:id="rId49"/>
      <p:bold r:id="rId50"/>
      <p:italic r:id="rId51"/>
      <p:boldItalic r:id="rId52"/>
    </p:embeddedFont>
    <p:embeddedFont>
      <p:font typeface="Be Vietnam Bold" panose="020B0604020202020204" charset="0"/>
      <p:regular r:id="rId53"/>
      <p:bold r:id="rId54"/>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721" autoAdjust="0"/>
  </p:normalViewPr>
  <p:slideViewPr>
    <p:cSldViewPr>
      <p:cViewPr varScale="1">
        <p:scale>
          <a:sx n="45" d="100"/>
          <a:sy n="45" d="100"/>
        </p:scale>
        <p:origin x="73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font" Target="fonts/font27.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font" Target="fonts/font15.fntdata"/><Relationship Id="rId54"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font" Target="fonts/font2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2.png"/><Relationship Id="rId7" Type="http://schemas.openxmlformats.org/officeDocument/2006/relationships/image" Target="../media/image27.jp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2.jp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22.png"/><Relationship Id="rId7" Type="http://schemas.openxmlformats.org/officeDocument/2006/relationships/image" Target="../media/image36.jp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2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NUL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9.pn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svg"/><Relationship Id="rId7" Type="http://schemas.openxmlformats.org/officeDocument/2006/relationships/image" Target="../media/image16.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274"/>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600082" y="-342754"/>
            <a:ext cx="10972552" cy="10972508"/>
            <a:chOff x="0" y="0"/>
            <a:chExt cx="6350025" cy="6350000"/>
          </a:xfrm>
        </p:grpSpPr>
        <p:sp>
          <p:nvSpPr>
            <p:cNvPr id="3" name="Freeform 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a:stretch>
                <a:fillRect l="-25046" r="-25046"/>
              </a:stretch>
            </a:blipFill>
          </p:spPr>
        </p:sp>
      </p:grpSp>
      <p:pic>
        <p:nvPicPr>
          <p:cNvPr id="4" name="Picture 4"/>
          <p:cNvPicPr>
            <a:picLocks noChangeAspect="1"/>
          </p:cNvPicPr>
          <p:nvPr/>
        </p:nvPicPr>
        <p:blipFill>
          <a:blip r:embed="rId3"/>
          <a:srcRect l="9389" r="9389"/>
          <a:stretch>
            <a:fillRect/>
          </a:stretch>
        </p:blipFill>
        <p:spPr>
          <a:xfrm>
            <a:off x="15355388" y="-1037829"/>
            <a:ext cx="6195483" cy="14658859"/>
          </a:xfrm>
          <a:prstGeom prst="rect">
            <a:avLst/>
          </a:prstGeom>
        </p:spPr>
      </p:pic>
      <p:sp>
        <p:nvSpPr>
          <p:cNvPr id="5" name="TextBox 5"/>
          <p:cNvSpPr txBox="1"/>
          <p:nvPr/>
        </p:nvSpPr>
        <p:spPr>
          <a:xfrm>
            <a:off x="9372600" y="4109898"/>
            <a:ext cx="7864177" cy="2192908"/>
          </a:xfrm>
          <a:prstGeom prst="rect">
            <a:avLst/>
          </a:prstGeom>
        </p:spPr>
        <p:txBody>
          <a:bodyPr lIns="0" tIns="0" rIns="0" bIns="0" rtlCol="0" anchor="t">
            <a:spAutoFit/>
          </a:bodyPr>
          <a:lstStyle/>
          <a:p>
            <a:pPr algn="ctr">
              <a:lnSpc>
                <a:spcPts val="8400"/>
              </a:lnSpc>
            </a:pPr>
            <a:r>
              <a:rPr lang="en" sz="8000" b="1" dirty="0" err="1">
                <a:solidFill>
                  <a:srgbClr val="F7F5FA"/>
                </a:solidFill>
                <a:latin typeface="CordiaUPC" panose="020B0304020202020204" pitchFamily="34" charset="-34"/>
                <a:cs typeface="CordiaUPC" panose="020B0304020202020204" pitchFamily="34" charset="-34"/>
              </a:rPr>
              <a:t>financial institution</a:t>
            </a:r>
            <a:r>
              <a:rPr lang="en" sz="8000" b="1" dirty="0">
                <a:solidFill>
                  <a:srgbClr val="F7F5FA"/>
                </a:solidFill>
                <a:latin typeface="CordiaUPC" panose="020B0304020202020204" pitchFamily="34" charset="-34"/>
                <a:cs typeface="CordiaUPC" panose="020B0304020202020204" pitchFamily="34" charset="-34"/>
              </a:rPr>
              <a:t> </a:t>
            </a:r>
            <a:endParaRPr lang="th-TH" sz="8000" b="1" dirty="0">
              <a:solidFill>
                <a:srgbClr val="F7F5FA"/>
              </a:solidFill>
              <a:latin typeface="CordiaUPC" panose="020B0304020202020204" pitchFamily="34" charset="-34"/>
              <a:cs typeface="CordiaUPC" panose="020B0304020202020204" pitchFamily="34" charset="-34"/>
            </a:endParaRPr>
          </a:p>
          <a:p>
            <a:pPr algn="ctr">
              <a:lnSpc>
                <a:spcPts val="8400"/>
              </a:lnSpc>
            </a:pPr>
            <a:r>
              <a:rPr lang="en" sz="8000" b="1" dirty="0">
                <a:solidFill>
                  <a:srgbClr val="F7F5FA"/>
                </a:solidFill>
                <a:latin typeface="CordiaUPC" panose="020B0304020202020204" pitchFamily="34" charset="-34"/>
                <a:cs typeface="CordiaUPC" panose="020B0304020202020204" pitchFamily="34" charset="-34"/>
              </a:rPr>
              <a:t>digital currency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3274"/>
        </a:solidFill>
        <a:effectLst/>
      </p:bgPr>
    </p:bg>
    <p:spTree>
      <p:nvGrpSpPr>
        <p:cNvPr id="1" name=""/>
        <p:cNvGrpSpPr/>
        <p:nvPr/>
      </p:nvGrpSpPr>
      <p:grpSpPr>
        <a:xfrm>
          <a:off x="0" y="0"/>
          <a:ext cx="0" cy="0"/>
          <a:chOff x="0" y="0"/>
          <a:chExt cx="0" cy="0"/>
        </a:xfrm>
      </p:grpSpPr>
      <p:grpSp>
        <p:nvGrpSpPr>
          <p:cNvPr id="2" name="Group 2"/>
          <p:cNvGrpSpPr/>
          <p:nvPr/>
        </p:nvGrpSpPr>
        <p:grpSpPr>
          <a:xfrm>
            <a:off x="-3340014" y="2038350"/>
            <a:ext cx="23859232" cy="6210300"/>
            <a:chOff x="0" y="0"/>
            <a:chExt cx="6283913" cy="1635635"/>
          </a:xfrm>
        </p:grpSpPr>
        <p:sp>
          <p:nvSpPr>
            <p:cNvPr id="3" name="Freeform 3"/>
            <p:cNvSpPr/>
            <p:nvPr/>
          </p:nvSpPr>
          <p:spPr>
            <a:xfrm>
              <a:off x="0" y="0"/>
              <a:ext cx="6283913" cy="1635635"/>
            </a:xfrm>
            <a:custGeom>
              <a:avLst/>
              <a:gdLst/>
              <a:ahLst/>
              <a:cxnLst/>
              <a:rect l="l" t="t" r="r" b="b"/>
              <a:pathLst>
                <a:path w="6283913" h="1635635">
                  <a:moveTo>
                    <a:pt x="0" y="0"/>
                  </a:moveTo>
                  <a:lnTo>
                    <a:pt x="6283913" y="0"/>
                  </a:lnTo>
                  <a:lnTo>
                    <a:pt x="6283913" y="1635635"/>
                  </a:lnTo>
                  <a:lnTo>
                    <a:pt x="0" y="1635635"/>
                  </a:lnTo>
                  <a:close/>
                </a:path>
              </a:pathLst>
            </a:custGeom>
            <a:solidFill>
              <a:srgbClr val="D7EDF6"/>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1620999" y="6814319"/>
            <a:ext cx="3349994" cy="0"/>
          </a:xfrm>
          <a:prstGeom prst="line">
            <a:avLst/>
          </a:prstGeom>
          <a:ln w="47625" cap="flat">
            <a:solidFill>
              <a:srgbClr val="7BB4E5"/>
            </a:solidFill>
            <a:prstDash val="solid"/>
            <a:headEnd type="diamond" w="lg" len="lg"/>
            <a:tailEnd type="diamond" w="lg" len="lg"/>
          </a:ln>
        </p:spPr>
      </p:sp>
      <p:sp>
        <p:nvSpPr>
          <p:cNvPr id="6" name="AutoShape 6"/>
          <p:cNvSpPr/>
          <p:nvPr/>
        </p:nvSpPr>
        <p:spPr>
          <a:xfrm>
            <a:off x="4794808" y="6814319"/>
            <a:ext cx="4047264" cy="0"/>
          </a:xfrm>
          <a:prstGeom prst="line">
            <a:avLst/>
          </a:prstGeom>
          <a:ln w="47625" cap="flat">
            <a:solidFill>
              <a:srgbClr val="7BB4E5"/>
            </a:solidFill>
            <a:prstDash val="solid"/>
            <a:headEnd type="diamond" w="lg" len="lg"/>
            <a:tailEnd type="diamond" w="lg" len="lg"/>
          </a:ln>
        </p:spPr>
      </p:sp>
      <p:sp>
        <p:nvSpPr>
          <p:cNvPr id="7" name="AutoShape 7"/>
          <p:cNvSpPr/>
          <p:nvPr/>
        </p:nvSpPr>
        <p:spPr>
          <a:xfrm>
            <a:off x="8648145" y="6823844"/>
            <a:ext cx="4267125" cy="0"/>
          </a:xfrm>
          <a:prstGeom prst="line">
            <a:avLst/>
          </a:prstGeom>
          <a:ln w="47625" cap="flat">
            <a:solidFill>
              <a:srgbClr val="7BB4E5"/>
            </a:solidFill>
            <a:prstDash val="solid"/>
            <a:headEnd type="diamond" w="lg" len="lg"/>
            <a:tailEnd type="diamond" w="lg" len="lg"/>
          </a:ln>
        </p:spPr>
      </p:sp>
      <p:sp>
        <p:nvSpPr>
          <p:cNvPr id="8" name="AutoShape 8"/>
          <p:cNvSpPr/>
          <p:nvPr/>
        </p:nvSpPr>
        <p:spPr>
          <a:xfrm>
            <a:off x="12761991" y="6823844"/>
            <a:ext cx="3486612" cy="0"/>
          </a:xfrm>
          <a:prstGeom prst="line">
            <a:avLst/>
          </a:prstGeom>
          <a:ln w="47625" cap="flat">
            <a:solidFill>
              <a:srgbClr val="7BB4E5"/>
            </a:solidFill>
            <a:prstDash val="solid"/>
            <a:headEnd type="diamond" w="lg" len="lg"/>
            <a:tailEnd type="diamond" w="lg" len="lg"/>
          </a:ln>
        </p:spPr>
      </p:sp>
      <p:pic>
        <p:nvPicPr>
          <p:cNvPr id="9" name="Picture 9"/>
          <p:cNvPicPr>
            <a:picLocks noChangeAspect="1"/>
          </p:cNvPicPr>
          <p:nvPr/>
        </p:nvPicPr>
        <p:blipFill>
          <a:blip r:embed="rId2"/>
          <a:srcRect/>
          <a:stretch>
            <a:fillRect/>
          </a:stretch>
        </p:blipFill>
        <p:spPr>
          <a:xfrm>
            <a:off x="485750" y="3698994"/>
            <a:ext cx="2270497" cy="1664390"/>
          </a:xfrm>
          <a:prstGeom prst="rect">
            <a:avLst/>
          </a:prstGeom>
        </p:spPr>
      </p:pic>
      <p:pic>
        <p:nvPicPr>
          <p:cNvPr id="10" name="Picture 10"/>
          <p:cNvPicPr>
            <a:picLocks noChangeAspect="1"/>
          </p:cNvPicPr>
          <p:nvPr/>
        </p:nvPicPr>
        <p:blipFill>
          <a:blip r:embed="rId3"/>
          <a:srcRect/>
          <a:stretch>
            <a:fillRect/>
          </a:stretch>
        </p:blipFill>
        <p:spPr>
          <a:xfrm>
            <a:off x="3644104" y="3698994"/>
            <a:ext cx="2653777" cy="1664390"/>
          </a:xfrm>
          <a:prstGeom prst="rect">
            <a:avLst/>
          </a:prstGeom>
        </p:spPr>
      </p:pic>
      <p:pic>
        <p:nvPicPr>
          <p:cNvPr id="11" name="Picture 11"/>
          <p:cNvPicPr>
            <a:picLocks noChangeAspect="1"/>
          </p:cNvPicPr>
          <p:nvPr/>
        </p:nvPicPr>
        <p:blipFill>
          <a:blip r:embed="rId4"/>
          <a:srcRect/>
          <a:stretch>
            <a:fillRect/>
          </a:stretch>
        </p:blipFill>
        <p:spPr>
          <a:xfrm>
            <a:off x="7595758" y="3698994"/>
            <a:ext cx="2792477" cy="1664390"/>
          </a:xfrm>
          <a:prstGeom prst="rect">
            <a:avLst/>
          </a:prstGeom>
        </p:spPr>
      </p:pic>
      <p:pic>
        <p:nvPicPr>
          <p:cNvPr id="12" name="Picture 12"/>
          <p:cNvPicPr>
            <a:picLocks noChangeAspect="1"/>
          </p:cNvPicPr>
          <p:nvPr/>
        </p:nvPicPr>
        <p:blipFill>
          <a:blip r:embed="rId5"/>
          <a:srcRect/>
          <a:stretch>
            <a:fillRect/>
          </a:stretch>
        </p:blipFill>
        <p:spPr>
          <a:xfrm>
            <a:off x="11653107" y="3698994"/>
            <a:ext cx="2524325" cy="1664390"/>
          </a:xfrm>
          <a:prstGeom prst="rect">
            <a:avLst/>
          </a:prstGeom>
        </p:spPr>
      </p:pic>
      <p:pic>
        <p:nvPicPr>
          <p:cNvPr id="13" name="Picture 13"/>
          <p:cNvPicPr>
            <a:picLocks noChangeAspect="1"/>
          </p:cNvPicPr>
          <p:nvPr/>
        </p:nvPicPr>
        <p:blipFill>
          <a:blip r:embed="rId6"/>
          <a:srcRect/>
          <a:stretch>
            <a:fillRect/>
          </a:stretch>
        </p:blipFill>
        <p:spPr>
          <a:xfrm>
            <a:off x="15379603" y="3698994"/>
            <a:ext cx="1737999" cy="1664390"/>
          </a:xfrm>
          <a:prstGeom prst="rect">
            <a:avLst/>
          </a:prstGeom>
        </p:spPr>
      </p:pic>
      <p:sp>
        <p:nvSpPr>
          <p:cNvPr id="14" name="TextBox 14"/>
          <p:cNvSpPr txBox="1"/>
          <p:nvPr/>
        </p:nvSpPr>
        <p:spPr>
          <a:xfrm>
            <a:off x="5064066" y="652463"/>
            <a:ext cx="9113366" cy="838200"/>
          </a:xfrm>
          <a:prstGeom prst="rect">
            <a:avLst/>
          </a:prstGeom>
        </p:spPr>
        <p:txBody>
          <a:bodyPr wrap="square" lIns="0" tIns="0" rIns="0" bIns="0" rtlCol="0" anchor="t">
            <a:spAutoFit/>
          </a:bodyPr>
          <a:lstStyle/>
          <a:p>
            <a:pPr algn="ctr">
              <a:lnSpc>
                <a:spcPts val="6300"/>
              </a:lnSpc>
            </a:pPr>
            <a:r>
              <a:rPr lang="en" sz="6000" dirty="0">
                <a:solidFill>
                  <a:srgbClr val="D7EDF6"/>
                </a:solidFill>
                <a:cs typeface="Be Vietnam Bold"/>
              </a:rPr>
              <a:t>country's monetary system</a:t>
            </a:r>
          </a:p>
        </p:txBody>
      </p:sp>
      <p:sp>
        <p:nvSpPr>
          <p:cNvPr id="15" name="TextBox 15"/>
          <p:cNvSpPr txBox="1"/>
          <p:nvPr/>
        </p:nvSpPr>
        <p:spPr>
          <a:xfrm>
            <a:off x="1028700" y="5863588"/>
            <a:ext cx="1184598" cy="590551"/>
          </a:xfrm>
          <a:prstGeom prst="rect">
            <a:avLst/>
          </a:prstGeom>
        </p:spPr>
        <p:txBody>
          <a:bodyPr lIns="0" tIns="0" rIns="0" bIns="0" rtlCol="0" anchor="t">
            <a:spAutoFit/>
          </a:bodyPr>
          <a:lstStyle/>
          <a:p>
            <a:pPr algn="ctr">
              <a:lnSpc>
                <a:spcPts val="4874"/>
              </a:lnSpc>
            </a:pPr>
            <a:r>
              <a:rPr lang="en" sz="3249" spc="243">
                <a:solidFill>
                  <a:srgbClr val="003274"/>
                </a:solidFill>
                <a:cs typeface="Roboto"/>
              </a:rPr>
              <a:t>mark</a:t>
            </a:r>
          </a:p>
        </p:txBody>
      </p:sp>
      <p:sp>
        <p:nvSpPr>
          <p:cNvPr id="16" name="TextBox 16"/>
          <p:cNvSpPr txBox="1"/>
          <p:nvPr/>
        </p:nvSpPr>
        <p:spPr>
          <a:xfrm>
            <a:off x="3933148" y="5863588"/>
            <a:ext cx="2075690" cy="590551"/>
          </a:xfrm>
          <a:prstGeom prst="rect">
            <a:avLst/>
          </a:prstGeom>
        </p:spPr>
        <p:txBody>
          <a:bodyPr lIns="0" tIns="0" rIns="0" bIns="0" rtlCol="0" anchor="t">
            <a:spAutoFit/>
          </a:bodyPr>
          <a:lstStyle/>
          <a:p>
            <a:pPr algn="ctr">
              <a:lnSpc>
                <a:spcPts val="4874"/>
              </a:lnSpc>
            </a:pPr>
            <a:r>
              <a:rPr lang="en" sz="3249" spc="243">
                <a:solidFill>
                  <a:srgbClr val="003274"/>
                </a:solidFill>
                <a:cs typeface="Roboto"/>
              </a:rPr>
              <a:t>att paper</a:t>
            </a:r>
          </a:p>
        </p:txBody>
      </p:sp>
      <p:sp>
        <p:nvSpPr>
          <p:cNvPr id="17" name="TextBox 17"/>
          <p:cNvSpPr txBox="1"/>
          <p:nvPr/>
        </p:nvSpPr>
        <p:spPr>
          <a:xfrm>
            <a:off x="7800984" y="5863588"/>
            <a:ext cx="2382025" cy="590551"/>
          </a:xfrm>
          <a:prstGeom prst="rect">
            <a:avLst/>
          </a:prstGeom>
        </p:spPr>
        <p:txBody>
          <a:bodyPr lIns="0" tIns="0" rIns="0" bIns="0" rtlCol="0" anchor="t">
            <a:spAutoFit/>
          </a:bodyPr>
          <a:lstStyle/>
          <a:p>
            <a:pPr algn="ctr">
              <a:lnSpc>
                <a:spcPts val="4874"/>
              </a:lnSpc>
            </a:pPr>
            <a:r>
              <a:rPr lang="en" sz="3249" spc="243">
                <a:solidFill>
                  <a:srgbClr val="003274"/>
                </a:solidFill>
                <a:cs typeface="Roboto"/>
              </a:rPr>
              <a:t>bank card</a:t>
            </a:r>
          </a:p>
        </p:txBody>
      </p:sp>
      <p:sp>
        <p:nvSpPr>
          <p:cNvPr id="18" name="TextBox 18"/>
          <p:cNvSpPr txBox="1"/>
          <p:nvPr/>
        </p:nvSpPr>
        <p:spPr>
          <a:xfrm>
            <a:off x="11209364" y="5863588"/>
            <a:ext cx="3411812" cy="628377"/>
          </a:xfrm>
          <a:prstGeom prst="rect">
            <a:avLst/>
          </a:prstGeom>
        </p:spPr>
        <p:txBody>
          <a:bodyPr lIns="0" tIns="0" rIns="0" bIns="0" rtlCol="0" anchor="t">
            <a:spAutoFit/>
          </a:bodyPr>
          <a:lstStyle/>
          <a:p>
            <a:pPr algn="ctr">
              <a:lnSpc>
                <a:spcPts val="4874"/>
              </a:lnSpc>
            </a:pPr>
            <a:r>
              <a:rPr lang="en" sz="2800" spc="243" dirty="0">
                <a:solidFill>
                  <a:srgbClr val="003274"/>
                </a:solidFill>
                <a:cs typeface="Roboto"/>
              </a:rPr>
              <a:t>royal paper money</a:t>
            </a:r>
          </a:p>
        </p:txBody>
      </p:sp>
      <p:sp>
        <p:nvSpPr>
          <p:cNvPr id="19" name="TextBox 19"/>
          <p:cNvSpPr txBox="1"/>
          <p:nvPr/>
        </p:nvSpPr>
        <p:spPr>
          <a:xfrm>
            <a:off x="15500638" y="5863588"/>
            <a:ext cx="1872962" cy="628377"/>
          </a:xfrm>
          <a:prstGeom prst="rect">
            <a:avLst/>
          </a:prstGeom>
        </p:spPr>
        <p:txBody>
          <a:bodyPr wrap="square" lIns="0" tIns="0" rIns="0" bIns="0" rtlCol="0" anchor="t">
            <a:spAutoFit/>
          </a:bodyPr>
          <a:lstStyle/>
          <a:p>
            <a:pPr algn="ctr">
              <a:lnSpc>
                <a:spcPts val="4874"/>
              </a:lnSpc>
            </a:pPr>
            <a:r>
              <a:rPr lang="en" sz="3200" spc="243" dirty="0">
                <a:solidFill>
                  <a:srgbClr val="003274"/>
                </a:solidFill>
                <a:cs typeface="Roboto"/>
              </a:rPr>
              <a:t>banknote</a:t>
            </a:r>
          </a:p>
        </p:txBody>
      </p:sp>
      <p:sp>
        <p:nvSpPr>
          <p:cNvPr id="20" name="TextBox 20"/>
          <p:cNvSpPr txBox="1"/>
          <p:nvPr/>
        </p:nvSpPr>
        <p:spPr>
          <a:xfrm>
            <a:off x="2450036" y="8796337"/>
            <a:ext cx="13387928" cy="847725"/>
          </a:xfrm>
          <a:prstGeom prst="rect">
            <a:avLst/>
          </a:prstGeom>
        </p:spPr>
        <p:txBody>
          <a:bodyPr lIns="0" tIns="0" rIns="0" bIns="0" rtlCol="0" anchor="t">
            <a:spAutoFit/>
          </a:bodyPr>
          <a:lstStyle/>
          <a:p>
            <a:pPr algn="ctr">
              <a:lnSpc>
                <a:spcPts val="3375"/>
              </a:lnSpc>
            </a:pPr>
            <a:r>
              <a:rPr lang="en" sz="2250" u="sng" spc="168">
                <a:solidFill>
                  <a:srgbClr val="D7EDF6"/>
                </a:solidFill>
                <a:cs typeface="Roboto"/>
              </a:rPr>
              <a:t>Source: Bank of Thailand https://www.bot.or.th/Thai/Banknotes/know_BMG/Pages/Evolution_Thai_Banknotes.aspx</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327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blip>
          <a:srcRect l="15227" r="9389"/>
          <a:stretch>
            <a:fillRect/>
          </a:stretch>
        </p:blipFill>
        <p:spPr>
          <a:xfrm>
            <a:off x="-480139" y="-1700085"/>
            <a:ext cx="5750186" cy="14658859"/>
          </a:xfrm>
          <a:prstGeom prst="rect">
            <a:avLst/>
          </a:prstGeom>
        </p:spPr>
      </p:pic>
      <p:pic>
        <p:nvPicPr>
          <p:cNvPr id="3" name="Picture 3"/>
          <p:cNvPicPr>
            <a:picLocks noChangeAspect="1"/>
          </p:cNvPicPr>
          <p:nvPr/>
        </p:nvPicPr>
        <p:blipFill>
          <a:blip r:embed="rId3"/>
          <a:srcRect/>
          <a:stretch>
            <a:fillRect/>
          </a:stretch>
        </p:blipFill>
        <p:spPr>
          <a:xfrm>
            <a:off x="5355772" y="4444075"/>
            <a:ext cx="3592862" cy="2393744"/>
          </a:xfrm>
          <a:prstGeom prst="rect">
            <a:avLst/>
          </a:prstGeom>
        </p:spPr>
      </p:pic>
      <p:pic>
        <p:nvPicPr>
          <p:cNvPr id="4" name="Picture 4"/>
          <p:cNvPicPr>
            <a:picLocks noChangeAspect="1"/>
          </p:cNvPicPr>
          <p:nvPr/>
        </p:nvPicPr>
        <p:blipFill>
          <a:blip r:embed="rId4"/>
          <a:srcRect/>
          <a:stretch>
            <a:fillRect/>
          </a:stretch>
        </p:blipFill>
        <p:spPr>
          <a:xfrm>
            <a:off x="1028700" y="4432472"/>
            <a:ext cx="3191659" cy="2393744"/>
          </a:xfrm>
          <a:prstGeom prst="rect">
            <a:avLst/>
          </a:prstGeom>
        </p:spPr>
      </p:pic>
      <p:pic>
        <p:nvPicPr>
          <p:cNvPr id="5" name="Picture 5"/>
          <p:cNvPicPr>
            <a:picLocks noChangeAspect="1"/>
          </p:cNvPicPr>
          <p:nvPr/>
        </p:nvPicPr>
        <p:blipFill>
          <a:blip r:embed="rId5">
            <a:alphaModFix amt="70000"/>
          </a:blip>
          <a:srcRect l="16336" r="9389"/>
          <a:stretch>
            <a:fillRect/>
          </a:stretch>
        </p:blipFill>
        <p:spPr>
          <a:xfrm>
            <a:off x="13383760" y="-1533929"/>
            <a:ext cx="5665596" cy="14658859"/>
          </a:xfrm>
          <a:prstGeom prst="rect">
            <a:avLst/>
          </a:prstGeom>
        </p:spPr>
      </p:pic>
      <p:pic>
        <p:nvPicPr>
          <p:cNvPr id="6" name="Picture 6"/>
          <p:cNvPicPr>
            <a:picLocks noChangeAspect="1"/>
          </p:cNvPicPr>
          <p:nvPr/>
        </p:nvPicPr>
        <p:blipFill>
          <a:blip r:embed="rId6"/>
          <a:srcRect/>
          <a:stretch>
            <a:fillRect/>
          </a:stretch>
        </p:blipFill>
        <p:spPr>
          <a:xfrm>
            <a:off x="11163647" y="4390397"/>
            <a:ext cx="4440227" cy="2958301"/>
          </a:xfrm>
          <a:prstGeom prst="rect">
            <a:avLst/>
          </a:prstGeom>
        </p:spPr>
      </p:pic>
      <p:sp>
        <p:nvSpPr>
          <p:cNvPr id="7" name="TextBox 7"/>
          <p:cNvSpPr txBox="1"/>
          <p:nvPr/>
        </p:nvSpPr>
        <p:spPr>
          <a:xfrm>
            <a:off x="2624530" y="1281355"/>
            <a:ext cx="4269528" cy="1104900"/>
          </a:xfrm>
          <a:prstGeom prst="rect">
            <a:avLst/>
          </a:prstGeom>
        </p:spPr>
        <p:txBody>
          <a:bodyPr lIns="0" tIns="0" rIns="0" bIns="0" rtlCol="0" anchor="t">
            <a:spAutoFit/>
          </a:bodyPr>
          <a:lstStyle/>
          <a:p>
            <a:pPr algn="ctr">
              <a:lnSpc>
                <a:spcPts val="8400"/>
              </a:lnSpc>
            </a:pPr>
            <a:r>
              <a:rPr lang="en" sz="8000">
                <a:solidFill>
                  <a:srgbClr val="F7F5FA"/>
                </a:solidFill>
                <a:cs typeface="Be Vietnam Bold"/>
              </a:rPr>
              <a:t>currency</a:t>
            </a:r>
          </a:p>
        </p:txBody>
      </p:sp>
      <p:sp>
        <p:nvSpPr>
          <p:cNvPr id="8" name="TextBox 8"/>
          <p:cNvSpPr txBox="1"/>
          <p:nvPr/>
        </p:nvSpPr>
        <p:spPr>
          <a:xfrm>
            <a:off x="1954467" y="2644058"/>
            <a:ext cx="5609653" cy="1461939"/>
          </a:xfrm>
          <a:prstGeom prst="rect">
            <a:avLst/>
          </a:prstGeom>
        </p:spPr>
        <p:txBody>
          <a:bodyPr lIns="0" tIns="0" rIns="0" bIns="0" rtlCol="0" anchor="t">
            <a:spAutoFit/>
          </a:bodyPr>
          <a:lstStyle/>
          <a:p>
            <a:pPr algn="ctr">
              <a:lnSpc>
                <a:spcPts val="3839"/>
              </a:lnSpc>
            </a:pPr>
            <a:r>
              <a:rPr lang="en" sz="3200" dirty="0" err="1">
                <a:solidFill>
                  <a:srgbClr val="F7F5FA"/>
                </a:solidFill>
                <a:latin typeface="CordiaUPC" panose="020B0304020202020204" pitchFamily="34" charset="-34"/>
                <a:cs typeface="CordiaUPC" panose="020B0304020202020204" pitchFamily="34" charset="-34"/>
              </a:rPr>
              <a:t>Thai currency is</a:t>
            </a:r>
            <a:r>
              <a:rPr lang="en" sz="3200" dirty="0">
                <a:solidFill>
                  <a:srgbClr val="F7F5FA"/>
                </a:solidFill>
                <a:latin typeface="CordiaUPC" panose="020B0304020202020204" pitchFamily="34" charset="-34"/>
                <a:cs typeface="CordiaUPC" panose="020B0304020202020204" pitchFamily="34" charset="-34"/>
              </a:rPr>
              <a:t> </a:t>
            </a:r>
            <a:r>
              <a:rPr lang="en" sz="3200" dirty="0" err="1">
                <a:solidFill>
                  <a:srgbClr val="F7F5FA"/>
                </a:solidFill>
                <a:latin typeface="CordiaUPC" panose="020B0304020202020204" pitchFamily="34" charset="-34"/>
                <a:cs typeface="CordiaUPC" panose="020B0304020202020204" pitchFamily="34" charset="-34"/>
              </a:rPr>
              <a:t>Thai Baht </a:t>
            </a:r>
            <a:r>
              <a:rPr lang="en" sz="3200" dirty="0">
                <a:solidFill>
                  <a:srgbClr val="F7F5FA"/>
                </a:solidFill>
                <a:latin typeface="CordiaUPC" panose="020B0304020202020204" pitchFamily="34" charset="-34"/>
                <a:cs typeface="CordiaUPC" panose="020B0304020202020204" pitchFamily="34" charset="-34"/>
              </a:rPr>
              <a:t>(Baht)</a:t>
            </a:r>
          </a:p>
          <a:p>
            <a:pPr algn="ctr">
              <a:lnSpc>
                <a:spcPts val="3839"/>
              </a:lnSpc>
            </a:pPr>
            <a:r>
              <a:rPr lang="en" sz="3200" dirty="0" err="1">
                <a:solidFill>
                  <a:srgbClr val="F7F5FA"/>
                </a:solidFill>
                <a:latin typeface="CordiaUPC" panose="020B0304020202020204" pitchFamily="34" charset="-34"/>
                <a:cs typeface="CordiaUPC" panose="020B0304020202020204" pitchFamily="34" charset="-34"/>
              </a:rPr>
              <a:t>Amount </a:t>
            </a:r>
            <a:r>
              <a:rPr lang="en" sz="3200" dirty="0">
                <a:solidFill>
                  <a:srgbClr val="F7F5FA"/>
                </a:solidFill>
                <a:latin typeface="CordiaUPC" panose="020B0304020202020204" pitchFamily="34" charset="-34"/>
                <a:cs typeface="CordiaUPC" panose="020B0304020202020204" pitchFamily="34" charset="-34"/>
              </a:rPr>
              <a:t>1 </a:t>
            </a:r>
            <a:r>
              <a:rPr lang="en" sz="3200" dirty="0" err="1">
                <a:solidFill>
                  <a:srgbClr val="F7F5FA"/>
                </a:solidFill>
                <a:latin typeface="CordiaUPC" panose="020B0304020202020204" pitchFamily="34" charset="-34"/>
                <a:cs typeface="CordiaUPC" panose="020B0304020202020204" pitchFamily="34" charset="-34"/>
              </a:rPr>
              <a:t>baht</a:t>
            </a:r>
            <a:r>
              <a:rPr lang="en" sz="3200" dirty="0">
                <a:solidFill>
                  <a:srgbClr val="F7F5FA"/>
                </a:solidFill>
                <a:latin typeface="CordiaUPC" panose="020B0304020202020204" pitchFamily="34" charset="-34"/>
                <a:cs typeface="CordiaUPC" panose="020B0304020202020204" pitchFamily="34" charset="-34"/>
              </a:rPr>
              <a:t> </a:t>
            </a:r>
            <a:r>
              <a:rPr lang="en" sz="3200" dirty="0" err="1">
                <a:solidFill>
                  <a:srgbClr val="F7F5FA"/>
                </a:solidFill>
                <a:latin typeface="CordiaUPC" panose="020B0304020202020204" pitchFamily="34" charset="-34"/>
                <a:cs typeface="CordiaUPC" panose="020B0304020202020204" pitchFamily="34" charset="-34"/>
              </a:rPr>
              <a:t>equal to </a:t>
            </a:r>
            <a:r>
              <a:rPr lang="en" sz="3200" dirty="0">
                <a:solidFill>
                  <a:srgbClr val="F7F5FA"/>
                </a:solidFill>
                <a:latin typeface="CordiaUPC" panose="020B0304020202020204" pitchFamily="34" charset="-34"/>
                <a:cs typeface="CordiaUPC" panose="020B0304020202020204" pitchFamily="34" charset="-34"/>
              </a:rPr>
              <a:t>100 </a:t>
            </a:r>
            <a:r>
              <a:rPr lang="en" sz="3200" dirty="0" err="1">
                <a:solidFill>
                  <a:srgbClr val="F7F5FA"/>
                </a:solidFill>
                <a:latin typeface="CordiaUPC" panose="020B0304020202020204" pitchFamily="34" charset="-34"/>
                <a:cs typeface="CordiaUPC" panose="020B0304020202020204" pitchFamily="34" charset="-34"/>
              </a:rPr>
              <a:t>satang </a:t>
            </a:r>
            <a:r>
              <a:rPr lang="en" sz="3200" dirty="0">
                <a:solidFill>
                  <a:srgbClr val="F7F5FA"/>
                </a:solidFill>
                <a:latin typeface="CordiaUPC" panose="020B0304020202020204" pitchFamily="34" charset="-34"/>
                <a:cs typeface="CordiaUPC" panose="020B0304020202020204" pitchFamily="34" charset="-34"/>
              </a:rPr>
              <a:t>(Bank of Thailand, 2022)</a:t>
            </a:r>
          </a:p>
        </p:txBody>
      </p:sp>
      <p:sp>
        <p:nvSpPr>
          <p:cNvPr id="9" name="TextBox 9"/>
          <p:cNvSpPr txBox="1"/>
          <p:nvPr/>
        </p:nvSpPr>
        <p:spPr>
          <a:xfrm>
            <a:off x="1715008" y="7207216"/>
            <a:ext cx="1819044" cy="419100"/>
          </a:xfrm>
          <a:prstGeom prst="rect">
            <a:avLst/>
          </a:prstGeom>
        </p:spPr>
        <p:txBody>
          <a:bodyPr lIns="0" tIns="0" rIns="0" bIns="0" rtlCol="0" anchor="t">
            <a:spAutoFit/>
          </a:bodyPr>
          <a:lstStyle/>
          <a:p>
            <a:pPr algn="ctr">
              <a:lnSpc>
                <a:spcPts val="3150"/>
              </a:lnSpc>
            </a:pPr>
            <a:r>
              <a:rPr lang="en" sz="3000">
                <a:solidFill>
                  <a:srgbClr val="F7F5FA"/>
                </a:solidFill>
                <a:cs typeface="Be Vietnam Bold"/>
              </a:rPr>
              <a:t>coin</a:t>
            </a:r>
          </a:p>
        </p:txBody>
      </p:sp>
      <p:sp>
        <p:nvSpPr>
          <p:cNvPr id="10" name="TextBox 10"/>
          <p:cNvSpPr txBox="1"/>
          <p:nvPr/>
        </p:nvSpPr>
        <p:spPr>
          <a:xfrm>
            <a:off x="6196563" y="7230423"/>
            <a:ext cx="1911281" cy="419100"/>
          </a:xfrm>
          <a:prstGeom prst="rect">
            <a:avLst/>
          </a:prstGeom>
        </p:spPr>
        <p:txBody>
          <a:bodyPr lIns="0" tIns="0" rIns="0" bIns="0" rtlCol="0" anchor="t">
            <a:spAutoFit/>
          </a:bodyPr>
          <a:lstStyle/>
          <a:p>
            <a:pPr algn="ctr">
              <a:lnSpc>
                <a:spcPts val="3150"/>
              </a:lnSpc>
            </a:pPr>
            <a:r>
              <a:rPr lang="en" sz="3000">
                <a:solidFill>
                  <a:srgbClr val="F7F5FA"/>
                </a:solidFill>
                <a:cs typeface="Be Vietnam Bold"/>
              </a:rPr>
              <a:t>banknotes</a:t>
            </a:r>
          </a:p>
        </p:txBody>
      </p:sp>
      <p:sp>
        <p:nvSpPr>
          <p:cNvPr id="11" name="TextBox 11"/>
          <p:cNvSpPr txBox="1"/>
          <p:nvPr/>
        </p:nvSpPr>
        <p:spPr>
          <a:xfrm>
            <a:off x="1028700" y="7916223"/>
            <a:ext cx="3191659" cy="1143000"/>
          </a:xfrm>
          <a:prstGeom prst="rect">
            <a:avLst/>
          </a:prstGeom>
        </p:spPr>
        <p:txBody>
          <a:bodyPr lIns="0" tIns="0" rIns="0" bIns="0" rtlCol="0" anchor="t">
            <a:spAutoFit/>
          </a:bodyPr>
          <a:lstStyle/>
          <a:p>
            <a:pPr algn="ctr">
              <a:lnSpc>
                <a:spcPts val="3000"/>
              </a:lnSpc>
            </a:pPr>
            <a:r>
              <a:rPr lang="en" sz="2000" u="sng">
                <a:solidFill>
                  <a:srgbClr val="F7F5FA"/>
                </a:solidFill>
                <a:cs typeface="Roboto"/>
              </a:rPr>
              <a:t>Source: https://www.canva.com/photos/MAEHN_rM0nk/</a:t>
            </a:r>
          </a:p>
        </p:txBody>
      </p:sp>
      <p:sp>
        <p:nvSpPr>
          <p:cNvPr id="12" name="TextBox 12"/>
          <p:cNvSpPr txBox="1"/>
          <p:nvPr/>
        </p:nvSpPr>
        <p:spPr>
          <a:xfrm>
            <a:off x="5355772" y="7916223"/>
            <a:ext cx="3592862" cy="1143000"/>
          </a:xfrm>
          <a:prstGeom prst="rect">
            <a:avLst/>
          </a:prstGeom>
        </p:spPr>
        <p:txBody>
          <a:bodyPr lIns="0" tIns="0" rIns="0" bIns="0" rtlCol="0" anchor="t">
            <a:spAutoFit/>
          </a:bodyPr>
          <a:lstStyle/>
          <a:p>
            <a:pPr algn="ctr">
              <a:lnSpc>
                <a:spcPts val="3000"/>
              </a:lnSpc>
            </a:pPr>
            <a:r>
              <a:rPr lang="en" sz="2000">
                <a:solidFill>
                  <a:srgbClr val="F7F5FA"/>
                </a:solidFill>
                <a:cs typeface="Roboto"/>
              </a:rPr>
              <a:t>Source: </a:t>
            </a:r>
            <a:r>
              <a:rPr lang="en" sz="2000" u="sng">
                <a:solidFill>
                  <a:srgbClr val="F7F5FA"/>
                </a:solidFill>
                <a:latin typeface="Roboto"/>
              </a:rPr>
              <a:t>https://www.canva.com/photos/MADFP7WZI9Q/</a:t>
            </a:r>
          </a:p>
        </p:txBody>
      </p:sp>
      <p:sp>
        <p:nvSpPr>
          <p:cNvPr id="13" name="TextBox 13"/>
          <p:cNvSpPr txBox="1"/>
          <p:nvPr/>
        </p:nvSpPr>
        <p:spPr>
          <a:xfrm>
            <a:off x="10378608" y="1281355"/>
            <a:ext cx="6994992" cy="1104900"/>
          </a:xfrm>
          <a:prstGeom prst="rect">
            <a:avLst/>
          </a:prstGeom>
        </p:spPr>
        <p:txBody>
          <a:bodyPr wrap="square" lIns="0" tIns="0" rIns="0" bIns="0" rtlCol="0" anchor="t">
            <a:spAutoFit/>
          </a:bodyPr>
          <a:lstStyle/>
          <a:p>
            <a:pPr algn="ctr">
              <a:lnSpc>
                <a:spcPts val="8400"/>
              </a:lnSpc>
            </a:pPr>
            <a:r>
              <a:rPr lang="en" sz="8000" dirty="0">
                <a:solidFill>
                  <a:srgbClr val="F7F5FA"/>
                </a:solidFill>
                <a:cs typeface="Be Vietnam Bold"/>
              </a:rPr>
              <a:t>digital currency</a:t>
            </a:r>
          </a:p>
        </p:txBody>
      </p:sp>
      <p:sp>
        <p:nvSpPr>
          <p:cNvPr id="14" name="TextBox 14"/>
          <p:cNvSpPr txBox="1"/>
          <p:nvPr/>
        </p:nvSpPr>
        <p:spPr>
          <a:xfrm>
            <a:off x="10578934" y="2644058"/>
            <a:ext cx="5609653" cy="1463221"/>
          </a:xfrm>
          <a:prstGeom prst="rect">
            <a:avLst/>
          </a:prstGeom>
        </p:spPr>
        <p:txBody>
          <a:bodyPr lIns="0" tIns="0" rIns="0" bIns="0" rtlCol="0" anchor="t">
            <a:spAutoFit/>
          </a:bodyPr>
          <a:lstStyle/>
          <a:p>
            <a:pPr algn="ctr">
              <a:lnSpc>
                <a:spcPts val="3839"/>
              </a:lnSpc>
            </a:pPr>
            <a:r>
              <a:rPr lang="en" sz="3200" dirty="0" err="1">
                <a:solidFill>
                  <a:srgbClr val="F7F5FA"/>
                </a:solidFill>
                <a:latin typeface="CordiaUPC" panose="020B0304020202020204" pitchFamily="34" charset="-34"/>
                <a:cs typeface="CordiaUPC" panose="020B0304020202020204" pitchFamily="34" charset="-34"/>
              </a:rPr>
              <a:t>It is a currency that is widely used on the internet world.</a:t>
            </a:r>
            <a:r>
              <a:rPr lang="en" sz="3200" dirty="0">
                <a:solidFill>
                  <a:srgbClr val="F7F5FA"/>
                </a:solidFill>
                <a:latin typeface="CordiaUPC" panose="020B0304020202020204" pitchFamily="34" charset="-34"/>
                <a:cs typeface="CordiaUPC" panose="020B0304020202020204" pitchFamily="34" charset="-34"/>
              </a:rPr>
              <a:t> </a:t>
            </a:r>
            <a:r>
              <a:rPr lang="en" sz="3200" dirty="0" err="1">
                <a:solidFill>
                  <a:srgbClr val="F7F5FA"/>
                </a:solidFill>
                <a:latin typeface="CordiaUPC" panose="020B0304020202020204" pitchFamily="34" charset="-34"/>
                <a:cs typeface="CordiaUPC" panose="020B0304020202020204" pitchFamily="34" charset="-34"/>
              </a:rPr>
              <a:t>And it is a type of digital asset that relies on encryption.</a:t>
            </a:r>
            <a:endParaRPr lang="en-US" sz="3200" dirty="0">
              <a:solidFill>
                <a:srgbClr val="F7F5FA"/>
              </a:solidFill>
              <a:latin typeface="CordiaUPC" panose="020B0304020202020204" pitchFamily="34" charset="-34"/>
              <a:cs typeface="CordiaUPC" panose="020B0304020202020204" pitchFamily="34" charset="-34"/>
            </a:endParaRPr>
          </a:p>
        </p:txBody>
      </p:sp>
      <p:sp>
        <p:nvSpPr>
          <p:cNvPr id="15" name="TextBox 15"/>
          <p:cNvSpPr txBox="1"/>
          <p:nvPr/>
        </p:nvSpPr>
        <p:spPr>
          <a:xfrm>
            <a:off x="10247055" y="7664416"/>
            <a:ext cx="6273410" cy="1219200"/>
          </a:xfrm>
          <a:prstGeom prst="rect">
            <a:avLst/>
          </a:prstGeom>
        </p:spPr>
        <p:txBody>
          <a:bodyPr lIns="0" tIns="0" rIns="0" bIns="0" rtlCol="0" anchor="t">
            <a:spAutoFit/>
          </a:bodyPr>
          <a:lstStyle/>
          <a:p>
            <a:pPr algn="ctr">
              <a:lnSpc>
                <a:spcPts val="3150"/>
              </a:lnSpc>
            </a:pPr>
            <a:r>
              <a:rPr lang="en" sz="3000" dirty="0">
                <a:solidFill>
                  <a:srgbClr val="F7F5FA"/>
                </a:solidFill>
                <a:latin typeface="Be Vietnam Bold"/>
              </a:rPr>
              <a:t>Bitcoin, Bitcoin Cash, </a:t>
            </a:r>
            <a:r>
              <a:rPr lang="en" sz="3000" dirty="0" err="1">
                <a:solidFill>
                  <a:srgbClr val="F7F5FA"/>
                </a:solidFill>
                <a:latin typeface="Be Vietnam Bold"/>
              </a:rPr>
              <a:t>Etheremu </a:t>
            </a:r>
            <a:r>
              <a:rPr lang="en" sz="3000" dirty="0">
                <a:solidFill>
                  <a:srgbClr val="F7F5FA"/>
                </a:solidFill>
                <a:latin typeface="Be Vietnam Bold"/>
              </a:rPr>
              <a:t>, </a:t>
            </a:r>
            <a:r>
              <a:rPr lang="en" sz="3000" dirty="0" err="1">
                <a:solidFill>
                  <a:srgbClr val="F7F5FA"/>
                </a:solidFill>
                <a:latin typeface="Be Vietnam Bold"/>
              </a:rPr>
              <a:t>Etheremu </a:t>
            </a:r>
            <a:r>
              <a:rPr lang="en" sz="3000" dirty="0">
                <a:solidFill>
                  <a:srgbClr val="F7F5FA"/>
                </a:solidFill>
                <a:latin typeface="Be Vietnam Bold"/>
              </a:rPr>
              <a:t>Classic, Litecoin, Stellar XLM, Ripple</a:t>
            </a:r>
          </a:p>
        </p:txBody>
      </p:sp>
      <p:sp>
        <p:nvSpPr>
          <p:cNvPr id="16" name="TextBox 16"/>
          <p:cNvSpPr txBox="1"/>
          <p:nvPr/>
        </p:nvSpPr>
        <p:spPr>
          <a:xfrm>
            <a:off x="10225368" y="9182100"/>
            <a:ext cx="6316784" cy="381000"/>
          </a:xfrm>
          <a:prstGeom prst="rect">
            <a:avLst/>
          </a:prstGeom>
        </p:spPr>
        <p:txBody>
          <a:bodyPr lIns="0" tIns="0" rIns="0" bIns="0" rtlCol="0" anchor="t">
            <a:spAutoFit/>
          </a:bodyPr>
          <a:lstStyle/>
          <a:p>
            <a:pPr algn="ctr">
              <a:lnSpc>
                <a:spcPts val="3000"/>
              </a:lnSpc>
            </a:pPr>
            <a:r>
              <a:rPr lang="en" sz="2000" u="sng">
                <a:solidFill>
                  <a:srgbClr val="F7F5FA"/>
                </a:solidFill>
                <a:cs typeface="Roboto"/>
              </a:rPr>
              <a:t>Source: https://www.canva.com/photos/MAEed3_6dHU/</a:t>
            </a:r>
          </a:p>
        </p:txBody>
      </p:sp>
    </p:spTree>
    <p:extLst>
      <p:ext uri="{BB962C8B-B14F-4D97-AF65-F5344CB8AC3E}">
        <p14:creationId xmlns:p14="http://schemas.microsoft.com/office/powerpoint/2010/main" val="2912879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327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blip>
          <a:srcRect l="15227" r="9389"/>
          <a:stretch>
            <a:fillRect/>
          </a:stretch>
        </p:blipFill>
        <p:spPr>
          <a:xfrm>
            <a:off x="-480139" y="-1700085"/>
            <a:ext cx="5750186" cy="14658859"/>
          </a:xfrm>
          <a:prstGeom prst="rect">
            <a:avLst/>
          </a:prstGeom>
        </p:spPr>
      </p:pic>
      <p:pic>
        <p:nvPicPr>
          <p:cNvPr id="5" name="Picture 5"/>
          <p:cNvPicPr>
            <a:picLocks noChangeAspect="1"/>
          </p:cNvPicPr>
          <p:nvPr/>
        </p:nvPicPr>
        <p:blipFill>
          <a:blip r:embed="rId3">
            <a:alphaModFix amt="70000"/>
          </a:blip>
          <a:srcRect l="16336" r="9389"/>
          <a:stretch>
            <a:fillRect/>
          </a:stretch>
        </p:blipFill>
        <p:spPr>
          <a:xfrm>
            <a:off x="13383760" y="-1533929"/>
            <a:ext cx="5665596" cy="14658859"/>
          </a:xfrm>
          <a:prstGeom prst="rect">
            <a:avLst/>
          </a:prstGeom>
        </p:spPr>
      </p:pic>
      <p:sp>
        <p:nvSpPr>
          <p:cNvPr id="13" name="TextBox 13"/>
          <p:cNvSpPr txBox="1"/>
          <p:nvPr/>
        </p:nvSpPr>
        <p:spPr>
          <a:xfrm>
            <a:off x="6138847" y="717669"/>
            <a:ext cx="6010304" cy="1104900"/>
          </a:xfrm>
          <a:prstGeom prst="rect">
            <a:avLst/>
          </a:prstGeom>
        </p:spPr>
        <p:txBody>
          <a:bodyPr lIns="0" tIns="0" rIns="0" bIns="0" rtlCol="0" anchor="t">
            <a:spAutoFit/>
          </a:bodyPr>
          <a:lstStyle/>
          <a:p>
            <a:pPr algn="ctr">
              <a:lnSpc>
                <a:spcPts val="8400"/>
              </a:lnSpc>
            </a:pPr>
            <a:r>
              <a:rPr lang="en" sz="8000" dirty="0">
                <a:solidFill>
                  <a:srgbClr val="F7F5FA"/>
                </a:solidFill>
                <a:cs typeface="Be Vietnam Bold"/>
              </a:rPr>
              <a:t>coin</a:t>
            </a:r>
            <a:endParaRPr lang="en-US" sz="8000" dirty="0">
              <a:solidFill>
                <a:srgbClr val="F7F5FA"/>
              </a:solidFill>
              <a:cs typeface="Be Vietnam Bold"/>
            </a:endParaRPr>
          </a:p>
        </p:txBody>
      </p:sp>
      <p:sp>
        <p:nvSpPr>
          <p:cNvPr id="14" name="TextBox 14"/>
          <p:cNvSpPr txBox="1"/>
          <p:nvPr/>
        </p:nvSpPr>
        <p:spPr>
          <a:xfrm>
            <a:off x="2874848" y="5276127"/>
            <a:ext cx="5609653" cy="519373"/>
          </a:xfrm>
          <a:prstGeom prst="rect">
            <a:avLst/>
          </a:prstGeom>
        </p:spPr>
        <p:txBody>
          <a:bodyPr lIns="0" tIns="0" rIns="0" bIns="0" rtlCol="0" anchor="t">
            <a:spAutoFit/>
          </a:bodyPr>
          <a:lstStyle/>
          <a:p>
            <a:pPr algn="ctr">
              <a:lnSpc>
                <a:spcPts val="3839"/>
              </a:lnSpc>
            </a:pPr>
            <a:r>
              <a:rPr lang="en" sz="4000" b="1" dirty="0">
                <a:solidFill>
                  <a:prstClr val="white"/>
                </a:solidFill>
                <a:latin typeface="Verdana" panose="020B0604030504040204" pitchFamily="34" charset="0"/>
              </a:rPr>
              <a:t>coin 1 satang</a:t>
            </a:r>
            <a:endParaRPr lang="en-US" sz="3600" dirty="0">
              <a:solidFill>
                <a:prstClr val="white"/>
              </a:solidFill>
              <a:cs typeface="Roboto"/>
            </a:endParaRPr>
          </a:p>
        </p:txBody>
      </p:sp>
      <p:pic>
        <p:nvPicPr>
          <p:cNvPr id="18" name="Picture 17">
            <a:extLst>
              <a:ext uri="{FF2B5EF4-FFF2-40B4-BE49-F238E27FC236}">
                <a16:creationId xmlns="" xmlns:a16="http://schemas.microsoft.com/office/drawing/2014/main" id="{0EC2CDE2-59D2-9DF9-6009-CBC0A68ED7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3192" y="2591670"/>
            <a:ext cx="4712966" cy="2382666"/>
          </a:xfrm>
          <a:prstGeom prst="rect">
            <a:avLst/>
          </a:prstGeom>
        </p:spPr>
      </p:pic>
      <p:pic>
        <p:nvPicPr>
          <p:cNvPr id="20" name="Picture 19">
            <a:extLst>
              <a:ext uri="{FF2B5EF4-FFF2-40B4-BE49-F238E27FC236}">
                <a16:creationId xmlns="" xmlns:a16="http://schemas.microsoft.com/office/drawing/2014/main" id="{BE450B21-A89B-DC7D-1837-FF2AC45F92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1844" y="2552029"/>
            <a:ext cx="4712967" cy="2422307"/>
          </a:xfrm>
          <a:prstGeom prst="rect">
            <a:avLst/>
          </a:prstGeom>
        </p:spPr>
      </p:pic>
      <p:sp>
        <p:nvSpPr>
          <p:cNvPr id="21" name="TextBox 14">
            <a:extLst>
              <a:ext uri="{FF2B5EF4-FFF2-40B4-BE49-F238E27FC236}">
                <a16:creationId xmlns="" xmlns:a16="http://schemas.microsoft.com/office/drawing/2014/main" id="{E7EF412C-045C-41F5-1A3F-1D9CF19D23C5}"/>
              </a:ext>
            </a:extLst>
          </p:cNvPr>
          <p:cNvSpPr txBox="1"/>
          <p:nvPr/>
        </p:nvSpPr>
        <p:spPr>
          <a:xfrm>
            <a:off x="9803500" y="5232323"/>
            <a:ext cx="5609653" cy="519373"/>
          </a:xfrm>
          <a:prstGeom prst="rect">
            <a:avLst/>
          </a:prstGeom>
        </p:spPr>
        <p:txBody>
          <a:bodyPr lIns="0" tIns="0" rIns="0" bIns="0" rtlCol="0" anchor="t">
            <a:spAutoFit/>
          </a:bodyPr>
          <a:lstStyle/>
          <a:p>
            <a:pPr algn="ctr">
              <a:lnSpc>
                <a:spcPts val="3839"/>
              </a:lnSpc>
            </a:pPr>
            <a:r>
              <a:rPr lang="en" sz="4000" b="1" dirty="0">
                <a:solidFill>
                  <a:prstClr val="white"/>
                </a:solidFill>
                <a:latin typeface="Verdana" panose="020B0604030504040204" pitchFamily="34" charset="0"/>
              </a:rPr>
              <a:t>coin 5 satang</a:t>
            </a:r>
            <a:endParaRPr lang="en-US" sz="3600" dirty="0">
              <a:solidFill>
                <a:prstClr val="white"/>
              </a:solidFill>
            </a:endParaRPr>
          </a:p>
        </p:txBody>
      </p:sp>
      <p:pic>
        <p:nvPicPr>
          <p:cNvPr id="23" name="Picture 22">
            <a:extLst>
              <a:ext uri="{FF2B5EF4-FFF2-40B4-BE49-F238E27FC236}">
                <a16:creationId xmlns="" xmlns:a16="http://schemas.microsoft.com/office/drawing/2014/main" id="{8A3AE227-2B22-C88D-DB1B-5EDDAB9D24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140" y="6181872"/>
            <a:ext cx="4724308" cy="2373141"/>
          </a:xfrm>
          <a:prstGeom prst="rect">
            <a:avLst/>
          </a:prstGeom>
        </p:spPr>
      </p:pic>
      <p:sp>
        <p:nvSpPr>
          <p:cNvPr id="24" name="TextBox 14">
            <a:extLst>
              <a:ext uri="{FF2B5EF4-FFF2-40B4-BE49-F238E27FC236}">
                <a16:creationId xmlns="" xmlns:a16="http://schemas.microsoft.com/office/drawing/2014/main" id="{983AD4BB-8CA3-6194-259A-4F2A9147D2E1}"/>
              </a:ext>
            </a:extLst>
          </p:cNvPr>
          <p:cNvSpPr txBox="1"/>
          <p:nvPr/>
        </p:nvSpPr>
        <p:spPr>
          <a:xfrm>
            <a:off x="6339173" y="8840782"/>
            <a:ext cx="5609653" cy="519373"/>
          </a:xfrm>
          <a:prstGeom prst="rect">
            <a:avLst/>
          </a:prstGeom>
        </p:spPr>
        <p:txBody>
          <a:bodyPr lIns="0" tIns="0" rIns="0" bIns="0" rtlCol="0" anchor="t">
            <a:spAutoFit/>
          </a:bodyPr>
          <a:lstStyle/>
          <a:p>
            <a:pPr algn="ctr">
              <a:lnSpc>
                <a:spcPts val="3839"/>
              </a:lnSpc>
            </a:pPr>
            <a:r>
              <a:rPr lang="en" sz="4000" b="1" dirty="0">
                <a:solidFill>
                  <a:prstClr val="white"/>
                </a:solidFill>
                <a:latin typeface="Verdana" panose="020B0604030504040204" pitchFamily="34" charset="0"/>
              </a:rPr>
              <a:t>coin 25 satang</a:t>
            </a:r>
            <a:endParaRPr lang="en-US" sz="3600" dirty="0">
              <a:solidFill>
                <a:prstClr val="white"/>
              </a:solidFill>
              <a:cs typeface="Roboto"/>
            </a:endParaRPr>
          </a:p>
        </p:txBody>
      </p:sp>
      <p:pic>
        <p:nvPicPr>
          <p:cNvPr id="26" name="Picture 25">
            <a:extLst>
              <a:ext uri="{FF2B5EF4-FFF2-40B4-BE49-F238E27FC236}">
                <a16:creationId xmlns="" xmlns:a16="http://schemas.microsoft.com/office/drawing/2014/main" id="{B5992AB3-AC07-D41E-8CE7-CC632D1AB0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1378" y="6181872"/>
            <a:ext cx="4765244" cy="2392191"/>
          </a:xfrm>
          <a:prstGeom prst="rect">
            <a:avLst/>
          </a:prstGeom>
        </p:spPr>
      </p:pic>
      <p:sp>
        <p:nvSpPr>
          <p:cNvPr id="27" name="TextBox 14">
            <a:extLst>
              <a:ext uri="{FF2B5EF4-FFF2-40B4-BE49-F238E27FC236}">
                <a16:creationId xmlns="" xmlns:a16="http://schemas.microsoft.com/office/drawing/2014/main" id="{1EE9F0D0-57E2-0BA0-AD69-D0A81070DA64}"/>
              </a:ext>
            </a:extLst>
          </p:cNvPr>
          <p:cNvSpPr txBox="1"/>
          <p:nvPr/>
        </p:nvSpPr>
        <p:spPr>
          <a:xfrm>
            <a:off x="537467" y="8840781"/>
            <a:ext cx="5609653" cy="519373"/>
          </a:xfrm>
          <a:prstGeom prst="rect">
            <a:avLst/>
          </a:prstGeom>
        </p:spPr>
        <p:txBody>
          <a:bodyPr lIns="0" tIns="0" rIns="0" bIns="0" rtlCol="0" anchor="t">
            <a:spAutoFit/>
          </a:bodyPr>
          <a:lstStyle/>
          <a:p>
            <a:pPr algn="ctr">
              <a:lnSpc>
                <a:spcPts val="3839"/>
              </a:lnSpc>
            </a:pPr>
            <a:r>
              <a:rPr lang="en" sz="4000" b="1" dirty="0">
                <a:solidFill>
                  <a:prstClr val="white"/>
                </a:solidFill>
                <a:latin typeface="Verdana" panose="020B0604030504040204" pitchFamily="34" charset="0"/>
              </a:rPr>
              <a:t>10 satang coin</a:t>
            </a:r>
            <a:endParaRPr lang="en-US" sz="3600" dirty="0">
              <a:solidFill>
                <a:prstClr val="white"/>
              </a:solidFill>
              <a:cs typeface="Roboto"/>
            </a:endParaRPr>
          </a:p>
        </p:txBody>
      </p:sp>
      <p:pic>
        <p:nvPicPr>
          <p:cNvPr id="29" name="Picture 28">
            <a:extLst>
              <a:ext uri="{FF2B5EF4-FFF2-40B4-BE49-F238E27FC236}">
                <a16:creationId xmlns="" xmlns:a16="http://schemas.microsoft.com/office/drawing/2014/main" id="{D0341D05-0330-CB38-546F-B4E0A0BBDD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39216" y="6181872"/>
            <a:ext cx="4768644" cy="2392191"/>
          </a:xfrm>
          <a:prstGeom prst="rect">
            <a:avLst/>
          </a:prstGeom>
        </p:spPr>
      </p:pic>
      <p:sp>
        <p:nvSpPr>
          <p:cNvPr id="30" name="TextBox 14">
            <a:extLst>
              <a:ext uri="{FF2B5EF4-FFF2-40B4-BE49-F238E27FC236}">
                <a16:creationId xmlns="" xmlns:a16="http://schemas.microsoft.com/office/drawing/2014/main" id="{859ACE5E-64F6-3825-1E6B-C72464DE244E}"/>
              </a:ext>
            </a:extLst>
          </p:cNvPr>
          <p:cNvSpPr txBox="1"/>
          <p:nvPr/>
        </p:nvSpPr>
        <p:spPr>
          <a:xfrm>
            <a:off x="12118711" y="8840780"/>
            <a:ext cx="5609653" cy="519373"/>
          </a:xfrm>
          <a:prstGeom prst="rect">
            <a:avLst/>
          </a:prstGeom>
        </p:spPr>
        <p:txBody>
          <a:bodyPr lIns="0" tIns="0" rIns="0" bIns="0" rtlCol="0" anchor="t">
            <a:spAutoFit/>
          </a:bodyPr>
          <a:lstStyle/>
          <a:p>
            <a:pPr algn="ctr">
              <a:lnSpc>
                <a:spcPts val="3839"/>
              </a:lnSpc>
            </a:pPr>
            <a:r>
              <a:rPr lang="en" sz="4000" b="1" dirty="0">
                <a:solidFill>
                  <a:prstClr val="white"/>
                </a:solidFill>
                <a:latin typeface="Verdana" panose="020B0604030504040204" pitchFamily="34" charset="0"/>
              </a:rPr>
              <a:t>50 satang coin</a:t>
            </a:r>
            <a:endParaRPr lang="en-US" sz="3600" dirty="0">
              <a:solidFill>
                <a:prstClr val="white"/>
              </a:solidFill>
              <a:cs typeface="Roboto"/>
            </a:endParaRPr>
          </a:p>
        </p:txBody>
      </p:sp>
      <p:sp>
        <p:nvSpPr>
          <p:cNvPr id="31" name="TextBox 14">
            <a:extLst>
              <a:ext uri="{FF2B5EF4-FFF2-40B4-BE49-F238E27FC236}">
                <a16:creationId xmlns="" xmlns:a16="http://schemas.microsoft.com/office/drawing/2014/main" id="{7789F6A5-622A-31E9-C5C4-6B3EACF56F0A}"/>
              </a:ext>
            </a:extLst>
          </p:cNvPr>
          <p:cNvSpPr txBox="1"/>
          <p:nvPr/>
        </p:nvSpPr>
        <p:spPr>
          <a:xfrm>
            <a:off x="3848099" y="9569331"/>
            <a:ext cx="10591800" cy="459165"/>
          </a:xfrm>
          <a:prstGeom prst="rect">
            <a:avLst/>
          </a:prstGeom>
        </p:spPr>
        <p:txBody>
          <a:bodyPr wrap="square" lIns="0" tIns="0" rIns="0" bIns="0" rtlCol="0" anchor="t">
            <a:spAutoFit/>
          </a:bodyPr>
          <a:lstStyle/>
          <a:p>
            <a:pPr algn="ctr">
              <a:lnSpc>
                <a:spcPts val="3839"/>
              </a:lnSpc>
            </a:pPr>
            <a:r>
              <a:rPr lang="en" sz="2800" dirty="0">
                <a:solidFill>
                  <a:prstClr val="white"/>
                </a:solidFill>
                <a:cs typeface="Roboto"/>
              </a:rPr>
              <a:t>Source : https://worldcoinsinfo.com/asia/thailand-coins-th.html</a:t>
            </a:r>
          </a:p>
        </p:txBody>
      </p:sp>
    </p:spTree>
    <p:extLst>
      <p:ext uri="{BB962C8B-B14F-4D97-AF65-F5344CB8AC3E}">
        <p14:creationId xmlns:p14="http://schemas.microsoft.com/office/powerpoint/2010/main" val="3413946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327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blip>
          <a:srcRect l="15227" r="9389"/>
          <a:stretch>
            <a:fillRect/>
          </a:stretch>
        </p:blipFill>
        <p:spPr>
          <a:xfrm>
            <a:off x="-480139" y="-1700085"/>
            <a:ext cx="5750186" cy="14658859"/>
          </a:xfrm>
          <a:prstGeom prst="rect">
            <a:avLst/>
          </a:prstGeom>
        </p:spPr>
      </p:pic>
      <p:pic>
        <p:nvPicPr>
          <p:cNvPr id="5" name="Picture 5"/>
          <p:cNvPicPr>
            <a:picLocks noChangeAspect="1"/>
          </p:cNvPicPr>
          <p:nvPr/>
        </p:nvPicPr>
        <p:blipFill>
          <a:blip r:embed="rId3">
            <a:alphaModFix amt="70000"/>
          </a:blip>
          <a:srcRect l="16336" r="9389"/>
          <a:stretch>
            <a:fillRect/>
          </a:stretch>
        </p:blipFill>
        <p:spPr>
          <a:xfrm>
            <a:off x="13383760" y="-1533929"/>
            <a:ext cx="5665596" cy="14658859"/>
          </a:xfrm>
          <a:prstGeom prst="rect">
            <a:avLst/>
          </a:prstGeom>
        </p:spPr>
      </p:pic>
      <p:sp>
        <p:nvSpPr>
          <p:cNvPr id="13" name="TextBox 13"/>
          <p:cNvSpPr txBox="1"/>
          <p:nvPr/>
        </p:nvSpPr>
        <p:spPr>
          <a:xfrm>
            <a:off x="6138847" y="717669"/>
            <a:ext cx="6010304" cy="1104900"/>
          </a:xfrm>
          <a:prstGeom prst="rect">
            <a:avLst/>
          </a:prstGeom>
        </p:spPr>
        <p:txBody>
          <a:bodyPr lIns="0" tIns="0" rIns="0" bIns="0" rtlCol="0" anchor="t">
            <a:spAutoFit/>
          </a:bodyPr>
          <a:lstStyle/>
          <a:p>
            <a:pPr algn="ctr">
              <a:lnSpc>
                <a:spcPts val="8400"/>
              </a:lnSpc>
            </a:pPr>
            <a:r>
              <a:rPr lang="en" sz="8000" dirty="0">
                <a:solidFill>
                  <a:srgbClr val="F7F5FA"/>
                </a:solidFill>
                <a:cs typeface="Be Vietnam Bold"/>
              </a:rPr>
              <a:t>coin</a:t>
            </a:r>
            <a:endParaRPr lang="en-US" sz="8000" dirty="0">
              <a:solidFill>
                <a:srgbClr val="F7F5FA"/>
              </a:solidFill>
              <a:cs typeface="Be Vietnam Bold"/>
            </a:endParaRPr>
          </a:p>
        </p:txBody>
      </p:sp>
      <p:sp>
        <p:nvSpPr>
          <p:cNvPr id="14" name="TextBox 14"/>
          <p:cNvSpPr txBox="1"/>
          <p:nvPr/>
        </p:nvSpPr>
        <p:spPr>
          <a:xfrm>
            <a:off x="2298216" y="5176047"/>
            <a:ext cx="5609653" cy="519373"/>
          </a:xfrm>
          <a:prstGeom prst="rect">
            <a:avLst/>
          </a:prstGeom>
        </p:spPr>
        <p:txBody>
          <a:bodyPr lIns="0" tIns="0" rIns="0" bIns="0" rtlCol="0" anchor="t">
            <a:spAutoFit/>
          </a:bodyPr>
          <a:lstStyle/>
          <a:p>
            <a:pPr algn="ctr">
              <a:lnSpc>
                <a:spcPts val="3839"/>
              </a:lnSpc>
            </a:pPr>
            <a:r>
              <a:rPr lang="en" sz="4000" b="1" dirty="0">
                <a:solidFill>
                  <a:prstClr val="white"/>
                </a:solidFill>
                <a:latin typeface="Verdana" panose="020B0604030504040204" pitchFamily="34" charset="0"/>
              </a:rPr>
              <a:t>1 baht coin</a:t>
            </a:r>
            <a:endParaRPr lang="en-US" sz="3600" dirty="0">
              <a:solidFill>
                <a:prstClr val="white"/>
              </a:solidFill>
              <a:cs typeface="Roboto"/>
            </a:endParaRPr>
          </a:p>
        </p:txBody>
      </p:sp>
      <p:sp>
        <p:nvSpPr>
          <p:cNvPr id="21" name="TextBox 14">
            <a:extLst>
              <a:ext uri="{FF2B5EF4-FFF2-40B4-BE49-F238E27FC236}">
                <a16:creationId xmlns="" xmlns:a16="http://schemas.microsoft.com/office/drawing/2014/main" id="{E7EF412C-045C-41F5-1A3F-1D9CF19D23C5}"/>
              </a:ext>
            </a:extLst>
          </p:cNvPr>
          <p:cNvSpPr txBox="1"/>
          <p:nvPr/>
        </p:nvSpPr>
        <p:spPr>
          <a:xfrm>
            <a:off x="10578933" y="5176046"/>
            <a:ext cx="5609653" cy="519373"/>
          </a:xfrm>
          <a:prstGeom prst="rect">
            <a:avLst/>
          </a:prstGeom>
        </p:spPr>
        <p:txBody>
          <a:bodyPr lIns="0" tIns="0" rIns="0" bIns="0" rtlCol="0" anchor="t">
            <a:spAutoFit/>
          </a:bodyPr>
          <a:lstStyle/>
          <a:p>
            <a:pPr algn="ctr">
              <a:lnSpc>
                <a:spcPts val="3839"/>
              </a:lnSpc>
            </a:pPr>
            <a:r>
              <a:rPr lang="en" sz="4000" b="1" dirty="0">
                <a:solidFill>
                  <a:prstClr val="white"/>
                </a:solidFill>
                <a:latin typeface="Verdana" panose="020B0604030504040204" pitchFamily="34" charset="0"/>
              </a:rPr>
              <a:t>2 baht coin</a:t>
            </a:r>
            <a:endParaRPr lang="en-US" sz="3600" dirty="0">
              <a:solidFill>
                <a:prstClr val="white"/>
              </a:solidFill>
            </a:endParaRPr>
          </a:p>
        </p:txBody>
      </p:sp>
      <p:sp>
        <p:nvSpPr>
          <p:cNvPr id="27" name="TextBox 14">
            <a:extLst>
              <a:ext uri="{FF2B5EF4-FFF2-40B4-BE49-F238E27FC236}">
                <a16:creationId xmlns="" xmlns:a16="http://schemas.microsoft.com/office/drawing/2014/main" id="{1EE9F0D0-57E2-0BA0-AD69-D0A81070DA64}"/>
              </a:ext>
            </a:extLst>
          </p:cNvPr>
          <p:cNvSpPr txBox="1"/>
          <p:nvPr/>
        </p:nvSpPr>
        <p:spPr>
          <a:xfrm>
            <a:off x="2394954" y="8769522"/>
            <a:ext cx="5609653" cy="519373"/>
          </a:xfrm>
          <a:prstGeom prst="rect">
            <a:avLst/>
          </a:prstGeom>
        </p:spPr>
        <p:txBody>
          <a:bodyPr lIns="0" tIns="0" rIns="0" bIns="0" rtlCol="0" anchor="t">
            <a:spAutoFit/>
          </a:bodyPr>
          <a:lstStyle/>
          <a:p>
            <a:pPr algn="ctr">
              <a:lnSpc>
                <a:spcPts val="3839"/>
              </a:lnSpc>
            </a:pPr>
            <a:r>
              <a:rPr lang="en" sz="4000" b="1" dirty="0">
                <a:solidFill>
                  <a:prstClr val="white"/>
                </a:solidFill>
                <a:latin typeface="Verdana" panose="020B0604030504040204" pitchFamily="34" charset="0"/>
              </a:rPr>
              <a:t>5 baht coin</a:t>
            </a:r>
            <a:endParaRPr lang="en-US" sz="3600" dirty="0">
              <a:solidFill>
                <a:prstClr val="white"/>
              </a:solidFill>
              <a:cs typeface="Roboto"/>
            </a:endParaRPr>
          </a:p>
        </p:txBody>
      </p:sp>
      <p:sp>
        <p:nvSpPr>
          <p:cNvPr id="30" name="TextBox 14">
            <a:extLst>
              <a:ext uri="{FF2B5EF4-FFF2-40B4-BE49-F238E27FC236}">
                <a16:creationId xmlns="" xmlns:a16="http://schemas.microsoft.com/office/drawing/2014/main" id="{859ACE5E-64F6-3825-1E6B-C72464DE244E}"/>
              </a:ext>
            </a:extLst>
          </p:cNvPr>
          <p:cNvSpPr txBox="1"/>
          <p:nvPr/>
        </p:nvSpPr>
        <p:spPr>
          <a:xfrm>
            <a:off x="10401535" y="8769521"/>
            <a:ext cx="5609653" cy="519373"/>
          </a:xfrm>
          <a:prstGeom prst="rect">
            <a:avLst/>
          </a:prstGeom>
        </p:spPr>
        <p:txBody>
          <a:bodyPr lIns="0" tIns="0" rIns="0" bIns="0" rtlCol="0" anchor="t">
            <a:spAutoFit/>
          </a:bodyPr>
          <a:lstStyle/>
          <a:p>
            <a:pPr algn="ctr">
              <a:lnSpc>
                <a:spcPts val="3839"/>
              </a:lnSpc>
            </a:pPr>
            <a:r>
              <a:rPr lang="en" sz="4000" b="1" dirty="0">
                <a:solidFill>
                  <a:prstClr val="white"/>
                </a:solidFill>
                <a:latin typeface="Verdana" panose="020B0604030504040204" pitchFamily="34" charset="0"/>
              </a:rPr>
              <a:t>10 baht coin</a:t>
            </a:r>
            <a:endParaRPr lang="en-US" sz="3600" dirty="0">
              <a:solidFill>
                <a:prstClr val="white"/>
              </a:solidFill>
              <a:cs typeface="Roboto"/>
            </a:endParaRPr>
          </a:p>
        </p:txBody>
      </p:sp>
      <p:sp>
        <p:nvSpPr>
          <p:cNvPr id="31" name="TextBox 14">
            <a:extLst>
              <a:ext uri="{FF2B5EF4-FFF2-40B4-BE49-F238E27FC236}">
                <a16:creationId xmlns="" xmlns:a16="http://schemas.microsoft.com/office/drawing/2014/main" id="{7789F6A5-622A-31E9-C5C4-6B3EACF56F0A}"/>
              </a:ext>
            </a:extLst>
          </p:cNvPr>
          <p:cNvSpPr txBox="1"/>
          <p:nvPr/>
        </p:nvSpPr>
        <p:spPr>
          <a:xfrm>
            <a:off x="3848099" y="9569331"/>
            <a:ext cx="10591800" cy="459165"/>
          </a:xfrm>
          <a:prstGeom prst="rect">
            <a:avLst/>
          </a:prstGeom>
        </p:spPr>
        <p:txBody>
          <a:bodyPr wrap="square" lIns="0" tIns="0" rIns="0" bIns="0" rtlCol="0" anchor="t">
            <a:spAutoFit/>
          </a:bodyPr>
          <a:lstStyle/>
          <a:p>
            <a:pPr algn="ctr">
              <a:lnSpc>
                <a:spcPts val="3839"/>
              </a:lnSpc>
            </a:pPr>
            <a:r>
              <a:rPr lang="en" sz="2800" dirty="0">
                <a:solidFill>
                  <a:prstClr val="white"/>
                </a:solidFill>
                <a:cs typeface="Roboto"/>
              </a:rPr>
              <a:t>Source : https://worldcoinsinfo.com/asia/thailand-coins-th.html</a:t>
            </a:r>
          </a:p>
        </p:txBody>
      </p:sp>
      <p:pic>
        <p:nvPicPr>
          <p:cNvPr id="4" name="Picture 3">
            <a:extLst>
              <a:ext uri="{FF2B5EF4-FFF2-40B4-BE49-F238E27FC236}">
                <a16:creationId xmlns="" xmlns:a16="http://schemas.microsoft.com/office/drawing/2014/main" id="{6319E243-3406-0784-AFF4-8CB570E066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1529" y="2583252"/>
            <a:ext cx="4783028" cy="2422306"/>
          </a:xfrm>
          <a:prstGeom prst="rect">
            <a:avLst/>
          </a:prstGeom>
        </p:spPr>
      </p:pic>
      <p:pic>
        <p:nvPicPr>
          <p:cNvPr id="7" name="Picture 6">
            <a:extLst>
              <a:ext uri="{FF2B5EF4-FFF2-40B4-BE49-F238E27FC236}">
                <a16:creationId xmlns="" xmlns:a16="http://schemas.microsoft.com/office/drawing/2014/main" id="{DEF79E58-B10D-C462-85A9-0F46D626B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93445" y="2583252"/>
            <a:ext cx="4825834" cy="2422306"/>
          </a:xfrm>
          <a:prstGeom prst="rect">
            <a:avLst/>
          </a:prstGeom>
        </p:spPr>
      </p:pic>
      <p:pic>
        <p:nvPicPr>
          <p:cNvPr id="9" name="Picture 8">
            <a:extLst>
              <a:ext uri="{FF2B5EF4-FFF2-40B4-BE49-F238E27FC236}">
                <a16:creationId xmlns="" xmlns:a16="http://schemas.microsoft.com/office/drawing/2014/main" id="{4DCA9358-335C-FBC0-26E3-F9800B408B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8365" y="6021724"/>
            <a:ext cx="4809354" cy="2421493"/>
          </a:xfrm>
          <a:prstGeom prst="rect">
            <a:avLst/>
          </a:prstGeom>
        </p:spPr>
      </p:pic>
      <p:pic>
        <p:nvPicPr>
          <p:cNvPr id="11" name="Picture 10">
            <a:extLst>
              <a:ext uri="{FF2B5EF4-FFF2-40B4-BE49-F238E27FC236}">
                <a16:creationId xmlns="" xmlns:a16="http://schemas.microsoft.com/office/drawing/2014/main" id="{6A3E860B-F513-14DF-7807-D550E9D137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07732" y="5975855"/>
            <a:ext cx="4809354" cy="2428175"/>
          </a:xfrm>
          <a:prstGeom prst="rect">
            <a:avLst/>
          </a:prstGeom>
        </p:spPr>
      </p:pic>
    </p:spTree>
    <p:extLst>
      <p:ext uri="{BB962C8B-B14F-4D97-AF65-F5344CB8AC3E}">
        <p14:creationId xmlns:p14="http://schemas.microsoft.com/office/powerpoint/2010/main" val="2604808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327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blip>
          <a:srcRect l="15227" r="9389"/>
          <a:stretch>
            <a:fillRect/>
          </a:stretch>
        </p:blipFill>
        <p:spPr>
          <a:xfrm>
            <a:off x="-480139" y="-1700085"/>
            <a:ext cx="5750186" cy="14658859"/>
          </a:xfrm>
          <a:prstGeom prst="rect">
            <a:avLst/>
          </a:prstGeom>
        </p:spPr>
      </p:pic>
      <p:pic>
        <p:nvPicPr>
          <p:cNvPr id="5" name="Picture 5"/>
          <p:cNvPicPr>
            <a:picLocks noChangeAspect="1"/>
          </p:cNvPicPr>
          <p:nvPr/>
        </p:nvPicPr>
        <p:blipFill>
          <a:blip r:embed="rId3">
            <a:alphaModFix amt="70000"/>
          </a:blip>
          <a:srcRect l="16336" r="9389"/>
          <a:stretch>
            <a:fillRect/>
          </a:stretch>
        </p:blipFill>
        <p:spPr>
          <a:xfrm>
            <a:off x="13383760" y="-1533929"/>
            <a:ext cx="5665596" cy="14658859"/>
          </a:xfrm>
          <a:prstGeom prst="rect">
            <a:avLst/>
          </a:prstGeom>
        </p:spPr>
      </p:pic>
      <p:sp>
        <p:nvSpPr>
          <p:cNvPr id="13" name="TextBox 13"/>
          <p:cNvSpPr txBox="1"/>
          <p:nvPr/>
        </p:nvSpPr>
        <p:spPr>
          <a:xfrm>
            <a:off x="6138847" y="717669"/>
            <a:ext cx="6010304" cy="1104900"/>
          </a:xfrm>
          <a:prstGeom prst="rect">
            <a:avLst/>
          </a:prstGeom>
        </p:spPr>
        <p:txBody>
          <a:bodyPr lIns="0" tIns="0" rIns="0" bIns="0" rtlCol="0" anchor="t">
            <a:spAutoFit/>
          </a:bodyPr>
          <a:lstStyle/>
          <a:p>
            <a:pPr algn="ctr">
              <a:lnSpc>
                <a:spcPts val="8400"/>
              </a:lnSpc>
            </a:pPr>
            <a:r>
              <a:rPr lang="en" sz="8000" dirty="0">
                <a:solidFill>
                  <a:srgbClr val="F7F5FA"/>
                </a:solidFill>
                <a:cs typeface="Be Vietnam Bold"/>
              </a:rPr>
              <a:t>banknotes</a:t>
            </a:r>
            <a:endParaRPr lang="en-US" sz="8000" dirty="0">
              <a:solidFill>
                <a:srgbClr val="F7F5FA"/>
              </a:solidFill>
              <a:cs typeface="Be Vietnam Bold"/>
            </a:endParaRPr>
          </a:p>
        </p:txBody>
      </p:sp>
      <p:sp>
        <p:nvSpPr>
          <p:cNvPr id="14" name="TextBox 14"/>
          <p:cNvSpPr txBox="1"/>
          <p:nvPr/>
        </p:nvSpPr>
        <p:spPr>
          <a:xfrm>
            <a:off x="2898659" y="5152826"/>
            <a:ext cx="5609653" cy="487378"/>
          </a:xfrm>
          <a:prstGeom prst="rect">
            <a:avLst/>
          </a:prstGeom>
        </p:spPr>
        <p:txBody>
          <a:bodyPr lIns="0" tIns="0" rIns="0" bIns="0" rtlCol="0" anchor="t">
            <a:spAutoFit/>
          </a:bodyPr>
          <a:lstStyle/>
          <a:p>
            <a:pPr algn="ctr">
              <a:lnSpc>
                <a:spcPts val="3839"/>
              </a:lnSpc>
            </a:pPr>
            <a:r>
              <a:rPr lang="en" sz="3600" dirty="0">
                <a:solidFill>
                  <a:prstClr val="white"/>
                </a:solidFill>
                <a:cs typeface="Roboto"/>
              </a:rPr>
              <a:t>20 baht </a:t>
            </a:r>
            <a:endParaRPr lang="en-US" sz="3600" dirty="0">
              <a:solidFill>
                <a:prstClr val="white"/>
              </a:solidFill>
              <a:cs typeface="Roboto"/>
            </a:endParaRPr>
          </a:p>
        </p:txBody>
      </p:sp>
      <p:sp>
        <p:nvSpPr>
          <p:cNvPr id="31" name="TextBox 14">
            <a:extLst>
              <a:ext uri="{FF2B5EF4-FFF2-40B4-BE49-F238E27FC236}">
                <a16:creationId xmlns="" xmlns:a16="http://schemas.microsoft.com/office/drawing/2014/main" id="{7789F6A5-622A-31E9-C5C4-6B3EACF56F0A}"/>
              </a:ext>
            </a:extLst>
          </p:cNvPr>
          <p:cNvSpPr txBox="1"/>
          <p:nvPr/>
        </p:nvSpPr>
        <p:spPr>
          <a:xfrm>
            <a:off x="2438400" y="9441382"/>
            <a:ext cx="12571624" cy="459165"/>
          </a:xfrm>
          <a:prstGeom prst="rect">
            <a:avLst/>
          </a:prstGeom>
        </p:spPr>
        <p:txBody>
          <a:bodyPr wrap="square" lIns="0" tIns="0" rIns="0" bIns="0" rtlCol="0" anchor="t">
            <a:spAutoFit/>
          </a:bodyPr>
          <a:lstStyle/>
          <a:p>
            <a:pPr algn="ctr">
              <a:lnSpc>
                <a:spcPts val="3839"/>
              </a:lnSpc>
            </a:pPr>
            <a:r>
              <a:rPr lang="en" sz="2800" dirty="0">
                <a:solidFill>
                  <a:prstClr val="white"/>
                </a:solidFill>
                <a:cs typeface="Roboto"/>
              </a:rPr>
              <a:t>Source : https://th.wikipedia.org</a:t>
            </a:r>
          </a:p>
        </p:txBody>
      </p:sp>
      <p:pic>
        <p:nvPicPr>
          <p:cNvPr id="4" name="Picture 3">
            <a:extLst>
              <a:ext uri="{FF2B5EF4-FFF2-40B4-BE49-F238E27FC236}">
                <a16:creationId xmlns="" xmlns:a16="http://schemas.microsoft.com/office/drawing/2014/main" id="{7005CE06-EC9C-0BF9-CDEF-C8D43B52BA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5830" y="2523795"/>
            <a:ext cx="4597234" cy="2396134"/>
          </a:xfrm>
          <a:prstGeom prst="rect">
            <a:avLst/>
          </a:prstGeom>
        </p:spPr>
      </p:pic>
      <p:pic>
        <p:nvPicPr>
          <p:cNvPr id="7" name="Picture 6">
            <a:extLst>
              <a:ext uri="{FF2B5EF4-FFF2-40B4-BE49-F238E27FC236}">
                <a16:creationId xmlns="" xmlns:a16="http://schemas.microsoft.com/office/drawing/2014/main" id="{2575C210-1F81-9FC2-4044-9322CB2D79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6628" y="2523795"/>
            <a:ext cx="4803396" cy="2401698"/>
          </a:xfrm>
          <a:prstGeom prst="rect">
            <a:avLst/>
          </a:prstGeom>
        </p:spPr>
      </p:pic>
      <p:sp>
        <p:nvSpPr>
          <p:cNvPr id="8" name="TextBox 14">
            <a:extLst>
              <a:ext uri="{FF2B5EF4-FFF2-40B4-BE49-F238E27FC236}">
                <a16:creationId xmlns="" xmlns:a16="http://schemas.microsoft.com/office/drawing/2014/main" id="{5902741C-1018-83EA-07A9-5777B6D20050}"/>
              </a:ext>
            </a:extLst>
          </p:cNvPr>
          <p:cNvSpPr txBox="1"/>
          <p:nvPr/>
        </p:nvSpPr>
        <p:spPr>
          <a:xfrm>
            <a:off x="9805598" y="5133311"/>
            <a:ext cx="5609653" cy="487378"/>
          </a:xfrm>
          <a:prstGeom prst="rect">
            <a:avLst/>
          </a:prstGeom>
        </p:spPr>
        <p:txBody>
          <a:bodyPr lIns="0" tIns="0" rIns="0" bIns="0" rtlCol="0" anchor="t">
            <a:spAutoFit/>
          </a:bodyPr>
          <a:lstStyle/>
          <a:p>
            <a:pPr algn="ctr">
              <a:lnSpc>
                <a:spcPts val="3839"/>
              </a:lnSpc>
            </a:pPr>
            <a:r>
              <a:rPr lang="en" sz="3600" dirty="0">
                <a:solidFill>
                  <a:prstClr val="white"/>
                </a:solidFill>
                <a:cs typeface="Roboto"/>
              </a:rPr>
              <a:t>50 baht </a:t>
            </a:r>
            <a:endParaRPr lang="en-US" sz="3600" dirty="0">
              <a:solidFill>
                <a:prstClr val="white"/>
              </a:solidFill>
              <a:cs typeface="Roboto"/>
            </a:endParaRPr>
          </a:p>
        </p:txBody>
      </p:sp>
      <p:pic>
        <p:nvPicPr>
          <p:cNvPr id="10" name="Picture 9">
            <a:extLst>
              <a:ext uri="{FF2B5EF4-FFF2-40B4-BE49-F238E27FC236}">
                <a16:creationId xmlns="" xmlns:a16="http://schemas.microsoft.com/office/drawing/2014/main" id="{192149E2-A08B-2BC4-5C50-5ABA6E16B7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884" y="6242142"/>
            <a:ext cx="4965601" cy="2384696"/>
          </a:xfrm>
          <a:prstGeom prst="rect">
            <a:avLst/>
          </a:prstGeom>
        </p:spPr>
      </p:pic>
      <p:sp>
        <p:nvSpPr>
          <p:cNvPr id="11" name="TextBox 14">
            <a:extLst>
              <a:ext uri="{FF2B5EF4-FFF2-40B4-BE49-F238E27FC236}">
                <a16:creationId xmlns="" xmlns:a16="http://schemas.microsoft.com/office/drawing/2014/main" id="{0FB9783D-ABCF-3AF4-84FC-907E845B21BE}"/>
              </a:ext>
            </a:extLst>
          </p:cNvPr>
          <p:cNvSpPr txBox="1"/>
          <p:nvPr/>
        </p:nvSpPr>
        <p:spPr>
          <a:xfrm>
            <a:off x="320432" y="8790421"/>
            <a:ext cx="5609653" cy="487378"/>
          </a:xfrm>
          <a:prstGeom prst="rect">
            <a:avLst/>
          </a:prstGeom>
        </p:spPr>
        <p:txBody>
          <a:bodyPr lIns="0" tIns="0" rIns="0" bIns="0" rtlCol="0" anchor="t">
            <a:spAutoFit/>
          </a:bodyPr>
          <a:lstStyle/>
          <a:p>
            <a:pPr algn="ctr">
              <a:lnSpc>
                <a:spcPts val="3839"/>
              </a:lnSpc>
            </a:pPr>
            <a:r>
              <a:rPr lang="en" sz="3600" dirty="0">
                <a:solidFill>
                  <a:prstClr val="white"/>
                </a:solidFill>
                <a:cs typeface="Roboto"/>
              </a:rPr>
              <a:t>100 baht </a:t>
            </a:r>
            <a:endParaRPr lang="en-US" sz="3600" dirty="0">
              <a:solidFill>
                <a:prstClr val="white"/>
              </a:solidFill>
              <a:cs typeface="Roboto"/>
            </a:endParaRPr>
          </a:p>
        </p:txBody>
      </p:sp>
      <p:pic>
        <p:nvPicPr>
          <p:cNvPr id="15" name="Picture 14">
            <a:extLst>
              <a:ext uri="{FF2B5EF4-FFF2-40B4-BE49-F238E27FC236}">
                <a16:creationId xmlns="" xmlns:a16="http://schemas.microsoft.com/office/drawing/2014/main" id="{1F4FBAC9-80C2-0869-6FD3-F11D1813A7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4892" y="6242143"/>
            <a:ext cx="5161610" cy="2384695"/>
          </a:xfrm>
          <a:prstGeom prst="rect">
            <a:avLst/>
          </a:prstGeom>
        </p:spPr>
      </p:pic>
      <p:sp>
        <p:nvSpPr>
          <p:cNvPr id="16" name="TextBox 14">
            <a:extLst>
              <a:ext uri="{FF2B5EF4-FFF2-40B4-BE49-F238E27FC236}">
                <a16:creationId xmlns="" xmlns:a16="http://schemas.microsoft.com/office/drawing/2014/main" id="{A23AAAA2-2CA0-DA4D-3BD9-B264EB0C6A15}"/>
              </a:ext>
            </a:extLst>
          </p:cNvPr>
          <p:cNvSpPr txBox="1"/>
          <p:nvPr/>
        </p:nvSpPr>
        <p:spPr>
          <a:xfrm>
            <a:off x="6138847" y="8790421"/>
            <a:ext cx="5609653" cy="487378"/>
          </a:xfrm>
          <a:prstGeom prst="rect">
            <a:avLst/>
          </a:prstGeom>
        </p:spPr>
        <p:txBody>
          <a:bodyPr lIns="0" tIns="0" rIns="0" bIns="0" rtlCol="0" anchor="t">
            <a:spAutoFit/>
          </a:bodyPr>
          <a:lstStyle/>
          <a:p>
            <a:pPr algn="ctr">
              <a:lnSpc>
                <a:spcPts val="3839"/>
              </a:lnSpc>
            </a:pPr>
            <a:r>
              <a:rPr lang="en" sz="3600" dirty="0">
                <a:solidFill>
                  <a:prstClr val="white"/>
                </a:solidFill>
                <a:cs typeface="Roboto"/>
              </a:rPr>
              <a:t>500 baht </a:t>
            </a:r>
            <a:endParaRPr lang="en-US" sz="3600" dirty="0">
              <a:solidFill>
                <a:prstClr val="white"/>
              </a:solidFill>
              <a:cs typeface="Roboto"/>
            </a:endParaRPr>
          </a:p>
        </p:txBody>
      </p:sp>
      <p:pic>
        <p:nvPicPr>
          <p:cNvPr id="19" name="Picture 18">
            <a:extLst>
              <a:ext uri="{FF2B5EF4-FFF2-40B4-BE49-F238E27FC236}">
                <a16:creationId xmlns="" xmlns:a16="http://schemas.microsoft.com/office/drawing/2014/main" id="{1F65614B-599D-8F69-6AEA-957C5C9181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20522" y="6246906"/>
            <a:ext cx="5353397" cy="2384695"/>
          </a:xfrm>
          <a:prstGeom prst="rect">
            <a:avLst/>
          </a:prstGeom>
        </p:spPr>
      </p:pic>
      <p:sp>
        <p:nvSpPr>
          <p:cNvPr id="22" name="TextBox 14">
            <a:extLst>
              <a:ext uri="{FF2B5EF4-FFF2-40B4-BE49-F238E27FC236}">
                <a16:creationId xmlns="" xmlns:a16="http://schemas.microsoft.com/office/drawing/2014/main" id="{2F79D7A4-B533-70F5-2002-9896D2118DC1}"/>
              </a:ext>
            </a:extLst>
          </p:cNvPr>
          <p:cNvSpPr txBox="1"/>
          <p:nvPr/>
        </p:nvSpPr>
        <p:spPr>
          <a:xfrm>
            <a:off x="11957262" y="8854138"/>
            <a:ext cx="5609653" cy="487378"/>
          </a:xfrm>
          <a:prstGeom prst="rect">
            <a:avLst/>
          </a:prstGeom>
        </p:spPr>
        <p:txBody>
          <a:bodyPr lIns="0" tIns="0" rIns="0" bIns="0" rtlCol="0" anchor="t">
            <a:spAutoFit/>
          </a:bodyPr>
          <a:lstStyle/>
          <a:p>
            <a:pPr algn="ctr">
              <a:lnSpc>
                <a:spcPts val="3839"/>
              </a:lnSpc>
            </a:pPr>
            <a:r>
              <a:rPr lang="en" sz="3600" dirty="0">
                <a:solidFill>
                  <a:prstClr val="white"/>
                </a:solidFill>
                <a:cs typeface="Roboto"/>
              </a:rPr>
              <a:t>1000 baht </a:t>
            </a:r>
            <a:endParaRPr lang="en-US" sz="3600" dirty="0">
              <a:solidFill>
                <a:prstClr val="white"/>
              </a:solidFill>
              <a:cs typeface="Roboto"/>
            </a:endParaRPr>
          </a:p>
        </p:txBody>
      </p:sp>
    </p:spTree>
    <p:extLst>
      <p:ext uri="{BB962C8B-B14F-4D97-AF65-F5344CB8AC3E}">
        <p14:creationId xmlns:p14="http://schemas.microsoft.com/office/powerpoint/2010/main" val="143239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327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blip>
          <a:srcRect l="15227" r="9389"/>
          <a:stretch>
            <a:fillRect/>
          </a:stretch>
        </p:blipFill>
        <p:spPr>
          <a:xfrm>
            <a:off x="-480139" y="-1700085"/>
            <a:ext cx="5750186" cy="14658859"/>
          </a:xfrm>
          <a:prstGeom prst="rect">
            <a:avLst/>
          </a:prstGeom>
        </p:spPr>
      </p:pic>
      <p:pic>
        <p:nvPicPr>
          <p:cNvPr id="5" name="Picture 5"/>
          <p:cNvPicPr>
            <a:picLocks noChangeAspect="1"/>
          </p:cNvPicPr>
          <p:nvPr/>
        </p:nvPicPr>
        <p:blipFill>
          <a:blip r:embed="rId3">
            <a:alphaModFix amt="70000"/>
          </a:blip>
          <a:srcRect l="16336" r="9389"/>
          <a:stretch>
            <a:fillRect/>
          </a:stretch>
        </p:blipFill>
        <p:spPr>
          <a:xfrm>
            <a:off x="13383760" y="-1533929"/>
            <a:ext cx="5665596" cy="14658859"/>
          </a:xfrm>
          <a:prstGeom prst="rect">
            <a:avLst/>
          </a:prstGeom>
        </p:spPr>
      </p:pic>
      <p:sp>
        <p:nvSpPr>
          <p:cNvPr id="13" name="TextBox 13"/>
          <p:cNvSpPr txBox="1"/>
          <p:nvPr/>
        </p:nvSpPr>
        <p:spPr>
          <a:xfrm>
            <a:off x="6138847" y="717669"/>
            <a:ext cx="6010304" cy="1104900"/>
          </a:xfrm>
          <a:prstGeom prst="rect">
            <a:avLst/>
          </a:prstGeom>
        </p:spPr>
        <p:txBody>
          <a:bodyPr lIns="0" tIns="0" rIns="0" bIns="0" rtlCol="0" anchor="t">
            <a:spAutoFit/>
          </a:bodyPr>
          <a:lstStyle/>
          <a:p>
            <a:pPr algn="ctr">
              <a:lnSpc>
                <a:spcPts val="8400"/>
              </a:lnSpc>
            </a:pPr>
            <a:r>
              <a:rPr lang="en" sz="8000" dirty="0">
                <a:solidFill>
                  <a:srgbClr val="F7F5FA"/>
                </a:solidFill>
                <a:cs typeface="Be Vietnam Bold"/>
              </a:rPr>
              <a:t>digital currency</a:t>
            </a:r>
            <a:endParaRPr lang="en-US" sz="8000" dirty="0">
              <a:solidFill>
                <a:srgbClr val="F7F5FA"/>
              </a:solidFill>
              <a:cs typeface="Be Vietnam Bold"/>
            </a:endParaRPr>
          </a:p>
        </p:txBody>
      </p:sp>
      <p:sp>
        <p:nvSpPr>
          <p:cNvPr id="14" name="TextBox 14"/>
          <p:cNvSpPr txBox="1"/>
          <p:nvPr/>
        </p:nvSpPr>
        <p:spPr>
          <a:xfrm>
            <a:off x="10439400" y="3795900"/>
            <a:ext cx="6553200" cy="2453236"/>
          </a:xfrm>
          <a:prstGeom prst="rect">
            <a:avLst/>
          </a:prstGeom>
        </p:spPr>
        <p:txBody>
          <a:bodyPr wrap="square" lIns="0" tIns="0" rIns="0" bIns="0" rtlCol="0" anchor="t">
            <a:spAutoFit/>
          </a:bodyPr>
          <a:lstStyle/>
          <a:p>
            <a:pPr algn="ctr">
              <a:lnSpc>
                <a:spcPts val="3839"/>
              </a:lnSpc>
            </a:pPr>
            <a:r>
              <a:rPr lang="en" sz="4400" dirty="0">
                <a:solidFill>
                  <a:prstClr val="white"/>
                </a:solidFill>
                <a:latin typeface="CordiaUPC" panose="020B0304020202020204" pitchFamily="34" charset="-34"/>
                <a:ea typeface="Calibri" panose="020F0502020204030204" pitchFamily="34" charset="0"/>
                <a:cs typeface="CordiaUPC" panose="020B0304020202020204" pitchFamily="34" charset="-34"/>
              </a:rPr>
              <a:t>Bitcoin</a:t>
            </a:r>
            <a:endParaRPr lang="th-TH" sz="4400" dirty="0">
              <a:solidFill>
                <a:prstClr val="white"/>
              </a:solidFill>
              <a:latin typeface="CordiaUPC" panose="020B0304020202020204" pitchFamily="34" charset="-34"/>
              <a:ea typeface="Calibri" panose="020F0502020204030204" pitchFamily="34" charset="0"/>
              <a:cs typeface="CordiaUPC" panose="020B0304020202020204" pitchFamily="34" charset="-34"/>
            </a:endParaRPr>
          </a:p>
          <a:p>
            <a:pPr algn="ctr">
              <a:lnSpc>
                <a:spcPts val="3839"/>
              </a:lnSpc>
            </a:pPr>
            <a:r>
              <a:rPr lang="en" sz="3600" dirty="0">
                <a:solidFill>
                  <a:prstClr val="white"/>
                </a:solidFill>
                <a:latin typeface="TH SarabunPSK" panose="020B0500040200020003" pitchFamily="34" charset="-34"/>
              </a:rPr>
              <a:t>It is the first digital money that made the whole world know about digital currency and caused the Bitcoin mining trend all over the world. It is the most popular currency. and has a fixed value of approximately $ </a:t>
            </a:r>
            <a:endParaRPr lang="en-US" sz="3600" dirty="0">
              <a:solidFill>
                <a:prstClr val="white"/>
              </a:solidFill>
              <a:latin typeface="TH SarabunPSK" panose="020B0500040200020003" pitchFamily="34" charset="-34"/>
            </a:endParaRPr>
          </a:p>
        </p:txBody>
      </p:sp>
      <p:pic>
        <p:nvPicPr>
          <p:cNvPr id="6" name="Picture 5">
            <a:extLst>
              <a:ext uri="{FF2B5EF4-FFF2-40B4-BE49-F238E27FC236}">
                <a16:creationId xmlns="" xmlns:a16="http://schemas.microsoft.com/office/drawing/2014/main" id="{C0688169-59E6-C4F4-8473-15A3C3DFE3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7486" y="2818949"/>
            <a:ext cx="7759417" cy="4649102"/>
          </a:xfrm>
          <a:prstGeom prst="rect">
            <a:avLst/>
          </a:prstGeom>
        </p:spPr>
      </p:pic>
    </p:spTree>
    <p:extLst>
      <p:ext uri="{BB962C8B-B14F-4D97-AF65-F5344CB8AC3E}">
        <p14:creationId xmlns:p14="http://schemas.microsoft.com/office/powerpoint/2010/main" val="3772698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327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blip>
          <a:srcRect l="15227" r="9389"/>
          <a:stretch>
            <a:fillRect/>
          </a:stretch>
        </p:blipFill>
        <p:spPr>
          <a:xfrm>
            <a:off x="-480139" y="-1700085"/>
            <a:ext cx="5750186" cy="14658859"/>
          </a:xfrm>
          <a:prstGeom prst="rect">
            <a:avLst/>
          </a:prstGeom>
        </p:spPr>
      </p:pic>
      <p:pic>
        <p:nvPicPr>
          <p:cNvPr id="5" name="Picture 5"/>
          <p:cNvPicPr>
            <a:picLocks noChangeAspect="1"/>
          </p:cNvPicPr>
          <p:nvPr/>
        </p:nvPicPr>
        <p:blipFill>
          <a:blip r:embed="rId3">
            <a:alphaModFix amt="70000"/>
          </a:blip>
          <a:srcRect l="16336" r="9389"/>
          <a:stretch>
            <a:fillRect/>
          </a:stretch>
        </p:blipFill>
        <p:spPr>
          <a:xfrm>
            <a:off x="13383760" y="-1533929"/>
            <a:ext cx="5665596" cy="14658859"/>
          </a:xfrm>
          <a:prstGeom prst="rect">
            <a:avLst/>
          </a:prstGeom>
        </p:spPr>
      </p:pic>
      <p:sp>
        <p:nvSpPr>
          <p:cNvPr id="13" name="TextBox 13"/>
          <p:cNvSpPr txBox="1"/>
          <p:nvPr/>
        </p:nvSpPr>
        <p:spPr>
          <a:xfrm>
            <a:off x="6138847" y="717669"/>
            <a:ext cx="6010304" cy="1104900"/>
          </a:xfrm>
          <a:prstGeom prst="rect">
            <a:avLst/>
          </a:prstGeom>
        </p:spPr>
        <p:txBody>
          <a:bodyPr lIns="0" tIns="0" rIns="0" bIns="0" rtlCol="0" anchor="t">
            <a:spAutoFit/>
          </a:bodyPr>
          <a:lstStyle/>
          <a:p>
            <a:pPr algn="ctr">
              <a:lnSpc>
                <a:spcPts val="8400"/>
              </a:lnSpc>
            </a:pPr>
            <a:r>
              <a:rPr lang="en" sz="8000" dirty="0">
                <a:solidFill>
                  <a:srgbClr val="F7F5FA"/>
                </a:solidFill>
                <a:cs typeface="Be Vietnam Bold"/>
              </a:rPr>
              <a:t>digital currency</a:t>
            </a:r>
            <a:endParaRPr lang="en-US" sz="8000" dirty="0">
              <a:solidFill>
                <a:srgbClr val="F7F5FA"/>
              </a:solidFill>
              <a:cs typeface="Be Vietnam Bold"/>
            </a:endParaRPr>
          </a:p>
        </p:txBody>
      </p:sp>
      <p:sp>
        <p:nvSpPr>
          <p:cNvPr id="14" name="TextBox 14"/>
          <p:cNvSpPr txBox="1"/>
          <p:nvPr/>
        </p:nvSpPr>
        <p:spPr>
          <a:xfrm>
            <a:off x="9196481" y="3695700"/>
            <a:ext cx="6476999" cy="3541995"/>
          </a:xfrm>
          <a:prstGeom prst="rect">
            <a:avLst/>
          </a:prstGeom>
        </p:spPr>
        <p:txBody>
          <a:bodyPr wrap="square" lIns="0" tIns="0" rIns="0" bIns="0" rtlCol="0" anchor="t">
            <a:spAutoFit/>
          </a:bodyPr>
          <a:lstStyle/>
          <a:p>
            <a:pPr algn="ctr">
              <a:spcAft>
                <a:spcPts val="1680"/>
              </a:spcAft>
            </a:pPr>
            <a:r>
              <a:rPr lang="en" sz="3600" dirty="0">
                <a:solidFill>
                  <a:prstClr val="white"/>
                </a:solidFill>
                <a:latin typeface="TH SarabunPSK" panose="020B0500040200020003" pitchFamily="34" charset="-34"/>
                <a:ea typeface="Calibri" panose="020F0502020204030204" pitchFamily="34" charset="0"/>
              </a:rPr>
              <a:t>Bitcoin Cash</a:t>
            </a:r>
            <a:endParaRPr lang="th-TH" sz="3600" dirty="0">
              <a:solidFill>
                <a:prstClr val="white"/>
              </a:solidFill>
              <a:latin typeface="TH SarabunPSK" panose="020B0500040200020003" pitchFamily="34" charset="-34"/>
              <a:ea typeface="Calibri" panose="020F0502020204030204" pitchFamily="34" charset="0"/>
            </a:endParaRPr>
          </a:p>
          <a:p>
            <a:pPr algn="ctr">
              <a:spcAft>
                <a:spcPts val="1680"/>
              </a:spcAft>
            </a:pPr>
            <a:r>
              <a:rPr lang="en" sz="3600" dirty="0">
                <a:solidFill>
                  <a:prstClr val="white"/>
                </a:solidFill>
                <a:latin typeface="TH SarabunPSK" panose="020B0500040200020003" pitchFamily="34" charset="-34"/>
                <a:ea typeface="Calibri" panose="020F0502020204030204" pitchFamily="34" charset="0"/>
              </a:rPr>
              <a:t>As a fork of the Bitcoin Blockchain, many investors believe that Bitcoin Cash will outperform Bitcoin due to its high liquidity and faster transaction times. which can be transferred immediately when trading – selling occurs</a:t>
            </a:r>
            <a:endParaRPr lang="en-US" sz="3600" dirty="0">
              <a:solidFill>
                <a:prstClr val="white"/>
              </a:solidFill>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 xmlns:a16="http://schemas.microsoft.com/office/drawing/2014/main" id="{A9BF5CAB-4744-765A-83B1-45E395B9D1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7022" y="2590868"/>
            <a:ext cx="4514850" cy="6076950"/>
          </a:xfrm>
          <a:prstGeom prst="rect">
            <a:avLst/>
          </a:prstGeom>
        </p:spPr>
      </p:pic>
    </p:spTree>
    <p:extLst>
      <p:ext uri="{BB962C8B-B14F-4D97-AF65-F5344CB8AC3E}">
        <p14:creationId xmlns:p14="http://schemas.microsoft.com/office/powerpoint/2010/main" val="1339928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327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blip>
          <a:srcRect l="15227" r="9389"/>
          <a:stretch>
            <a:fillRect/>
          </a:stretch>
        </p:blipFill>
        <p:spPr>
          <a:xfrm>
            <a:off x="-480139" y="-1700085"/>
            <a:ext cx="5750186" cy="14658859"/>
          </a:xfrm>
          <a:prstGeom prst="rect">
            <a:avLst/>
          </a:prstGeom>
        </p:spPr>
      </p:pic>
      <p:pic>
        <p:nvPicPr>
          <p:cNvPr id="5" name="Picture 5"/>
          <p:cNvPicPr>
            <a:picLocks noChangeAspect="1"/>
          </p:cNvPicPr>
          <p:nvPr/>
        </p:nvPicPr>
        <p:blipFill>
          <a:blip r:embed="rId3">
            <a:alphaModFix amt="70000"/>
          </a:blip>
          <a:srcRect l="16336" r="9389"/>
          <a:stretch>
            <a:fillRect/>
          </a:stretch>
        </p:blipFill>
        <p:spPr>
          <a:xfrm>
            <a:off x="13383760" y="-1533929"/>
            <a:ext cx="5665596" cy="14658859"/>
          </a:xfrm>
          <a:prstGeom prst="rect">
            <a:avLst/>
          </a:prstGeom>
        </p:spPr>
      </p:pic>
      <p:sp>
        <p:nvSpPr>
          <p:cNvPr id="13" name="TextBox 13"/>
          <p:cNvSpPr txBox="1"/>
          <p:nvPr/>
        </p:nvSpPr>
        <p:spPr>
          <a:xfrm>
            <a:off x="6138847" y="717669"/>
            <a:ext cx="6010304" cy="1104900"/>
          </a:xfrm>
          <a:prstGeom prst="rect">
            <a:avLst/>
          </a:prstGeom>
        </p:spPr>
        <p:txBody>
          <a:bodyPr lIns="0" tIns="0" rIns="0" bIns="0" rtlCol="0" anchor="t">
            <a:spAutoFit/>
          </a:bodyPr>
          <a:lstStyle/>
          <a:p>
            <a:pPr algn="ctr">
              <a:lnSpc>
                <a:spcPts val="8400"/>
              </a:lnSpc>
            </a:pPr>
            <a:r>
              <a:rPr lang="en" sz="8000" dirty="0">
                <a:solidFill>
                  <a:srgbClr val="F7F5FA"/>
                </a:solidFill>
                <a:cs typeface="Be Vietnam Bold"/>
              </a:rPr>
              <a:t>digital currency</a:t>
            </a:r>
            <a:endParaRPr lang="en-US" sz="8000" dirty="0">
              <a:solidFill>
                <a:srgbClr val="F7F5FA"/>
              </a:solidFill>
              <a:cs typeface="Be Vietnam Bold"/>
            </a:endParaRPr>
          </a:p>
        </p:txBody>
      </p:sp>
      <p:sp>
        <p:nvSpPr>
          <p:cNvPr id="14" name="TextBox 14"/>
          <p:cNvSpPr txBox="1"/>
          <p:nvPr/>
        </p:nvSpPr>
        <p:spPr>
          <a:xfrm>
            <a:off x="9163049" y="2973074"/>
            <a:ext cx="6476999" cy="4649991"/>
          </a:xfrm>
          <a:prstGeom prst="rect">
            <a:avLst/>
          </a:prstGeom>
        </p:spPr>
        <p:txBody>
          <a:bodyPr wrap="square" lIns="0" tIns="0" rIns="0" bIns="0" rtlCol="0" anchor="t">
            <a:spAutoFit/>
          </a:bodyPr>
          <a:lstStyle/>
          <a:p>
            <a:pPr algn="ctr">
              <a:spcAft>
                <a:spcPts val="1680"/>
              </a:spcAft>
            </a:pPr>
            <a:r>
              <a:rPr lang="en" sz="3600" dirty="0">
                <a:solidFill>
                  <a:prstClr val="white"/>
                </a:solidFill>
                <a:latin typeface="TH SarabunPSK" panose="020B0500040200020003" pitchFamily="34" charset="-34"/>
                <a:ea typeface="Calibri" panose="020F0502020204030204" pitchFamily="34" charset="0"/>
              </a:rPr>
              <a:t>Ethereum</a:t>
            </a:r>
            <a:endParaRPr lang="th-TH" sz="3600" dirty="0">
              <a:solidFill>
                <a:prstClr val="white"/>
              </a:solidFill>
              <a:latin typeface="TH SarabunPSK" panose="020B0500040200020003" pitchFamily="34" charset="-34"/>
              <a:ea typeface="Calibri" panose="020F0502020204030204" pitchFamily="34" charset="0"/>
            </a:endParaRPr>
          </a:p>
          <a:p>
            <a:pPr algn="ctr">
              <a:spcAft>
                <a:spcPts val="1680"/>
              </a:spcAft>
            </a:pPr>
            <a:r>
              <a:rPr lang="en" sz="3600" dirty="0">
                <a:solidFill>
                  <a:prstClr val="white"/>
                </a:solidFill>
                <a:latin typeface="TH SarabunPSK" panose="020B0500040200020003" pitchFamily="34" charset="-34"/>
                <a:ea typeface="Calibri" panose="020F0502020204030204" pitchFamily="34" charset="0"/>
              </a:rPr>
              <a:t>It is a Russian-developed digital currency that uses the Blockchain system behind Ethereum , second only to </a:t>
            </a:r>
            <a:r>
              <a:rPr lang="en" sz="3600" dirty="0" err="1">
                <a:solidFill>
                  <a:prstClr val="white"/>
                </a:solidFill>
                <a:latin typeface="TH SarabunPSK" panose="020B0500040200020003" pitchFamily="34" charset="-34"/>
                <a:ea typeface="Calibri" panose="020F0502020204030204" pitchFamily="34" charset="0"/>
              </a:rPr>
              <a:t>Bidcoin </a:t>
            </a:r>
            <a:r>
              <a:rPr lang="en" sz="3600" dirty="0">
                <a:solidFill>
                  <a:prstClr val="white"/>
                </a:solidFill>
                <a:latin typeface="TH SarabunPSK" panose="020B0500040200020003" pitchFamily="34" charset="-34"/>
                <a:ea typeface="Calibri" panose="020F0502020204030204" pitchFamily="34" charset="0"/>
              </a:rPr>
              <a:t>in popularity. With a unique technology like Smart Contract that can be applied to many businesses around the world, the value of Ethereum has increased tremendously since its launch.</a:t>
            </a:r>
            <a:endParaRPr lang="en-US" sz="3600" dirty="0">
              <a:solidFill>
                <a:prstClr val="white"/>
              </a:solidFill>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 xmlns:a16="http://schemas.microsoft.com/office/drawing/2014/main" id="{F991728B-3FE7-D26F-F318-97E63BFAC4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4963" y="3162300"/>
            <a:ext cx="6229878" cy="4271540"/>
          </a:xfrm>
          <a:prstGeom prst="rect">
            <a:avLst/>
          </a:prstGeom>
        </p:spPr>
      </p:pic>
    </p:spTree>
    <p:extLst>
      <p:ext uri="{BB962C8B-B14F-4D97-AF65-F5344CB8AC3E}">
        <p14:creationId xmlns:p14="http://schemas.microsoft.com/office/powerpoint/2010/main" val="2452145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327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blip>
          <a:srcRect l="15227" r="9389"/>
          <a:stretch>
            <a:fillRect/>
          </a:stretch>
        </p:blipFill>
        <p:spPr>
          <a:xfrm>
            <a:off x="-480139" y="-1700085"/>
            <a:ext cx="5750186" cy="14658859"/>
          </a:xfrm>
          <a:prstGeom prst="rect">
            <a:avLst/>
          </a:prstGeom>
        </p:spPr>
      </p:pic>
      <p:pic>
        <p:nvPicPr>
          <p:cNvPr id="5" name="Picture 5"/>
          <p:cNvPicPr>
            <a:picLocks noChangeAspect="1"/>
          </p:cNvPicPr>
          <p:nvPr/>
        </p:nvPicPr>
        <p:blipFill>
          <a:blip r:embed="rId3">
            <a:alphaModFix amt="70000"/>
          </a:blip>
          <a:srcRect l="16336" r="9389"/>
          <a:stretch>
            <a:fillRect/>
          </a:stretch>
        </p:blipFill>
        <p:spPr>
          <a:xfrm>
            <a:off x="13383760" y="-1533929"/>
            <a:ext cx="5665596" cy="14658859"/>
          </a:xfrm>
          <a:prstGeom prst="rect">
            <a:avLst/>
          </a:prstGeom>
        </p:spPr>
      </p:pic>
      <p:sp>
        <p:nvSpPr>
          <p:cNvPr id="13" name="TextBox 13"/>
          <p:cNvSpPr txBox="1"/>
          <p:nvPr/>
        </p:nvSpPr>
        <p:spPr>
          <a:xfrm>
            <a:off x="6138847" y="717669"/>
            <a:ext cx="6010304" cy="1104900"/>
          </a:xfrm>
          <a:prstGeom prst="rect">
            <a:avLst/>
          </a:prstGeom>
        </p:spPr>
        <p:txBody>
          <a:bodyPr lIns="0" tIns="0" rIns="0" bIns="0" rtlCol="0" anchor="t">
            <a:spAutoFit/>
          </a:bodyPr>
          <a:lstStyle/>
          <a:p>
            <a:pPr algn="ctr">
              <a:lnSpc>
                <a:spcPts val="8400"/>
              </a:lnSpc>
            </a:pPr>
            <a:r>
              <a:rPr lang="en" sz="8000" dirty="0">
                <a:solidFill>
                  <a:srgbClr val="F7F5FA"/>
                </a:solidFill>
                <a:cs typeface="Be Vietnam Bold"/>
              </a:rPr>
              <a:t>digital currency</a:t>
            </a:r>
            <a:endParaRPr lang="en-US" sz="8000" dirty="0">
              <a:solidFill>
                <a:srgbClr val="F7F5FA"/>
              </a:solidFill>
              <a:cs typeface="Be Vietnam Bold"/>
            </a:endParaRPr>
          </a:p>
        </p:txBody>
      </p:sp>
      <p:sp>
        <p:nvSpPr>
          <p:cNvPr id="14" name="TextBox 14"/>
          <p:cNvSpPr txBox="1"/>
          <p:nvPr/>
        </p:nvSpPr>
        <p:spPr>
          <a:xfrm>
            <a:off x="9143999" y="4203499"/>
            <a:ext cx="6476999" cy="1880002"/>
          </a:xfrm>
          <a:prstGeom prst="rect">
            <a:avLst/>
          </a:prstGeom>
        </p:spPr>
        <p:txBody>
          <a:bodyPr wrap="square" lIns="0" tIns="0" rIns="0" bIns="0" rtlCol="0" anchor="t">
            <a:spAutoFit/>
          </a:bodyPr>
          <a:lstStyle/>
          <a:p>
            <a:pPr algn="ctr">
              <a:spcAft>
                <a:spcPts val="1680"/>
              </a:spcAft>
            </a:pPr>
            <a:r>
              <a:rPr lang="en" sz="3600" dirty="0" err="1">
                <a:solidFill>
                  <a:prstClr val="white"/>
                </a:solidFill>
                <a:latin typeface="TH SarabunPSK" panose="020B0500040200020003" pitchFamily="34" charset="-34"/>
                <a:ea typeface="Calibri" panose="020F0502020204030204" pitchFamily="34" charset="0"/>
              </a:rPr>
              <a:t>Ethereum </a:t>
            </a:r>
            <a:r>
              <a:rPr lang="en" sz="3600" dirty="0">
                <a:solidFill>
                  <a:prstClr val="white"/>
                </a:solidFill>
                <a:latin typeface="TH SarabunPSK" panose="020B0500040200020003" pitchFamily="34" charset="-34"/>
                <a:ea typeface="Calibri" panose="020F0502020204030204" pitchFamily="34" charset="0"/>
              </a:rPr>
              <a:t>Classic</a:t>
            </a:r>
            <a:endParaRPr lang="th-TH" sz="3600" dirty="0">
              <a:solidFill>
                <a:prstClr val="white"/>
              </a:solidFill>
              <a:latin typeface="TH SarabunPSK" panose="020B0500040200020003" pitchFamily="34" charset="-34"/>
              <a:ea typeface="Calibri" panose="020F0502020204030204" pitchFamily="34" charset="0"/>
            </a:endParaRPr>
          </a:p>
          <a:p>
            <a:pPr algn="ctr">
              <a:spcAft>
                <a:spcPts val="1680"/>
              </a:spcAft>
            </a:pPr>
            <a:r>
              <a:rPr lang="en" sz="3600" dirty="0">
                <a:solidFill>
                  <a:prstClr val="white"/>
                </a:solidFill>
                <a:latin typeface="TH SarabunPSK" panose="020B0500040200020003" pitchFamily="34" charset="-34"/>
                <a:ea typeface="Calibri" panose="020F0502020204030204" pitchFamily="34" charset="0"/>
              </a:rPr>
              <a:t>It is a digital currency forked from Ethereum, arising from the old development group of Blockchain.</a:t>
            </a:r>
            <a:endParaRPr lang="en-US" sz="3600" dirty="0">
              <a:solidFill>
                <a:prstClr val="white"/>
              </a:solidFill>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 xmlns:a16="http://schemas.microsoft.com/office/drawing/2014/main" id="{C27BF2E4-C491-4D0C-1634-5CB1065299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3124200"/>
            <a:ext cx="6935857" cy="4038600"/>
          </a:xfrm>
          <a:prstGeom prst="rect">
            <a:avLst/>
          </a:prstGeom>
        </p:spPr>
      </p:pic>
    </p:spTree>
    <p:extLst>
      <p:ext uri="{BB962C8B-B14F-4D97-AF65-F5344CB8AC3E}">
        <p14:creationId xmlns:p14="http://schemas.microsoft.com/office/powerpoint/2010/main" val="2916638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327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blip>
          <a:srcRect l="15227" r="9389"/>
          <a:stretch>
            <a:fillRect/>
          </a:stretch>
        </p:blipFill>
        <p:spPr>
          <a:xfrm>
            <a:off x="-480139" y="-1700085"/>
            <a:ext cx="5750186" cy="14658859"/>
          </a:xfrm>
          <a:prstGeom prst="rect">
            <a:avLst/>
          </a:prstGeom>
        </p:spPr>
      </p:pic>
      <p:pic>
        <p:nvPicPr>
          <p:cNvPr id="5" name="Picture 5"/>
          <p:cNvPicPr>
            <a:picLocks noChangeAspect="1"/>
          </p:cNvPicPr>
          <p:nvPr/>
        </p:nvPicPr>
        <p:blipFill>
          <a:blip r:embed="rId3">
            <a:alphaModFix amt="70000"/>
          </a:blip>
          <a:srcRect l="16336" r="9389"/>
          <a:stretch>
            <a:fillRect/>
          </a:stretch>
        </p:blipFill>
        <p:spPr>
          <a:xfrm>
            <a:off x="13383760" y="-1533929"/>
            <a:ext cx="5665596" cy="14658859"/>
          </a:xfrm>
          <a:prstGeom prst="rect">
            <a:avLst/>
          </a:prstGeom>
        </p:spPr>
      </p:pic>
      <p:sp>
        <p:nvSpPr>
          <p:cNvPr id="13" name="TextBox 13"/>
          <p:cNvSpPr txBox="1"/>
          <p:nvPr/>
        </p:nvSpPr>
        <p:spPr>
          <a:xfrm>
            <a:off x="6138847" y="717669"/>
            <a:ext cx="6010304" cy="1104900"/>
          </a:xfrm>
          <a:prstGeom prst="rect">
            <a:avLst/>
          </a:prstGeom>
        </p:spPr>
        <p:txBody>
          <a:bodyPr lIns="0" tIns="0" rIns="0" bIns="0" rtlCol="0" anchor="t">
            <a:spAutoFit/>
          </a:bodyPr>
          <a:lstStyle/>
          <a:p>
            <a:pPr algn="ctr">
              <a:lnSpc>
                <a:spcPts val="8400"/>
              </a:lnSpc>
            </a:pPr>
            <a:r>
              <a:rPr lang="en" sz="8000" dirty="0">
                <a:solidFill>
                  <a:srgbClr val="F7F5FA"/>
                </a:solidFill>
                <a:cs typeface="Be Vietnam Bold"/>
              </a:rPr>
              <a:t>digital currency</a:t>
            </a:r>
            <a:endParaRPr lang="en-US" sz="8000" dirty="0">
              <a:solidFill>
                <a:srgbClr val="F7F5FA"/>
              </a:solidFill>
              <a:cs typeface="Be Vietnam Bold"/>
            </a:endParaRPr>
          </a:p>
        </p:txBody>
      </p:sp>
      <p:sp>
        <p:nvSpPr>
          <p:cNvPr id="14" name="TextBox 14"/>
          <p:cNvSpPr txBox="1"/>
          <p:nvPr/>
        </p:nvSpPr>
        <p:spPr>
          <a:xfrm>
            <a:off x="9139236" y="3325590"/>
            <a:ext cx="6010304" cy="4095993"/>
          </a:xfrm>
          <a:prstGeom prst="rect">
            <a:avLst/>
          </a:prstGeom>
        </p:spPr>
        <p:txBody>
          <a:bodyPr wrap="square" lIns="0" tIns="0" rIns="0" bIns="0" rtlCol="0" anchor="t">
            <a:spAutoFit/>
          </a:bodyPr>
          <a:lstStyle/>
          <a:p>
            <a:pPr algn="ctr">
              <a:spcAft>
                <a:spcPts val="1680"/>
              </a:spcAft>
            </a:pPr>
            <a:r>
              <a:rPr lang="en" sz="3600" dirty="0">
                <a:solidFill>
                  <a:prstClr val="white"/>
                </a:solidFill>
                <a:latin typeface="TH SarabunPSK" panose="020B0500040200020003" pitchFamily="34" charset="-34"/>
                <a:ea typeface="Calibri" panose="020F0502020204030204" pitchFamily="34" charset="0"/>
              </a:rPr>
              <a:t>Litecoin</a:t>
            </a:r>
            <a:endParaRPr lang="th-TH" sz="3600" dirty="0">
              <a:solidFill>
                <a:prstClr val="white"/>
              </a:solidFill>
              <a:latin typeface="TH SarabunPSK" panose="020B0500040200020003" pitchFamily="34" charset="-34"/>
              <a:ea typeface="Calibri" panose="020F0502020204030204" pitchFamily="34" charset="0"/>
            </a:endParaRPr>
          </a:p>
          <a:p>
            <a:pPr algn="ctr">
              <a:spcAft>
                <a:spcPts val="1680"/>
              </a:spcAft>
            </a:pPr>
            <a:r>
              <a:rPr lang="en" sz="3600" dirty="0">
                <a:solidFill>
                  <a:prstClr val="white"/>
                </a:solidFill>
                <a:latin typeface="TH SarabunPSK" panose="020B0500040200020003" pitchFamily="34" charset="-34"/>
                <a:ea typeface="Calibri" panose="020F0502020204030204" pitchFamily="34" charset="0"/>
              </a:rPr>
              <a:t>Litecoin , or LTC , originated from the Bitcoin hard fork process, which changes the working process of the Blockchain until it isolates itself into a new network . That can add liquidity to transactions, more flexible and faster</a:t>
            </a:r>
            <a:endParaRPr lang="en-US" sz="3600" dirty="0">
              <a:solidFill>
                <a:prstClr val="white"/>
              </a:solidFill>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 xmlns:a16="http://schemas.microsoft.com/office/drawing/2014/main" id="{D87BF6B4-C1C0-C675-42DC-CD0E9A00A9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2117" y="3086100"/>
            <a:ext cx="6884247" cy="4574974"/>
          </a:xfrm>
          <a:prstGeom prst="rect">
            <a:avLst/>
          </a:prstGeom>
        </p:spPr>
      </p:pic>
    </p:spTree>
    <p:extLst>
      <p:ext uri="{BB962C8B-B14F-4D97-AF65-F5344CB8AC3E}">
        <p14:creationId xmlns:p14="http://schemas.microsoft.com/office/powerpoint/2010/main" val="2115007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274"/>
        </a:solidFill>
        <a:effectLst/>
      </p:bgPr>
    </p:bg>
    <p:spTree>
      <p:nvGrpSpPr>
        <p:cNvPr id="1" name=""/>
        <p:cNvGrpSpPr/>
        <p:nvPr/>
      </p:nvGrpSpPr>
      <p:grpSpPr>
        <a:xfrm>
          <a:off x="0" y="0"/>
          <a:ext cx="0" cy="0"/>
          <a:chOff x="0" y="0"/>
          <a:chExt cx="0" cy="0"/>
        </a:xfrm>
      </p:grpSpPr>
      <p:grpSp>
        <p:nvGrpSpPr>
          <p:cNvPr id="2" name="Group 2"/>
          <p:cNvGrpSpPr/>
          <p:nvPr/>
        </p:nvGrpSpPr>
        <p:grpSpPr>
          <a:xfrm>
            <a:off x="0" y="3962988"/>
            <a:ext cx="13071994" cy="6324012"/>
            <a:chOff x="0" y="0"/>
            <a:chExt cx="3442830" cy="1665583"/>
          </a:xfrm>
        </p:grpSpPr>
        <p:sp>
          <p:nvSpPr>
            <p:cNvPr id="3" name="Freeform 3"/>
            <p:cNvSpPr/>
            <p:nvPr/>
          </p:nvSpPr>
          <p:spPr>
            <a:xfrm>
              <a:off x="0" y="0"/>
              <a:ext cx="3442830" cy="1665583"/>
            </a:xfrm>
            <a:custGeom>
              <a:avLst/>
              <a:gdLst/>
              <a:ahLst/>
              <a:cxnLst/>
              <a:rect l="l" t="t" r="r" b="b"/>
              <a:pathLst>
                <a:path w="3442830" h="1665583">
                  <a:moveTo>
                    <a:pt x="0" y="0"/>
                  </a:moveTo>
                  <a:lnTo>
                    <a:pt x="3442830" y="0"/>
                  </a:lnTo>
                  <a:lnTo>
                    <a:pt x="3442830" y="1665583"/>
                  </a:lnTo>
                  <a:lnTo>
                    <a:pt x="0" y="1665583"/>
                  </a:lnTo>
                  <a:close/>
                </a:path>
              </a:pathLst>
            </a:custGeom>
            <a:solidFill>
              <a:srgbClr val="D7EDF6"/>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rot="-1252977">
            <a:off x="9617030" y="761544"/>
            <a:ext cx="6909927" cy="0"/>
          </a:xfrm>
          <a:prstGeom prst="line">
            <a:avLst/>
          </a:prstGeom>
          <a:ln w="47625" cap="flat">
            <a:solidFill>
              <a:srgbClr val="182D88"/>
            </a:solidFill>
            <a:prstDash val="solid"/>
            <a:headEnd type="none" w="sm" len="sm"/>
            <a:tailEnd type="none" w="sm" len="sm"/>
          </a:ln>
        </p:spPr>
      </p:sp>
      <p:sp>
        <p:nvSpPr>
          <p:cNvPr id="6" name="AutoShape 6"/>
          <p:cNvSpPr/>
          <p:nvPr/>
        </p:nvSpPr>
        <p:spPr>
          <a:xfrm rot="-1252977">
            <a:off x="14371536" y="6955059"/>
            <a:ext cx="6909927" cy="0"/>
          </a:xfrm>
          <a:prstGeom prst="line">
            <a:avLst/>
          </a:prstGeom>
          <a:ln w="47625" cap="flat">
            <a:solidFill>
              <a:srgbClr val="182D88"/>
            </a:solidFill>
            <a:prstDash val="solid"/>
            <a:headEnd type="none" w="sm" len="sm"/>
            <a:tailEnd type="none" w="sm" len="sm"/>
          </a:ln>
        </p:spPr>
      </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8748" y="4543506"/>
            <a:ext cx="603904" cy="647619"/>
          </a:xfrm>
          <a:prstGeom prst="rect">
            <a:avLst/>
          </a:prstGeom>
        </p:spPr>
      </p:pic>
      <p:sp>
        <p:nvSpPr>
          <p:cNvPr id="8" name="TextBox 8"/>
          <p:cNvSpPr txBox="1"/>
          <p:nvPr/>
        </p:nvSpPr>
        <p:spPr>
          <a:xfrm>
            <a:off x="1078748" y="2410413"/>
            <a:ext cx="3396145" cy="1104900"/>
          </a:xfrm>
          <a:prstGeom prst="rect">
            <a:avLst/>
          </a:prstGeom>
        </p:spPr>
        <p:txBody>
          <a:bodyPr lIns="0" tIns="0" rIns="0" bIns="0" rtlCol="0" anchor="t">
            <a:spAutoFit/>
          </a:bodyPr>
          <a:lstStyle/>
          <a:p>
            <a:pPr>
              <a:lnSpc>
                <a:spcPts val="8400"/>
              </a:lnSpc>
            </a:pPr>
            <a:r>
              <a:rPr lang="en" sz="8000">
                <a:solidFill>
                  <a:srgbClr val="F7F5FA"/>
                </a:solidFill>
                <a:latin typeface="Be Vietnam Bold"/>
              </a:rPr>
              <a:t>TOPIC</a:t>
            </a:r>
          </a:p>
        </p:txBody>
      </p:sp>
      <p:sp>
        <p:nvSpPr>
          <p:cNvPr id="9" name="TextBox 9"/>
          <p:cNvSpPr txBox="1"/>
          <p:nvPr/>
        </p:nvSpPr>
        <p:spPr>
          <a:xfrm>
            <a:off x="1958877" y="4398874"/>
            <a:ext cx="7876619" cy="4270400"/>
          </a:xfrm>
          <a:prstGeom prst="rect">
            <a:avLst/>
          </a:prstGeom>
        </p:spPr>
        <p:txBody>
          <a:bodyPr lIns="0" tIns="0" rIns="0" bIns="0" rtlCol="0" anchor="t">
            <a:spAutoFit/>
          </a:bodyPr>
          <a:lstStyle/>
          <a:p>
            <a:pPr>
              <a:lnSpc>
                <a:spcPts val="8399"/>
              </a:lnSpc>
            </a:pPr>
            <a:r>
              <a:rPr lang="en" sz="5999" spc="449" dirty="0" err="1">
                <a:solidFill>
                  <a:srgbClr val="003274"/>
                </a:solidFill>
                <a:cs typeface="Roboto"/>
              </a:rPr>
              <a:t>financial institution</a:t>
            </a:r>
            <a:endParaRPr lang="en-US" sz="5999" spc="449" dirty="0">
              <a:solidFill>
                <a:srgbClr val="003274"/>
              </a:solidFill>
              <a:cs typeface="Roboto"/>
            </a:endParaRPr>
          </a:p>
          <a:p>
            <a:pPr>
              <a:lnSpc>
                <a:spcPts val="8399"/>
              </a:lnSpc>
            </a:pPr>
            <a:r>
              <a:rPr lang="en" sz="5999" spc="449" dirty="0" err="1">
                <a:solidFill>
                  <a:srgbClr val="003274"/>
                </a:solidFill>
                <a:cs typeface="Roboto"/>
              </a:rPr>
              <a:t>financial evolution</a:t>
            </a:r>
            <a:endParaRPr lang="en-US" sz="5999" spc="449" dirty="0">
              <a:solidFill>
                <a:srgbClr val="003274"/>
              </a:solidFill>
              <a:cs typeface="Roboto"/>
            </a:endParaRPr>
          </a:p>
          <a:p>
            <a:pPr>
              <a:lnSpc>
                <a:spcPts val="8399"/>
              </a:lnSpc>
            </a:pPr>
            <a:r>
              <a:rPr lang="en" sz="5999" spc="449" dirty="0" err="1">
                <a:solidFill>
                  <a:srgbClr val="003274"/>
                </a:solidFill>
                <a:cs typeface="Roboto"/>
              </a:rPr>
              <a:t>currency</a:t>
            </a:r>
            <a:endParaRPr lang="en-US" sz="5999" spc="449" dirty="0">
              <a:solidFill>
                <a:srgbClr val="003274"/>
              </a:solidFill>
              <a:cs typeface="Roboto"/>
            </a:endParaRPr>
          </a:p>
          <a:p>
            <a:pPr>
              <a:lnSpc>
                <a:spcPts val="8399"/>
              </a:lnSpc>
            </a:pPr>
            <a:r>
              <a:rPr lang="en" sz="5999" spc="449" dirty="0" err="1">
                <a:solidFill>
                  <a:srgbClr val="003274"/>
                </a:solidFill>
                <a:cs typeface="Roboto"/>
              </a:rPr>
              <a:t>digital currency</a:t>
            </a:r>
            <a:endParaRPr lang="en-US" sz="5999" spc="449" dirty="0">
              <a:solidFill>
                <a:srgbClr val="003274"/>
              </a:solidFill>
              <a:cs typeface="Roboto"/>
            </a:endParaRPr>
          </a:p>
        </p:txBody>
      </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8748" y="5635642"/>
            <a:ext cx="603904" cy="647619"/>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8748" y="6727777"/>
            <a:ext cx="603904" cy="647619"/>
          </a:xfrm>
          <a:prstGeom prst="rect">
            <a:avLst/>
          </a:prstGeom>
        </p:spPr>
      </p:pic>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8748" y="7823071"/>
            <a:ext cx="603904" cy="647619"/>
          </a:xfrm>
          <a:prstGeom prst="rect">
            <a:avLst/>
          </a:prstGeom>
        </p:spPr>
      </p:pic>
      <p:sp>
        <p:nvSpPr>
          <p:cNvPr id="14" name="AutoShape 14"/>
          <p:cNvSpPr/>
          <p:nvPr/>
        </p:nvSpPr>
        <p:spPr>
          <a:xfrm>
            <a:off x="43757" y="1741276"/>
            <a:ext cx="18244243" cy="0"/>
          </a:xfrm>
          <a:prstGeom prst="line">
            <a:avLst/>
          </a:prstGeom>
          <a:ln w="47625" cap="flat">
            <a:solidFill>
              <a:srgbClr val="D7EDF6"/>
            </a:solidFill>
            <a:prstDash val="solid"/>
            <a:headEnd type="none" w="sm" len="sm"/>
            <a:tailEnd type="none" w="sm" len="sm"/>
          </a:ln>
        </p:spPr>
      </p:sp>
      <p:grpSp>
        <p:nvGrpSpPr>
          <p:cNvPr id="15" name="Group 15"/>
          <p:cNvGrpSpPr>
            <a:grpSpLocks noChangeAspect="1"/>
          </p:cNvGrpSpPr>
          <p:nvPr/>
        </p:nvGrpSpPr>
        <p:grpSpPr>
          <a:xfrm>
            <a:off x="10114654" y="-1661572"/>
            <a:ext cx="10045652" cy="11249121"/>
            <a:chOff x="0" y="0"/>
            <a:chExt cx="6350000" cy="7110730"/>
          </a:xfrm>
        </p:grpSpPr>
        <p:sp>
          <p:nvSpPr>
            <p:cNvPr id="16" name="Freeform 16"/>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blipFill>
              <a:blip r:embed="rId4"/>
              <a:stretch>
                <a:fillRect l="-34037" r="-34037"/>
              </a:stretch>
            </a:blipFill>
          </p:spPr>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327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blip>
          <a:srcRect l="15227" r="9389"/>
          <a:stretch>
            <a:fillRect/>
          </a:stretch>
        </p:blipFill>
        <p:spPr>
          <a:xfrm>
            <a:off x="-480139" y="-1700085"/>
            <a:ext cx="5750186" cy="14658859"/>
          </a:xfrm>
          <a:prstGeom prst="rect">
            <a:avLst/>
          </a:prstGeom>
        </p:spPr>
      </p:pic>
      <p:pic>
        <p:nvPicPr>
          <p:cNvPr id="5" name="Picture 5"/>
          <p:cNvPicPr>
            <a:picLocks noChangeAspect="1"/>
          </p:cNvPicPr>
          <p:nvPr/>
        </p:nvPicPr>
        <p:blipFill>
          <a:blip r:embed="rId3">
            <a:alphaModFix amt="70000"/>
          </a:blip>
          <a:srcRect l="16336" r="9389"/>
          <a:stretch>
            <a:fillRect/>
          </a:stretch>
        </p:blipFill>
        <p:spPr>
          <a:xfrm>
            <a:off x="13383760" y="-1533929"/>
            <a:ext cx="5665596" cy="14658859"/>
          </a:xfrm>
          <a:prstGeom prst="rect">
            <a:avLst/>
          </a:prstGeom>
        </p:spPr>
      </p:pic>
      <p:sp>
        <p:nvSpPr>
          <p:cNvPr id="13" name="TextBox 13"/>
          <p:cNvSpPr txBox="1"/>
          <p:nvPr/>
        </p:nvSpPr>
        <p:spPr>
          <a:xfrm>
            <a:off x="6138847" y="717669"/>
            <a:ext cx="6010304" cy="1104900"/>
          </a:xfrm>
          <a:prstGeom prst="rect">
            <a:avLst/>
          </a:prstGeom>
        </p:spPr>
        <p:txBody>
          <a:bodyPr lIns="0" tIns="0" rIns="0" bIns="0" rtlCol="0" anchor="t">
            <a:spAutoFit/>
          </a:bodyPr>
          <a:lstStyle/>
          <a:p>
            <a:pPr algn="ctr">
              <a:lnSpc>
                <a:spcPts val="8400"/>
              </a:lnSpc>
            </a:pPr>
            <a:r>
              <a:rPr lang="en" sz="8000" dirty="0">
                <a:solidFill>
                  <a:srgbClr val="F7F5FA"/>
                </a:solidFill>
                <a:cs typeface="Be Vietnam Bold"/>
              </a:rPr>
              <a:t>digital currency</a:t>
            </a:r>
            <a:endParaRPr lang="en-US" sz="8000" dirty="0">
              <a:solidFill>
                <a:srgbClr val="F7F5FA"/>
              </a:solidFill>
              <a:cs typeface="Be Vietnam Bold"/>
            </a:endParaRPr>
          </a:p>
        </p:txBody>
      </p:sp>
      <p:sp>
        <p:nvSpPr>
          <p:cNvPr id="14" name="TextBox 14"/>
          <p:cNvSpPr txBox="1"/>
          <p:nvPr/>
        </p:nvSpPr>
        <p:spPr>
          <a:xfrm>
            <a:off x="9139236" y="3325590"/>
            <a:ext cx="6010304" cy="4095993"/>
          </a:xfrm>
          <a:prstGeom prst="rect">
            <a:avLst/>
          </a:prstGeom>
        </p:spPr>
        <p:txBody>
          <a:bodyPr wrap="square" lIns="0" tIns="0" rIns="0" bIns="0" rtlCol="0" anchor="t">
            <a:spAutoFit/>
          </a:bodyPr>
          <a:lstStyle/>
          <a:p>
            <a:pPr algn="ctr">
              <a:spcAft>
                <a:spcPts val="1680"/>
              </a:spcAft>
            </a:pPr>
            <a:r>
              <a:rPr lang="en" sz="3600" dirty="0">
                <a:solidFill>
                  <a:prstClr val="white"/>
                </a:solidFill>
                <a:latin typeface="TH SarabunPSK" panose="020B0500040200020003" pitchFamily="34" charset="-34"/>
                <a:ea typeface="Calibri" panose="020F0502020204030204" pitchFamily="34" charset="0"/>
              </a:rPr>
              <a:t>Stellar XLM</a:t>
            </a:r>
            <a:endParaRPr lang="th-TH" sz="3600" dirty="0">
              <a:solidFill>
                <a:prstClr val="white"/>
              </a:solidFill>
              <a:latin typeface="TH SarabunPSK" panose="020B0500040200020003" pitchFamily="34" charset="-34"/>
              <a:ea typeface="Calibri" panose="020F0502020204030204" pitchFamily="34" charset="0"/>
            </a:endParaRPr>
          </a:p>
          <a:p>
            <a:pPr algn="ctr">
              <a:spcAft>
                <a:spcPts val="1680"/>
              </a:spcAft>
            </a:pPr>
            <a:r>
              <a:rPr lang="en" sz="3600" dirty="0">
                <a:solidFill>
                  <a:prstClr val="white"/>
                </a:solidFill>
                <a:latin typeface="TH SarabunPSK" panose="020B0500040200020003" pitchFamily="34" charset="-34"/>
                <a:ea typeface="Calibri" panose="020F0502020204030204" pitchFamily="34" charset="0"/>
              </a:rPr>
              <a:t>open-source Blockchain network designed to support international monetary transactions that support all currencies. Stellar cannot be mined. Investors must find out from trading coins. or attending Stellar events only</a:t>
            </a:r>
            <a:endParaRPr lang="en-US" sz="3600" dirty="0">
              <a:solidFill>
                <a:prstClr val="white"/>
              </a:solidFill>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 xmlns:a16="http://schemas.microsoft.com/office/drawing/2014/main" id="{3F3BEDEE-0897-0D4D-37E6-F06125919E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3100455"/>
            <a:ext cx="7298875" cy="4095993"/>
          </a:xfrm>
          <a:prstGeom prst="rect">
            <a:avLst/>
          </a:prstGeom>
        </p:spPr>
      </p:pic>
    </p:spTree>
    <p:extLst>
      <p:ext uri="{BB962C8B-B14F-4D97-AF65-F5344CB8AC3E}">
        <p14:creationId xmlns:p14="http://schemas.microsoft.com/office/powerpoint/2010/main" val="990817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327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blip>
          <a:srcRect l="15227" r="9389"/>
          <a:stretch>
            <a:fillRect/>
          </a:stretch>
        </p:blipFill>
        <p:spPr>
          <a:xfrm>
            <a:off x="-480139" y="-1700085"/>
            <a:ext cx="5750186" cy="14658859"/>
          </a:xfrm>
          <a:prstGeom prst="rect">
            <a:avLst/>
          </a:prstGeom>
        </p:spPr>
      </p:pic>
      <p:pic>
        <p:nvPicPr>
          <p:cNvPr id="5" name="Picture 5"/>
          <p:cNvPicPr>
            <a:picLocks noChangeAspect="1"/>
          </p:cNvPicPr>
          <p:nvPr/>
        </p:nvPicPr>
        <p:blipFill>
          <a:blip r:embed="rId3">
            <a:alphaModFix amt="70000"/>
          </a:blip>
          <a:srcRect l="16336" r="9389"/>
          <a:stretch>
            <a:fillRect/>
          </a:stretch>
        </p:blipFill>
        <p:spPr>
          <a:xfrm>
            <a:off x="13383760" y="-1533929"/>
            <a:ext cx="5665596" cy="14658859"/>
          </a:xfrm>
          <a:prstGeom prst="rect">
            <a:avLst/>
          </a:prstGeom>
        </p:spPr>
      </p:pic>
      <p:sp>
        <p:nvSpPr>
          <p:cNvPr id="13" name="TextBox 13"/>
          <p:cNvSpPr txBox="1"/>
          <p:nvPr/>
        </p:nvSpPr>
        <p:spPr>
          <a:xfrm>
            <a:off x="6138847" y="717669"/>
            <a:ext cx="6010304" cy="1104900"/>
          </a:xfrm>
          <a:prstGeom prst="rect">
            <a:avLst/>
          </a:prstGeom>
        </p:spPr>
        <p:txBody>
          <a:bodyPr lIns="0" tIns="0" rIns="0" bIns="0" rtlCol="0" anchor="t">
            <a:spAutoFit/>
          </a:bodyPr>
          <a:lstStyle/>
          <a:p>
            <a:pPr algn="ctr">
              <a:lnSpc>
                <a:spcPts val="8400"/>
              </a:lnSpc>
            </a:pPr>
            <a:r>
              <a:rPr lang="en" sz="8000" dirty="0">
                <a:solidFill>
                  <a:srgbClr val="F7F5FA"/>
                </a:solidFill>
                <a:cs typeface="Be Vietnam Bold"/>
              </a:rPr>
              <a:t>digital currency</a:t>
            </a:r>
            <a:endParaRPr lang="en-US" sz="8000" dirty="0">
              <a:solidFill>
                <a:srgbClr val="F7F5FA"/>
              </a:solidFill>
              <a:cs typeface="Be Vietnam Bold"/>
            </a:endParaRPr>
          </a:p>
        </p:txBody>
      </p:sp>
      <p:sp>
        <p:nvSpPr>
          <p:cNvPr id="14" name="TextBox 14"/>
          <p:cNvSpPr txBox="1"/>
          <p:nvPr/>
        </p:nvSpPr>
        <p:spPr>
          <a:xfrm>
            <a:off x="9601200" y="3325588"/>
            <a:ext cx="6477000" cy="4649991"/>
          </a:xfrm>
          <a:prstGeom prst="rect">
            <a:avLst/>
          </a:prstGeom>
        </p:spPr>
        <p:txBody>
          <a:bodyPr wrap="square" lIns="0" tIns="0" rIns="0" bIns="0" rtlCol="0" anchor="t">
            <a:spAutoFit/>
          </a:bodyPr>
          <a:lstStyle/>
          <a:p>
            <a:pPr algn="ctr">
              <a:spcAft>
                <a:spcPts val="1680"/>
              </a:spcAft>
            </a:pPr>
            <a:r>
              <a:rPr lang="en" sz="3600" dirty="0">
                <a:solidFill>
                  <a:prstClr val="white"/>
                </a:solidFill>
                <a:latin typeface="TH SarabunPSK" panose="020B0500040200020003" pitchFamily="34" charset="-34"/>
                <a:ea typeface="Calibri" panose="020F0502020204030204" pitchFamily="34" charset="0"/>
              </a:rPr>
              <a:t>Ripple</a:t>
            </a:r>
          </a:p>
          <a:p>
            <a:pPr algn="ctr">
              <a:spcAft>
                <a:spcPts val="1680"/>
              </a:spcAft>
            </a:pPr>
            <a:r>
              <a:rPr lang="en" sz="3600" dirty="0">
                <a:solidFill>
                  <a:prstClr val="white"/>
                </a:solidFill>
                <a:latin typeface="TH SarabunPSK" panose="020B0500040200020003" pitchFamily="34" charset="-34"/>
                <a:ea typeface="Calibri" panose="020F0502020204030204" pitchFamily="34" charset="0"/>
              </a:rPr>
              <a:t> XPR differs from other currencies in that it cannot be mined by computers . But it was set by Ripple , a company that provides banking services around the world. It has the advantage of being able to increase the speed and transparency of transactions efficiently and is accepted by many banks as well.</a:t>
            </a:r>
            <a:endParaRPr lang="en-US" sz="3600" dirty="0">
              <a:solidFill>
                <a:prstClr val="white"/>
              </a:solidFill>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 xmlns:a16="http://schemas.microsoft.com/office/drawing/2014/main" id="{F1AAE93F-CA47-4C06-02B0-9BAC8A30A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755" y="3748899"/>
            <a:ext cx="7853134" cy="3760889"/>
          </a:xfrm>
          <a:prstGeom prst="rect">
            <a:avLst/>
          </a:prstGeom>
        </p:spPr>
      </p:pic>
    </p:spTree>
    <p:extLst>
      <p:ext uri="{BB962C8B-B14F-4D97-AF65-F5344CB8AC3E}">
        <p14:creationId xmlns:p14="http://schemas.microsoft.com/office/powerpoint/2010/main" val="1029066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3274"/>
        </a:solidFill>
        <a:effectLst/>
      </p:bgPr>
    </p:bg>
    <p:spTree>
      <p:nvGrpSpPr>
        <p:cNvPr id="1" name=""/>
        <p:cNvGrpSpPr/>
        <p:nvPr/>
      </p:nvGrpSpPr>
      <p:grpSpPr>
        <a:xfrm>
          <a:off x="0" y="0"/>
          <a:ext cx="0" cy="0"/>
          <a:chOff x="0" y="0"/>
          <a:chExt cx="0" cy="0"/>
        </a:xfrm>
      </p:grpSpPr>
      <p:grpSp>
        <p:nvGrpSpPr>
          <p:cNvPr id="2" name="Group 2"/>
          <p:cNvGrpSpPr/>
          <p:nvPr/>
        </p:nvGrpSpPr>
        <p:grpSpPr>
          <a:xfrm>
            <a:off x="2065908" y="-1843463"/>
            <a:ext cx="2743420" cy="14178484"/>
            <a:chOff x="0" y="0"/>
            <a:chExt cx="1100444" cy="5687290"/>
          </a:xfrm>
        </p:grpSpPr>
        <p:sp>
          <p:nvSpPr>
            <p:cNvPr id="3" name="Freeform 3"/>
            <p:cNvSpPr/>
            <p:nvPr/>
          </p:nvSpPr>
          <p:spPr>
            <a:xfrm>
              <a:off x="0" y="0"/>
              <a:ext cx="1100444" cy="5687290"/>
            </a:xfrm>
            <a:custGeom>
              <a:avLst/>
              <a:gdLst/>
              <a:ahLst/>
              <a:cxnLst/>
              <a:rect l="l" t="t" r="r" b="b"/>
              <a:pathLst>
                <a:path w="1100444" h="5687290">
                  <a:moveTo>
                    <a:pt x="975984" y="5687290"/>
                  </a:moveTo>
                  <a:lnTo>
                    <a:pt x="124460" y="5687290"/>
                  </a:lnTo>
                  <a:cubicBezTo>
                    <a:pt x="55880" y="5687290"/>
                    <a:pt x="0" y="5631409"/>
                    <a:pt x="0" y="5562829"/>
                  </a:cubicBezTo>
                  <a:lnTo>
                    <a:pt x="0" y="124460"/>
                  </a:lnTo>
                  <a:cubicBezTo>
                    <a:pt x="0" y="55880"/>
                    <a:pt x="55880" y="0"/>
                    <a:pt x="124460" y="0"/>
                  </a:cubicBezTo>
                  <a:lnTo>
                    <a:pt x="975984" y="0"/>
                  </a:lnTo>
                  <a:cubicBezTo>
                    <a:pt x="1044564" y="0"/>
                    <a:pt x="1100444" y="55880"/>
                    <a:pt x="1100444" y="124460"/>
                  </a:cubicBezTo>
                  <a:lnTo>
                    <a:pt x="1100444" y="5562829"/>
                  </a:lnTo>
                  <a:cubicBezTo>
                    <a:pt x="1100444" y="5631410"/>
                    <a:pt x="1044564" y="5687290"/>
                    <a:pt x="975984" y="5687290"/>
                  </a:cubicBezTo>
                  <a:close/>
                </a:path>
              </a:pathLst>
            </a:custGeom>
            <a:solidFill>
              <a:srgbClr val="D7EDF6"/>
            </a:solidFill>
          </p:spPr>
        </p:sp>
      </p:grpSp>
      <p:sp>
        <p:nvSpPr>
          <p:cNvPr id="4" name="AutoShape 4"/>
          <p:cNvSpPr/>
          <p:nvPr/>
        </p:nvSpPr>
        <p:spPr>
          <a:xfrm rot="-5400000">
            <a:off x="-2450076" y="-163794"/>
            <a:ext cx="6909927" cy="0"/>
          </a:xfrm>
          <a:prstGeom prst="line">
            <a:avLst/>
          </a:prstGeom>
          <a:ln w="47625" cap="flat">
            <a:solidFill>
              <a:srgbClr val="182D88"/>
            </a:solidFill>
            <a:prstDash val="solid"/>
            <a:headEnd type="none" w="sm" len="sm"/>
            <a:tailEnd type="none" w="sm" len="sm"/>
          </a:ln>
        </p:spPr>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88056" y="3314982"/>
            <a:ext cx="5099124" cy="4601960"/>
          </a:xfrm>
          <a:prstGeom prst="rect">
            <a:avLst/>
          </a:prstGeom>
        </p:spPr>
      </p:pic>
      <p:sp>
        <p:nvSpPr>
          <p:cNvPr id="6" name="TextBox 6"/>
          <p:cNvSpPr txBox="1"/>
          <p:nvPr/>
        </p:nvSpPr>
        <p:spPr>
          <a:xfrm>
            <a:off x="6602988" y="4323386"/>
            <a:ext cx="10200219" cy="4248151"/>
          </a:xfrm>
          <a:prstGeom prst="rect">
            <a:avLst/>
          </a:prstGeom>
        </p:spPr>
        <p:txBody>
          <a:bodyPr lIns="0" tIns="0" rIns="0" bIns="0" rtlCol="0" anchor="t">
            <a:spAutoFit/>
          </a:bodyPr>
          <a:lstStyle/>
          <a:p>
            <a:pPr algn="just">
              <a:lnSpc>
                <a:spcPts val="4874"/>
              </a:lnSpc>
            </a:pPr>
            <a:r>
              <a:rPr lang="en" sz="3249" spc="243">
                <a:solidFill>
                  <a:srgbClr val="F7F5FA"/>
                </a:solidFill>
                <a:cs typeface="Roboto"/>
              </a:rPr>
              <a:t>Innovation (Innovation) means introducing something new. It comes from the Latin root Novas or New, the same word used by economists. Innovation describes new policy initiatives such as Monetary Policy Innovation as well as responses to changing environments such as Euro Deposits.</a:t>
            </a:r>
          </a:p>
        </p:txBody>
      </p:sp>
      <p:sp>
        <p:nvSpPr>
          <p:cNvPr id="7" name="TextBox 7"/>
          <p:cNvSpPr txBox="1"/>
          <p:nvPr/>
        </p:nvSpPr>
        <p:spPr>
          <a:xfrm>
            <a:off x="6602988" y="2736587"/>
            <a:ext cx="10463307" cy="838200"/>
          </a:xfrm>
          <a:prstGeom prst="rect">
            <a:avLst/>
          </a:prstGeom>
        </p:spPr>
        <p:txBody>
          <a:bodyPr lIns="0" tIns="0" rIns="0" bIns="0" rtlCol="0" anchor="t">
            <a:spAutoFit/>
          </a:bodyPr>
          <a:lstStyle/>
          <a:p>
            <a:pPr>
              <a:lnSpc>
                <a:spcPts val="6300"/>
              </a:lnSpc>
            </a:pPr>
            <a:r>
              <a:rPr lang="en" sz="6000">
                <a:solidFill>
                  <a:srgbClr val="F7F5FA"/>
                </a:solidFill>
                <a:cs typeface="Be Vietnam Bold"/>
              </a:rPr>
              <a:t>Financial innovations in the digital age</a:t>
            </a:r>
          </a:p>
        </p:txBody>
      </p:sp>
    </p:spTree>
    <p:extLst>
      <p:ext uri="{BB962C8B-B14F-4D97-AF65-F5344CB8AC3E}">
        <p14:creationId xmlns:p14="http://schemas.microsoft.com/office/powerpoint/2010/main" val="2177985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3274"/>
        </a:solidFill>
        <a:effectLst/>
      </p:bgPr>
    </p:bg>
    <p:spTree>
      <p:nvGrpSpPr>
        <p:cNvPr id="1" name=""/>
        <p:cNvGrpSpPr/>
        <p:nvPr/>
      </p:nvGrpSpPr>
      <p:grpSpPr>
        <a:xfrm>
          <a:off x="0" y="0"/>
          <a:ext cx="0" cy="0"/>
          <a:chOff x="0" y="0"/>
          <a:chExt cx="0" cy="0"/>
        </a:xfrm>
      </p:grpSpPr>
      <p:grpSp>
        <p:nvGrpSpPr>
          <p:cNvPr id="2" name="Group 2"/>
          <p:cNvGrpSpPr/>
          <p:nvPr/>
        </p:nvGrpSpPr>
        <p:grpSpPr>
          <a:xfrm>
            <a:off x="2065908" y="-1843463"/>
            <a:ext cx="2743420" cy="14178484"/>
            <a:chOff x="0" y="0"/>
            <a:chExt cx="1100444" cy="5687290"/>
          </a:xfrm>
        </p:grpSpPr>
        <p:sp>
          <p:nvSpPr>
            <p:cNvPr id="3" name="Freeform 3"/>
            <p:cNvSpPr/>
            <p:nvPr/>
          </p:nvSpPr>
          <p:spPr>
            <a:xfrm>
              <a:off x="0" y="0"/>
              <a:ext cx="1100444" cy="5687290"/>
            </a:xfrm>
            <a:custGeom>
              <a:avLst/>
              <a:gdLst/>
              <a:ahLst/>
              <a:cxnLst/>
              <a:rect l="l" t="t" r="r" b="b"/>
              <a:pathLst>
                <a:path w="1100444" h="5687290">
                  <a:moveTo>
                    <a:pt x="975984" y="5687290"/>
                  </a:moveTo>
                  <a:lnTo>
                    <a:pt x="124460" y="5687290"/>
                  </a:lnTo>
                  <a:cubicBezTo>
                    <a:pt x="55880" y="5687290"/>
                    <a:pt x="0" y="5631409"/>
                    <a:pt x="0" y="5562829"/>
                  </a:cubicBezTo>
                  <a:lnTo>
                    <a:pt x="0" y="124460"/>
                  </a:lnTo>
                  <a:cubicBezTo>
                    <a:pt x="0" y="55880"/>
                    <a:pt x="55880" y="0"/>
                    <a:pt x="124460" y="0"/>
                  </a:cubicBezTo>
                  <a:lnTo>
                    <a:pt x="975984" y="0"/>
                  </a:lnTo>
                  <a:cubicBezTo>
                    <a:pt x="1044564" y="0"/>
                    <a:pt x="1100444" y="55880"/>
                    <a:pt x="1100444" y="124460"/>
                  </a:cubicBezTo>
                  <a:lnTo>
                    <a:pt x="1100444" y="5562829"/>
                  </a:lnTo>
                  <a:cubicBezTo>
                    <a:pt x="1100444" y="5631410"/>
                    <a:pt x="1044564" y="5687290"/>
                    <a:pt x="975984" y="5687290"/>
                  </a:cubicBezTo>
                  <a:close/>
                </a:path>
              </a:pathLst>
            </a:custGeom>
            <a:solidFill>
              <a:srgbClr val="D7EDF6"/>
            </a:solidFill>
          </p:spPr>
        </p:sp>
      </p:grpSp>
      <p:sp>
        <p:nvSpPr>
          <p:cNvPr id="4" name="AutoShape 4"/>
          <p:cNvSpPr/>
          <p:nvPr/>
        </p:nvSpPr>
        <p:spPr>
          <a:xfrm rot="-5400000">
            <a:off x="-2450076" y="-163794"/>
            <a:ext cx="6909927" cy="0"/>
          </a:xfrm>
          <a:prstGeom prst="line">
            <a:avLst/>
          </a:prstGeom>
          <a:ln w="47625" cap="flat">
            <a:solidFill>
              <a:srgbClr val="182D88"/>
            </a:solidFill>
            <a:prstDash val="solid"/>
            <a:headEnd type="none" w="sm" len="sm"/>
            <a:tailEnd type="none" w="sm" len="sm"/>
          </a:ln>
        </p:spPr>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81075" y="359407"/>
            <a:ext cx="5099124" cy="460196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553266" y="8024517"/>
            <a:ext cx="1954741" cy="1954741"/>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724393" y="5471149"/>
            <a:ext cx="1612487" cy="2057400"/>
          </a:xfrm>
          <a:prstGeom prst="rect">
            <a:avLst/>
          </a:prstGeom>
        </p:spPr>
      </p:pic>
      <p:sp>
        <p:nvSpPr>
          <p:cNvPr id="8" name="TextBox 8"/>
          <p:cNvSpPr txBox="1"/>
          <p:nvPr/>
        </p:nvSpPr>
        <p:spPr>
          <a:xfrm>
            <a:off x="6602988" y="3771900"/>
            <a:ext cx="10200219" cy="4398640"/>
          </a:xfrm>
          <a:prstGeom prst="rect">
            <a:avLst/>
          </a:prstGeom>
        </p:spPr>
        <p:txBody>
          <a:bodyPr lIns="0" tIns="0" rIns="0" bIns="0" rtlCol="0" anchor="t">
            <a:spAutoFit/>
          </a:bodyPr>
          <a:lstStyle/>
          <a:p>
            <a:pPr>
              <a:lnSpc>
                <a:spcPts val="4874"/>
              </a:lnSpc>
            </a:pPr>
            <a:r>
              <a:rPr lang="en" sz="4000" spc="243" dirty="0" err="1">
                <a:solidFill>
                  <a:srgbClr val="F7F5FA"/>
                </a:solidFill>
                <a:cs typeface="Roboto"/>
              </a:rPr>
              <a:t>Stepping into the digital age of Thai finance </a:t>
            </a:r>
            <a:r>
              <a:rPr lang="en" sz="4000" spc="243" dirty="0">
                <a:solidFill>
                  <a:srgbClr val="F7F5FA"/>
                </a:solidFill>
                <a:cs typeface="Roboto"/>
              </a:rPr>
              <a:t>Because nowadays, consumers can access financial services on their mobile phones (Mobile Banking) </a:t>
            </a:r>
            <a:r>
              <a:rPr lang="en" sz="4000" spc="243" dirty="0" err="1">
                <a:solidFill>
                  <a:srgbClr val="F7F5FA"/>
                </a:solidFill>
                <a:cs typeface="Roboto"/>
              </a:rPr>
              <a:t>without the hassle of remembering usernames and passwords.</a:t>
            </a:r>
            <a:r>
              <a:rPr lang="en" sz="4000" spc="243" dirty="0">
                <a:solidFill>
                  <a:srgbClr val="F7F5FA"/>
                </a:solidFill>
                <a:cs typeface="Roboto"/>
              </a:rPr>
              <a:t> </a:t>
            </a:r>
            <a:r>
              <a:rPr lang="en" sz="4000" spc="243" dirty="0" err="1">
                <a:solidFill>
                  <a:srgbClr val="F7F5FA"/>
                </a:solidFill>
                <a:cs typeface="Roboto"/>
              </a:rPr>
              <a:t>By applying technology to use personal identity information </a:t>
            </a:r>
            <a:r>
              <a:rPr lang="en" sz="4000" spc="243" dirty="0">
                <a:solidFill>
                  <a:srgbClr val="F7F5FA"/>
                </a:solidFill>
                <a:cs typeface="Roboto"/>
              </a:rPr>
              <a:t>(Biometrics) </a:t>
            </a:r>
            <a:r>
              <a:rPr lang="en" sz="4000" spc="243" dirty="0" err="1">
                <a:solidFill>
                  <a:srgbClr val="F7F5FA"/>
                </a:solidFill>
                <a:cs typeface="Roboto"/>
              </a:rPr>
              <a:t>that simply scans fingerprints or faces.</a:t>
            </a:r>
            <a:r>
              <a:rPr lang="en" sz="4000" spc="243" dirty="0">
                <a:solidFill>
                  <a:srgbClr val="F7F5FA"/>
                </a:solidFill>
                <a:cs typeface="Roboto"/>
              </a:rPr>
              <a:t> </a:t>
            </a:r>
            <a:r>
              <a:rPr lang="en" sz="4000" spc="243" dirty="0" err="1">
                <a:solidFill>
                  <a:srgbClr val="F7F5FA"/>
                </a:solidFill>
                <a:cs typeface="Roboto"/>
              </a:rPr>
              <a:t>Users can then verify their identity to access </a:t>
            </a:r>
            <a:r>
              <a:rPr lang="en" sz="4000" spc="243" dirty="0">
                <a:solidFill>
                  <a:srgbClr val="F7F5FA"/>
                </a:solidFill>
                <a:cs typeface="Roboto"/>
              </a:rPr>
              <a:t>Mobile Banking </a:t>
            </a:r>
            <a:r>
              <a:rPr lang="en" sz="4000" spc="243" dirty="0" err="1">
                <a:solidFill>
                  <a:srgbClr val="F7F5FA"/>
                </a:solidFill>
                <a:cs typeface="Roboto"/>
              </a:rPr>
              <a:t>.</a:t>
            </a:r>
            <a:r>
              <a:rPr lang="en" sz="4000" spc="243" dirty="0">
                <a:solidFill>
                  <a:srgbClr val="F7F5FA"/>
                </a:solidFill>
                <a:cs typeface="Roboto"/>
              </a:rPr>
              <a:t> </a:t>
            </a:r>
          </a:p>
        </p:txBody>
      </p:sp>
      <p:sp>
        <p:nvSpPr>
          <p:cNvPr id="9" name="TextBox 9"/>
          <p:cNvSpPr txBox="1"/>
          <p:nvPr/>
        </p:nvSpPr>
        <p:spPr>
          <a:xfrm>
            <a:off x="6602988" y="2736587"/>
            <a:ext cx="10463307" cy="838200"/>
          </a:xfrm>
          <a:prstGeom prst="rect">
            <a:avLst/>
          </a:prstGeom>
        </p:spPr>
        <p:txBody>
          <a:bodyPr lIns="0" tIns="0" rIns="0" bIns="0" rtlCol="0" anchor="t">
            <a:spAutoFit/>
          </a:bodyPr>
          <a:lstStyle/>
          <a:p>
            <a:pPr>
              <a:lnSpc>
                <a:spcPts val="6300"/>
              </a:lnSpc>
            </a:pPr>
            <a:r>
              <a:rPr lang="en" sz="6000">
                <a:solidFill>
                  <a:srgbClr val="F7F5FA"/>
                </a:solidFill>
                <a:cs typeface="Be Vietnam Bold"/>
              </a:rPr>
              <a:t>finance in the digital age</a:t>
            </a:r>
          </a:p>
        </p:txBody>
      </p:sp>
    </p:spTree>
    <p:extLst>
      <p:ext uri="{BB962C8B-B14F-4D97-AF65-F5344CB8AC3E}">
        <p14:creationId xmlns:p14="http://schemas.microsoft.com/office/powerpoint/2010/main" val="3643122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3274"/>
        </a:solidFill>
        <a:effectLst/>
      </p:bgPr>
    </p:bg>
    <p:spTree>
      <p:nvGrpSpPr>
        <p:cNvPr id="1" name=""/>
        <p:cNvGrpSpPr/>
        <p:nvPr/>
      </p:nvGrpSpPr>
      <p:grpSpPr>
        <a:xfrm>
          <a:off x="0" y="0"/>
          <a:ext cx="0" cy="0"/>
          <a:chOff x="0" y="0"/>
          <a:chExt cx="0" cy="0"/>
        </a:xfrm>
      </p:grpSpPr>
      <p:sp>
        <p:nvSpPr>
          <p:cNvPr id="2" name="TextBox 2"/>
          <p:cNvSpPr txBox="1"/>
          <p:nvPr/>
        </p:nvSpPr>
        <p:spPr>
          <a:xfrm>
            <a:off x="5724587" y="2918041"/>
            <a:ext cx="6838826" cy="3361584"/>
          </a:xfrm>
          <a:prstGeom prst="rect">
            <a:avLst/>
          </a:prstGeom>
        </p:spPr>
        <p:txBody>
          <a:bodyPr lIns="0" tIns="0" rIns="0" bIns="0" rtlCol="0" anchor="t">
            <a:spAutoFit/>
          </a:bodyPr>
          <a:lstStyle/>
          <a:p>
            <a:pPr algn="ctr">
              <a:lnSpc>
                <a:spcPts val="13093"/>
              </a:lnSpc>
            </a:pPr>
            <a:r>
              <a:rPr lang="en" sz="12469">
                <a:solidFill>
                  <a:srgbClr val="F7F5FA"/>
                </a:solidFill>
                <a:latin typeface="Be Vietnam Bold"/>
              </a:rPr>
              <a:t>Thank You</a:t>
            </a:r>
          </a:p>
        </p:txBody>
      </p:sp>
      <p:pic>
        <p:nvPicPr>
          <p:cNvPr id="3" name="Picture 3"/>
          <p:cNvPicPr>
            <a:picLocks noChangeAspect="1"/>
          </p:cNvPicPr>
          <p:nvPr/>
        </p:nvPicPr>
        <p:blipFill>
          <a:blip r:embed="rId2"/>
          <a:srcRect l="9389" r="9389"/>
          <a:stretch>
            <a:fillRect/>
          </a:stretch>
        </p:blipFill>
        <p:spPr>
          <a:xfrm>
            <a:off x="12853873" y="-1533929"/>
            <a:ext cx="6195483" cy="14658859"/>
          </a:xfrm>
          <a:prstGeom prst="rect">
            <a:avLst/>
          </a:prstGeom>
        </p:spPr>
      </p:pic>
      <p:pic>
        <p:nvPicPr>
          <p:cNvPr id="4" name="Picture 4"/>
          <p:cNvPicPr>
            <a:picLocks noChangeAspect="1"/>
          </p:cNvPicPr>
          <p:nvPr/>
        </p:nvPicPr>
        <p:blipFill>
          <a:blip r:embed="rId3"/>
          <a:srcRect l="9389" r="9389"/>
          <a:stretch>
            <a:fillRect/>
          </a:stretch>
        </p:blipFill>
        <p:spPr>
          <a:xfrm>
            <a:off x="-869334" y="-1787484"/>
            <a:ext cx="6195483" cy="14658859"/>
          </a:xfrm>
          <a:prstGeom prst="rect">
            <a:avLst/>
          </a:prstGeom>
        </p:spPr>
      </p:pic>
      <p:sp>
        <p:nvSpPr>
          <p:cNvPr id="5" name="TextBox 5"/>
          <p:cNvSpPr txBox="1"/>
          <p:nvPr/>
        </p:nvSpPr>
        <p:spPr>
          <a:xfrm>
            <a:off x="5724587" y="7105180"/>
            <a:ext cx="6838826" cy="454279"/>
          </a:xfrm>
          <a:prstGeom prst="rect">
            <a:avLst/>
          </a:prstGeom>
        </p:spPr>
        <p:txBody>
          <a:bodyPr lIns="0" tIns="0" rIns="0" bIns="0" rtlCol="0" anchor="t">
            <a:spAutoFit/>
          </a:bodyPr>
          <a:lstStyle/>
          <a:p>
            <a:pPr algn="ctr">
              <a:lnSpc>
                <a:spcPts val="3488"/>
              </a:lnSpc>
            </a:pPr>
            <a:r>
              <a:rPr lang="en" sz="3200">
                <a:solidFill>
                  <a:srgbClr val="F7F5FA"/>
                </a:solidFill>
                <a:cs typeface="Lato Bold"/>
              </a:rPr>
              <a:t>financial institution</a:t>
            </a:r>
          </a:p>
        </p:txBody>
      </p:sp>
      <p:sp>
        <p:nvSpPr>
          <p:cNvPr id="6" name="AutoShape 6"/>
          <p:cNvSpPr/>
          <p:nvPr/>
        </p:nvSpPr>
        <p:spPr>
          <a:xfrm>
            <a:off x="7010438" y="6605579"/>
            <a:ext cx="4267125" cy="0"/>
          </a:xfrm>
          <a:prstGeom prst="line">
            <a:avLst/>
          </a:prstGeom>
          <a:ln w="47625" cap="flat">
            <a:solidFill>
              <a:srgbClr val="7BB4E5"/>
            </a:solidFill>
            <a:prstDash val="solid"/>
            <a:headEnd type="diamond" w="lg" len="lg"/>
            <a:tailEnd type="diamond" w="lg" len="lg"/>
          </a:ln>
        </p:spPr>
      </p:sp>
    </p:spTree>
    <p:extLst>
      <p:ext uri="{BB962C8B-B14F-4D97-AF65-F5344CB8AC3E}">
        <p14:creationId xmlns:p14="http://schemas.microsoft.com/office/powerpoint/2010/main" val="2239708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3274"/>
        </a:solidFill>
        <a:effectLst/>
      </p:bgPr>
    </p:bg>
    <p:spTree>
      <p:nvGrpSpPr>
        <p:cNvPr id="1" name=""/>
        <p:cNvGrpSpPr/>
        <p:nvPr/>
      </p:nvGrpSpPr>
      <p:grpSpPr>
        <a:xfrm>
          <a:off x="0" y="0"/>
          <a:ext cx="0" cy="0"/>
          <a:chOff x="0" y="0"/>
          <a:chExt cx="0" cy="0"/>
        </a:xfrm>
      </p:grpSpPr>
      <p:grpSp>
        <p:nvGrpSpPr>
          <p:cNvPr id="2" name="Group 2"/>
          <p:cNvGrpSpPr/>
          <p:nvPr/>
        </p:nvGrpSpPr>
        <p:grpSpPr>
          <a:xfrm>
            <a:off x="5589922" y="-148824"/>
            <a:ext cx="13101218" cy="10435824"/>
            <a:chOff x="0" y="0"/>
            <a:chExt cx="3450527" cy="2748530"/>
          </a:xfrm>
        </p:grpSpPr>
        <p:sp>
          <p:nvSpPr>
            <p:cNvPr id="3" name="Freeform 3"/>
            <p:cNvSpPr/>
            <p:nvPr/>
          </p:nvSpPr>
          <p:spPr>
            <a:xfrm>
              <a:off x="0" y="0"/>
              <a:ext cx="3450527" cy="2748530"/>
            </a:xfrm>
            <a:custGeom>
              <a:avLst/>
              <a:gdLst/>
              <a:ahLst/>
              <a:cxnLst/>
              <a:rect l="l" t="t" r="r" b="b"/>
              <a:pathLst>
                <a:path w="3450527" h="2748530">
                  <a:moveTo>
                    <a:pt x="0" y="0"/>
                  </a:moveTo>
                  <a:lnTo>
                    <a:pt x="3450527" y="0"/>
                  </a:lnTo>
                  <a:lnTo>
                    <a:pt x="3450527" y="2748530"/>
                  </a:lnTo>
                  <a:lnTo>
                    <a:pt x="0" y="2748530"/>
                  </a:lnTo>
                  <a:close/>
                </a:path>
              </a:pathLst>
            </a:custGeom>
            <a:solidFill>
              <a:srgbClr val="D7EDF6">
                <a:alpha val="73725"/>
              </a:srgbClr>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nSpc>
                  <a:spcPts val="2659"/>
                </a:lnSpc>
              </a:pPr>
              <a:endParaRPr>
                <a:solidFill>
                  <a:prstClr val="black"/>
                </a:solidFill>
              </a:endParaRPr>
            </a:p>
          </p:txBody>
        </p:sp>
      </p:grpSp>
      <p:sp>
        <p:nvSpPr>
          <p:cNvPr id="5" name="TextBox 5"/>
          <p:cNvSpPr txBox="1"/>
          <p:nvPr/>
        </p:nvSpPr>
        <p:spPr>
          <a:xfrm>
            <a:off x="6245666" y="1697038"/>
            <a:ext cx="11204578" cy="6721475"/>
          </a:xfrm>
          <a:prstGeom prst="rect">
            <a:avLst/>
          </a:prstGeom>
        </p:spPr>
        <p:txBody>
          <a:bodyPr lIns="0" tIns="0" rIns="0" bIns="0" rtlCol="0" anchor="t">
            <a:spAutoFit/>
          </a:bodyPr>
          <a:lstStyle/>
          <a:p>
            <a:pPr>
              <a:lnSpc>
                <a:spcPts val="5950"/>
              </a:lnSpc>
            </a:pPr>
            <a:r>
              <a:rPr lang="en" sz="3500" spc="-154">
                <a:solidFill>
                  <a:srgbClr val="182D88"/>
                </a:solidFill>
                <a:latin typeface="Be Vietnam Bold"/>
              </a:rPr>
              <a:t>1. Explain the meaning of the word business finance</a:t>
            </a:r>
          </a:p>
          <a:p>
            <a:pPr>
              <a:lnSpc>
                <a:spcPts val="5950"/>
              </a:lnSpc>
            </a:pPr>
            <a:r>
              <a:rPr lang="en" sz="3500" spc="-154">
                <a:solidFill>
                  <a:srgbClr val="182D88"/>
                </a:solidFill>
                <a:latin typeface="Be Vietnam Bold"/>
              </a:rPr>
              <a:t>2. In doing business in general Financial management is an important aspect of financial management.</a:t>
            </a:r>
          </a:p>
          <a:p>
            <a:pPr>
              <a:lnSpc>
                <a:spcPts val="5950"/>
              </a:lnSpc>
            </a:pPr>
            <a:r>
              <a:rPr lang="en" sz="3500" spc="-154">
                <a:solidFill>
                  <a:srgbClr val="182D88"/>
                </a:solidFill>
                <a:latin typeface="Be Vietnam Bold"/>
              </a:rPr>
              <a:t>3. What are the objectives of financial management? Explain.</a:t>
            </a:r>
          </a:p>
          <a:p>
            <a:pPr>
              <a:lnSpc>
                <a:spcPts val="5950"/>
              </a:lnSpc>
            </a:pPr>
            <a:r>
              <a:rPr lang="en" sz="3500" spc="-154">
                <a:solidFill>
                  <a:srgbClr val="182D88"/>
                </a:solidFill>
                <a:latin typeface="Be Vietnam Bold"/>
              </a:rPr>
              <a:t>4. What is your most important financial management goal? Explain.</a:t>
            </a:r>
          </a:p>
          <a:p>
            <a:pPr>
              <a:lnSpc>
                <a:spcPts val="5950"/>
              </a:lnSpc>
            </a:pPr>
            <a:r>
              <a:rPr lang="en" sz="3500" spc="-154">
                <a:solidFill>
                  <a:srgbClr val="182D88"/>
                </a:solidFill>
                <a:latin typeface="Be Vietnam Bold"/>
              </a:rPr>
              <a:t>5. What are the financial functions? Explain.</a:t>
            </a:r>
          </a:p>
          <a:p>
            <a:pPr>
              <a:lnSpc>
                <a:spcPts val="5950"/>
              </a:lnSpc>
            </a:pPr>
            <a:r>
              <a:rPr lang="en" sz="3500" spc="-154">
                <a:solidFill>
                  <a:srgbClr val="182D88"/>
                </a:solidFill>
                <a:latin typeface="Be Vietnam Bold"/>
              </a:rPr>
              <a:t>6. Role of financial management</a:t>
            </a:r>
          </a:p>
          <a:p>
            <a:pPr>
              <a:lnSpc>
                <a:spcPts val="5950"/>
              </a:lnSpc>
            </a:pPr>
            <a:r>
              <a:rPr lang="en" sz="3500" spc="-154">
                <a:solidFill>
                  <a:srgbClr val="182D88"/>
                </a:solidFill>
                <a:latin typeface="Be Vietnam Bold"/>
              </a:rPr>
              <a:t>7. Duties and Responsibilities of Finance Managers</a:t>
            </a:r>
          </a:p>
          <a:p>
            <a:pPr>
              <a:lnSpc>
                <a:spcPts val="5950"/>
              </a:lnSpc>
            </a:pPr>
            <a:r>
              <a:rPr lang="en" sz="3500" spc="-154">
                <a:solidFill>
                  <a:srgbClr val="182D88"/>
                </a:solidFill>
                <a:latin typeface="Be Vietnam Bold"/>
              </a:rPr>
              <a:t>8. Evaluation of financial management</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49556" y="4613655"/>
            <a:ext cx="4143923" cy="2797148"/>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877749" y="7060399"/>
            <a:ext cx="3126591" cy="2716226"/>
          </a:xfrm>
          <a:prstGeom prst="rect">
            <a:avLst/>
          </a:prstGeom>
        </p:spPr>
      </p:pic>
      <p:sp>
        <p:nvSpPr>
          <p:cNvPr id="8" name="TextBox 8"/>
          <p:cNvSpPr txBox="1"/>
          <p:nvPr/>
        </p:nvSpPr>
        <p:spPr>
          <a:xfrm>
            <a:off x="376053" y="3510147"/>
            <a:ext cx="4800385" cy="607696"/>
          </a:xfrm>
          <a:prstGeom prst="rect">
            <a:avLst/>
          </a:prstGeom>
        </p:spPr>
        <p:txBody>
          <a:bodyPr lIns="0" tIns="0" rIns="0" bIns="0" rtlCol="0" anchor="t">
            <a:spAutoFit/>
          </a:bodyPr>
          <a:lstStyle/>
          <a:p>
            <a:pPr algn="ctr">
              <a:lnSpc>
                <a:spcPts val="4620"/>
              </a:lnSpc>
            </a:pPr>
            <a:r>
              <a:rPr lang="en" sz="4400">
                <a:solidFill>
                  <a:srgbClr val="F7F5FA"/>
                </a:solidFill>
                <a:cs typeface="Be Vietnam Bold"/>
              </a:rPr>
              <a:t>end of chapter questions</a:t>
            </a:r>
          </a:p>
        </p:txBody>
      </p:sp>
    </p:spTree>
    <p:extLst>
      <p:ext uri="{BB962C8B-B14F-4D97-AF65-F5344CB8AC3E}">
        <p14:creationId xmlns:p14="http://schemas.microsoft.com/office/powerpoint/2010/main" val="2094997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grpSp>
        <p:nvGrpSpPr>
          <p:cNvPr id="3" name="Group 3"/>
          <p:cNvGrpSpPr/>
          <p:nvPr/>
        </p:nvGrpSpPr>
        <p:grpSpPr>
          <a:xfrm rot="-10800000">
            <a:off x="-2810860" y="2758469"/>
            <a:ext cx="24502946" cy="4770062"/>
            <a:chOff x="0" y="0"/>
            <a:chExt cx="29657403" cy="5773495"/>
          </a:xfrm>
        </p:grpSpPr>
        <p:sp>
          <p:nvSpPr>
            <p:cNvPr id="4" name="Freeform 4"/>
            <p:cNvSpPr/>
            <p:nvPr/>
          </p:nvSpPr>
          <p:spPr>
            <a:xfrm>
              <a:off x="0" y="0"/>
              <a:ext cx="29657402" cy="5773495"/>
            </a:xfrm>
            <a:custGeom>
              <a:avLst/>
              <a:gdLst/>
              <a:ahLst/>
              <a:cxnLst/>
              <a:rect l="l" t="t" r="r" b="b"/>
              <a:pathLst>
                <a:path w="29657402" h="5773495">
                  <a:moveTo>
                    <a:pt x="1324610" y="0"/>
                  </a:moveTo>
                  <a:lnTo>
                    <a:pt x="0" y="0"/>
                  </a:lnTo>
                  <a:lnTo>
                    <a:pt x="0" y="4448885"/>
                  </a:lnTo>
                  <a:lnTo>
                    <a:pt x="1324610" y="5773495"/>
                  </a:lnTo>
                  <a:lnTo>
                    <a:pt x="29657402" y="5773495"/>
                  </a:lnTo>
                  <a:lnTo>
                    <a:pt x="29657402" y="0"/>
                  </a:lnTo>
                  <a:lnTo>
                    <a:pt x="1324610" y="0"/>
                  </a:lnTo>
                  <a:lnTo>
                    <a:pt x="1324610" y="0"/>
                  </a:lnTo>
                  <a:close/>
                </a:path>
              </a:pathLst>
            </a:custGeom>
            <a:solidFill>
              <a:srgbClr val="003274">
                <a:alpha val="87843"/>
              </a:srgbClr>
            </a:solidFill>
          </p:spPr>
        </p:sp>
      </p:grpSp>
      <p:sp>
        <p:nvSpPr>
          <p:cNvPr id="5" name="TextBox 5"/>
          <p:cNvSpPr txBox="1"/>
          <p:nvPr/>
        </p:nvSpPr>
        <p:spPr>
          <a:xfrm>
            <a:off x="1028700" y="3128962"/>
            <a:ext cx="16230600" cy="4039567"/>
          </a:xfrm>
          <a:prstGeom prst="rect">
            <a:avLst/>
          </a:prstGeom>
        </p:spPr>
        <p:txBody>
          <a:bodyPr lIns="0" tIns="0" rIns="0" bIns="0" rtlCol="0" anchor="t">
            <a:spAutoFit/>
          </a:bodyPr>
          <a:lstStyle/>
          <a:p>
            <a:pPr>
              <a:lnSpc>
                <a:spcPts val="6299"/>
              </a:lnSpc>
            </a:pPr>
            <a:r>
              <a:rPr lang="en" sz="4499" spc="229" dirty="0">
                <a:solidFill>
                  <a:srgbClr val="FFFFFF"/>
                </a:solidFill>
                <a:latin typeface="Roboto Bold"/>
              </a:rPr>
              <a:t>     </a:t>
            </a:r>
            <a:r>
              <a:rPr lang="en" sz="4499" spc="229" dirty="0" err="1">
                <a:solidFill>
                  <a:srgbClr val="FFFFFF"/>
                </a:solidFill>
                <a:latin typeface="CordiaUPC" panose="020B0304020202020204" pitchFamily="34" charset="-34"/>
                <a:cs typeface="CordiaUPC" panose="020B0304020202020204" pitchFamily="34" charset="-34"/>
              </a:rPr>
              <a:t>Financial institutions play an important role in fundraising intermediaries.</a:t>
            </a:r>
            <a:endParaRPr lang="en-US" sz="4499" spc="229" dirty="0">
              <a:solidFill>
                <a:srgbClr val="FFFFFF"/>
              </a:solidFill>
              <a:latin typeface="CordiaUPC" panose="020B0304020202020204" pitchFamily="34" charset="-34"/>
              <a:cs typeface="CordiaUPC" panose="020B0304020202020204" pitchFamily="34" charset="-34"/>
            </a:endParaRPr>
          </a:p>
          <a:p>
            <a:pPr>
              <a:lnSpc>
                <a:spcPts val="6299"/>
              </a:lnSpc>
            </a:pPr>
            <a:r>
              <a:rPr lang="en" sz="4499" spc="458" dirty="0" err="1">
                <a:solidFill>
                  <a:srgbClr val="FFFFFF"/>
                </a:solidFill>
                <a:latin typeface="CordiaUPC" panose="020B0304020202020204" pitchFamily="34" charset="-34"/>
                <a:cs typeface="CordiaUPC" panose="020B0304020202020204" pitchFamily="34" charset="-34"/>
              </a:rPr>
              <a:t>and allocate economic resources to different economic sectors</a:t>
            </a:r>
            <a:r>
              <a:rPr lang="en" sz="4499" spc="458" dirty="0">
                <a:solidFill>
                  <a:srgbClr val="FFFFFF"/>
                </a:solidFill>
                <a:latin typeface="CordiaUPC" panose="020B0304020202020204" pitchFamily="34" charset="-34"/>
                <a:cs typeface="CordiaUPC" panose="020B0304020202020204" pitchFamily="34" charset="-34"/>
              </a:rPr>
              <a:t> </a:t>
            </a:r>
            <a:r>
              <a:rPr lang="en" sz="4499" spc="458" dirty="0" err="1">
                <a:solidFill>
                  <a:srgbClr val="FFFFFF"/>
                </a:solidFill>
                <a:latin typeface="CordiaUPC" panose="020B0304020202020204" pitchFamily="34" charset="-34"/>
                <a:cs typeface="CordiaUPC" panose="020B0304020202020204" pitchFamily="34" charset="-34"/>
              </a:rPr>
              <a:t>other</a:t>
            </a:r>
            <a:r>
              <a:rPr lang="en" sz="4499" spc="458" dirty="0">
                <a:solidFill>
                  <a:srgbClr val="FFFFFF"/>
                </a:solidFill>
                <a:latin typeface="CordiaUPC" panose="020B0304020202020204" pitchFamily="34" charset="-34"/>
                <a:cs typeface="CordiaUPC" panose="020B0304020202020204" pitchFamily="34" charset="-34"/>
              </a:rPr>
              <a:t> </a:t>
            </a:r>
          </a:p>
          <a:p>
            <a:pPr>
              <a:lnSpc>
                <a:spcPts val="6299"/>
              </a:lnSpc>
            </a:pPr>
            <a:r>
              <a:rPr lang="en" sz="4499" spc="593" dirty="0" err="1">
                <a:solidFill>
                  <a:srgbClr val="FFFFFF"/>
                </a:solidFill>
                <a:latin typeface="CordiaUPC" panose="020B0304020202020204" pitchFamily="34" charset="-34"/>
                <a:cs typeface="CordiaUPC" panose="020B0304020202020204" pitchFamily="34" charset="-34"/>
              </a:rPr>
              <a:t>as well as providing payment services for goods and services.</a:t>
            </a:r>
            <a:r>
              <a:rPr lang="en" sz="4499" spc="593" dirty="0">
                <a:solidFill>
                  <a:srgbClr val="FFFFFF"/>
                </a:solidFill>
                <a:latin typeface="CordiaUPC" panose="020B0304020202020204" pitchFamily="34" charset="-34"/>
                <a:cs typeface="CordiaUPC" panose="020B0304020202020204" pitchFamily="34" charset="-34"/>
              </a:rPr>
              <a:t> </a:t>
            </a:r>
          </a:p>
          <a:p>
            <a:pPr>
              <a:lnSpc>
                <a:spcPts val="6299"/>
              </a:lnSpc>
            </a:pPr>
            <a:r>
              <a:rPr lang="en" sz="4499" spc="404" dirty="0" err="1">
                <a:solidFill>
                  <a:srgbClr val="FFFFFF"/>
                </a:solidFill>
                <a:latin typeface="CordiaUPC" panose="020B0304020202020204" pitchFamily="34" charset="-34"/>
                <a:cs typeface="CordiaUPC" panose="020B0304020202020204" pitchFamily="34" charset="-34"/>
              </a:rPr>
              <a:t>Efficiently developed financial institution system</a:t>
            </a:r>
            <a:r>
              <a:rPr lang="en" sz="4499" spc="404" dirty="0">
                <a:solidFill>
                  <a:srgbClr val="FFFFFF"/>
                </a:solidFill>
                <a:latin typeface="CordiaUPC" panose="020B0304020202020204" pitchFamily="34" charset="-34"/>
                <a:cs typeface="CordiaUPC" panose="020B0304020202020204" pitchFamily="34" charset="-34"/>
              </a:rPr>
              <a:t> </a:t>
            </a:r>
            <a:r>
              <a:rPr lang="en" sz="4499" spc="404" dirty="0" err="1">
                <a:solidFill>
                  <a:srgbClr val="FFFFFF"/>
                </a:solidFill>
                <a:latin typeface="CordiaUPC" panose="020B0304020202020204" pitchFamily="34" charset="-34"/>
                <a:cs typeface="CordiaUPC" panose="020B0304020202020204" pitchFamily="34" charset="-34"/>
              </a:rPr>
              <a:t>and stable</a:t>
            </a:r>
            <a:endParaRPr lang="en-US" sz="4499" spc="404" dirty="0">
              <a:solidFill>
                <a:srgbClr val="FFFFFF"/>
              </a:solidFill>
              <a:latin typeface="CordiaUPC" panose="020B0304020202020204" pitchFamily="34" charset="-34"/>
              <a:cs typeface="CordiaUPC" panose="020B0304020202020204" pitchFamily="34" charset="-34"/>
            </a:endParaRPr>
          </a:p>
          <a:p>
            <a:pPr>
              <a:lnSpc>
                <a:spcPts val="6299"/>
              </a:lnSpc>
              <a:spcBef>
                <a:spcPct val="0"/>
              </a:spcBef>
            </a:pPr>
            <a:r>
              <a:rPr lang="en" sz="4499" spc="593" dirty="0" err="1">
                <a:solidFill>
                  <a:srgbClr val="FFFFFF"/>
                </a:solidFill>
                <a:latin typeface="CordiaUPC" panose="020B0304020202020204" pitchFamily="34" charset="-34"/>
                <a:cs typeface="CordiaUPC" panose="020B0304020202020204" pitchFamily="34" charset="-34"/>
              </a:rPr>
              <a:t>would support sustainable economic growth</a:t>
            </a:r>
            <a:endParaRPr lang="en-US" sz="4499" spc="593" dirty="0">
              <a:solidFill>
                <a:srgbClr val="FFFFFF"/>
              </a:solidFill>
              <a:latin typeface="CordiaUPC" panose="020B0304020202020204" pitchFamily="34" charset="-34"/>
              <a:cs typeface="CordiaUPC" panose="020B0304020202020204" pitchFamily="34" charset="-34"/>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327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00" r="2200"/>
          <a:stretch>
            <a:fillRect/>
          </a:stretch>
        </p:blipFill>
        <p:spPr>
          <a:xfrm>
            <a:off x="11696875" y="720871"/>
            <a:ext cx="8924508" cy="8845259"/>
          </a:xfrm>
          <a:prstGeom prst="rect">
            <a:avLst/>
          </a:prstGeom>
        </p:spPr>
      </p:pic>
      <p:grpSp>
        <p:nvGrpSpPr>
          <p:cNvPr id="3" name="Group 3"/>
          <p:cNvGrpSpPr/>
          <p:nvPr/>
        </p:nvGrpSpPr>
        <p:grpSpPr>
          <a:xfrm rot="-10800000">
            <a:off x="1028700" y="2509831"/>
            <a:ext cx="13302523" cy="6748469"/>
            <a:chOff x="0" y="0"/>
            <a:chExt cx="16100851" cy="8168082"/>
          </a:xfrm>
        </p:grpSpPr>
        <p:sp>
          <p:nvSpPr>
            <p:cNvPr id="4" name="Freeform 4"/>
            <p:cNvSpPr/>
            <p:nvPr/>
          </p:nvSpPr>
          <p:spPr>
            <a:xfrm>
              <a:off x="0" y="0"/>
              <a:ext cx="16100851" cy="8168081"/>
            </a:xfrm>
            <a:custGeom>
              <a:avLst/>
              <a:gdLst/>
              <a:ahLst/>
              <a:cxnLst/>
              <a:rect l="l" t="t" r="r" b="b"/>
              <a:pathLst>
                <a:path w="16100851" h="8168081">
                  <a:moveTo>
                    <a:pt x="1324610" y="0"/>
                  </a:moveTo>
                  <a:lnTo>
                    <a:pt x="0" y="0"/>
                  </a:lnTo>
                  <a:lnTo>
                    <a:pt x="0" y="6843471"/>
                  </a:lnTo>
                  <a:lnTo>
                    <a:pt x="1324610" y="8168081"/>
                  </a:lnTo>
                  <a:lnTo>
                    <a:pt x="16100851" y="8168081"/>
                  </a:lnTo>
                  <a:lnTo>
                    <a:pt x="16100851" y="0"/>
                  </a:lnTo>
                  <a:lnTo>
                    <a:pt x="1324610" y="0"/>
                  </a:lnTo>
                  <a:lnTo>
                    <a:pt x="1324610" y="0"/>
                  </a:lnTo>
                  <a:close/>
                </a:path>
              </a:pathLst>
            </a:custGeom>
            <a:solidFill>
              <a:srgbClr val="D7EDF6">
                <a:alpha val="97647"/>
              </a:srgbClr>
            </a:solidFill>
          </p:spPr>
        </p:sp>
      </p:grpSp>
      <p:sp>
        <p:nvSpPr>
          <p:cNvPr id="5" name="AutoShape 5"/>
          <p:cNvSpPr/>
          <p:nvPr/>
        </p:nvSpPr>
        <p:spPr>
          <a:xfrm rot="-5400000">
            <a:off x="-2287756" y="8105033"/>
            <a:ext cx="5589701" cy="0"/>
          </a:xfrm>
          <a:prstGeom prst="line">
            <a:avLst/>
          </a:prstGeom>
          <a:ln w="47625" cap="flat">
            <a:solidFill>
              <a:srgbClr val="182D88"/>
            </a:solidFill>
            <a:prstDash val="solid"/>
            <a:headEnd type="none" w="sm" len="sm"/>
            <a:tailEnd type="none" w="sm" len="sm"/>
          </a:ln>
        </p:spPr>
      </p:sp>
      <p:sp>
        <p:nvSpPr>
          <p:cNvPr id="6" name="TextBox 6"/>
          <p:cNvSpPr txBox="1"/>
          <p:nvPr/>
        </p:nvSpPr>
        <p:spPr>
          <a:xfrm>
            <a:off x="1028700" y="1104900"/>
            <a:ext cx="7925278" cy="838200"/>
          </a:xfrm>
          <a:prstGeom prst="rect">
            <a:avLst/>
          </a:prstGeom>
        </p:spPr>
        <p:txBody>
          <a:bodyPr lIns="0" tIns="0" rIns="0" bIns="0" rtlCol="0" anchor="t">
            <a:spAutoFit/>
          </a:bodyPr>
          <a:lstStyle/>
          <a:p>
            <a:pPr>
              <a:lnSpc>
                <a:spcPts val="6300"/>
              </a:lnSpc>
            </a:pPr>
            <a:r>
              <a:rPr lang="en" sz="6000">
                <a:solidFill>
                  <a:srgbClr val="F7F5FA"/>
                </a:solidFill>
                <a:cs typeface="Be Vietnam Bold"/>
              </a:rPr>
              <a:t>business finance</a:t>
            </a:r>
          </a:p>
        </p:txBody>
      </p:sp>
      <p:sp>
        <p:nvSpPr>
          <p:cNvPr id="7" name="TextBox 7"/>
          <p:cNvSpPr txBox="1"/>
          <p:nvPr/>
        </p:nvSpPr>
        <p:spPr>
          <a:xfrm>
            <a:off x="1386154" y="3264690"/>
            <a:ext cx="12587615" cy="5770811"/>
          </a:xfrm>
          <a:prstGeom prst="rect">
            <a:avLst/>
          </a:prstGeom>
        </p:spPr>
        <p:txBody>
          <a:bodyPr lIns="0" tIns="0" rIns="0" bIns="0" rtlCol="0" anchor="t">
            <a:spAutoFit/>
          </a:bodyPr>
          <a:lstStyle/>
          <a:p>
            <a:pPr algn="ctr">
              <a:lnSpc>
                <a:spcPts val="4500"/>
              </a:lnSpc>
            </a:pPr>
            <a:r>
              <a:rPr lang="en" sz="2800" spc="225" dirty="0">
                <a:solidFill>
                  <a:srgbClr val="003274"/>
                </a:solidFill>
                <a:latin typeface="Roboto"/>
              </a:rPr>
              <a:t> </a:t>
            </a:r>
            <a:r>
              <a:rPr lang="en" sz="4400" spc="229" dirty="0" err="1">
                <a:solidFill>
                  <a:schemeClr val="tx2"/>
                </a:solidFill>
                <a:latin typeface="CordiaUPC" panose="020B0304020202020204" pitchFamily="34" charset="-34"/>
                <a:cs typeface="CordiaUPC" panose="020B0304020202020204" pitchFamily="34" charset="-34"/>
              </a:rPr>
              <a:t>Stock Exchange of Thailand</a:t>
            </a:r>
            <a:r>
              <a:rPr lang="en" sz="4400" spc="229" dirty="0">
                <a:solidFill>
                  <a:schemeClr val="tx2"/>
                </a:solidFill>
                <a:latin typeface="CordiaUPC" panose="020B0304020202020204" pitchFamily="34" charset="-34"/>
                <a:cs typeface="CordiaUPC" panose="020B0304020202020204" pitchFamily="34" charset="-34"/>
              </a:rPr>
              <a:t> </a:t>
            </a:r>
            <a:r>
              <a:rPr lang="en" sz="4400" spc="229" dirty="0" err="1">
                <a:solidFill>
                  <a:schemeClr val="tx2"/>
                </a:solidFill>
                <a:latin typeface="CordiaUPC" panose="020B0304020202020204" pitchFamily="34" charset="-34"/>
                <a:cs typeface="CordiaUPC" panose="020B0304020202020204" pitchFamily="34" charset="-34"/>
              </a:rPr>
              <a:t>Has given the definition of the word </a:t>
            </a:r>
            <a:r>
              <a:rPr lang="en" sz="4400" spc="229" dirty="0">
                <a:solidFill>
                  <a:schemeClr val="tx2"/>
                </a:solidFill>
                <a:latin typeface="CordiaUPC" panose="020B0304020202020204" pitchFamily="34" charset="-34"/>
                <a:cs typeface="CordiaUPC" panose="020B0304020202020204" pitchFamily="34" charset="-34"/>
              </a:rPr>
              <a:t>" </a:t>
            </a:r>
            <a:r>
              <a:rPr lang="en" sz="4400" spc="229" dirty="0" err="1">
                <a:solidFill>
                  <a:schemeClr val="tx2"/>
                </a:solidFill>
                <a:latin typeface="CordiaUPC" panose="020B0304020202020204" pitchFamily="34" charset="-34"/>
                <a:cs typeface="CordiaUPC" panose="020B0304020202020204" pitchFamily="34" charset="-34"/>
              </a:rPr>
              <a:t>business finance </a:t>
            </a:r>
            <a:r>
              <a:rPr lang="en" sz="4400" spc="229" dirty="0">
                <a:solidFill>
                  <a:schemeClr val="tx2"/>
                </a:solidFill>
                <a:latin typeface="CordiaUPC" panose="020B0304020202020204" pitchFamily="34" charset="-34"/>
                <a:cs typeface="CordiaUPC" panose="020B0304020202020204" pitchFamily="34" charset="-34"/>
              </a:rPr>
              <a:t>" (Business Finance) </a:t>
            </a:r>
            <a:r>
              <a:rPr lang="en" sz="4400" spc="229" dirty="0" err="1">
                <a:solidFill>
                  <a:schemeClr val="tx2"/>
                </a:solidFill>
                <a:latin typeface="CordiaUPC" panose="020B0304020202020204" pitchFamily="34" charset="-34"/>
                <a:cs typeface="CordiaUPC" panose="020B0304020202020204" pitchFamily="34" charset="-34"/>
              </a:rPr>
              <a:t>means</a:t>
            </a:r>
            <a:r>
              <a:rPr lang="en" sz="4400" spc="229" dirty="0">
                <a:solidFill>
                  <a:schemeClr val="tx2"/>
                </a:solidFill>
                <a:latin typeface="CordiaUPC" panose="020B0304020202020204" pitchFamily="34" charset="-34"/>
                <a:cs typeface="CordiaUPC" panose="020B0304020202020204" pitchFamily="34" charset="-34"/>
              </a:rPr>
              <a:t> </a:t>
            </a:r>
            <a:r>
              <a:rPr lang="en" sz="4400" spc="229" dirty="0" err="1">
                <a:solidFill>
                  <a:schemeClr val="tx2"/>
                </a:solidFill>
                <a:latin typeface="CordiaUPC" panose="020B0304020202020204" pitchFamily="34" charset="-34"/>
                <a:cs typeface="CordiaUPC" panose="020B0304020202020204" pitchFamily="34" charset="-34"/>
              </a:rPr>
              <a:t>Using management principles to make important decisions</a:t>
            </a:r>
            <a:r>
              <a:rPr lang="en" sz="4400" spc="229" dirty="0">
                <a:solidFill>
                  <a:schemeClr val="tx2"/>
                </a:solidFill>
                <a:latin typeface="CordiaUPC" panose="020B0304020202020204" pitchFamily="34" charset="-34"/>
                <a:cs typeface="CordiaUPC" panose="020B0304020202020204" pitchFamily="34" charset="-34"/>
              </a:rPr>
              <a:t> </a:t>
            </a:r>
            <a:r>
              <a:rPr lang="en" sz="4400" spc="229" dirty="0" err="1">
                <a:solidFill>
                  <a:schemeClr val="tx2"/>
                </a:solidFill>
                <a:latin typeface="CordiaUPC" panose="020B0304020202020204" pitchFamily="34" charset="-34"/>
                <a:cs typeface="CordiaUPC" panose="020B0304020202020204" pitchFamily="34" charset="-34"/>
              </a:rPr>
              <a:t>directly related to planning, directing and controlling financial activities</a:t>
            </a:r>
            <a:r>
              <a:rPr lang="en" sz="4400" spc="229" dirty="0">
                <a:solidFill>
                  <a:schemeClr val="tx2"/>
                </a:solidFill>
                <a:latin typeface="CordiaUPC" panose="020B0304020202020204" pitchFamily="34" charset="-34"/>
                <a:cs typeface="CordiaUPC" panose="020B0304020202020204" pitchFamily="34" charset="-34"/>
              </a:rPr>
              <a:t> </a:t>
            </a:r>
            <a:r>
              <a:rPr lang="en" sz="4400" spc="229" dirty="0" err="1">
                <a:solidFill>
                  <a:schemeClr val="tx2"/>
                </a:solidFill>
                <a:latin typeface="CordiaUPC" panose="020B0304020202020204" pitchFamily="34" charset="-34"/>
                <a:cs typeface="CordiaUPC" panose="020B0304020202020204" pitchFamily="34" charset="-34"/>
              </a:rPr>
              <a:t>investment</a:t>
            </a:r>
            <a:r>
              <a:rPr lang="en" sz="4400" spc="229" dirty="0">
                <a:solidFill>
                  <a:schemeClr val="tx2"/>
                </a:solidFill>
                <a:latin typeface="CordiaUPC" panose="020B0304020202020204" pitchFamily="34" charset="-34"/>
                <a:cs typeface="CordiaUPC" panose="020B0304020202020204" pitchFamily="34" charset="-34"/>
              </a:rPr>
              <a:t> </a:t>
            </a:r>
            <a:r>
              <a:rPr lang="en" sz="4400" spc="229" dirty="0" err="1">
                <a:solidFill>
                  <a:schemeClr val="tx2"/>
                </a:solidFill>
                <a:latin typeface="CordiaUPC" panose="020B0304020202020204" pitchFamily="34" charset="-34"/>
                <a:cs typeface="CordiaUPC" panose="020B0304020202020204" pitchFamily="34" charset="-34"/>
              </a:rPr>
              <a:t>corporate financing</a:t>
            </a:r>
            <a:r>
              <a:rPr lang="en" sz="4400" spc="229" dirty="0">
                <a:solidFill>
                  <a:schemeClr val="tx2"/>
                </a:solidFill>
                <a:latin typeface="CordiaUPC" panose="020B0304020202020204" pitchFamily="34" charset="-34"/>
                <a:cs typeface="CordiaUPC" panose="020B0304020202020204" pitchFamily="34" charset="-34"/>
              </a:rPr>
              <a:t> </a:t>
            </a:r>
            <a:r>
              <a:rPr lang="en" sz="4400" spc="229" dirty="0" err="1">
                <a:solidFill>
                  <a:schemeClr val="tx2"/>
                </a:solidFill>
                <a:latin typeface="CordiaUPC" panose="020B0304020202020204" pitchFamily="34" charset="-34"/>
                <a:cs typeface="CordiaUPC" panose="020B0304020202020204" pitchFamily="34" charset="-34"/>
              </a:rPr>
              <a:t>and operations and activities</a:t>
            </a:r>
            <a:r>
              <a:rPr lang="en" sz="4400" spc="229" dirty="0">
                <a:solidFill>
                  <a:schemeClr val="tx2"/>
                </a:solidFill>
                <a:latin typeface="CordiaUPC" panose="020B0304020202020204" pitchFamily="34" charset="-34"/>
                <a:cs typeface="CordiaUPC" panose="020B0304020202020204" pitchFamily="34" charset="-34"/>
              </a:rPr>
              <a:t> </a:t>
            </a:r>
            <a:r>
              <a:rPr lang="en" sz="4400" spc="229" dirty="0" err="1">
                <a:solidFill>
                  <a:schemeClr val="tx2"/>
                </a:solidFill>
                <a:latin typeface="CordiaUPC" panose="020B0304020202020204" pitchFamily="34" charset="-34"/>
                <a:cs typeface="CordiaUPC" panose="020B0304020202020204" pitchFamily="34" charset="-34"/>
              </a:rPr>
              <a:t>Related</a:t>
            </a:r>
            <a:r>
              <a:rPr lang="en" sz="4400" spc="229" dirty="0">
                <a:solidFill>
                  <a:schemeClr val="tx2"/>
                </a:solidFill>
                <a:latin typeface="CordiaUPC" panose="020B0304020202020204" pitchFamily="34" charset="-34"/>
                <a:cs typeface="CordiaUPC" panose="020B0304020202020204" pitchFamily="34" charset="-34"/>
              </a:rPr>
              <a:t> </a:t>
            </a:r>
            <a:r>
              <a:rPr lang="en" sz="4400" spc="229" dirty="0" err="1">
                <a:solidFill>
                  <a:schemeClr val="tx2"/>
                </a:solidFill>
                <a:latin typeface="CordiaUPC" panose="020B0304020202020204" pitchFamily="34" charset="-34"/>
                <a:cs typeface="CordiaUPC" panose="020B0304020202020204" pitchFamily="34" charset="-34"/>
              </a:rPr>
              <a:t>with the objective of creating sustainable growth for the organization</a:t>
            </a:r>
            <a:r>
              <a:rPr lang="en" sz="4400" spc="229" dirty="0">
                <a:solidFill>
                  <a:schemeClr val="tx2"/>
                </a:solidFill>
                <a:latin typeface="CordiaUPC" panose="020B0304020202020204" pitchFamily="34" charset="-34"/>
                <a:cs typeface="CordiaUPC" panose="020B0304020202020204" pitchFamily="34" charset="-34"/>
              </a:rPr>
              <a:t> </a:t>
            </a:r>
            <a:r>
              <a:rPr lang="en" sz="4400" spc="229" dirty="0" err="1">
                <a:solidFill>
                  <a:schemeClr val="tx2"/>
                </a:solidFill>
                <a:latin typeface="CordiaUPC" panose="020B0304020202020204" pitchFamily="34" charset="-34"/>
                <a:cs typeface="CordiaUPC" panose="020B0304020202020204" pitchFamily="34" charset="-34"/>
              </a:rPr>
              <a:t>and create wealth for shareholders </a:t>
            </a:r>
            <a:r>
              <a:rPr lang="en" sz="4400" spc="229" dirty="0">
                <a:solidFill>
                  <a:schemeClr val="tx2"/>
                </a:solidFill>
                <a:latin typeface="CordiaUPC" panose="020B0304020202020204" pitchFamily="34" charset="-34"/>
                <a:cs typeface="CordiaUPC" panose="020B0304020202020204" pitchFamily="34" charset="-34"/>
              </a:rPr>
              <a:t>Knowledge of financial management will make the organization run smoothly. </a:t>
            </a:r>
            <a:r>
              <a:rPr lang="en" sz="4400" spc="229" dirty="0" err="1">
                <a:solidFill>
                  <a:schemeClr val="tx2"/>
                </a:solidFill>
                <a:latin typeface="CordiaUPC" panose="020B0304020202020204" pitchFamily="34" charset="-34"/>
                <a:cs typeface="CordiaUPC" panose="020B0304020202020204" pitchFamily="34" charset="-34"/>
              </a:rPr>
              <a:t>and effective financial management</a:t>
            </a:r>
            <a:r>
              <a:rPr lang="en" sz="4400" spc="229" dirty="0">
                <a:solidFill>
                  <a:schemeClr val="tx2"/>
                </a:solidFill>
                <a:latin typeface="CordiaUPC" panose="020B0304020202020204" pitchFamily="34" charset="-34"/>
                <a:cs typeface="CordiaUPC" panose="020B0304020202020204" pitchFamily="34" charset="-34"/>
              </a:rPr>
              <a:t> </a:t>
            </a:r>
            <a:r>
              <a:rPr lang="en" sz="4400" spc="229" dirty="0" err="1">
                <a:solidFill>
                  <a:schemeClr val="tx2"/>
                </a:solidFill>
                <a:latin typeface="CordiaUPC" panose="020B0304020202020204" pitchFamily="34" charset="-34"/>
                <a:cs typeface="CordiaUPC" panose="020B0304020202020204" pitchFamily="34" charset="-34"/>
              </a:rPr>
              <a:t>will enable the organization to achieve its objectives sustainably</a:t>
            </a:r>
            <a:r>
              <a:rPr lang="en" sz="4400" spc="229" dirty="0">
                <a:solidFill>
                  <a:schemeClr val="tx2"/>
                </a:solidFill>
                <a:latin typeface="CordiaUPC" panose="020B0304020202020204" pitchFamily="34" charset="-34"/>
                <a:cs typeface="CordiaUPC" panose="020B0304020202020204" pitchFamily="34" charset="-34"/>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327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8235" r="18090"/>
          <a:stretch>
            <a:fillRect/>
          </a:stretch>
        </p:blipFill>
        <p:spPr>
          <a:xfrm>
            <a:off x="11696875" y="720871"/>
            <a:ext cx="8924508" cy="8845259"/>
          </a:xfrm>
          <a:prstGeom prst="rect">
            <a:avLst/>
          </a:prstGeom>
        </p:spPr>
      </p:pic>
      <p:grpSp>
        <p:nvGrpSpPr>
          <p:cNvPr id="3" name="Group 3"/>
          <p:cNvGrpSpPr/>
          <p:nvPr/>
        </p:nvGrpSpPr>
        <p:grpSpPr>
          <a:xfrm rot="-10800000">
            <a:off x="1028699" y="3679364"/>
            <a:ext cx="13302523" cy="5274135"/>
            <a:chOff x="0" y="0"/>
            <a:chExt cx="16100851" cy="5385476"/>
          </a:xfrm>
        </p:grpSpPr>
        <p:sp>
          <p:nvSpPr>
            <p:cNvPr id="4" name="Freeform 4"/>
            <p:cNvSpPr/>
            <p:nvPr/>
          </p:nvSpPr>
          <p:spPr>
            <a:xfrm>
              <a:off x="0" y="0"/>
              <a:ext cx="16100851" cy="5385476"/>
            </a:xfrm>
            <a:custGeom>
              <a:avLst/>
              <a:gdLst/>
              <a:ahLst/>
              <a:cxnLst/>
              <a:rect l="l" t="t" r="r" b="b"/>
              <a:pathLst>
                <a:path w="16100851" h="5385476">
                  <a:moveTo>
                    <a:pt x="1324610" y="0"/>
                  </a:moveTo>
                  <a:lnTo>
                    <a:pt x="0" y="0"/>
                  </a:lnTo>
                  <a:lnTo>
                    <a:pt x="0" y="4060866"/>
                  </a:lnTo>
                  <a:lnTo>
                    <a:pt x="1324610" y="5385476"/>
                  </a:lnTo>
                  <a:lnTo>
                    <a:pt x="16100851" y="5385476"/>
                  </a:lnTo>
                  <a:lnTo>
                    <a:pt x="16100851" y="0"/>
                  </a:lnTo>
                  <a:lnTo>
                    <a:pt x="1324610" y="0"/>
                  </a:lnTo>
                  <a:lnTo>
                    <a:pt x="1324610" y="0"/>
                  </a:lnTo>
                  <a:close/>
                </a:path>
              </a:pathLst>
            </a:custGeom>
            <a:solidFill>
              <a:srgbClr val="D7EDF6">
                <a:alpha val="97647"/>
              </a:srgbClr>
            </a:solidFill>
          </p:spPr>
        </p:sp>
      </p:grpSp>
      <p:sp>
        <p:nvSpPr>
          <p:cNvPr id="5" name="AutoShape 5"/>
          <p:cNvSpPr/>
          <p:nvPr/>
        </p:nvSpPr>
        <p:spPr>
          <a:xfrm rot="-5400000">
            <a:off x="-2287756" y="8105033"/>
            <a:ext cx="5589701" cy="0"/>
          </a:xfrm>
          <a:prstGeom prst="line">
            <a:avLst/>
          </a:prstGeom>
          <a:ln w="47625" cap="flat">
            <a:solidFill>
              <a:srgbClr val="182D88"/>
            </a:solidFill>
            <a:prstDash val="solid"/>
            <a:headEnd type="none" w="sm" len="sm"/>
            <a:tailEnd type="none" w="sm" len="sm"/>
          </a:ln>
        </p:spPr>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409355" y="3928295"/>
            <a:ext cx="2811400" cy="2811400"/>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281525" y="3928295"/>
            <a:ext cx="2811400" cy="28114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72875" y="4286245"/>
            <a:ext cx="1028700" cy="1028700"/>
          </a:xfrm>
          <a:prstGeom prst="rect">
            <a:avLst/>
          </a:prstGeom>
        </p:spPr>
      </p:pic>
      <p:sp>
        <p:nvSpPr>
          <p:cNvPr id="9" name="TextBox 9"/>
          <p:cNvSpPr txBox="1"/>
          <p:nvPr/>
        </p:nvSpPr>
        <p:spPr>
          <a:xfrm>
            <a:off x="1028699" y="1752600"/>
            <a:ext cx="10172875" cy="1638300"/>
          </a:xfrm>
          <a:prstGeom prst="rect">
            <a:avLst/>
          </a:prstGeom>
        </p:spPr>
        <p:txBody>
          <a:bodyPr wrap="square" lIns="0" tIns="0" rIns="0" bIns="0" rtlCol="0" anchor="t">
            <a:spAutoFit/>
          </a:bodyPr>
          <a:lstStyle/>
          <a:p>
            <a:pPr>
              <a:lnSpc>
                <a:spcPts val="6300"/>
              </a:lnSpc>
            </a:pPr>
            <a:r>
              <a:rPr lang="en" sz="6000" dirty="0">
                <a:solidFill>
                  <a:srgbClr val="F7F5FA"/>
                </a:solidFill>
                <a:cs typeface="Be Vietnam Bold"/>
              </a:rPr>
              <a:t>Important components of the Thai financial institution system</a:t>
            </a:r>
          </a:p>
        </p:txBody>
      </p:sp>
      <p:sp>
        <p:nvSpPr>
          <p:cNvPr id="10" name="TextBox 10"/>
          <p:cNvSpPr txBox="1"/>
          <p:nvPr/>
        </p:nvSpPr>
        <p:spPr>
          <a:xfrm>
            <a:off x="1352070" y="6845304"/>
            <a:ext cx="4925970" cy="714375"/>
          </a:xfrm>
          <a:prstGeom prst="rect">
            <a:avLst/>
          </a:prstGeom>
        </p:spPr>
        <p:txBody>
          <a:bodyPr lIns="0" tIns="0" rIns="0" bIns="0" rtlCol="0" anchor="t">
            <a:spAutoFit/>
          </a:bodyPr>
          <a:lstStyle/>
          <a:p>
            <a:pPr algn="ctr">
              <a:lnSpc>
                <a:spcPts val="5999"/>
              </a:lnSpc>
            </a:pPr>
            <a:r>
              <a:rPr lang="en" sz="3999" spc="299">
                <a:solidFill>
                  <a:srgbClr val="003274"/>
                </a:solidFill>
                <a:latin typeface="Roboto"/>
              </a:rPr>
              <a:t>1. Depository institutions</a:t>
            </a:r>
          </a:p>
        </p:txBody>
      </p:sp>
      <p:sp>
        <p:nvSpPr>
          <p:cNvPr id="11" name="TextBox 11"/>
          <p:cNvSpPr txBox="1"/>
          <p:nvPr/>
        </p:nvSpPr>
        <p:spPr>
          <a:xfrm>
            <a:off x="6831634" y="6845304"/>
            <a:ext cx="7317343" cy="1461939"/>
          </a:xfrm>
          <a:prstGeom prst="rect">
            <a:avLst/>
          </a:prstGeom>
        </p:spPr>
        <p:txBody>
          <a:bodyPr lIns="0" tIns="0" rIns="0" bIns="0" rtlCol="0" anchor="t">
            <a:spAutoFit/>
          </a:bodyPr>
          <a:lstStyle/>
          <a:p>
            <a:pPr algn="ctr">
              <a:lnSpc>
                <a:spcPts val="5999"/>
              </a:lnSpc>
            </a:pPr>
            <a:r>
              <a:rPr lang="en" sz="3200" spc="299" dirty="0">
                <a:solidFill>
                  <a:srgbClr val="003274"/>
                </a:solidFill>
                <a:latin typeface="Roboto"/>
              </a:rPr>
              <a:t>2. Financial institutions that do not accept deposits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274"/>
        </a:solidFill>
        <a:effectLst/>
      </p:bgPr>
    </p:bg>
    <p:spTree>
      <p:nvGrpSpPr>
        <p:cNvPr id="1" name=""/>
        <p:cNvGrpSpPr/>
        <p:nvPr/>
      </p:nvGrpSpPr>
      <p:grpSpPr>
        <a:xfrm>
          <a:off x="0" y="0"/>
          <a:ext cx="0" cy="0"/>
          <a:chOff x="0" y="0"/>
          <a:chExt cx="0" cy="0"/>
        </a:xfrm>
      </p:grpSpPr>
      <p:grpSp>
        <p:nvGrpSpPr>
          <p:cNvPr id="2" name="Group 2"/>
          <p:cNvGrpSpPr/>
          <p:nvPr/>
        </p:nvGrpSpPr>
        <p:grpSpPr>
          <a:xfrm>
            <a:off x="5186782" y="0"/>
            <a:ext cx="13101218" cy="10435824"/>
            <a:chOff x="0" y="0"/>
            <a:chExt cx="3450527" cy="2748530"/>
          </a:xfrm>
        </p:grpSpPr>
        <p:sp>
          <p:nvSpPr>
            <p:cNvPr id="3" name="Freeform 3"/>
            <p:cNvSpPr/>
            <p:nvPr/>
          </p:nvSpPr>
          <p:spPr>
            <a:xfrm>
              <a:off x="0" y="0"/>
              <a:ext cx="3450527" cy="2748530"/>
            </a:xfrm>
            <a:custGeom>
              <a:avLst/>
              <a:gdLst/>
              <a:ahLst/>
              <a:cxnLst/>
              <a:rect l="l" t="t" r="r" b="b"/>
              <a:pathLst>
                <a:path w="3450527" h="2748530">
                  <a:moveTo>
                    <a:pt x="0" y="0"/>
                  </a:moveTo>
                  <a:lnTo>
                    <a:pt x="3450527" y="0"/>
                  </a:lnTo>
                  <a:lnTo>
                    <a:pt x="3450527" y="2748530"/>
                  </a:lnTo>
                  <a:lnTo>
                    <a:pt x="0" y="2748530"/>
                  </a:lnTo>
                  <a:close/>
                </a:path>
              </a:pathLst>
            </a:custGeom>
            <a:solidFill>
              <a:srgbClr val="D7EDF6">
                <a:alpha val="73725"/>
              </a:srgbClr>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nSpc>
                  <a:spcPts val="2659"/>
                </a:lnSpc>
              </a:pPr>
              <a:endParaRPr/>
            </a:p>
          </p:txBody>
        </p:sp>
      </p:grpSp>
      <p:grpSp>
        <p:nvGrpSpPr>
          <p:cNvPr id="5" name="Group 5"/>
          <p:cNvGrpSpPr/>
          <p:nvPr/>
        </p:nvGrpSpPr>
        <p:grpSpPr>
          <a:xfrm>
            <a:off x="12213980" y="-23996"/>
            <a:ext cx="5293167" cy="4880369"/>
            <a:chOff x="0" y="-410560"/>
            <a:chExt cx="7057556" cy="6507159"/>
          </a:xfrm>
        </p:grpSpPr>
        <p:grpSp>
          <p:nvGrpSpPr>
            <p:cNvPr id="6" name="Group 6"/>
            <p:cNvGrpSpPr/>
            <p:nvPr/>
          </p:nvGrpSpPr>
          <p:grpSpPr>
            <a:xfrm>
              <a:off x="0" y="-410560"/>
              <a:ext cx="7057556" cy="6507159"/>
              <a:chOff x="0" y="-57150"/>
              <a:chExt cx="982414" cy="905798"/>
            </a:xfrm>
          </p:grpSpPr>
          <p:sp>
            <p:nvSpPr>
              <p:cNvPr id="7" name="Freeform 7"/>
              <p:cNvSpPr/>
              <p:nvPr/>
            </p:nvSpPr>
            <p:spPr>
              <a:xfrm>
                <a:off x="0" y="0"/>
                <a:ext cx="982414" cy="848648"/>
              </a:xfrm>
              <a:custGeom>
                <a:avLst/>
                <a:gdLst/>
                <a:ahLst/>
                <a:cxnLst/>
                <a:rect l="l" t="t" r="r" b="b"/>
                <a:pathLst>
                  <a:path w="933300" h="848648">
                    <a:moveTo>
                      <a:pt x="0" y="0"/>
                    </a:moveTo>
                    <a:lnTo>
                      <a:pt x="933300" y="0"/>
                    </a:lnTo>
                    <a:lnTo>
                      <a:pt x="933300" y="848648"/>
                    </a:lnTo>
                    <a:lnTo>
                      <a:pt x="0" y="848648"/>
                    </a:lnTo>
                    <a:close/>
                  </a:path>
                </a:pathLst>
              </a:custGeom>
              <a:solidFill>
                <a:srgbClr val="003274"/>
              </a:solidFill>
            </p:spPr>
          </p:sp>
          <p:sp>
            <p:nvSpPr>
              <p:cNvPr id="8" name="TextBox 8"/>
              <p:cNvSpPr txBox="1"/>
              <p:nvPr/>
            </p:nvSpPr>
            <p:spPr>
              <a:xfrm>
                <a:off x="0" y="-57150"/>
                <a:ext cx="812800" cy="869950"/>
              </a:xfrm>
              <a:prstGeom prst="rect">
                <a:avLst/>
              </a:prstGeom>
            </p:spPr>
            <p:txBody>
              <a:bodyPr lIns="72087" tIns="72087" rIns="72087" bIns="72087" rtlCol="0" anchor="ctr"/>
              <a:lstStyle/>
              <a:p>
                <a:pPr algn="ctr">
                  <a:lnSpc>
                    <a:spcPts val="3774"/>
                  </a:lnSpc>
                </a:pPr>
                <a:endParaRPr/>
              </a:p>
            </p:txBody>
          </p:sp>
        </p:grpSp>
        <p:sp>
          <p:nvSpPr>
            <p:cNvPr id="9" name="TextBox 9"/>
            <p:cNvSpPr txBox="1"/>
            <p:nvPr/>
          </p:nvSpPr>
          <p:spPr>
            <a:xfrm>
              <a:off x="173893" y="78635"/>
              <a:ext cx="6810193" cy="2308324"/>
            </a:xfrm>
            <a:prstGeom prst="rect">
              <a:avLst/>
            </a:prstGeom>
          </p:spPr>
          <p:txBody>
            <a:bodyPr wrap="square" lIns="0" tIns="0" rIns="0" bIns="0" rtlCol="0" anchor="t">
              <a:spAutoFit/>
            </a:bodyPr>
            <a:lstStyle/>
            <a:p>
              <a:pPr>
                <a:lnSpc>
                  <a:spcPts val="4469"/>
                </a:lnSpc>
              </a:pPr>
              <a:r>
                <a:rPr lang="en" sz="4257" spc="-187" dirty="0">
                  <a:solidFill>
                    <a:srgbClr val="F7F5FA"/>
                  </a:solidFill>
                  <a:latin typeface="Be Vietnam Bold"/>
                </a:rPr>
                <a:t>2. Depository Specialized Financial Institutions</a:t>
              </a:r>
            </a:p>
          </p:txBody>
        </p:sp>
        <p:sp>
          <p:nvSpPr>
            <p:cNvPr id="10" name="TextBox 10"/>
            <p:cNvSpPr txBox="1"/>
            <p:nvPr/>
          </p:nvSpPr>
          <p:spPr>
            <a:xfrm>
              <a:off x="286031" y="2415435"/>
              <a:ext cx="6695061" cy="2872581"/>
            </a:xfrm>
            <a:prstGeom prst="rect">
              <a:avLst/>
            </a:prstGeom>
          </p:spPr>
          <p:txBody>
            <a:bodyPr wrap="square" lIns="0" tIns="0" rIns="0" bIns="0" rtlCol="0" anchor="t">
              <a:spAutoFit/>
            </a:bodyPr>
            <a:lstStyle/>
            <a:p>
              <a:pPr>
                <a:lnSpc>
                  <a:spcPts val="4171"/>
                </a:lnSpc>
              </a:pPr>
              <a:r>
                <a:rPr lang="en" sz="3200" dirty="0" err="1">
                  <a:solidFill>
                    <a:srgbClr val="F7F5FA"/>
                  </a:solidFill>
                  <a:latin typeface="CordiaUPC" panose="020B0304020202020204" pitchFamily="34" charset="-34"/>
                  <a:cs typeface="CordiaUPC" panose="020B0304020202020204" pitchFamily="34" charset="-34"/>
                </a:rPr>
                <a:t>which has a specific law for its establishment </a:t>
              </a:r>
              <a:r>
                <a:rPr lang="en" sz="3200" dirty="0">
                  <a:solidFill>
                    <a:srgbClr val="F7F5FA"/>
                  </a:solidFill>
                  <a:latin typeface="CordiaUPC" panose="020B0304020202020204" pitchFamily="34" charset="-34"/>
                  <a:cs typeface="CordiaUPC" panose="020B0304020202020204" pitchFamily="34" charset="-34"/>
                </a:rPr>
                <a:t>The objective is to respond to the government's specific promotion and development policy.</a:t>
              </a:r>
            </a:p>
          </p:txBody>
        </p:sp>
      </p:grpSp>
      <p:grpSp>
        <p:nvGrpSpPr>
          <p:cNvPr id="11" name="Group 11"/>
          <p:cNvGrpSpPr/>
          <p:nvPr/>
        </p:nvGrpSpPr>
        <p:grpSpPr>
          <a:xfrm>
            <a:off x="6103699" y="4722730"/>
            <a:ext cx="5096811" cy="5237408"/>
            <a:chOff x="0" y="-346777"/>
            <a:chExt cx="6795748" cy="6983212"/>
          </a:xfrm>
        </p:grpSpPr>
        <p:grpSp>
          <p:nvGrpSpPr>
            <p:cNvPr id="12" name="Group 12"/>
            <p:cNvGrpSpPr/>
            <p:nvPr/>
          </p:nvGrpSpPr>
          <p:grpSpPr>
            <a:xfrm>
              <a:off x="0" y="-346777"/>
              <a:ext cx="6795748" cy="6983212"/>
              <a:chOff x="0" y="-47625"/>
              <a:chExt cx="933300" cy="959045"/>
            </a:xfrm>
          </p:grpSpPr>
          <p:sp>
            <p:nvSpPr>
              <p:cNvPr id="13" name="Freeform 13"/>
              <p:cNvSpPr/>
              <p:nvPr/>
            </p:nvSpPr>
            <p:spPr>
              <a:xfrm>
                <a:off x="0" y="0"/>
                <a:ext cx="933300" cy="911420"/>
              </a:xfrm>
              <a:custGeom>
                <a:avLst/>
                <a:gdLst/>
                <a:ahLst/>
                <a:cxnLst/>
                <a:rect l="l" t="t" r="r" b="b"/>
                <a:pathLst>
                  <a:path w="933300" h="911420">
                    <a:moveTo>
                      <a:pt x="0" y="0"/>
                    </a:moveTo>
                    <a:lnTo>
                      <a:pt x="933300" y="0"/>
                    </a:lnTo>
                    <a:lnTo>
                      <a:pt x="933300" y="911420"/>
                    </a:lnTo>
                    <a:lnTo>
                      <a:pt x="0" y="911420"/>
                    </a:lnTo>
                    <a:close/>
                  </a:path>
                </a:pathLst>
              </a:custGeom>
              <a:solidFill>
                <a:srgbClr val="003274"/>
              </a:soli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3825"/>
                  </a:lnSpc>
                </a:pPr>
                <a:endParaRPr/>
              </a:p>
            </p:txBody>
          </p:sp>
        </p:grpSp>
        <p:sp>
          <p:nvSpPr>
            <p:cNvPr id="15" name="TextBox 15"/>
            <p:cNvSpPr txBox="1"/>
            <p:nvPr/>
          </p:nvSpPr>
          <p:spPr>
            <a:xfrm>
              <a:off x="351909" y="603981"/>
              <a:ext cx="6114410" cy="1550300"/>
            </a:xfrm>
            <a:prstGeom prst="rect">
              <a:avLst/>
            </a:prstGeom>
          </p:spPr>
          <p:txBody>
            <a:bodyPr lIns="0" tIns="0" rIns="0" bIns="0" rtlCol="0" anchor="t">
              <a:spAutoFit/>
            </a:bodyPr>
            <a:lstStyle/>
            <a:p>
              <a:pPr>
                <a:lnSpc>
                  <a:spcPts val="4530"/>
                </a:lnSpc>
              </a:pPr>
              <a:r>
                <a:rPr lang="en" sz="4314" spc="-138">
                  <a:solidFill>
                    <a:srgbClr val="F7F5FA"/>
                  </a:solidFill>
                  <a:latin typeface="Be Vietnam Bold"/>
                </a:rPr>
                <a:t>3. Savings Cooperatives and Credit Unions</a:t>
              </a:r>
            </a:p>
          </p:txBody>
        </p:sp>
        <p:sp>
          <p:nvSpPr>
            <p:cNvPr id="16" name="TextBox 16"/>
            <p:cNvSpPr txBox="1"/>
            <p:nvPr/>
          </p:nvSpPr>
          <p:spPr>
            <a:xfrm>
              <a:off x="351909" y="2929669"/>
              <a:ext cx="6114411" cy="2872582"/>
            </a:xfrm>
            <a:prstGeom prst="rect">
              <a:avLst/>
            </a:prstGeom>
          </p:spPr>
          <p:txBody>
            <a:bodyPr lIns="0" tIns="0" rIns="0" bIns="0" rtlCol="0" anchor="t">
              <a:spAutoFit/>
            </a:bodyPr>
            <a:lstStyle/>
            <a:p>
              <a:pPr>
                <a:lnSpc>
                  <a:spcPts val="4228"/>
                </a:lnSpc>
              </a:pPr>
              <a:r>
                <a:rPr lang="en" sz="3200" dirty="0" err="1">
                  <a:solidFill>
                    <a:srgbClr val="F7F5FA"/>
                  </a:solidFill>
                  <a:latin typeface="CordiaUPC" panose="020B0304020202020204" pitchFamily="34" charset="-34"/>
                  <a:cs typeface="CordiaUPC" panose="020B0304020202020204" pitchFamily="34" charset="-34"/>
                </a:rPr>
                <a:t>Established voluntarily</a:t>
              </a:r>
              <a:endParaRPr lang="en-US" sz="3200" dirty="0">
                <a:solidFill>
                  <a:srgbClr val="F7F5FA"/>
                </a:solidFill>
                <a:latin typeface="CordiaUPC" panose="020B0304020202020204" pitchFamily="34" charset="-34"/>
                <a:cs typeface="CordiaUPC" panose="020B0304020202020204" pitchFamily="34" charset="-34"/>
              </a:endParaRPr>
            </a:p>
            <a:p>
              <a:pPr>
                <a:lnSpc>
                  <a:spcPts val="4228"/>
                </a:lnSpc>
              </a:pPr>
              <a:r>
                <a:rPr lang="en" sz="3200" spc="-123" dirty="0" err="1">
                  <a:solidFill>
                    <a:srgbClr val="F7F5FA"/>
                  </a:solidFill>
                  <a:latin typeface="CordiaUPC" panose="020B0304020202020204" pitchFamily="34" charset="-34"/>
                  <a:cs typeface="CordiaUPC" panose="020B0304020202020204" pitchFamily="34" charset="-34"/>
                </a:rPr>
                <a:t>Members in the same relationship</a:t>
              </a:r>
              <a:r>
                <a:rPr lang="en" sz="3200" spc="-123" dirty="0">
                  <a:solidFill>
                    <a:srgbClr val="F7F5FA"/>
                  </a:solidFill>
                  <a:latin typeface="CordiaUPC" panose="020B0304020202020204" pitchFamily="34" charset="-34"/>
                  <a:cs typeface="CordiaUPC" panose="020B0304020202020204" pitchFamily="34" charset="-34"/>
                </a:rPr>
                <a:t> </a:t>
              </a:r>
            </a:p>
            <a:p>
              <a:pPr>
                <a:lnSpc>
                  <a:spcPts val="4228"/>
                </a:lnSpc>
              </a:pPr>
              <a:r>
                <a:rPr lang="en" sz="3200" dirty="0">
                  <a:solidFill>
                    <a:srgbClr val="F7F5FA"/>
                  </a:solidFill>
                  <a:latin typeface="CordiaUPC" panose="020B0304020202020204" pitchFamily="34" charset="-34"/>
                  <a:cs typeface="CordiaUPC" panose="020B0304020202020204" pitchFamily="34" charset="-34"/>
                </a:rPr>
                <a:t>Members will accumulate assets together as working capital for members to use as borrowers.</a:t>
              </a:r>
            </a:p>
          </p:txBody>
        </p:sp>
      </p:grpSp>
      <p:grpSp>
        <p:nvGrpSpPr>
          <p:cNvPr id="17" name="Group 17"/>
          <p:cNvGrpSpPr/>
          <p:nvPr/>
        </p:nvGrpSpPr>
        <p:grpSpPr>
          <a:xfrm>
            <a:off x="12230755" y="5076825"/>
            <a:ext cx="5276390" cy="4894277"/>
            <a:chOff x="0" y="0"/>
            <a:chExt cx="6682359" cy="6525703"/>
          </a:xfrm>
        </p:grpSpPr>
        <p:grpSp>
          <p:nvGrpSpPr>
            <p:cNvPr id="18" name="Group 18"/>
            <p:cNvGrpSpPr/>
            <p:nvPr/>
          </p:nvGrpSpPr>
          <p:grpSpPr>
            <a:xfrm>
              <a:off x="0" y="0"/>
              <a:ext cx="6682359" cy="6525703"/>
              <a:chOff x="0" y="0"/>
              <a:chExt cx="933300" cy="911420"/>
            </a:xfrm>
          </p:grpSpPr>
          <p:sp>
            <p:nvSpPr>
              <p:cNvPr id="19" name="Freeform 19"/>
              <p:cNvSpPr/>
              <p:nvPr/>
            </p:nvSpPr>
            <p:spPr>
              <a:xfrm>
                <a:off x="0" y="0"/>
                <a:ext cx="933300" cy="911420"/>
              </a:xfrm>
              <a:custGeom>
                <a:avLst/>
                <a:gdLst/>
                <a:ahLst/>
                <a:cxnLst/>
                <a:rect l="l" t="t" r="r" b="b"/>
                <a:pathLst>
                  <a:path w="933300" h="911420">
                    <a:moveTo>
                      <a:pt x="0" y="0"/>
                    </a:moveTo>
                    <a:lnTo>
                      <a:pt x="933300" y="0"/>
                    </a:lnTo>
                    <a:lnTo>
                      <a:pt x="933300" y="911420"/>
                    </a:lnTo>
                    <a:lnTo>
                      <a:pt x="0" y="911420"/>
                    </a:lnTo>
                    <a:close/>
                  </a:path>
                </a:pathLst>
              </a:custGeom>
              <a:solidFill>
                <a:srgbClr val="003274"/>
              </a:solidFill>
            </p:spPr>
          </p:sp>
          <p:sp>
            <p:nvSpPr>
              <p:cNvPr id="20" name="TextBox 20"/>
              <p:cNvSpPr txBox="1"/>
              <p:nvPr/>
            </p:nvSpPr>
            <p:spPr>
              <a:xfrm>
                <a:off x="0" y="-57150"/>
                <a:ext cx="812800" cy="869950"/>
              </a:xfrm>
              <a:prstGeom prst="rect">
                <a:avLst/>
              </a:prstGeom>
            </p:spPr>
            <p:txBody>
              <a:bodyPr lIns="50800" tIns="50800" rIns="50800" bIns="50800" rtlCol="0" anchor="ctr"/>
              <a:lstStyle/>
              <a:p>
                <a:pPr algn="ctr">
                  <a:lnSpc>
                    <a:spcPts val="3762"/>
                  </a:lnSpc>
                </a:pPr>
                <a:endParaRPr/>
              </a:p>
            </p:txBody>
          </p:sp>
        </p:grpSp>
        <p:sp>
          <p:nvSpPr>
            <p:cNvPr id="21" name="TextBox 21"/>
            <p:cNvSpPr txBox="1"/>
            <p:nvPr/>
          </p:nvSpPr>
          <p:spPr>
            <a:xfrm>
              <a:off x="308689" y="612844"/>
              <a:ext cx="6012389" cy="1598918"/>
            </a:xfrm>
            <a:prstGeom prst="rect">
              <a:avLst/>
            </a:prstGeom>
          </p:spPr>
          <p:txBody>
            <a:bodyPr lIns="0" tIns="0" rIns="0" bIns="0" rtlCol="0" anchor="t">
              <a:spAutoFit/>
            </a:bodyPr>
            <a:lstStyle/>
            <a:p>
              <a:pPr>
                <a:lnSpc>
                  <a:spcPts val="4603"/>
                </a:lnSpc>
              </a:pPr>
              <a:r>
                <a:rPr lang="en" sz="4384">
                  <a:solidFill>
                    <a:srgbClr val="F7F5FA"/>
                  </a:solidFill>
                  <a:latin typeface="Be Vietnam Bold"/>
                </a:rPr>
                <a:t>4. Money market funds</a:t>
              </a:r>
            </a:p>
          </p:txBody>
        </p:sp>
        <p:sp>
          <p:nvSpPr>
            <p:cNvPr id="22" name="TextBox 22"/>
            <p:cNvSpPr txBox="1"/>
            <p:nvPr/>
          </p:nvSpPr>
          <p:spPr>
            <a:xfrm>
              <a:off x="308689" y="2231772"/>
              <a:ext cx="6012390" cy="2154436"/>
            </a:xfrm>
            <a:prstGeom prst="rect">
              <a:avLst/>
            </a:prstGeom>
          </p:spPr>
          <p:txBody>
            <a:bodyPr lIns="0" tIns="0" rIns="0" bIns="0" rtlCol="0" anchor="t">
              <a:spAutoFit/>
            </a:bodyPr>
            <a:lstStyle/>
            <a:p>
              <a:pPr>
                <a:lnSpc>
                  <a:spcPts val="4158"/>
                </a:lnSpc>
              </a:pPr>
              <a:r>
                <a:rPr lang="en" sz="3200" dirty="0" err="1">
                  <a:solidFill>
                    <a:srgbClr val="F7F5FA"/>
                  </a:solidFill>
                  <a:latin typeface="CordiaUPC" panose="020B0304020202020204" pitchFamily="34" charset="-34"/>
                  <a:cs typeface="CordiaUPC" panose="020B0304020202020204" pitchFamily="34" charset="-34"/>
                </a:rPr>
                <a:t>It is a mutual fund that focuses on investing in bank deposits.</a:t>
              </a:r>
              <a:r>
                <a:rPr lang="en" sz="3200" dirty="0">
                  <a:solidFill>
                    <a:srgbClr val="F7F5FA"/>
                  </a:solidFill>
                  <a:latin typeface="CordiaUPC" panose="020B0304020202020204" pitchFamily="34" charset="-34"/>
                  <a:cs typeface="CordiaUPC" panose="020B0304020202020204" pitchFamily="34" charset="-34"/>
                </a:rPr>
                <a:t> </a:t>
              </a:r>
              <a:r>
                <a:rPr lang="en" sz="3200" dirty="0" err="1">
                  <a:solidFill>
                    <a:srgbClr val="F7F5FA"/>
                  </a:solidFill>
                  <a:latin typeface="CordiaUPC" panose="020B0304020202020204" pitchFamily="34" charset="-34"/>
                  <a:cs typeface="CordiaUPC" panose="020B0304020202020204" pitchFamily="34" charset="-34"/>
                </a:rPr>
                <a:t>or bond</a:t>
              </a:r>
              <a:r>
                <a:rPr lang="en" sz="3200" dirty="0">
                  <a:solidFill>
                    <a:srgbClr val="F7F5FA"/>
                  </a:solidFill>
                  <a:latin typeface="CordiaUPC" panose="020B0304020202020204" pitchFamily="34" charset="-34"/>
                  <a:cs typeface="CordiaUPC" panose="020B0304020202020204" pitchFamily="34" charset="-34"/>
                </a:rPr>
                <a:t> </a:t>
              </a:r>
              <a:r>
                <a:rPr lang="en" sz="3200" dirty="0" err="1">
                  <a:solidFill>
                    <a:srgbClr val="F7F5FA"/>
                  </a:solidFill>
                  <a:latin typeface="CordiaUPC" panose="020B0304020202020204" pitchFamily="34" charset="-34"/>
                  <a:cs typeface="CordiaUPC" panose="020B0304020202020204" pitchFamily="34" charset="-34"/>
                </a:rPr>
                <a:t>Short-term with residual maturity of not more than </a:t>
              </a:r>
              <a:r>
                <a:rPr lang="en" sz="3200" dirty="0">
                  <a:solidFill>
                    <a:srgbClr val="F7F5FA"/>
                  </a:solidFill>
                  <a:latin typeface="CordiaUPC" panose="020B0304020202020204" pitchFamily="34" charset="-34"/>
                  <a:cs typeface="CordiaUPC" panose="020B0304020202020204" pitchFamily="34" charset="-34"/>
                </a:rPr>
                <a:t>1 </a:t>
              </a:r>
              <a:r>
                <a:rPr lang="en" sz="3200" dirty="0" err="1">
                  <a:solidFill>
                    <a:srgbClr val="F7F5FA"/>
                  </a:solidFill>
                  <a:latin typeface="CordiaUPC" panose="020B0304020202020204" pitchFamily="34" charset="-34"/>
                  <a:cs typeface="CordiaUPC" panose="020B0304020202020204" pitchFamily="34" charset="-34"/>
                </a:rPr>
                <a:t>year</a:t>
              </a:r>
              <a:r>
                <a:rPr lang="en" sz="3200" dirty="0">
                  <a:solidFill>
                    <a:srgbClr val="F7F5FA"/>
                  </a:solidFill>
                  <a:latin typeface="CordiaUPC" panose="020B0304020202020204" pitchFamily="34" charset="-34"/>
                  <a:cs typeface="CordiaUPC" panose="020B0304020202020204" pitchFamily="34" charset="-34"/>
                </a:rPr>
                <a:t> </a:t>
              </a:r>
            </a:p>
          </p:txBody>
        </p:sp>
      </p:grpSp>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37195" y="4660075"/>
            <a:ext cx="2811400" cy="2811400"/>
          </a:xfrm>
          <a:prstGeom prst="rect">
            <a:avLst/>
          </a:prstGeom>
        </p:spPr>
      </p:pic>
      <p:grpSp>
        <p:nvGrpSpPr>
          <p:cNvPr id="24" name="Group 24"/>
          <p:cNvGrpSpPr/>
          <p:nvPr/>
        </p:nvGrpSpPr>
        <p:grpSpPr>
          <a:xfrm>
            <a:off x="6103699" y="180735"/>
            <a:ext cx="5183021" cy="4675638"/>
            <a:chOff x="0" y="0"/>
            <a:chExt cx="6910694" cy="6234184"/>
          </a:xfrm>
        </p:grpSpPr>
        <p:grpSp>
          <p:nvGrpSpPr>
            <p:cNvPr id="25" name="Group 25"/>
            <p:cNvGrpSpPr/>
            <p:nvPr/>
          </p:nvGrpSpPr>
          <p:grpSpPr>
            <a:xfrm>
              <a:off x="0" y="0"/>
              <a:ext cx="6738802" cy="6096599"/>
              <a:chOff x="0" y="0"/>
              <a:chExt cx="933300" cy="844357"/>
            </a:xfrm>
          </p:grpSpPr>
          <p:sp>
            <p:nvSpPr>
              <p:cNvPr id="26" name="Freeform 26"/>
              <p:cNvSpPr/>
              <p:nvPr/>
            </p:nvSpPr>
            <p:spPr>
              <a:xfrm>
                <a:off x="0" y="0"/>
                <a:ext cx="933300" cy="844357"/>
              </a:xfrm>
              <a:custGeom>
                <a:avLst/>
                <a:gdLst/>
                <a:ahLst/>
                <a:cxnLst/>
                <a:rect l="l" t="t" r="r" b="b"/>
                <a:pathLst>
                  <a:path w="933300" h="844357">
                    <a:moveTo>
                      <a:pt x="0" y="0"/>
                    </a:moveTo>
                    <a:lnTo>
                      <a:pt x="933300" y="0"/>
                    </a:lnTo>
                    <a:lnTo>
                      <a:pt x="933300" y="844357"/>
                    </a:lnTo>
                    <a:lnTo>
                      <a:pt x="0" y="844357"/>
                    </a:lnTo>
                    <a:close/>
                  </a:path>
                </a:pathLst>
              </a:custGeom>
              <a:solidFill>
                <a:srgbClr val="003274"/>
              </a:solidFill>
            </p:spPr>
          </p:sp>
          <p:sp>
            <p:nvSpPr>
              <p:cNvPr id="27" name="TextBox 27"/>
              <p:cNvSpPr txBox="1"/>
              <p:nvPr/>
            </p:nvSpPr>
            <p:spPr>
              <a:xfrm>
                <a:off x="0" y="-57150"/>
                <a:ext cx="812800" cy="869950"/>
              </a:xfrm>
              <a:prstGeom prst="rect">
                <a:avLst/>
              </a:prstGeom>
            </p:spPr>
            <p:txBody>
              <a:bodyPr lIns="72454" tIns="72454" rIns="72454" bIns="72454" rtlCol="0" anchor="ctr"/>
              <a:lstStyle/>
              <a:p>
                <a:pPr algn="ctr">
                  <a:lnSpc>
                    <a:spcPts val="3793"/>
                  </a:lnSpc>
                </a:pPr>
                <a:endParaRPr/>
              </a:p>
            </p:txBody>
          </p:sp>
        </p:grpSp>
        <p:sp>
          <p:nvSpPr>
            <p:cNvPr id="28" name="TextBox 28"/>
            <p:cNvSpPr txBox="1"/>
            <p:nvPr/>
          </p:nvSpPr>
          <p:spPr>
            <a:xfrm>
              <a:off x="348960" y="419420"/>
              <a:ext cx="6063173" cy="784655"/>
            </a:xfrm>
            <a:prstGeom prst="rect">
              <a:avLst/>
            </a:prstGeom>
          </p:spPr>
          <p:txBody>
            <a:bodyPr lIns="0" tIns="0" rIns="0" bIns="0" rtlCol="0" anchor="t">
              <a:spAutoFit/>
            </a:bodyPr>
            <a:lstStyle/>
            <a:p>
              <a:pPr>
                <a:lnSpc>
                  <a:spcPts val="4492"/>
                </a:lnSpc>
              </a:pPr>
              <a:r>
                <a:rPr lang="en" sz="4278" dirty="0">
                  <a:solidFill>
                    <a:srgbClr val="F7F5FA"/>
                  </a:solidFill>
                  <a:latin typeface="Be Vietnam Bold"/>
                </a:rPr>
                <a:t>1. Commercial Bank</a:t>
              </a:r>
            </a:p>
          </p:txBody>
        </p:sp>
        <p:sp>
          <p:nvSpPr>
            <p:cNvPr id="29" name="TextBox 29"/>
            <p:cNvSpPr txBox="1"/>
            <p:nvPr/>
          </p:nvSpPr>
          <p:spPr>
            <a:xfrm>
              <a:off x="348960" y="2248220"/>
              <a:ext cx="6063173" cy="2154436"/>
            </a:xfrm>
            <a:prstGeom prst="rect">
              <a:avLst/>
            </a:prstGeom>
          </p:spPr>
          <p:txBody>
            <a:bodyPr lIns="0" tIns="0" rIns="0" bIns="0" rtlCol="0" anchor="t">
              <a:spAutoFit/>
            </a:bodyPr>
            <a:lstStyle/>
            <a:p>
              <a:pPr>
                <a:lnSpc>
                  <a:spcPts val="4193"/>
                </a:lnSpc>
              </a:pPr>
              <a:r>
                <a:rPr lang="en" sz="3200" dirty="0">
                  <a:solidFill>
                    <a:srgbClr val="F7F5FA"/>
                  </a:solidFill>
                  <a:latin typeface="CordiaUPC" panose="020B0304020202020204" pitchFamily="34" charset="-34"/>
                  <a:cs typeface="CordiaUPC" panose="020B0304020202020204" pitchFamily="34" charset="-34"/>
                </a:rPr>
                <a:t>To be the main intermediary in mobilizing deposits from depositors to provide credit to the household and business sectors.</a:t>
              </a:r>
            </a:p>
          </p:txBody>
        </p:sp>
        <p:pic>
          <p:nvPicPr>
            <p:cNvPr id="30" name="Picture 3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560701" y="4285826"/>
              <a:ext cx="2349993" cy="1948358"/>
            </a:xfrm>
            <a:prstGeom prst="rect">
              <a:avLst/>
            </a:prstGeom>
          </p:spPr>
        </p:pic>
      </p:grpSp>
      <p:pic>
        <p:nvPicPr>
          <p:cNvPr id="31" name="Picture 3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029638" y="8615584"/>
            <a:ext cx="1477507" cy="1285431"/>
          </a:xfrm>
          <a:prstGeom prst="rect">
            <a:avLst/>
          </a:prstGeom>
        </p:spPr>
      </p:pic>
      <p:pic>
        <p:nvPicPr>
          <p:cNvPr id="32" name="Picture 3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360136" y="9175240"/>
            <a:ext cx="1070385" cy="987430"/>
          </a:xfrm>
          <a:prstGeom prst="rect">
            <a:avLst/>
          </a:prstGeom>
        </p:spPr>
      </p:pic>
      <p:pic>
        <p:nvPicPr>
          <p:cNvPr id="33" name="Picture 3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535400" y="3595987"/>
            <a:ext cx="1561710" cy="1547513"/>
          </a:xfrm>
          <a:prstGeom prst="rect">
            <a:avLst/>
          </a:prstGeom>
        </p:spPr>
      </p:pic>
      <p:sp>
        <p:nvSpPr>
          <p:cNvPr id="34" name="TextBox 34"/>
          <p:cNvSpPr txBox="1"/>
          <p:nvPr/>
        </p:nvSpPr>
        <p:spPr>
          <a:xfrm>
            <a:off x="242703" y="3390900"/>
            <a:ext cx="4800385" cy="607696"/>
          </a:xfrm>
          <a:prstGeom prst="rect">
            <a:avLst/>
          </a:prstGeom>
        </p:spPr>
        <p:txBody>
          <a:bodyPr lIns="0" tIns="0" rIns="0" bIns="0" rtlCol="0" anchor="t">
            <a:spAutoFit/>
          </a:bodyPr>
          <a:lstStyle/>
          <a:p>
            <a:pPr algn="ctr">
              <a:lnSpc>
                <a:spcPts val="4620"/>
              </a:lnSpc>
            </a:pPr>
            <a:r>
              <a:rPr lang="en" sz="4400" dirty="0">
                <a:solidFill>
                  <a:srgbClr val="F7F5FA"/>
                </a:solidFill>
                <a:latin typeface="Be Vietnam Bold"/>
              </a:rPr>
              <a:t>1. Depository institutions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274"/>
        </a:solidFill>
        <a:effectLst/>
      </p:bgPr>
    </p:bg>
    <p:spTree>
      <p:nvGrpSpPr>
        <p:cNvPr id="1" name=""/>
        <p:cNvGrpSpPr/>
        <p:nvPr/>
      </p:nvGrpSpPr>
      <p:grpSpPr>
        <a:xfrm>
          <a:off x="0" y="0"/>
          <a:ext cx="0" cy="0"/>
          <a:chOff x="0" y="0"/>
          <a:chExt cx="0" cy="0"/>
        </a:xfrm>
      </p:grpSpPr>
      <p:grpSp>
        <p:nvGrpSpPr>
          <p:cNvPr id="2" name="Group 2"/>
          <p:cNvGrpSpPr/>
          <p:nvPr/>
        </p:nvGrpSpPr>
        <p:grpSpPr>
          <a:xfrm>
            <a:off x="5589922" y="-148824"/>
            <a:ext cx="13101218" cy="10435824"/>
            <a:chOff x="0" y="0"/>
            <a:chExt cx="3450527" cy="2748530"/>
          </a:xfrm>
        </p:grpSpPr>
        <p:sp>
          <p:nvSpPr>
            <p:cNvPr id="3" name="Freeform 3"/>
            <p:cNvSpPr/>
            <p:nvPr/>
          </p:nvSpPr>
          <p:spPr>
            <a:xfrm>
              <a:off x="0" y="0"/>
              <a:ext cx="3450527" cy="2748530"/>
            </a:xfrm>
            <a:custGeom>
              <a:avLst/>
              <a:gdLst/>
              <a:ahLst/>
              <a:cxnLst/>
              <a:rect l="l" t="t" r="r" b="b"/>
              <a:pathLst>
                <a:path w="3450527" h="2748530">
                  <a:moveTo>
                    <a:pt x="0" y="0"/>
                  </a:moveTo>
                  <a:lnTo>
                    <a:pt x="3450527" y="0"/>
                  </a:lnTo>
                  <a:lnTo>
                    <a:pt x="3450527" y="2748530"/>
                  </a:lnTo>
                  <a:lnTo>
                    <a:pt x="0" y="2748530"/>
                  </a:lnTo>
                  <a:close/>
                </a:path>
              </a:pathLst>
            </a:custGeom>
            <a:solidFill>
              <a:srgbClr val="D7EDF6">
                <a:alpha val="73725"/>
              </a:srgbClr>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nSpc>
                  <a:spcPts val="2659"/>
                </a:lnSpc>
              </a:pPr>
              <a:endParaRPr/>
            </a:p>
          </p:txBody>
        </p:sp>
      </p:grpSp>
      <p:grpSp>
        <p:nvGrpSpPr>
          <p:cNvPr id="5" name="Group 5"/>
          <p:cNvGrpSpPr/>
          <p:nvPr/>
        </p:nvGrpSpPr>
        <p:grpSpPr>
          <a:xfrm>
            <a:off x="6356159" y="2705040"/>
            <a:ext cx="4993995" cy="4876919"/>
            <a:chOff x="0" y="0"/>
            <a:chExt cx="6658660" cy="6502559"/>
          </a:xfrm>
        </p:grpSpPr>
        <p:grpSp>
          <p:nvGrpSpPr>
            <p:cNvPr id="6" name="Group 6"/>
            <p:cNvGrpSpPr/>
            <p:nvPr/>
          </p:nvGrpSpPr>
          <p:grpSpPr>
            <a:xfrm>
              <a:off x="0" y="0"/>
              <a:ext cx="6658660" cy="6502559"/>
              <a:chOff x="0" y="0"/>
              <a:chExt cx="933300" cy="911420"/>
            </a:xfrm>
          </p:grpSpPr>
          <p:sp>
            <p:nvSpPr>
              <p:cNvPr id="7" name="Freeform 7"/>
              <p:cNvSpPr/>
              <p:nvPr/>
            </p:nvSpPr>
            <p:spPr>
              <a:xfrm>
                <a:off x="0" y="0"/>
                <a:ext cx="933300" cy="911420"/>
              </a:xfrm>
              <a:custGeom>
                <a:avLst/>
                <a:gdLst/>
                <a:ahLst/>
                <a:cxnLst/>
                <a:rect l="l" t="t" r="r" b="b"/>
                <a:pathLst>
                  <a:path w="933300" h="911420">
                    <a:moveTo>
                      <a:pt x="0" y="0"/>
                    </a:moveTo>
                    <a:lnTo>
                      <a:pt x="933300" y="0"/>
                    </a:lnTo>
                    <a:lnTo>
                      <a:pt x="933300" y="911420"/>
                    </a:lnTo>
                    <a:lnTo>
                      <a:pt x="0" y="911420"/>
                    </a:lnTo>
                    <a:close/>
                  </a:path>
                </a:pathLst>
              </a:custGeom>
              <a:solidFill>
                <a:srgbClr val="003274"/>
              </a:solidFill>
            </p:spPr>
          </p:sp>
          <p:sp>
            <p:nvSpPr>
              <p:cNvPr id="8" name="TextBox 8"/>
              <p:cNvSpPr txBox="1"/>
              <p:nvPr/>
            </p:nvSpPr>
            <p:spPr>
              <a:xfrm>
                <a:off x="0" y="-57150"/>
                <a:ext cx="812800" cy="869950"/>
              </a:xfrm>
              <a:prstGeom prst="rect">
                <a:avLst/>
              </a:prstGeom>
            </p:spPr>
            <p:txBody>
              <a:bodyPr lIns="50800" tIns="50800" rIns="50800" bIns="50800" rtlCol="0" anchor="ctr"/>
              <a:lstStyle/>
              <a:p>
                <a:pPr algn="ctr">
                  <a:lnSpc>
                    <a:spcPts val="3748"/>
                  </a:lnSpc>
                </a:pPr>
                <a:endParaRPr/>
              </a:p>
            </p:txBody>
          </p:sp>
        </p:grpSp>
        <p:sp>
          <p:nvSpPr>
            <p:cNvPr id="9" name="TextBox 9"/>
            <p:cNvSpPr txBox="1"/>
            <p:nvPr/>
          </p:nvSpPr>
          <p:spPr>
            <a:xfrm>
              <a:off x="251415" y="269425"/>
              <a:ext cx="5991067" cy="784055"/>
            </a:xfrm>
            <a:prstGeom prst="rect">
              <a:avLst/>
            </a:prstGeom>
          </p:spPr>
          <p:txBody>
            <a:bodyPr lIns="0" tIns="0" rIns="0" bIns="0" rtlCol="0" anchor="t">
              <a:spAutoFit/>
            </a:bodyPr>
            <a:lstStyle/>
            <a:p>
              <a:pPr>
                <a:lnSpc>
                  <a:spcPts val="4439"/>
                </a:lnSpc>
              </a:pPr>
              <a:r>
                <a:rPr lang="en" sz="4227" dirty="0">
                  <a:solidFill>
                    <a:srgbClr val="F7F5FA"/>
                  </a:solidFill>
                  <a:latin typeface="Be Vietnam Bold"/>
                </a:rPr>
                <a:t>1. Mutual funds</a:t>
              </a:r>
            </a:p>
          </p:txBody>
        </p:sp>
        <p:sp>
          <p:nvSpPr>
            <p:cNvPr id="10" name="TextBox 10"/>
            <p:cNvSpPr txBox="1"/>
            <p:nvPr/>
          </p:nvSpPr>
          <p:spPr>
            <a:xfrm>
              <a:off x="344810" y="2012889"/>
              <a:ext cx="5991066" cy="2749008"/>
            </a:xfrm>
            <a:prstGeom prst="rect">
              <a:avLst/>
            </a:prstGeom>
          </p:spPr>
          <p:txBody>
            <a:bodyPr lIns="0" tIns="0" rIns="0" bIns="0" rtlCol="0" anchor="t">
              <a:spAutoFit/>
            </a:bodyPr>
            <a:lstStyle/>
            <a:p>
              <a:pPr>
                <a:lnSpc>
                  <a:spcPts val="4143"/>
                </a:lnSpc>
              </a:pPr>
              <a:r>
                <a:rPr lang="en" sz="2959">
                  <a:solidFill>
                    <a:srgbClr val="F7F5FA"/>
                  </a:solidFill>
                  <a:cs typeface="Open Sans Light"/>
                </a:rPr>
                <a:t>It is a systematically managed investment tool. aims for best return</a:t>
              </a:r>
            </a:p>
          </p:txBody>
        </p:sp>
      </p:grpSp>
      <p:grpSp>
        <p:nvGrpSpPr>
          <p:cNvPr id="11" name="Group 11"/>
          <p:cNvGrpSpPr/>
          <p:nvPr/>
        </p:nvGrpSpPr>
        <p:grpSpPr>
          <a:xfrm>
            <a:off x="12265305" y="2705040"/>
            <a:ext cx="4993995" cy="4876919"/>
            <a:chOff x="0" y="0"/>
            <a:chExt cx="6658660" cy="6502559"/>
          </a:xfrm>
        </p:grpSpPr>
        <p:grpSp>
          <p:nvGrpSpPr>
            <p:cNvPr id="12" name="Group 12"/>
            <p:cNvGrpSpPr/>
            <p:nvPr/>
          </p:nvGrpSpPr>
          <p:grpSpPr>
            <a:xfrm>
              <a:off x="0" y="0"/>
              <a:ext cx="6658660" cy="6502559"/>
              <a:chOff x="0" y="0"/>
              <a:chExt cx="933300" cy="911420"/>
            </a:xfrm>
          </p:grpSpPr>
          <p:sp>
            <p:nvSpPr>
              <p:cNvPr id="13" name="Freeform 13"/>
              <p:cNvSpPr/>
              <p:nvPr/>
            </p:nvSpPr>
            <p:spPr>
              <a:xfrm>
                <a:off x="0" y="0"/>
                <a:ext cx="933300" cy="911420"/>
              </a:xfrm>
              <a:custGeom>
                <a:avLst/>
                <a:gdLst/>
                <a:ahLst/>
                <a:cxnLst/>
                <a:rect l="l" t="t" r="r" b="b"/>
                <a:pathLst>
                  <a:path w="933300" h="911420">
                    <a:moveTo>
                      <a:pt x="0" y="0"/>
                    </a:moveTo>
                    <a:lnTo>
                      <a:pt x="933300" y="0"/>
                    </a:lnTo>
                    <a:lnTo>
                      <a:pt x="933300" y="911420"/>
                    </a:lnTo>
                    <a:lnTo>
                      <a:pt x="0" y="911420"/>
                    </a:lnTo>
                    <a:close/>
                  </a:path>
                </a:pathLst>
              </a:custGeom>
              <a:solidFill>
                <a:srgbClr val="003274"/>
              </a:solidFill>
            </p:spPr>
          </p:sp>
          <p:sp>
            <p:nvSpPr>
              <p:cNvPr id="14" name="TextBox 14"/>
              <p:cNvSpPr txBox="1"/>
              <p:nvPr/>
            </p:nvSpPr>
            <p:spPr>
              <a:xfrm>
                <a:off x="0" y="-57150"/>
                <a:ext cx="812800" cy="869950"/>
              </a:xfrm>
              <a:prstGeom prst="rect">
                <a:avLst/>
              </a:prstGeom>
            </p:spPr>
            <p:txBody>
              <a:bodyPr lIns="50800" tIns="50800" rIns="50800" bIns="50800" rtlCol="0" anchor="ctr"/>
              <a:lstStyle/>
              <a:p>
                <a:pPr algn="ctr">
                  <a:lnSpc>
                    <a:spcPts val="3748"/>
                  </a:lnSpc>
                </a:pPr>
                <a:endParaRPr/>
              </a:p>
            </p:txBody>
          </p:sp>
        </p:grpSp>
        <p:sp>
          <p:nvSpPr>
            <p:cNvPr id="15" name="TextBox 15"/>
            <p:cNvSpPr txBox="1"/>
            <p:nvPr/>
          </p:nvSpPr>
          <p:spPr>
            <a:xfrm>
              <a:off x="360000" y="340492"/>
              <a:ext cx="5991066" cy="1553669"/>
            </a:xfrm>
            <a:prstGeom prst="rect">
              <a:avLst/>
            </a:prstGeom>
          </p:spPr>
          <p:txBody>
            <a:bodyPr lIns="0" tIns="0" rIns="0" bIns="0" rtlCol="0" anchor="t">
              <a:spAutoFit/>
            </a:bodyPr>
            <a:lstStyle/>
            <a:p>
              <a:pPr>
                <a:lnSpc>
                  <a:spcPts val="4439"/>
                </a:lnSpc>
              </a:pPr>
              <a:r>
                <a:rPr lang="en" sz="4227" spc="-186">
                  <a:solidFill>
                    <a:srgbClr val="F7F5FA"/>
                  </a:solidFill>
                  <a:latin typeface="Be Vietnam Bold"/>
                </a:rPr>
                <a:t>2. Provident Fund</a:t>
              </a:r>
            </a:p>
          </p:txBody>
        </p:sp>
        <p:sp>
          <p:nvSpPr>
            <p:cNvPr id="16" name="TextBox 16"/>
            <p:cNvSpPr txBox="1"/>
            <p:nvPr/>
          </p:nvSpPr>
          <p:spPr>
            <a:xfrm>
              <a:off x="360000" y="1531451"/>
              <a:ext cx="5991067" cy="3447030"/>
            </a:xfrm>
            <a:prstGeom prst="rect">
              <a:avLst/>
            </a:prstGeom>
          </p:spPr>
          <p:txBody>
            <a:bodyPr lIns="0" tIns="0" rIns="0" bIns="0" rtlCol="0" anchor="t">
              <a:spAutoFit/>
            </a:bodyPr>
            <a:lstStyle/>
            <a:p>
              <a:pPr>
                <a:lnSpc>
                  <a:spcPts val="4143"/>
                </a:lnSpc>
              </a:pPr>
              <a:r>
                <a:rPr lang="en" sz="2959" dirty="0">
                  <a:solidFill>
                    <a:srgbClr val="F7F5FA"/>
                  </a:solidFill>
                  <a:cs typeface="Open Sans Light"/>
                </a:rPr>
                <a:t>It is a fund jointly established by employers and employees. Employees must contribute part of the contribution to the fund. and another part of the employer sends contributions</a:t>
              </a:r>
            </a:p>
          </p:txBody>
        </p:sp>
      </p:gr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0545" y="4633565"/>
            <a:ext cx="2811400" cy="2811400"/>
          </a:xfrm>
          <a:prstGeom prst="rect">
            <a:avLst/>
          </a:prstGeom>
        </p:spPr>
      </p:pic>
      <p:sp>
        <p:nvSpPr>
          <p:cNvPr id="18" name="TextBox 18"/>
          <p:cNvSpPr txBox="1"/>
          <p:nvPr/>
        </p:nvSpPr>
        <p:spPr>
          <a:xfrm>
            <a:off x="381000" y="2171700"/>
            <a:ext cx="4800385" cy="1188721"/>
          </a:xfrm>
          <a:prstGeom prst="rect">
            <a:avLst/>
          </a:prstGeom>
        </p:spPr>
        <p:txBody>
          <a:bodyPr lIns="0" tIns="0" rIns="0" bIns="0" rtlCol="0" anchor="t">
            <a:spAutoFit/>
          </a:bodyPr>
          <a:lstStyle/>
          <a:p>
            <a:pPr algn="ctr">
              <a:lnSpc>
                <a:spcPts val="4620"/>
              </a:lnSpc>
            </a:pPr>
            <a:r>
              <a:rPr lang="en" sz="4400" dirty="0">
                <a:solidFill>
                  <a:srgbClr val="F7F5FA"/>
                </a:solidFill>
                <a:latin typeface="Be Vietnam Bold"/>
              </a:rPr>
              <a:t>1. Financial institutions that do not accept deposits</a:t>
            </a:r>
          </a:p>
        </p:txBody>
      </p:sp>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61895" y="5010565"/>
            <a:ext cx="1028700" cy="10287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274"/>
        </a:solidFill>
        <a:effectLst/>
      </p:bgPr>
    </p:bg>
    <p:spTree>
      <p:nvGrpSpPr>
        <p:cNvPr id="1" name=""/>
        <p:cNvGrpSpPr/>
        <p:nvPr/>
      </p:nvGrpSpPr>
      <p:grpSpPr>
        <a:xfrm>
          <a:off x="0" y="0"/>
          <a:ext cx="0" cy="0"/>
          <a:chOff x="0" y="0"/>
          <a:chExt cx="0" cy="0"/>
        </a:xfrm>
      </p:grpSpPr>
      <p:grpSp>
        <p:nvGrpSpPr>
          <p:cNvPr id="2" name="Group 2"/>
          <p:cNvGrpSpPr/>
          <p:nvPr/>
        </p:nvGrpSpPr>
        <p:grpSpPr>
          <a:xfrm>
            <a:off x="5589922" y="-148824"/>
            <a:ext cx="13101218" cy="10435824"/>
            <a:chOff x="0" y="0"/>
            <a:chExt cx="3450527" cy="2748530"/>
          </a:xfrm>
        </p:grpSpPr>
        <p:sp>
          <p:nvSpPr>
            <p:cNvPr id="3" name="Freeform 3"/>
            <p:cNvSpPr/>
            <p:nvPr/>
          </p:nvSpPr>
          <p:spPr>
            <a:xfrm>
              <a:off x="0" y="0"/>
              <a:ext cx="3450527" cy="2748530"/>
            </a:xfrm>
            <a:custGeom>
              <a:avLst/>
              <a:gdLst/>
              <a:ahLst/>
              <a:cxnLst/>
              <a:rect l="l" t="t" r="r" b="b"/>
              <a:pathLst>
                <a:path w="3450527" h="2748530">
                  <a:moveTo>
                    <a:pt x="0" y="0"/>
                  </a:moveTo>
                  <a:lnTo>
                    <a:pt x="3450527" y="0"/>
                  </a:lnTo>
                  <a:lnTo>
                    <a:pt x="3450527" y="2748530"/>
                  </a:lnTo>
                  <a:lnTo>
                    <a:pt x="0" y="2748530"/>
                  </a:lnTo>
                  <a:close/>
                </a:path>
              </a:pathLst>
            </a:custGeom>
            <a:solidFill>
              <a:srgbClr val="D7EDF6">
                <a:alpha val="73725"/>
              </a:srgbClr>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nSpc>
                  <a:spcPts val="2659"/>
                </a:lnSpc>
              </a:pPr>
              <a:endParaRPr/>
            </a:p>
          </p:txBody>
        </p:sp>
      </p:grpSp>
      <p:grpSp>
        <p:nvGrpSpPr>
          <p:cNvPr id="5" name="Group 5"/>
          <p:cNvGrpSpPr/>
          <p:nvPr/>
        </p:nvGrpSpPr>
        <p:grpSpPr>
          <a:xfrm>
            <a:off x="9393567" y="1283468"/>
            <a:ext cx="5101463" cy="3350097"/>
            <a:chOff x="0" y="0"/>
            <a:chExt cx="6801951" cy="4466796"/>
          </a:xfrm>
        </p:grpSpPr>
        <p:grpSp>
          <p:nvGrpSpPr>
            <p:cNvPr id="6" name="Group 6"/>
            <p:cNvGrpSpPr/>
            <p:nvPr/>
          </p:nvGrpSpPr>
          <p:grpSpPr>
            <a:xfrm>
              <a:off x="0" y="0"/>
              <a:ext cx="6801951" cy="4466796"/>
              <a:chOff x="0" y="0"/>
              <a:chExt cx="933300" cy="612892"/>
            </a:xfrm>
          </p:grpSpPr>
          <p:sp>
            <p:nvSpPr>
              <p:cNvPr id="7" name="Freeform 7"/>
              <p:cNvSpPr/>
              <p:nvPr/>
            </p:nvSpPr>
            <p:spPr>
              <a:xfrm>
                <a:off x="0" y="0"/>
                <a:ext cx="933300" cy="612892"/>
              </a:xfrm>
              <a:custGeom>
                <a:avLst/>
                <a:gdLst/>
                <a:ahLst/>
                <a:cxnLst/>
                <a:rect l="l" t="t" r="r" b="b"/>
                <a:pathLst>
                  <a:path w="933300" h="612892">
                    <a:moveTo>
                      <a:pt x="0" y="0"/>
                    </a:moveTo>
                    <a:lnTo>
                      <a:pt x="933300" y="0"/>
                    </a:lnTo>
                    <a:lnTo>
                      <a:pt x="933300" y="612892"/>
                    </a:lnTo>
                    <a:lnTo>
                      <a:pt x="0" y="612892"/>
                    </a:lnTo>
                    <a:close/>
                  </a:path>
                </a:pathLst>
              </a:custGeom>
              <a:solidFill>
                <a:srgbClr val="003274"/>
              </a:soli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3829"/>
                  </a:lnSpc>
                </a:pPr>
                <a:endParaRPr/>
              </a:p>
            </p:txBody>
          </p:sp>
        </p:grpSp>
        <p:sp>
          <p:nvSpPr>
            <p:cNvPr id="9" name="TextBox 9"/>
            <p:cNvSpPr txBox="1"/>
            <p:nvPr/>
          </p:nvSpPr>
          <p:spPr>
            <a:xfrm>
              <a:off x="352229" y="168309"/>
              <a:ext cx="6119991" cy="802159"/>
            </a:xfrm>
            <a:prstGeom prst="rect">
              <a:avLst/>
            </a:prstGeom>
          </p:spPr>
          <p:txBody>
            <a:bodyPr lIns="0" tIns="0" rIns="0" bIns="0" rtlCol="0" anchor="t">
              <a:spAutoFit/>
            </a:bodyPr>
            <a:lstStyle/>
            <a:p>
              <a:pPr>
                <a:lnSpc>
                  <a:spcPts val="4534"/>
                </a:lnSpc>
              </a:pPr>
              <a:r>
                <a:rPr lang="en" sz="4318" spc="-138" dirty="0">
                  <a:solidFill>
                    <a:srgbClr val="F7F5FA"/>
                  </a:solidFill>
                  <a:latin typeface="Be Vietnam Bold"/>
                </a:rPr>
                <a:t>3. Companies that provide loans</a:t>
              </a:r>
            </a:p>
          </p:txBody>
        </p:sp>
        <p:sp>
          <p:nvSpPr>
            <p:cNvPr id="10" name="TextBox 10"/>
            <p:cNvSpPr txBox="1"/>
            <p:nvPr/>
          </p:nvSpPr>
          <p:spPr>
            <a:xfrm>
              <a:off x="352230" y="1596259"/>
              <a:ext cx="6119991" cy="2093893"/>
            </a:xfrm>
            <a:prstGeom prst="rect">
              <a:avLst/>
            </a:prstGeom>
          </p:spPr>
          <p:txBody>
            <a:bodyPr lIns="0" tIns="0" rIns="0" bIns="0" rtlCol="0" anchor="t">
              <a:spAutoFit/>
            </a:bodyPr>
            <a:lstStyle/>
            <a:p>
              <a:pPr>
                <a:lnSpc>
                  <a:spcPts val="4232"/>
                </a:lnSpc>
              </a:pPr>
              <a:r>
                <a:rPr lang="en" sz="3023">
                  <a:solidFill>
                    <a:srgbClr val="F7F5FA"/>
                  </a:solidFill>
                  <a:cs typeface="Open Sans Light"/>
                </a:rPr>
                <a:t>It is a business that does not accept deposits from the public. but lends to those in need of capital.</a:t>
              </a:r>
            </a:p>
          </p:txBody>
        </p:sp>
      </p:grpSp>
      <p:grpSp>
        <p:nvGrpSpPr>
          <p:cNvPr id="11" name="Group 11"/>
          <p:cNvGrpSpPr/>
          <p:nvPr/>
        </p:nvGrpSpPr>
        <p:grpSpPr>
          <a:xfrm>
            <a:off x="6117986" y="5010565"/>
            <a:ext cx="5128521" cy="3933055"/>
            <a:chOff x="0" y="0"/>
            <a:chExt cx="6838028" cy="5244073"/>
          </a:xfrm>
        </p:grpSpPr>
        <p:grpSp>
          <p:nvGrpSpPr>
            <p:cNvPr id="12" name="Group 12"/>
            <p:cNvGrpSpPr/>
            <p:nvPr/>
          </p:nvGrpSpPr>
          <p:grpSpPr>
            <a:xfrm>
              <a:off x="0" y="0"/>
              <a:ext cx="6838028" cy="5244073"/>
              <a:chOff x="0" y="0"/>
              <a:chExt cx="933300" cy="715746"/>
            </a:xfrm>
          </p:grpSpPr>
          <p:sp>
            <p:nvSpPr>
              <p:cNvPr id="13" name="Freeform 13"/>
              <p:cNvSpPr/>
              <p:nvPr/>
            </p:nvSpPr>
            <p:spPr>
              <a:xfrm>
                <a:off x="0" y="0"/>
                <a:ext cx="933300" cy="715746"/>
              </a:xfrm>
              <a:custGeom>
                <a:avLst/>
                <a:gdLst/>
                <a:ahLst/>
                <a:cxnLst/>
                <a:rect l="l" t="t" r="r" b="b"/>
                <a:pathLst>
                  <a:path w="933300" h="715746">
                    <a:moveTo>
                      <a:pt x="0" y="0"/>
                    </a:moveTo>
                    <a:lnTo>
                      <a:pt x="933300" y="0"/>
                    </a:lnTo>
                    <a:lnTo>
                      <a:pt x="933300" y="715746"/>
                    </a:lnTo>
                    <a:lnTo>
                      <a:pt x="0" y="715746"/>
                    </a:lnTo>
                    <a:close/>
                  </a:path>
                </a:pathLst>
              </a:custGeom>
              <a:solidFill>
                <a:srgbClr val="003274"/>
              </a:soli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3849"/>
                  </a:lnSpc>
                </a:pPr>
                <a:endParaRPr/>
              </a:p>
            </p:txBody>
          </p:sp>
        </p:grpSp>
        <p:sp>
          <p:nvSpPr>
            <p:cNvPr id="15" name="TextBox 15"/>
            <p:cNvSpPr txBox="1"/>
            <p:nvPr/>
          </p:nvSpPr>
          <p:spPr>
            <a:xfrm>
              <a:off x="315880" y="278847"/>
              <a:ext cx="6152451" cy="1637497"/>
            </a:xfrm>
            <a:prstGeom prst="rect">
              <a:avLst/>
            </a:prstGeom>
          </p:spPr>
          <p:txBody>
            <a:bodyPr lIns="0" tIns="0" rIns="0" bIns="0" rtlCol="0" anchor="t">
              <a:spAutoFit/>
            </a:bodyPr>
            <a:lstStyle/>
            <a:p>
              <a:pPr>
                <a:lnSpc>
                  <a:spcPts val="4710"/>
                </a:lnSpc>
              </a:pPr>
              <a:r>
                <a:rPr lang="en" sz="4486" dirty="0">
                  <a:solidFill>
                    <a:srgbClr val="F7F5FA"/>
                  </a:solidFill>
                  <a:latin typeface="Be Vietnam Bold"/>
                </a:rPr>
                <a:t>4. Asset management company</a:t>
              </a:r>
            </a:p>
          </p:txBody>
        </p:sp>
        <p:sp>
          <p:nvSpPr>
            <p:cNvPr id="16" name="TextBox 16"/>
            <p:cNvSpPr txBox="1"/>
            <p:nvPr/>
          </p:nvSpPr>
          <p:spPr>
            <a:xfrm>
              <a:off x="334489" y="2954976"/>
              <a:ext cx="6152451" cy="1387871"/>
            </a:xfrm>
            <a:prstGeom prst="rect">
              <a:avLst/>
            </a:prstGeom>
          </p:spPr>
          <p:txBody>
            <a:bodyPr lIns="0" tIns="0" rIns="0" bIns="0" rtlCol="0" anchor="t">
              <a:spAutoFit/>
            </a:bodyPr>
            <a:lstStyle/>
            <a:p>
              <a:pPr>
                <a:lnSpc>
                  <a:spcPts val="4254"/>
                </a:lnSpc>
              </a:pPr>
              <a:r>
                <a:rPr lang="en" sz="3039" dirty="0" err="1">
                  <a:solidFill>
                    <a:srgbClr val="F7F5FA"/>
                  </a:solidFill>
                  <a:cs typeface="Open Sans Light"/>
                </a:rPr>
                <a:t>Responsible for managing non-performing assets of financial institutions</a:t>
              </a:r>
              <a:r>
                <a:rPr lang="en" sz="3039" dirty="0">
                  <a:solidFill>
                    <a:srgbClr val="F7F5FA"/>
                  </a:solidFill>
                  <a:cs typeface="Open Sans Light"/>
                </a:rPr>
                <a:t> </a:t>
              </a:r>
            </a:p>
          </p:txBody>
        </p:sp>
      </p:gr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0545" y="4633565"/>
            <a:ext cx="2811400" cy="2811400"/>
          </a:xfrm>
          <a:prstGeom prst="rect">
            <a:avLst/>
          </a:prstGeom>
        </p:spPr>
      </p:pic>
      <p:sp>
        <p:nvSpPr>
          <p:cNvPr id="18" name="TextBox 18"/>
          <p:cNvSpPr txBox="1"/>
          <p:nvPr/>
        </p:nvSpPr>
        <p:spPr>
          <a:xfrm>
            <a:off x="376053" y="2019300"/>
            <a:ext cx="4800385" cy="2359620"/>
          </a:xfrm>
          <a:prstGeom prst="rect">
            <a:avLst/>
          </a:prstGeom>
        </p:spPr>
        <p:txBody>
          <a:bodyPr lIns="0" tIns="0" rIns="0" bIns="0" rtlCol="0" anchor="t">
            <a:spAutoFit/>
          </a:bodyPr>
          <a:lstStyle/>
          <a:p>
            <a:pPr>
              <a:lnSpc>
                <a:spcPts val="4620"/>
              </a:lnSpc>
            </a:pPr>
            <a:r>
              <a:rPr lang="en" sz="4400" dirty="0">
                <a:solidFill>
                  <a:srgbClr val="F7F5FA"/>
                </a:solidFill>
                <a:latin typeface="Be Vietnam Bold"/>
              </a:rPr>
              <a:t>1. Financial institutions that do not accept deposits</a:t>
            </a:r>
          </a:p>
        </p:txBody>
      </p:sp>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61895" y="5010565"/>
            <a:ext cx="1028700" cy="1028700"/>
          </a:xfrm>
          <a:prstGeom prst="rect">
            <a:avLst/>
          </a:prstGeom>
        </p:spPr>
      </p:pic>
      <p:grpSp>
        <p:nvGrpSpPr>
          <p:cNvPr id="20" name="Group 20"/>
          <p:cNvGrpSpPr/>
          <p:nvPr/>
        </p:nvGrpSpPr>
        <p:grpSpPr>
          <a:xfrm>
            <a:off x="12476937" y="5010565"/>
            <a:ext cx="5140584" cy="3933055"/>
            <a:chOff x="0" y="0"/>
            <a:chExt cx="933300" cy="714067"/>
          </a:xfrm>
        </p:grpSpPr>
        <p:sp>
          <p:nvSpPr>
            <p:cNvPr id="21" name="Freeform 21"/>
            <p:cNvSpPr/>
            <p:nvPr/>
          </p:nvSpPr>
          <p:spPr>
            <a:xfrm>
              <a:off x="0" y="0"/>
              <a:ext cx="933300" cy="714067"/>
            </a:xfrm>
            <a:custGeom>
              <a:avLst/>
              <a:gdLst/>
              <a:ahLst/>
              <a:cxnLst/>
              <a:rect l="l" t="t" r="r" b="b"/>
              <a:pathLst>
                <a:path w="933300" h="714067">
                  <a:moveTo>
                    <a:pt x="0" y="0"/>
                  </a:moveTo>
                  <a:lnTo>
                    <a:pt x="933300" y="0"/>
                  </a:lnTo>
                  <a:lnTo>
                    <a:pt x="933300" y="714067"/>
                  </a:lnTo>
                  <a:lnTo>
                    <a:pt x="0" y="714067"/>
                  </a:lnTo>
                  <a:close/>
                </a:path>
              </a:pathLst>
            </a:custGeom>
            <a:solidFill>
              <a:srgbClr val="003274"/>
            </a:solidFill>
          </p:spPr>
        </p:sp>
        <p:sp>
          <p:nvSpPr>
            <p:cNvPr id="22" name="TextBox 22"/>
            <p:cNvSpPr txBox="1"/>
            <p:nvPr/>
          </p:nvSpPr>
          <p:spPr>
            <a:xfrm>
              <a:off x="0" y="-47625"/>
              <a:ext cx="812800" cy="860425"/>
            </a:xfrm>
            <a:prstGeom prst="rect">
              <a:avLst/>
            </a:prstGeom>
          </p:spPr>
          <p:txBody>
            <a:bodyPr lIns="73693" tIns="73693" rIns="73693" bIns="73693" rtlCol="0" anchor="ctr"/>
            <a:lstStyle/>
            <a:p>
              <a:pPr algn="ctr">
                <a:lnSpc>
                  <a:spcPts val="3858"/>
                </a:lnSpc>
              </a:pPr>
              <a:endParaRPr/>
            </a:p>
          </p:txBody>
        </p:sp>
      </p:grpSp>
      <p:sp>
        <p:nvSpPr>
          <p:cNvPr id="23" name="TextBox 23"/>
          <p:cNvSpPr txBox="1"/>
          <p:nvPr/>
        </p:nvSpPr>
        <p:spPr>
          <a:xfrm>
            <a:off x="12714404" y="5463953"/>
            <a:ext cx="4625192" cy="622672"/>
          </a:xfrm>
          <a:prstGeom prst="rect">
            <a:avLst/>
          </a:prstGeom>
        </p:spPr>
        <p:txBody>
          <a:bodyPr lIns="0" tIns="0" rIns="0" bIns="0" rtlCol="0" anchor="t">
            <a:spAutoFit/>
          </a:bodyPr>
          <a:lstStyle/>
          <a:p>
            <a:pPr>
              <a:lnSpc>
                <a:spcPts val="4721"/>
              </a:lnSpc>
            </a:pPr>
            <a:r>
              <a:rPr lang="en" sz="4497" dirty="0">
                <a:solidFill>
                  <a:srgbClr val="F7F5FA"/>
                </a:solidFill>
                <a:latin typeface="Be Vietnam Bold"/>
              </a:rPr>
              <a:t>5. </a:t>
            </a:r>
            <a:r>
              <a:rPr lang="en" sz="4497" dirty="0" err="1">
                <a:solidFill>
                  <a:srgbClr val="F7F5FA"/>
                </a:solidFill>
                <a:latin typeface="Be Vietnam Bold"/>
              </a:rPr>
              <a:t>Securities company</a:t>
            </a:r>
            <a:r>
              <a:rPr lang="en" sz="4497" dirty="0">
                <a:solidFill>
                  <a:srgbClr val="F7F5FA"/>
                </a:solidFill>
                <a:latin typeface="Be Vietnam Bold"/>
              </a:rPr>
              <a:t> </a:t>
            </a:r>
          </a:p>
        </p:txBody>
      </p:sp>
      <p:sp>
        <p:nvSpPr>
          <p:cNvPr id="24" name="TextBox 24"/>
          <p:cNvSpPr txBox="1"/>
          <p:nvPr/>
        </p:nvSpPr>
        <p:spPr>
          <a:xfrm>
            <a:off x="12714404" y="6981562"/>
            <a:ext cx="4625192" cy="1057538"/>
          </a:xfrm>
          <a:prstGeom prst="rect">
            <a:avLst/>
          </a:prstGeom>
        </p:spPr>
        <p:txBody>
          <a:bodyPr lIns="0" tIns="0" rIns="0" bIns="0" rtlCol="0" anchor="t">
            <a:spAutoFit/>
          </a:bodyPr>
          <a:lstStyle/>
          <a:p>
            <a:pPr>
              <a:lnSpc>
                <a:spcPts val="4264"/>
              </a:lnSpc>
            </a:pPr>
            <a:r>
              <a:rPr lang="en" sz="3046" dirty="0">
                <a:solidFill>
                  <a:srgbClr val="F7F5FA"/>
                </a:solidFill>
                <a:cs typeface="Open Sans Light"/>
              </a:rPr>
              <a:t>Conducting various types of securities business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3274"/>
        </a:solidFill>
        <a:effectLst/>
      </p:bgPr>
    </p:bg>
    <p:spTree>
      <p:nvGrpSpPr>
        <p:cNvPr id="1" name=""/>
        <p:cNvGrpSpPr/>
        <p:nvPr/>
      </p:nvGrpSpPr>
      <p:grpSpPr>
        <a:xfrm>
          <a:off x="0" y="0"/>
          <a:ext cx="0" cy="0"/>
          <a:chOff x="0" y="0"/>
          <a:chExt cx="0" cy="0"/>
        </a:xfrm>
      </p:grpSpPr>
      <p:grpSp>
        <p:nvGrpSpPr>
          <p:cNvPr id="2" name="Group 2"/>
          <p:cNvGrpSpPr/>
          <p:nvPr/>
        </p:nvGrpSpPr>
        <p:grpSpPr>
          <a:xfrm>
            <a:off x="2065908" y="-1843463"/>
            <a:ext cx="2743420" cy="14178484"/>
            <a:chOff x="0" y="0"/>
            <a:chExt cx="1100444" cy="5687290"/>
          </a:xfrm>
        </p:grpSpPr>
        <p:sp>
          <p:nvSpPr>
            <p:cNvPr id="3" name="Freeform 3"/>
            <p:cNvSpPr/>
            <p:nvPr/>
          </p:nvSpPr>
          <p:spPr>
            <a:xfrm>
              <a:off x="0" y="0"/>
              <a:ext cx="1100444" cy="5687290"/>
            </a:xfrm>
            <a:custGeom>
              <a:avLst/>
              <a:gdLst/>
              <a:ahLst/>
              <a:cxnLst/>
              <a:rect l="l" t="t" r="r" b="b"/>
              <a:pathLst>
                <a:path w="1100444" h="5687290">
                  <a:moveTo>
                    <a:pt x="975984" y="5687290"/>
                  </a:moveTo>
                  <a:lnTo>
                    <a:pt x="124460" y="5687290"/>
                  </a:lnTo>
                  <a:cubicBezTo>
                    <a:pt x="55880" y="5687290"/>
                    <a:pt x="0" y="5631409"/>
                    <a:pt x="0" y="5562829"/>
                  </a:cubicBezTo>
                  <a:lnTo>
                    <a:pt x="0" y="124460"/>
                  </a:lnTo>
                  <a:cubicBezTo>
                    <a:pt x="0" y="55880"/>
                    <a:pt x="55880" y="0"/>
                    <a:pt x="124460" y="0"/>
                  </a:cubicBezTo>
                  <a:lnTo>
                    <a:pt x="975984" y="0"/>
                  </a:lnTo>
                  <a:cubicBezTo>
                    <a:pt x="1044564" y="0"/>
                    <a:pt x="1100444" y="55880"/>
                    <a:pt x="1100444" y="124460"/>
                  </a:cubicBezTo>
                  <a:lnTo>
                    <a:pt x="1100444" y="5562829"/>
                  </a:lnTo>
                  <a:cubicBezTo>
                    <a:pt x="1100444" y="5631410"/>
                    <a:pt x="1044564" y="5687290"/>
                    <a:pt x="975984" y="5687290"/>
                  </a:cubicBezTo>
                  <a:close/>
                </a:path>
              </a:pathLst>
            </a:custGeom>
            <a:solidFill>
              <a:srgbClr val="D7EDF6"/>
            </a:solidFill>
          </p:spPr>
        </p:sp>
      </p:grpSp>
      <p:sp>
        <p:nvSpPr>
          <p:cNvPr id="4" name="AutoShape 4"/>
          <p:cNvSpPr/>
          <p:nvPr/>
        </p:nvSpPr>
        <p:spPr>
          <a:xfrm rot="-5400000">
            <a:off x="-2450076" y="-163794"/>
            <a:ext cx="6909927" cy="0"/>
          </a:xfrm>
          <a:prstGeom prst="line">
            <a:avLst/>
          </a:prstGeom>
          <a:ln w="47625" cap="flat">
            <a:solidFill>
              <a:srgbClr val="182D88"/>
            </a:solidFill>
            <a:prstDash val="solid"/>
            <a:headEnd type="none" w="sm" len="sm"/>
            <a:tailEnd type="none" w="sm" len="sm"/>
          </a:ln>
        </p:spPr>
      </p:sp>
      <p:sp>
        <p:nvSpPr>
          <p:cNvPr id="5" name="TextBox 5"/>
          <p:cNvSpPr txBox="1"/>
          <p:nvPr/>
        </p:nvSpPr>
        <p:spPr>
          <a:xfrm>
            <a:off x="7431108" y="4401230"/>
            <a:ext cx="10018692" cy="1885131"/>
          </a:xfrm>
          <a:prstGeom prst="rect">
            <a:avLst/>
          </a:prstGeom>
        </p:spPr>
        <p:txBody>
          <a:bodyPr wrap="square" lIns="0" tIns="0" rIns="0" bIns="0" rtlCol="0" anchor="t">
            <a:spAutoFit/>
          </a:bodyPr>
          <a:lstStyle/>
          <a:p>
            <a:pPr>
              <a:lnSpc>
                <a:spcPts val="4874"/>
              </a:lnSpc>
            </a:pPr>
            <a:r>
              <a:rPr lang="en" sz="3600" spc="243" dirty="0" err="1">
                <a:solidFill>
                  <a:srgbClr val="F7F5FA"/>
                </a:solidFill>
                <a:latin typeface="CordiaUPC" panose="020B0304020202020204" pitchFamily="34" charset="-34"/>
                <a:cs typeface="CordiaUPC" panose="020B0304020202020204" pitchFamily="34" charset="-34"/>
              </a:rPr>
              <a:t>before it comes to money</a:t>
            </a:r>
            <a:r>
              <a:rPr lang="en" sz="3600" spc="243" dirty="0">
                <a:solidFill>
                  <a:srgbClr val="F7F5FA"/>
                </a:solidFill>
                <a:latin typeface="CordiaUPC" panose="020B0304020202020204" pitchFamily="34" charset="-34"/>
                <a:cs typeface="CordiaUPC" panose="020B0304020202020204" pitchFamily="34" charset="-34"/>
              </a:rPr>
              <a:t> </a:t>
            </a:r>
            <a:r>
              <a:rPr lang="en" sz="3600" spc="243" dirty="0" err="1">
                <a:solidFill>
                  <a:srgbClr val="F7F5FA"/>
                </a:solidFill>
                <a:latin typeface="CordiaUPC" panose="020B0304020202020204" pitchFamily="34" charset="-34"/>
                <a:cs typeface="CordiaUPC" panose="020B0304020202020204" pitchFamily="34" charset="-34"/>
              </a:rPr>
              <a:t>or banknotes</a:t>
            </a:r>
            <a:r>
              <a:rPr lang="en" sz="3600" spc="243" dirty="0">
                <a:solidFill>
                  <a:srgbClr val="F7F5FA"/>
                </a:solidFill>
                <a:latin typeface="CordiaUPC" panose="020B0304020202020204" pitchFamily="34" charset="-34"/>
                <a:cs typeface="CordiaUPC" panose="020B0304020202020204" pitchFamily="34" charset="-34"/>
              </a:rPr>
              <a:t> </a:t>
            </a:r>
            <a:r>
              <a:rPr lang="en" sz="3600" spc="243" dirty="0" err="1">
                <a:solidFill>
                  <a:srgbClr val="F7F5FA"/>
                </a:solidFill>
                <a:latin typeface="CordiaUPC" panose="020B0304020202020204" pitchFamily="34" charset="-34"/>
                <a:cs typeface="CordiaUPC" panose="020B0304020202020204" pitchFamily="34" charset="-34"/>
              </a:rPr>
              <a:t>that we use every day</a:t>
            </a:r>
            <a:r>
              <a:rPr lang="en" sz="3600" spc="243" dirty="0">
                <a:solidFill>
                  <a:srgbClr val="F7F5FA"/>
                </a:solidFill>
                <a:latin typeface="CordiaUPC" panose="020B0304020202020204" pitchFamily="34" charset="-34"/>
                <a:cs typeface="CordiaUPC" panose="020B0304020202020204" pitchFamily="34" charset="-34"/>
              </a:rPr>
              <a:t> </a:t>
            </a:r>
            <a:r>
              <a:rPr lang="en" sz="3600" spc="12" dirty="0" err="1">
                <a:solidFill>
                  <a:srgbClr val="F7F5FA"/>
                </a:solidFill>
                <a:latin typeface="CordiaUPC" panose="020B0304020202020204" pitchFamily="34" charset="-34"/>
                <a:cs typeface="CordiaUPC" panose="020B0304020202020204" pitchFamily="34" charset="-34"/>
              </a:rPr>
              <a:t>There have been many developments.</a:t>
            </a:r>
            <a:r>
              <a:rPr lang="en" sz="3600" spc="12" dirty="0">
                <a:solidFill>
                  <a:srgbClr val="F7F5FA"/>
                </a:solidFill>
                <a:latin typeface="CordiaUPC" panose="020B0304020202020204" pitchFamily="34" charset="-34"/>
                <a:cs typeface="CordiaUPC" panose="020B0304020202020204" pitchFamily="34" charset="-34"/>
              </a:rPr>
              <a:t> </a:t>
            </a:r>
            <a:r>
              <a:rPr lang="en" sz="3600" spc="12" dirty="0" err="1">
                <a:solidFill>
                  <a:srgbClr val="F7F5FA"/>
                </a:solidFill>
                <a:latin typeface="CordiaUPC" panose="020B0304020202020204" pitchFamily="34" charset="-34"/>
                <a:cs typeface="CordiaUPC" panose="020B0304020202020204" pitchFamily="34" charset="-34"/>
              </a:rPr>
              <a:t>Let's start with the oysters.</a:t>
            </a:r>
            <a:r>
              <a:rPr lang="en" sz="3600" spc="12" dirty="0">
                <a:solidFill>
                  <a:srgbClr val="F7F5FA"/>
                </a:solidFill>
                <a:latin typeface="CordiaUPC" panose="020B0304020202020204" pitchFamily="34" charset="-34"/>
                <a:cs typeface="CordiaUPC" panose="020B0304020202020204" pitchFamily="34" charset="-34"/>
              </a:rPr>
              <a:t> </a:t>
            </a:r>
            <a:r>
              <a:rPr lang="en" sz="3600" spc="12" dirty="0" err="1">
                <a:solidFill>
                  <a:srgbClr val="F7F5FA"/>
                </a:solidFill>
                <a:latin typeface="CordiaUPC" panose="020B0304020202020204" pitchFamily="34" charset="-34"/>
                <a:cs typeface="CordiaUPC" panose="020B0304020202020204" pitchFamily="34" charset="-34"/>
              </a:rPr>
              <a:t>with</a:t>
            </a:r>
            <a:r>
              <a:rPr lang="en" sz="3600" spc="12" dirty="0">
                <a:solidFill>
                  <a:srgbClr val="F7F5FA"/>
                </a:solidFill>
                <a:latin typeface="CordiaUPC" panose="020B0304020202020204" pitchFamily="34" charset="-34"/>
                <a:cs typeface="CordiaUPC" panose="020B0304020202020204" pitchFamily="34" charset="-34"/>
              </a:rPr>
              <a:t> </a:t>
            </a:r>
            <a:r>
              <a:rPr lang="en" sz="3600" spc="243" dirty="0">
                <a:solidFill>
                  <a:srgbClr val="F7F5FA"/>
                </a:solidFill>
                <a:latin typeface="CordiaUPC" panose="020B0304020202020204" pitchFamily="34" charset="-34"/>
                <a:cs typeface="CordiaUPC" panose="020B0304020202020204" pitchFamily="34" charset="-34"/>
              </a:rPr>
              <a:t>( </a:t>
            </a:r>
            <a:r>
              <a:rPr lang="en" sz="3600" spc="243" dirty="0" err="1">
                <a:solidFill>
                  <a:srgbClr val="F7F5FA"/>
                </a:solidFill>
                <a:latin typeface="CordiaUPC" panose="020B0304020202020204" pitchFamily="34" charset="-34"/>
                <a:cs typeface="CordiaUPC" panose="020B0304020202020204" pitchFamily="34" charset="-34"/>
              </a:rPr>
              <a:t>Terracotta with stamp </a:t>
            </a:r>
            <a:r>
              <a:rPr lang="en" sz="3600" spc="243" dirty="0">
                <a:solidFill>
                  <a:srgbClr val="F7F5FA"/>
                </a:solidFill>
                <a:latin typeface="CordiaUPC" panose="020B0304020202020204" pitchFamily="34" charset="-34"/>
                <a:cs typeface="CordiaUPC" panose="020B0304020202020204" pitchFamily="34" charset="-34"/>
              </a:rPr>
              <a:t>) </a:t>
            </a:r>
            <a:r>
              <a:rPr lang="en" sz="3600" spc="243" dirty="0" err="1">
                <a:solidFill>
                  <a:srgbClr val="F7F5FA"/>
                </a:solidFill>
                <a:latin typeface="CordiaUPC" panose="020B0304020202020204" pitchFamily="34" charset="-34"/>
                <a:cs typeface="CordiaUPC" panose="020B0304020202020204" pitchFamily="34" charset="-34"/>
              </a:rPr>
              <a:t>Pod Duang money</a:t>
            </a:r>
            <a:r>
              <a:rPr lang="en" sz="3600" spc="243" dirty="0">
                <a:solidFill>
                  <a:srgbClr val="F7F5FA"/>
                </a:solidFill>
                <a:latin typeface="CordiaUPC" panose="020B0304020202020204" pitchFamily="34" charset="-34"/>
                <a:cs typeface="CordiaUPC" panose="020B0304020202020204" pitchFamily="34" charset="-34"/>
              </a:rPr>
              <a:t> </a:t>
            </a:r>
            <a:r>
              <a:rPr lang="en" sz="3600" spc="243" dirty="0" err="1">
                <a:solidFill>
                  <a:srgbClr val="F7F5FA"/>
                </a:solidFill>
                <a:latin typeface="CordiaUPC" panose="020B0304020202020204" pitchFamily="34" charset="-34"/>
                <a:cs typeface="CordiaUPC" panose="020B0304020202020204" pitchFamily="34" charset="-34"/>
              </a:rPr>
              <a:t>Tiles and coins are mediums of exchange.</a:t>
            </a:r>
            <a:endParaRPr lang="en-US" sz="3600" spc="243" dirty="0">
              <a:solidFill>
                <a:srgbClr val="F7F5FA"/>
              </a:solidFill>
              <a:latin typeface="CordiaUPC" panose="020B0304020202020204" pitchFamily="34" charset="-34"/>
              <a:cs typeface="CordiaUPC" panose="020B0304020202020204" pitchFamily="34" charset="-34"/>
            </a:endParaRPr>
          </a:p>
        </p:txBody>
      </p:sp>
      <p:sp>
        <p:nvSpPr>
          <p:cNvPr id="6" name="TextBox 6"/>
          <p:cNvSpPr txBox="1"/>
          <p:nvPr/>
        </p:nvSpPr>
        <p:spPr>
          <a:xfrm>
            <a:off x="7431108" y="2933982"/>
            <a:ext cx="8879751" cy="838200"/>
          </a:xfrm>
          <a:prstGeom prst="rect">
            <a:avLst/>
          </a:prstGeom>
        </p:spPr>
        <p:txBody>
          <a:bodyPr lIns="0" tIns="0" rIns="0" bIns="0" rtlCol="0" anchor="t">
            <a:spAutoFit/>
          </a:bodyPr>
          <a:lstStyle/>
          <a:p>
            <a:pPr>
              <a:lnSpc>
                <a:spcPts val="6300"/>
              </a:lnSpc>
            </a:pPr>
            <a:r>
              <a:rPr lang="en" sz="6000">
                <a:solidFill>
                  <a:srgbClr val="F7F5FA"/>
                </a:solidFill>
                <a:cs typeface="Be Vietnam Bold"/>
              </a:rPr>
              <a:t>financial evolution</a:t>
            </a: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33226" y="1685142"/>
            <a:ext cx="6408783" cy="640878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TotalTime>
  <Words>1113</Words>
  <Application>Microsoft Office PowerPoint</Application>
  <PresentationFormat>Custom</PresentationFormat>
  <Paragraphs>116</Paragraphs>
  <Slides>25</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Cordia New</vt:lpstr>
      <vt:lpstr>Lato Bold</vt:lpstr>
      <vt:lpstr>CordiaUPC</vt:lpstr>
      <vt:lpstr>Arial</vt:lpstr>
      <vt:lpstr>Verdana</vt:lpstr>
      <vt:lpstr>Roboto Bold</vt:lpstr>
      <vt:lpstr>Calibri</vt:lpstr>
      <vt:lpstr>Times New Roman</vt:lpstr>
      <vt:lpstr>Open Sans Light</vt:lpstr>
      <vt:lpstr>Roboto</vt:lpstr>
      <vt:lpstr>TH SarabunPSK</vt:lpstr>
      <vt:lpstr>Be Vietnam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chaper 2 อ.เอื้อย</dc:title>
  <cp:lastModifiedBy>HP</cp:lastModifiedBy>
  <cp:revision>8</cp:revision>
  <dcterms:created xsi:type="dcterms:W3CDTF">2006-08-16T00:00:00Z</dcterms:created>
  <dcterms:modified xsi:type="dcterms:W3CDTF">2023-03-08T13:39:44Z</dcterms:modified>
  <dc:identifier>DAFJo_DlFrE</dc:identifier>
</cp:coreProperties>
</file>