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4F3"/>
    <a:srgbClr val="FF00FF"/>
    <a:srgbClr val="8ED2C9"/>
    <a:srgbClr val="FEF6EB"/>
    <a:srgbClr val="383CEE"/>
    <a:srgbClr val="FF9999"/>
    <a:srgbClr val="44B3C2"/>
    <a:srgbClr val="00FFFF"/>
    <a:srgbClr val="525564"/>
    <a:srgbClr val="6E3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D7B5-0EFF-43DF-8329-2C8F95C875DC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1177-60BF-4623-A35D-1F08AA174E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091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2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0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6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1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BBD7-9BD9-4AB3-A4BC-F3F265854361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8C1914-39BA-4AC3-9137-07C7FE4D888E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2487" y="560337"/>
            <a:ext cx="4635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Kanit" panose="00000500000000000000" pitchFamily="2" charset="-34"/>
                <a:cs typeface="+mj-cs"/>
              </a:rPr>
              <a:t>บทที่ 6</a:t>
            </a:r>
          </a:p>
          <a:p>
            <a:r>
              <a:rPr lang="th-TH" sz="5400" b="1" dirty="0">
                <a:solidFill>
                  <a:schemeClr val="bg1"/>
                </a:solidFill>
                <a:latin typeface="Kanit" panose="00000500000000000000" pitchFamily="2" charset="-34"/>
                <a:cs typeface="+mj-cs"/>
              </a:rPr>
              <a:t>นโยบายการเงิน</a:t>
            </a:r>
          </a:p>
          <a:p>
            <a:r>
              <a:rPr lang="th-TH" sz="5400" b="1" dirty="0">
                <a:solidFill>
                  <a:schemeClr val="bg1"/>
                </a:solidFill>
                <a:latin typeface="Kanit" panose="00000500000000000000" pitchFamily="2" charset="-34"/>
                <a:cs typeface="+mj-cs"/>
              </a:rPr>
              <a:t>สถาบันการเงิน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4017" y="2815956"/>
            <a:ext cx="391004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48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5400" dirty="0">
                <a:solidFill>
                  <a:schemeClr val="bg1"/>
                </a:solidFill>
                <a:latin typeface="Kanit" panose="00000500000000000000" pitchFamily="2" charset="-34"/>
                <a:cs typeface="+mj-cs"/>
              </a:rPr>
              <a:t>Monetary policy</a:t>
            </a:r>
          </a:p>
          <a:p>
            <a:r>
              <a:rPr lang="en-US" sz="5400" dirty="0">
                <a:solidFill>
                  <a:schemeClr val="bg1"/>
                </a:solidFill>
                <a:latin typeface="Kanit" panose="00000500000000000000" pitchFamily="2" charset="-34"/>
                <a:cs typeface="+mj-cs"/>
              </a:rPr>
              <a:t>financial institution</a:t>
            </a:r>
            <a:endParaRPr lang="th-TH" sz="5400" dirty="0">
              <a:solidFill>
                <a:schemeClr val="bg1"/>
              </a:solidFill>
              <a:latin typeface="Kanit" panose="00000500000000000000" pitchFamily="2" charset="-34"/>
              <a:cs typeface="+mj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5320" y="655320"/>
            <a:ext cx="6858000" cy="554736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flipV="1">
            <a:off x="5547360" y="3437590"/>
            <a:ext cx="6644640" cy="159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2CA46-E28A-4203-ADA9-54FFD9F84CBD}"/>
              </a:ext>
            </a:extLst>
          </p:cNvPr>
          <p:cNvSpPr txBox="1"/>
          <p:nvPr/>
        </p:nvSpPr>
        <p:spPr>
          <a:xfrm>
            <a:off x="8896597" y="6161104"/>
            <a:ext cx="279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ดร.จิราภรณ์  บุญยิ่ง</a:t>
            </a:r>
          </a:p>
        </p:txBody>
      </p:sp>
    </p:spTree>
    <p:extLst>
      <p:ext uri="{BB962C8B-B14F-4D97-AF65-F5344CB8AC3E}">
        <p14:creationId xmlns:p14="http://schemas.microsoft.com/office/powerpoint/2010/main" val="328131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3" y="562503"/>
            <a:ext cx="10385002" cy="129479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ประเภทของสถาบันทางการเงิน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45" y="1272520"/>
            <a:ext cx="559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สถาบันทางการเงินแบ่งออกได้เป็น  2  ประเภท</a:t>
            </a:r>
          </a:p>
        </p:txBody>
      </p:sp>
      <p:sp>
        <p:nvSpPr>
          <p:cNvPr id="7" name="Pentagon 6"/>
          <p:cNvSpPr/>
          <p:nvPr/>
        </p:nvSpPr>
        <p:spPr>
          <a:xfrm>
            <a:off x="838200" y="2186911"/>
            <a:ext cx="6625856" cy="829340"/>
          </a:xfrm>
          <a:prstGeom prst="homePlate">
            <a:avLst/>
          </a:prstGeom>
          <a:solidFill>
            <a:srgbClr val="FF7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1) สถาบันการเงินที่ประกอบกิจการธนาคาร </a:t>
            </a:r>
          </a:p>
        </p:txBody>
      </p:sp>
      <p:sp>
        <p:nvSpPr>
          <p:cNvPr id="8" name="Oval 7"/>
          <p:cNvSpPr/>
          <p:nvPr/>
        </p:nvSpPr>
        <p:spPr>
          <a:xfrm>
            <a:off x="520996" y="3296093"/>
            <a:ext cx="3402418" cy="32854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4529746" y="3405202"/>
            <a:ext cx="3402418" cy="32854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8452886" y="3296093"/>
            <a:ext cx="3402418" cy="32854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347741" y="3876960"/>
            <a:ext cx="166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ธนาคารกลาง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5682" y="3889539"/>
            <a:ext cx="207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ธนาคารพาณิชย์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69503" y="3836826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F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ธนาคารเฉพาะ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524" y="4540101"/>
            <a:ext cx="2725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ธนาคารกลาง ทำหน้าที่เป็นศูนย์กลางแลจัดระบบทางการเงินของประเทศ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1612" y="4540100"/>
            <a:ext cx="292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ธนาคารที่ประกอบธุรกิจประเภทรับฝากเงินที่ต้องจ่ายคืนเมื่อทวงถาม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9069502" y="4360046"/>
            <a:ext cx="2711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ธนาคารที่จัดตั้งโดยมีวัตถุประสงค์ที่สำคัญเฉพาะเรื่องและจัดตั้งขึ้นตามพระราชบัญญัติ</a:t>
            </a:r>
          </a:p>
          <a:p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ธนาคารนั้น ๆ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6BD405E-FA70-4F94-9735-4032F66C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82" y="380724"/>
            <a:ext cx="3549265" cy="26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627321" y="457200"/>
            <a:ext cx="6858000" cy="765544"/>
          </a:xfrm>
          <a:prstGeom prst="homePlate">
            <a:avLst/>
          </a:prstGeom>
          <a:solidFill>
            <a:srgbClr val="FF7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th-TH" sz="32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สถาบันการเงินที่ไม่ประกอบกิจการธนาคาร</a:t>
            </a:r>
          </a:p>
        </p:txBody>
      </p:sp>
      <p:sp>
        <p:nvSpPr>
          <p:cNvPr id="6" name="Oval 5"/>
          <p:cNvSpPr/>
          <p:nvPr/>
        </p:nvSpPr>
        <p:spPr>
          <a:xfrm>
            <a:off x="1313120" y="1881963"/>
            <a:ext cx="946298" cy="882502"/>
          </a:xfrm>
          <a:prstGeom prst="ellipse">
            <a:avLst/>
          </a:prstGeom>
          <a:solidFill>
            <a:srgbClr val="44B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5031600" y="1783604"/>
            <a:ext cx="946298" cy="882502"/>
          </a:xfrm>
          <a:prstGeom prst="ellipse">
            <a:avLst/>
          </a:prstGeom>
          <a:solidFill>
            <a:srgbClr val="44B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2</a:t>
            </a:r>
            <a:endParaRPr lang="th-TH" dirty="0"/>
          </a:p>
        </p:txBody>
      </p:sp>
      <p:sp>
        <p:nvSpPr>
          <p:cNvPr id="8" name="Oval 7"/>
          <p:cNvSpPr/>
          <p:nvPr/>
        </p:nvSpPr>
        <p:spPr>
          <a:xfrm>
            <a:off x="9563092" y="1756082"/>
            <a:ext cx="946298" cy="882502"/>
          </a:xfrm>
          <a:prstGeom prst="ellipse">
            <a:avLst/>
          </a:prstGeom>
          <a:solidFill>
            <a:srgbClr val="44B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3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191386" y="2998381"/>
            <a:ext cx="3189767" cy="35406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3802896" y="2998381"/>
            <a:ext cx="3189767" cy="35406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7240544" y="2806638"/>
            <a:ext cx="4858708" cy="39446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86438" y="3192851"/>
            <a:ext cx="289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บริษัทเงินทุน (บง.)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874" y="3753039"/>
            <a:ext cx="3030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เป็นสถาบันทางการเงินที่จดทะเบียนเป็นบริษัทจำกัด   หาทุนเพื่อบุคคลอื่น      โดยบริษัทจะกู้ยืมเงินจากประชาชนทั่วไปโดยการออกตั๋วสัญญาใช้เงิน  แล้วนำมาปล่อยกู้เพื่อการต่าง 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1658" y="3200400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บริษัทหลักทรัพย์ (บล.)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1658" y="4060815"/>
            <a:ext cx="292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เป็นสถาบันทางการเงินที่จดทะเบียนเป็นบริษัทจำกัด เพื่อทำหน้าที่ประกอบธุรกิจหลักทรัพย์ต่าง ๆ ได้แก่   </a:t>
            </a:r>
          </a:p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การค้าหลักทรัพย์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1863" y="3045897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บริษัทประกันชีวิตและบริษัทประกันภัย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90982" y="3539252"/>
            <a:ext cx="4609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แบ่งเป็น  2  ประเภท</a:t>
            </a:r>
          </a:p>
          <a:p>
            <a:r>
              <a:rPr lang="en-MY" sz="2400" dirty="0">
                <a:latin typeface="Kanit" panose="00000500000000000000" pitchFamily="2" charset="-34"/>
                <a:cs typeface="Kanit" panose="00000500000000000000" pitchFamily="2" charset="-34"/>
              </a:rPr>
              <a:t>1.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กรมธรรม์ประกันภัย</a:t>
            </a:r>
          </a:p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รับประกันตกลงจะชดใช้ค่าเสียหายให้แก่ผู้เอาประกันตามจำนวนที่รับประกันภัย</a:t>
            </a:r>
          </a:p>
          <a:p>
            <a:r>
              <a:rPr lang="en-MY" sz="2400" dirty="0">
                <a:latin typeface="Kanit" panose="00000500000000000000" pitchFamily="2" charset="-34"/>
                <a:cs typeface="Kanit" panose="00000500000000000000" pitchFamily="2" charset="-34"/>
              </a:rPr>
              <a:t>2.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กรมธรรม์ประกันชีวิตซึ่งผู้รับประกันตกลงจะชดใช้เงินจำนวนหนึ่งให้แก่ผู้เอาประกันหรือผู้รับผลประโยชน์ ตามที่</a:t>
            </a:r>
          </a:p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ตกลง</a:t>
            </a:r>
          </a:p>
        </p:txBody>
      </p:sp>
    </p:spTree>
    <p:extLst>
      <p:ext uri="{BB962C8B-B14F-4D97-AF65-F5344CB8AC3E}">
        <p14:creationId xmlns:p14="http://schemas.microsoft.com/office/powerpoint/2010/main" val="180428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98" y="1208315"/>
            <a:ext cx="944962" cy="8839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55" y="1208315"/>
            <a:ext cx="944962" cy="8839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65" y="1208316"/>
            <a:ext cx="944962" cy="8839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85" y="2386329"/>
            <a:ext cx="3267739" cy="36213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28" y="2492861"/>
            <a:ext cx="3267739" cy="3621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77" y="2498451"/>
            <a:ext cx="3267739" cy="362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264673" y="1391753"/>
            <a:ext cx="35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endParaRPr lang="th-TH" dirty="0">
              <a:solidFill>
                <a:srgbClr val="FEF6EB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8932" y="13917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</a:t>
            </a:r>
            <a:endParaRPr lang="th-TH" dirty="0">
              <a:solidFill>
                <a:srgbClr val="FEF6EB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932" y="2831793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บริษัทเครดิตฟองซิเอร์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976" y="3348453"/>
            <a:ext cx="2879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เป็นสถาบันเอกชนวัตถุประสงค์ให้กู้ยืมเพื่อซื้อสังหาริมทรัพย์  เช่น  บ้านและที่ดินการกู้ยืมจะต้องใช้บ้านและที่ดินค้ำประกัน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387" y="2672946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โรงรับจำนำ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8404" y="3226943"/>
            <a:ext cx="2765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เป็นธุรกิจการเงินขนาดเล็ก วัตถุประสงค์เพื่อให้ประชาชนทั่วไปกู้ยืมโดยการรับจำนำสิ่งของ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2854" y="139175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  <a:endParaRPr lang="th-TH" dirty="0">
              <a:solidFill>
                <a:srgbClr val="FEF6EB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3541" y="2703723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F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สถาบันการเงินอื่น ๆ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3305" y="3518700"/>
            <a:ext cx="265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</a:p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สหกรณ์การเกษตร  สหกรณ์ออมทรัพย์ 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21011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25" y="1803223"/>
            <a:ext cx="3320637" cy="30345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88" y="2730759"/>
            <a:ext cx="3820004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นโยบายการเงิน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22" y="3152727"/>
            <a:ext cx="1688738" cy="48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603" y="551742"/>
            <a:ext cx="4755192" cy="542916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TextBox 6"/>
          <p:cNvSpPr txBox="1"/>
          <p:nvPr/>
        </p:nvSpPr>
        <p:spPr>
          <a:xfrm>
            <a:off x="6744637" y="1142579"/>
            <a:ext cx="44441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นโยบายที่เกี่ยวข้องกับเครื่องมือทางการเงิน ได้แก่ </a:t>
            </a:r>
          </a:p>
          <a:p>
            <a:r>
              <a:rPr lang="th-TH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ปริมาณเงิน (</a:t>
            </a:r>
            <a:r>
              <a:rPr lang="en-MY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Money supply) </a:t>
            </a:r>
            <a:endParaRPr lang="th-TH" sz="2800" b="1" dirty="0">
              <a:solidFill>
                <a:srgbClr val="FEF6EB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อัตราแลกเปลี่ยน (</a:t>
            </a:r>
            <a:r>
              <a:rPr lang="en-MY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Exchange rate)</a:t>
            </a:r>
          </a:p>
          <a:p>
            <a:r>
              <a:rPr lang="th-TH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และอัตราดอกเบี้ย (</a:t>
            </a:r>
            <a:r>
              <a:rPr lang="en-MY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Interest rate) </a:t>
            </a:r>
            <a:r>
              <a:rPr lang="th-TH" sz="28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 </a:t>
            </a:r>
          </a:p>
          <a:p>
            <a:endParaRPr lang="th-TH" sz="2800" b="1" dirty="0">
              <a:solidFill>
                <a:srgbClr val="FEF6EB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800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ทำโดยการปรับลด-เพิ่มปริมาณเงินในระบบเศรษฐกิจ การปรับลด-เพิ่มของอัตราดอกเบี้ย ซึ่งเป็นหน้าที่ของธนาคารกลาง หรือธนาคารแห่งประเทศไทยในการกำหนดทิศทางของการดำเนินนโยบายการเงิน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29756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E75C8480-B013-4618-835B-252B6B183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538" y="2017344"/>
            <a:ext cx="5272960" cy="389518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1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. นโยบายการเงินแบบเข้มงวด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FF0000"/>
                </a:solidFill>
                <a:cs typeface="+mj-cs"/>
              </a:rPr>
              <a:t>       (</a:t>
            </a:r>
            <a:r>
              <a:rPr lang="en-US" sz="2800" dirty="0">
                <a:solidFill>
                  <a:srgbClr val="FF0000"/>
                </a:solidFill>
                <a:cs typeface="+mj-cs"/>
              </a:rPr>
              <a:t>Restrictive Monetary Policy) </a:t>
            </a:r>
            <a:endParaRPr lang="th-TH" sz="2800" dirty="0">
              <a:solidFill>
                <a:srgbClr val="FF0000"/>
              </a:solidFill>
              <a:cs typeface="+mj-cs"/>
            </a:endParaRPr>
          </a:p>
          <a:p>
            <a:r>
              <a:rPr lang="th-TH" sz="2800" dirty="0">
                <a:cs typeface="+mj-cs"/>
              </a:rPr>
              <a:t>คือ การจํากัดหรือลดปริมาณเงินลง เช่น กรณีเกิดเงินเฟ้ออัตราสูง ประชาชนใช้จ่ายเงินเกินตัว ขาดดุลการค้า ขาดดุลการชําระเงินหรือเป็นการลดความร้อนแรงของระบบเศรษฐกิจ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4FE59883-079F-44CD-9EC2-829F46EC0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552" y="2017344"/>
            <a:ext cx="5272960" cy="3895184"/>
          </a:xfrm>
          <a:solidFill>
            <a:srgbClr val="8ED2C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rgbClr val="383CEE"/>
                </a:solidFill>
              </a:rPr>
              <a:t>2</a:t>
            </a:r>
            <a:r>
              <a:rPr lang="th-TH" sz="3200" b="1" dirty="0">
                <a:solidFill>
                  <a:srgbClr val="383CE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 นโยบายการเงินแบบผ่อนคลาย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383CE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(</a:t>
            </a:r>
            <a:r>
              <a:rPr lang="en-US" sz="2800" dirty="0">
                <a:solidFill>
                  <a:srgbClr val="383CE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Easy Monetary Policy)</a:t>
            </a:r>
            <a:endParaRPr lang="th-TH" sz="2800" dirty="0">
              <a:solidFill>
                <a:srgbClr val="383CE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การเพิ่มปริมาณเงิน เช่น กรณีเกิด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ภาวะเศรษฐกิจซบเซา หรือถดถอย การผลิต-การลงทุน-การใช้จ่ายอยู่ในระดับตํ่า และเป็นการดำเนินการเพื่อช่วยกระตุ้นให้เศรษฐกิจพื้นตัว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2945D76-A6AF-4FDC-81CF-117BC73B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389856"/>
            <a:ext cx="5616606" cy="9449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5A72F0B-2D35-4B0A-96AF-BFCF6DC1D080}"/>
              </a:ext>
            </a:extLst>
          </p:cNvPr>
          <p:cNvSpPr txBox="1"/>
          <p:nvPr/>
        </p:nvSpPr>
        <p:spPr>
          <a:xfrm>
            <a:off x="621438" y="523783"/>
            <a:ext cx="48028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chemeClr val="bg1"/>
                </a:solidFill>
              </a:rPr>
              <a:t>นโยบายการเงิน มี 2 ประเภท</a:t>
            </a:r>
          </a:p>
        </p:txBody>
      </p:sp>
      <p:sp>
        <p:nvSpPr>
          <p:cNvPr id="11" name="กากบาท 10">
            <a:extLst>
              <a:ext uri="{FF2B5EF4-FFF2-40B4-BE49-F238E27FC236}">
                <a16:creationId xmlns:a16="http://schemas.microsoft.com/office/drawing/2014/main" id="{BCCD9B2A-3612-4918-8AF6-76893B036F3C}"/>
              </a:ext>
            </a:extLst>
          </p:cNvPr>
          <p:cNvSpPr/>
          <p:nvPr/>
        </p:nvSpPr>
        <p:spPr>
          <a:xfrm>
            <a:off x="5814498" y="3964936"/>
            <a:ext cx="438718" cy="38512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20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206"/>
            <a:ext cx="6857731" cy="94629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sz="4000" b="1" dirty="0">
                <a:solidFill>
                  <a:schemeClr val="accent1"/>
                </a:solidFill>
                <a:cs typeface="Kanit" panose="00000500000000000000" pitchFamily="2" charset="-34"/>
              </a:rPr>
              <a:t>เครื่องมือนโยบายการเงิน</a:t>
            </a:r>
            <a:endParaRPr lang="th-TH" sz="4000" b="1" dirty="0">
              <a:solidFill>
                <a:schemeClr val="accent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2177450"/>
            <a:ext cx="10143461" cy="946298"/>
          </a:xfrm>
          <a:prstGeom prst="homePlate">
            <a:avLst/>
          </a:prstGeom>
          <a:solidFill>
            <a:srgbClr val="6E3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46814" y="2388989"/>
            <a:ext cx="86805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400" dirty="0">
                <a:solidFill>
                  <a:srgbClr val="FEF6EB"/>
                </a:solidFill>
                <a:latin typeface="Kanit" panose="00000500000000000000" pitchFamily="2" charset="-34"/>
                <a:cs typeface="+mj-cs"/>
              </a:rPr>
              <a:t>การซื้อขายหลักทรัพย์ หรือพันธบัตรของธนาคารกลางกับภาคเอกชน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475" y="3734253"/>
            <a:ext cx="11206716" cy="2290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32567" y="3808439"/>
            <a:ext cx="10336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+mj-cs"/>
              </a:rPr>
              <a:t>ธนาคารกลางจะซื้อหลักทรัพย์จากภาคเอกชน เพื่อปล่อยเม็ดเงินเข้าสู่ระบบเศรษฐกิจ ทำให้ปริมาณเงินในระบบเศรษฐกิจมีมากขึ้น ซึ่งจะสนับสนุนให้เกิดการบริโภค การลงทุนและทำให้เศรษฐกิจขยายตัวต่อไป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99" y="320678"/>
            <a:ext cx="2238882" cy="182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78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932"/>
            <a:ext cx="5513664" cy="944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534" y="902655"/>
            <a:ext cx="44390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400" b="1" dirty="0">
                <a:solidFill>
                  <a:srgbClr val="FFFF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การเปลี่ยนแปลงอัตราซื้อลด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844" y="2048312"/>
            <a:ext cx="6015138" cy="378281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947744" y="2133213"/>
            <a:ext cx="5401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+mj-cs"/>
              </a:rPr>
              <a:t>คือ การเปลี่ยนแปลงอัตราดอกเบี้ยเงินกู้ที่ธนาคารกลางคิดจากธนาคารพาณิชย์    ทำโดยการปรับลดอัตราดอกเบี้ยเงินกู้ยืม ซึ่งจะมีผลทำให้เงินสดสำรองของธนาคารพาณิชย์เพิ่มขึ้น และทำให้ปริมาณเงินในระบบเศรษฐกิจเพิ่มขึ้น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2" y="2941898"/>
            <a:ext cx="5173517" cy="31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314"/>
            <a:ext cx="8202967" cy="944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45185"/>
            <a:ext cx="723467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400" b="1" dirty="0">
                <a:solidFill>
                  <a:srgbClr val="FFC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การขอความร่วมมือให้ธนาคารพาณิชย์ปฏิบัติตาม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5682" y="2543841"/>
            <a:ext cx="7319389" cy="3262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525" y="2650210"/>
            <a:ext cx="67734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cs typeface="+mj-cs"/>
              </a:rPr>
              <a:t>เช่น การขอให้ธนาคารพาณิชย์ปล่อยสินเชื่อให้กับกิจกรรมทางเศรษฐกิจบางประเภทที่มีความสำคัญ</a:t>
            </a:r>
          </a:p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cs typeface="+mj-cs"/>
              </a:rPr>
              <a:t>เช่น ธุรกิจขนาดกลางและขนาดเล็ก (</a:t>
            </a:r>
            <a:r>
              <a:rPr lang="en-MY" sz="3200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cs typeface="+mj-cs"/>
              </a:rPr>
              <a:t>SMEs)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cs typeface="+mj-cs"/>
              </a:rPr>
              <a:t>เป็นต้น</a:t>
            </a:r>
          </a:p>
          <a:p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8" y="2543840"/>
            <a:ext cx="29718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37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4D3D6F-43B5-4CDD-88B6-8B5E6885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" y="341578"/>
            <a:ext cx="8851037" cy="94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79" y="3227245"/>
            <a:ext cx="8351721" cy="2898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3" y="435006"/>
            <a:ext cx="8416030" cy="73684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400" b="1" dirty="0">
                <a:solidFill>
                  <a:srgbClr val="FFFF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การลดปริมาณเงิน ผ่านช่องทางการเพิ่มอัตราเงินสดสำรอง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437" y="1379968"/>
            <a:ext cx="104598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dirty="0">
                <a:latin typeface="Kanit" panose="00000500000000000000" pitchFamily="2" charset="-34"/>
                <a:cs typeface="+mj-cs"/>
              </a:rPr>
              <a:t>การลดปริมาณเงิน ผ่านช่องทางการเพิ่มอัตราเงินสดสำรอง  </a:t>
            </a:r>
          </a:p>
          <a:p>
            <a:r>
              <a:rPr lang="th-TH" sz="3000" dirty="0">
                <a:latin typeface="Kanit" panose="00000500000000000000" pitchFamily="2" charset="-34"/>
                <a:cs typeface="+mj-cs"/>
              </a:rPr>
              <a:t>การขายหลักทรัพย์ให้แก่ภาคเอกชน และการเพิ่มอัตราซื้อลด ซึ่งจะเป็นการดูดเงินออกจากระบบเศรษฐกิจ ซึ่งธนาคารกลางมักจะเลือกทำในยามที่ประเมินว่าเศรษฐกิจอาจจะร้อนแรงเกินไปจนอาจเกิดผลเสียตามมาในภายหลัง เช่นในช่วงที่เกิดฟองสบู่ในตลาดที่อยู่อาศัย หรือในช่วงที่เกิดภาวะเงินเฟ้อสูงๆ ในประเทศ </a:t>
            </a:r>
          </a:p>
          <a:p>
            <a:r>
              <a:rPr lang="th-TH" sz="3200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72469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BDE62A9A-4FC1-47B2-A213-E89378FA0B94}"/>
              </a:ext>
            </a:extLst>
          </p:cNvPr>
          <p:cNvSpPr/>
          <p:nvPr/>
        </p:nvSpPr>
        <p:spPr>
          <a:xfrm>
            <a:off x="287044" y="261891"/>
            <a:ext cx="11904956" cy="1198486"/>
          </a:xfrm>
          <a:prstGeom prst="wedgeRoundRectCallout">
            <a:avLst>
              <a:gd name="adj1" fmla="val -20908"/>
              <a:gd name="adj2" fmla="val 7731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400" b="1" dirty="0">
                <a:solidFill>
                  <a:srgbClr val="0070C0"/>
                </a:solidFill>
                <a:latin typeface="Kanit"/>
              </a:rPr>
              <a:t>นโยบายการเงินและนโยบายการคลังควรจะดำเนินไปในแนวทางที่สอดคล้องกันหรือไม่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DB0B05-1A30-4C57-BA4B-EB177C78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7" y="1713390"/>
            <a:ext cx="8691238" cy="4431687"/>
          </a:xfrm>
        </p:spPr>
        <p:txBody>
          <a:bodyPr>
            <a:noAutofit/>
          </a:bodyPr>
          <a:lstStyle/>
          <a:p>
            <a:r>
              <a:rPr lang="th-TH" sz="3000" dirty="0">
                <a:latin typeface="Agency FB" panose="020B0503020202020204" pitchFamily="34" charset="0"/>
                <a:cs typeface="+mj-cs"/>
              </a:rPr>
              <a:t>ควรเป็นอย่างยิ่ง  การดำเนินนโยบายการเงินหรือการคลัง ต่างก็มีวัตถุประสงค์เดียวกัน คือ การรักษาเสถียรภาพทางเศรษฐกิจ และสนับสนุนการขยายตัวทางเศรษฐกิจอย่างยั่งยืน คอยแตะเบรกเวลาที่เศรษฐกิจร้อนแรงเกินไป หรือคอยเสริมในเวลาที่เศรษฐกิจอยู่ในช่วงขาลง ดังนั้น หากไม่สอดคล้องกัน เช่น นโยบายการเงินตึงตัว ขณะที่นโยบายการคลังขยายตัว ผลที่ได้ต่อเศรษฐกิจย่อมจะถูกหักล้างกันเอง นอกจากนี้ ยังอาจทำให้ประชาชนเกิดความสับสนและคาดเดาผลที่จะมีต่อการขยายตัวทางเศรษฐกิจได้ยาก ซึ่งไม่เป็นผลดีต่อการบริโภคและการลงทุนและเป็นผลเสียต่อการขยายตัวทางเศรษฐกิจในที่สุด 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0628648-423F-4CBD-B2DB-A5566E89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65" y="2254927"/>
            <a:ext cx="2698812" cy="34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55899" y="2346183"/>
            <a:ext cx="2169041" cy="1977656"/>
          </a:xfrm>
          <a:prstGeom prst="ellipse">
            <a:avLst/>
          </a:prstGeom>
          <a:solidFill>
            <a:srgbClr val="C2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446027" y="3002377"/>
            <a:ext cx="995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เงิน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11972" y="2068501"/>
            <a:ext cx="5592726" cy="319595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5752730" y="2467992"/>
            <a:ext cx="4993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คือ สิ่งที่ทุกคนในสังคมยอมรับกัน</a:t>
            </a:r>
          </a:p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ในขณะนั้นให้เป็นสื่อกลางในการแลกเปลี่ยน และใช้วัดมูลค่าของสินค้าและบริการทุกชนิด 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281331" y="3335011"/>
            <a:ext cx="2130641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9730F62-3202-4561-9DAA-861E9F11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84" y="262337"/>
            <a:ext cx="3664014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7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BBBD-A2AF-47E3-84CD-B01755E5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45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/>
              <a:t>แบบฝึกหัด บทที่ 6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85A2-136A-4139-9D3D-62B0E63779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เงิน มีกี่ประเภท ประกอบด้วยอะไรบ้าง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หน้าที่ของเงิน ได้แก่อะไรบ้าง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สถาบันการเงิน มีกี่ประเภท และ ประกอบด้วย อะไรบ้าง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4. นโยบายการเงินมี</a:t>
            </a:r>
            <a:r>
              <a:rPr lang="th-TH" sz="3200">
                <a:latin typeface="Angsana New" panose="02020603050405020304" pitchFamily="18" charset="-34"/>
                <a:cs typeface="Angsana New" panose="02020603050405020304" pitchFamily="18" charset="-34"/>
              </a:rPr>
              <a:t>กี่ประเภท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ประกอบด้วยอะไรบ้าง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31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74" y="365125"/>
            <a:ext cx="1062192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วิวัฒนาการการแลกเปลี่ยน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2260" y="1382233"/>
            <a:ext cx="9181083" cy="1403497"/>
          </a:xfrm>
          <a:prstGeom prst="roundRect">
            <a:avLst/>
          </a:prstGeom>
          <a:solidFill>
            <a:srgbClr val="44B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680483" y="1594995"/>
            <a:ext cx="7128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มนุษย์รู้จักการแลกเปลี่ยนซื้อขายสิ่งของมาตั้งแต่สมัยโบราณ </a:t>
            </a:r>
          </a:p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 ในระยะแรกๆ การแลกเปลี่ยนไม่สลับซับซ้อนมากนัก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874" y="2978228"/>
            <a:ext cx="1807404" cy="9037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010094" y="3168502"/>
            <a:ext cx="135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เริ่มจาก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33848" y="3168502"/>
            <a:ext cx="2753832" cy="2976004"/>
          </a:xfrm>
          <a:prstGeom prst="roundRect">
            <a:avLst/>
          </a:prstGeom>
          <a:solidFill>
            <a:srgbClr val="F2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5882250" y="3134686"/>
            <a:ext cx="2753832" cy="2976004"/>
          </a:xfrm>
          <a:prstGeom prst="roundRect">
            <a:avLst/>
          </a:prstGeom>
          <a:solidFill>
            <a:srgbClr val="F2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8930381" y="3134686"/>
            <a:ext cx="2753832" cy="2976004"/>
          </a:xfrm>
          <a:prstGeom prst="roundRect">
            <a:avLst/>
          </a:prstGeom>
          <a:solidFill>
            <a:srgbClr val="F2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074139" y="3602783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Kanit" panose="00000500000000000000" pitchFamily="2" charset="-34"/>
                <a:cs typeface="Kanit" panose="00000500000000000000" pitchFamily="2" charset="-34"/>
              </a:rPr>
              <a:t>สิ่งของแลกสิ่งของ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6549" y="3602783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Kanit" panose="00000500000000000000" pitchFamily="2" charset="-34"/>
                <a:cs typeface="Kanit" panose="00000500000000000000" pitchFamily="2" charset="-34"/>
              </a:rPr>
              <a:t>ใช้วัตถุเป็นสื่อกลาง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04841" y="3602783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Kanit" panose="00000500000000000000" pitchFamily="2" charset="-34"/>
                <a:cs typeface="Kanit" panose="00000500000000000000" pitchFamily="2" charset="-34"/>
              </a:rPr>
              <a:t>ใช้เงินเป็นสื่อกลาง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57" y="4126003"/>
            <a:ext cx="1935126" cy="19351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9" y="4401215"/>
            <a:ext cx="2347211" cy="1222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41" y="4174732"/>
            <a:ext cx="1932984" cy="19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8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67" y="659780"/>
            <a:ext cx="9603275" cy="104923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ประเภทของเงิน</a:t>
            </a:r>
          </a:p>
        </p:txBody>
      </p:sp>
      <p:sp>
        <p:nvSpPr>
          <p:cNvPr id="4" name="Oval 3"/>
          <p:cNvSpPr/>
          <p:nvPr/>
        </p:nvSpPr>
        <p:spPr>
          <a:xfrm>
            <a:off x="731110" y="1912167"/>
            <a:ext cx="4091763" cy="3828880"/>
          </a:xfrm>
          <a:prstGeom prst="ellipse">
            <a:avLst/>
          </a:prstGeom>
          <a:solidFill>
            <a:srgbClr val="FF7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5151475" y="157961"/>
            <a:ext cx="6939516" cy="2507758"/>
          </a:xfrm>
          <a:prstGeom prst="ellipse">
            <a:avLst/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646198" y="913566"/>
            <a:ext cx="625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คือ  เงินที่มีมูลค่าในตัวเอง เงินที่ทำหน้าที่เหมือนสินค้า</a:t>
            </a:r>
          </a:p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      </a:t>
            </a:r>
            <a:r>
              <a:rPr lang="th-TH" sz="3200" dirty="0" err="1">
                <a:latin typeface="Kanit" panose="00000500000000000000" pitchFamily="2" charset="-34"/>
                <a:cs typeface="Kanit" panose="00000500000000000000" pitchFamily="2" charset="-34"/>
              </a:rPr>
              <a:t>ทั่วๆไป</a:t>
            </a: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ด้วย เช่น หนังสัตว์ แร่ธาตุต่างๆ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129709" y="3452757"/>
            <a:ext cx="3257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</a:t>
            </a:r>
            <a:r>
              <a:rPr lang="th-TH" sz="34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เงินปฐมภูมิ</a:t>
            </a:r>
          </a:p>
          <a:p>
            <a:pPr algn="ctr"/>
            <a:r>
              <a:rPr lang="th-TH" sz="34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(เงินผลิตภัณฑ์) 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4529470" y="1990784"/>
            <a:ext cx="967474" cy="88000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496944" y="3330160"/>
            <a:ext cx="2796363" cy="2775097"/>
          </a:xfrm>
          <a:prstGeom prst="roundRect">
            <a:avLst/>
          </a:prstGeom>
          <a:solidFill>
            <a:srgbClr val="6F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8968628" y="3366229"/>
            <a:ext cx="2796363" cy="2775097"/>
          </a:xfrm>
          <a:prstGeom prst="roundRect">
            <a:avLst/>
          </a:prstGeom>
          <a:solidFill>
            <a:srgbClr val="6F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2376">
            <a:off x="6302909" y="2560943"/>
            <a:ext cx="678319" cy="657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25307">
            <a:off x="10043096" y="2610081"/>
            <a:ext cx="667091" cy="646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92" y="3780849"/>
            <a:ext cx="2177065" cy="194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21" y="3826607"/>
            <a:ext cx="2619375" cy="185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66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3" y="1732023"/>
            <a:ext cx="3834716" cy="3755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505" y="2955852"/>
            <a:ext cx="31357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4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เงินทุติยภูมิ</a:t>
            </a:r>
          </a:p>
          <a:p>
            <a:pPr algn="ctr"/>
            <a:r>
              <a:rPr lang="th-TH" sz="34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(เงินที่ไม่ใช่ผลิตภัณฑ์)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620" y="1956808"/>
            <a:ext cx="798645" cy="774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65" y="480576"/>
            <a:ext cx="6937849" cy="2505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7219" y="1247152"/>
            <a:ext cx="601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เงินที่ทำหน้าที่เป็นสื่อกลางในการแลกเปลี่ยนเท่านั้น </a:t>
            </a:r>
          </a:p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ไม่มีมูลค่าในตัวเอง แบ่งได้เป็น 3 ประเภท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4954">
            <a:off x="6660886" y="2991287"/>
            <a:ext cx="798645" cy="774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30330">
            <a:off x="8232252" y="3152876"/>
            <a:ext cx="798645" cy="774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82947">
            <a:off x="9949022" y="2981880"/>
            <a:ext cx="798645" cy="77425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40900" y="3815469"/>
            <a:ext cx="2086199" cy="2191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ounded Rectangle 17"/>
          <p:cNvSpPr/>
          <p:nvPr/>
        </p:nvSpPr>
        <p:spPr>
          <a:xfrm>
            <a:off x="7480941" y="4094927"/>
            <a:ext cx="2160293" cy="19112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9904821" y="3895399"/>
            <a:ext cx="2160293" cy="19099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077032" y="3870597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เหรียญกษาปณ์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3504" y="4122525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ธนบัตร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53518" y="3898580"/>
            <a:ext cx="1933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เงินฝาก</a:t>
            </a:r>
          </a:p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กระแสรายวัน (เช็ค)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20" y="4502660"/>
            <a:ext cx="1410586" cy="121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43" y="4589683"/>
            <a:ext cx="1530180" cy="113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30" y="4719354"/>
            <a:ext cx="1862317" cy="102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01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455428" y="427166"/>
            <a:ext cx="3595577" cy="1010093"/>
          </a:xfrm>
          <a:prstGeom prst="homePlate">
            <a:avLst/>
          </a:prstGeom>
          <a:solidFill>
            <a:srgbClr val="FF7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38" y="584902"/>
            <a:ext cx="10429489" cy="101009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หน้าที่ของเงิน</a:t>
            </a:r>
          </a:p>
        </p:txBody>
      </p:sp>
      <p:sp>
        <p:nvSpPr>
          <p:cNvPr id="5" name="Pentagon 4"/>
          <p:cNvSpPr/>
          <p:nvPr/>
        </p:nvSpPr>
        <p:spPr>
          <a:xfrm>
            <a:off x="382762" y="1880781"/>
            <a:ext cx="9962707" cy="712382"/>
          </a:xfrm>
          <a:prstGeom prst="homePlate">
            <a:avLst/>
          </a:prstGeom>
          <a:solidFill>
            <a:srgbClr val="8ED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1) เงินเป็นสื่อกลางในการแลกเปลี่ยน  (</a:t>
            </a:r>
            <a:r>
              <a:rPr lang="en-MY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Medium  of  Exchange)</a:t>
            </a:r>
            <a:endParaRPr lang="th-TH" sz="3200" dirty="0">
              <a:solidFill>
                <a:srgbClr val="6F366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82762" y="2626748"/>
            <a:ext cx="10345482" cy="71238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6F366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82762" y="3333757"/>
            <a:ext cx="10983443" cy="71238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Pentagon 7"/>
          <p:cNvSpPr/>
          <p:nvPr/>
        </p:nvSpPr>
        <p:spPr>
          <a:xfrm>
            <a:off x="382761" y="4014580"/>
            <a:ext cx="11589498" cy="71238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47251" y="2668031"/>
            <a:ext cx="6787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2)  เงินเป็นมาตรฐานในการเทียบค่า  (</a:t>
            </a:r>
            <a:r>
              <a:rPr lang="en-MY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Standard of Value)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761" y="4109161"/>
            <a:ext cx="915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th-TH" sz="28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เงินเป็นมาตรฐานในการชำระหนี้ภายหน้า (</a:t>
            </a:r>
            <a:r>
              <a:rPr lang="en-MY" sz="28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Standard of Deferred Payments)</a:t>
            </a:r>
            <a:endParaRPr lang="th-TH" sz="2800" dirty="0">
              <a:solidFill>
                <a:srgbClr val="6F366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763" y="3428999"/>
            <a:ext cx="6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r>
              <a:rPr lang="th-TH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 เงินเป็นเครื่องรักษามูลค่า  (</a:t>
            </a:r>
            <a:r>
              <a:rPr lang="en-MY" sz="3200" dirty="0">
                <a:solidFill>
                  <a:srgbClr val="6F366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Store of Value)</a:t>
            </a:r>
            <a:endParaRPr lang="th-TH" sz="3200" dirty="0">
              <a:solidFill>
                <a:srgbClr val="6F366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2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01" y="674711"/>
            <a:ext cx="10318353" cy="117904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มูลค่าของเงิน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52" y="3166849"/>
            <a:ext cx="182896" cy="524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501" y="2187754"/>
            <a:ext cx="425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   </a:t>
            </a:r>
            <a:r>
              <a:rPr lang="th-TH" sz="3600" b="1" dirty="0">
                <a:solidFill>
                  <a:srgbClr val="FF00F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มูลค่าของเงินมี  2  กรณี คือ</a:t>
            </a:r>
          </a:p>
        </p:txBody>
      </p:sp>
      <p:sp>
        <p:nvSpPr>
          <p:cNvPr id="11" name="Oval 10"/>
          <p:cNvSpPr/>
          <p:nvPr/>
        </p:nvSpPr>
        <p:spPr>
          <a:xfrm>
            <a:off x="1560325" y="3359115"/>
            <a:ext cx="1392866" cy="1341357"/>
          </a:xfrm>
          <a:prstGeom prst="ellipse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2064493" y="3645074"/>
            <a:ext cx="389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endParaRPr lang="th-TH" sz="4400" b="1" dirty="0">
              <a:solidFill>
                <a:schemeClr val="accent6">
                  <a:lumMod val="20000"/>
                  <a:lumOff val="80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52038" y="3875318"/>
            <a:ext cx="212651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6060879" y="0"/>
            <a:ext cx="5665199" cy="624099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6578069" y="912291"/>
            <a:ext cx="47346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Kanit" panose="00000500000000000000" pitchFamily="2" charset="-34"/>
                <a:cs typeface="Kanit" panose="00000500000000000000" pitchFamily="2" charset="-34"/>
              </a:rPr>
              <a:t>ค่าภายนอกของเงิน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ราคาของเงินตราสกุลหนึ่ง เมื่อคิดเป็นเงินตราของสกุลต่างๆ  ซึ่งเป็นอัตราแลกเปลี่ยนเงินตราต่างประเทศ  เช่น  เงิน 1 ดอลลาร์  มีค่าเทียบกับเงินบาทของไทย เท่ากับ  30  บาท  </a:t>
            </a:r>
          </a:p>
          <a:p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400" b="1" dirty="0">
                <a:latin typeface="Kanit" panose="00000500000000000000" pitchFamily="2" charset="-34"/>
                <a:cs typeface="Kanit" panose="00000500000000000000" pitchFamily="2" charset="-34"/>
              </a:rPr>
              <a:t>อัตราแลกเปลี่ยนเงินตราต่างประเทศ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จึงเป็นเหมือนราคาสินค้าชนิดหนึ่ง </a:t>
            </a: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มูลค่าที่เพิ่มขึ้นของเงิน 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เรียกโดยทั่วไปว่า  </a:t>
            </a:r>
            <a:r>
              <a:rPr lang="th-TH" sz="2400" b="1" dirty="0">
                <a:latin typeface="Kanit" panose="00000500000000000000" pitchFamily="2" charset="-34"/>
                <a:cs typeface="Kanit" panose="00000500000000000000" pitchFamily="2" charset="-34"/>
              </a:rPr>
              <a:t>เงินแข็งค่า </a:t>
            </a:r>
          </a:p>
          <a:p>
            <a:r>
              <a:rPr lang="th-TH" sz="2400" b="1" dirty="0">
                <a:solidFill>
                  <a:srgbClr val="383CE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มูลค่าที่ลดลงของเงิน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เรียกโดยทั่วไปว่า   </a:t>
            </a:r>
            <a:r>
              <a:rPr lang="th-TH" sz="2400" b="1" dirty="0">
                <a:latin typeface="Kanit" panose="00000500000000000000" pitchFamily="2" charset="-34"/>
                <a:cs typeface="Kanit" panose="00000500000000000000" pitchFamily="2" charset="-34"/>
              </a:rPr>
              <a:t>เงินอ่อนค่า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มูลค่าที่เพิ่มขึ้นหรือลดลงของเงินเมื่อเทียบกับเงินตราสกุลอื่นเกิดจากอุปสงค์ของตลาดเงิน  เช่น หากตลาดเงินมีความต้องการซื้อเงินบาทมากมีผลทำให้ค่าของเงินบาทเพิ่มสูงขึ้น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1496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96" y="2683954"/>
            <a:ext cx="1396105" cy="1341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6515" y="2969851"/>
            <a:ext cx="41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endParaRPr lang="th-TH" sz="4400" b="1" dirty="0">
              <a:solidFill>
                <a:schemeClr val="accent6">
                  <a:lumMod val="20000"/>
                  <a:lumOff val="80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6242839" y="630315"/>
            <a:ext cx="4916391" cy="464148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58" y="3113758"/>
            <a:ext cx="2371550" cy="48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1189608"/>
            <a:ext cx="4354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ค่าภายในของเงิน  </a:t>
            </a:r>
          </a:p>
          <a:p>
            <a:r>
              <a:rPr lang="th-TH" sz="2800" dirty="0">
                <a:latin typeface="Kanit" panose="00000500000000000000" pitchFamily="2" charset="-34"/>
                <a:cs typeface="Kanit" panose="00000500000000000000" pitchFamily="2" charset="-34"/>
              </a:rPr>
              <a:t>คือความสามารถหรืออำนาจซื้อ     ที่เงินแต่ละหน่วยจะซื้อสินค้าและบริการได้ เช่น หากซื้อข้าวสาร       1 ถัง ราคา 185 บาท ต่อมา หากซื้อข้าว 1 ถัง ชนิดเดียวกันราคา 200  บาท ที่เป็นเช่นนี้เนื่องจาก ราคาข้าวอาจสูงขึ้น หรือค่าภายในของเงินลดลง</a:t>
            </a:r>
          </a:p>
        </p:txBody>
      </p:sp>
    </p:spTree>
    <p:extLst>
      <p:ext uri="{BB962C8B-B14F-4D97-AF65-F5344CB8AC3E}">
        <p14:creationId xmlns:p14="http://schemas.microsoft.com/office/powerpoint/2010/main" val="12650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8" y="1775638"/>
            <a:ext cx="3257299" cy="297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023" y="2182676"/>
            <a:ext cx="5462889" cy="2805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634" y="3029167"/>
            <a:ext cx="1688738" cy="4816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2957" y="2970079"/>
            <a:ext cx="26693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4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สถาบันทางการเงิน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2023" y="2405622"/>
            <a:ext cx="5223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EF6EB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หมายถึง หน่วยงานที่ทำหน้าที่ระดมเงินออมและให้กู้ยืมแก่ผู้ที่ต้องการเงินไปเพื่อการบริโภค  หรือเพื่อการดำเนินทางธุรกิจ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E3A9DE-9026-4239-A561-EC9C68B21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49" y="54545"/>
            <a:ext cx="3038741" cy="18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1807"/>
      </p:ext>
    </p:extLst>
  </p:cSld>
  <p:clrMapOvr>
    <a:masterClrMapping/>
  </p:clrMapOvr>
</p:sld>
</file>

<file path=ppt/theme/theme1.xml><?xml version="1.0" encoding="utf-8"?>
<a:theme xmlns:a="http://schemas.openxmlformats.org/drawingml/2006/main" name="แกลเลอรี">
  <a:themeElements>
    <a:clrScheme name="แกลเลอรี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แกลเลอรี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กลเลอรี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373</TotalTime>
  <Words>1264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Angsana New</vt:lpstr>
      <vt:lpstr>Arial</vt:lpstr>
      <vt:lpstr>Calibri</vt:lpstr>
      <vt:lpstr>Gill Sans MT</vt:lpstr>
      <vt:lpstr>Kanit</vt:lpstr>
      <vt:lpstr>Wingdings</vt:lpstr>
      <vt:lpstr>แกลเลอรี</vt:lpstr>
      <vt:lpstr>PowerPoint Presentation</vt:lpstr>
      <vt:lpstr>PowerPoint Presentation</vt:lpstr>
      <vt:lpstr>วิวัฒนาการการแลกเปลี่ยน</vt:lpstr>
      <vt:lpstr>ประเภทของเงิน</vt:lpstr>
      <vt:lpstr>PowerPoint Presentation</vt:lpstr>
      <vt:lpstr>หน้าที่ของเงิน</vt:lpstr>
      <vt:lpstr>มูลค่าของเงิน</vt:lpstr>
      <vt:lpstr>PowerPoint Presentation</vt:lpstr>
      <vt:lpstr>PowerPoint Presentation</vt:lpstr>
      <vt:lpstr>ประเภทของสถาบันทางการเงิน</vt:lpstr>
      <vt:lpstr>PowerPoint Presentation</vt:lpstr>
      <vt:lpstr>PowerPoint Presentation</vt:lpstr>
      <vt:lpstr>นโยบายการเงิน</vt:lpstr>
      <vt:lpstr>PowerPoint Presentation</vt:lpstr>
      <vt:lpstr> เครื่องมือนโยบายการเงิน</vt:lpstr>
      <vt:lpstr>PowerPoint Presentation</vt:lpstr>
      <vt:lpstr>PowerPoint Presentation</vt:lpstr>
      <vt:lpstr>การลดปริมาณเงิน ผ่านช่องทางการเพิ่มอัตราเงินสดสำรอง  </vt:lpstr>
      <vt:lpstr>PowerPoint Presentation</vt:lpstr>
      <vt:lpstr>แบบฝึกหัด บทที่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20H1 Home</cp:lastModifiedBy>
  <cp:revision>53</cp:revision>
  <dcterms:created xsi:type="dcterms:W3CDTF">2019-03-24T06:01:34Z</dcterms:created>
  <dcterms:modified xsi:type="dcterms:W3CDTF">2022-03-05T14:06:34Z</dcterms:modified>
</cp:coreProperties>
</file>