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7" r:id="rId35"/>
    <p:sldId id="290" r:id="rId36"/>
    <p:sldId id="291" r:id="rId37"/>
    <p:sldId id="292" r:id="rId38"/>
    <p:sldId id="293" r:id="rId39"/>
    <p:sldId id="294" r:id="rId40"/>
    <p:sldId id="298" r:id="rId41"/>
    <p:sldId id="299" r:id="rId42"/>
    <p:sldId id="300" r:id="rId43"/>
    <p:sldId id="301" r:id="rId44"/>
    <p:sldId id="307" r:id="rId45"/>
    <p:sldId id="308" r:id="rId46"/>
    <p:sldId id="310" r:id="rId47"/>
    <p:sldId id="311" r:id="rId48"/>
    <p:sldId id="302" r:id="rId49"/>
    <p:sldId id="312" r:id="rId50"/>
    <p:sldId id="303" r:id="rId51"/>
    <p:sldId id="304" r:id="rId52"/>
    <p:sldId id="305" r:id="rId53"/>
    <p:sldId id="306" r:id="rId54"/>
    <p:sldId id="29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3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2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0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2C8819-E390-4D3E-95A5-93039C72B90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72BAA9-BF45-4D26-BAD2-679C7DC4759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pumpkin2555/khwampdc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softerp.com/Article/Detail/14287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haismescenter.com/55-%E0%B8%98%E0%B8%B8%E0%B8%A3%E0%B8%81%E0%B8%B4%E0%B8%88%E0%B8%9A%E0%B8%A3%E0%B8%B4%E0%B8%81%E0%B8%B2%E0%B8%A3-%E0%B8%97%E0%B8%B3%E0%B9%80%E0%B8%87%E0%B8%B4%E0%B8%99-%E0%B9%80%E0%B8%A3%E0%B8%B4%E0%B9%88%E0%B8%A1%E0%B8%95%E0%B9%89%E0%B8%99%E0%B8%AA%E0%B8%A3%E0%B9%89%E0%B8%B2%E0%B8%87%E0%B8%87%E0%B8%B2%E0%B8%99%E0%B9%84%E0%B8%94%E0%B9%89%E0%B9%83%E0%B8%99%E0%B8%A7%E0%B8%B1%E0%B8%99%E0%B8%99%E0%B8%B5%E0%B9%89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vc.ac.th/news/Chapter1-Service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38AEAB-881A-0A76-3BD2-5C8B4041A457}"/>
              </a:ext>
            </a:extLst>
          </p:cNvPr>
          <p:cNvSpPr txBox="1">
            <a:spLocks/>
          </p:cNvSpPr>
          <p:nvPr/>
        </p:nvSpPr>
        <p:spPr>
          <a:xfrm>
            <a:off x="1286851" y="4533677"/>
            <a:ext cx="4998719" cy="95971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spc="0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C9F4CE-6FF8-7FC7-11E8-5D4BD7211ED9}"/>
              </a:ext>
            </a:extLst>
          </p:cNvPr>
          <p:cNvSpPr txBox="1">
            <a:spLocks/>
          </p:cNvSpPr>
          <p:nvPr/>
        </p:nvSpPr>
        <p:spPr>
          <a:xfrm>
            <a:off x="1286853" y="3278459"/>
            <a:ext cx="3865013" cy="95971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spc="0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A92E2-A775-52C3-8A04-05E88D5B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641" y="3211553"/>
            <a:ext cx="3865013" cy="95971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h-TH" sz="5400" b="1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รายวิชา </a:t>
            </a:r>
            <a:r>
              <a:rPr lang="en-US" sz="5400" b="1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QMT2513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6E416-0DF1-5A48-F2E2-C9E70A65A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641" y="4455620"/>
            <a:ext cx="4998720" cy="9597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h-TH" sz="6000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การจัดการธุรกิจบริการ</a:t>
            </a:r>
            <a:endParaRPr lang="en-US" sz="60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12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A869-7947-3A0A-A580-630D26B7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201"/>
            <a:ext cx="10515600" cy="1225136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b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การประยุกต์ความรู้การจัดการไปใช้ให้เหมาะสมและสอดคล้องกับองค์กรแต่ละองค์กร</a:t>
            </a:r>
            <a:br>
              <a:rPr lang="en-US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r>
              <a:rPr lang="en-US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 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960301-C577-FDC9-9F92-91AB2587A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576" y="1734023"/>
            <a:ext cx="5626902" cy="40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5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1581-3FF5-8DBC-8B2B-7167FD70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286603"/>
            <a:ext cx="10432111" cy="1450757"/>
          </a:xfrm>
        </p:spPr>
        <p:txBody>
          <a:bodyPr>
            <a:normAutofit/>
          </a:bodyPr>
          <a:lstStyle/>
          <a:p>
            <a:r>
              <a:rPr lang="th-TH" sz="4000" b="1" dirty="0"/>
              <a:t>สรุปความหมายของการจัดการ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CE70D-842A-F2B9-005D-3BD27ABF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7480" cy="4351338"/>
          </a:xfrm>
        </p:spPr>
        <p:txBody>
          <a:bodyPr/>
          <a:lstStyle/>
          <a:p>
            <a:r>
              <a:rPr lang="th-TH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สรุป ความหมายของ “การจัดการ”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หมายถึง กระบวนการ กิจกรรมหรือการศึกษาเกี่ยวกับการปฏิบัติหน้าที่ในอัน</a:t>
            </a:r>
            <a:r>
              <a:rPr lang="th-TH" sz="3200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ที่จะ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เชื่อมั่นได้ว่า กิจกรรมต่าง ๆ ดำเนินไปในแนวทางที่จะบรรลุผลสำเร็จตามวัตถุประสงค์ที่กำหนดไว้ โดยเฉพาะอย่างยิ่งหน้าที่อันที่จะสร้างและรักษาไว้ซึ่งสภาวะที่จะเอื้ออำนวยต่อการบรรลุวัตถุประสงค์ ด้วยความพยายามร่วมกันของกลุ่มบุคคล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1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6C9E-A006-5C0A-DEAE-266F664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r>
              <a:rPr lang="th-TH" sz="4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2. กระบวนการในการจัดการ</a:t>
            </a:r>
            <a:br>
              <a:rPr lang="en-US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6A733-ADF6-3338-C90C-C131C33D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814" y="1881285"/>
            <a:ext cx="9657522" cy="4351338"/>
          </a:xfrm>
        </p:spPr>
        <p:txBody>
          <a:bodyPr>
            <a:normAutofit/>
          </a:bodyPr>
          <a:lstStyle/>
          <a:p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การวางแผน หรือ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Planning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</a:p>
          <a:p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การจัดองค์การ หรือ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Organizing </a:t>
            </a:r>
            <a:endParaRPr lang="th-TH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การบังคับบัญชาสั่งการ หรือ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Commanding </a:t>
            </a:r>
            <a:endParaRPr lang="th-TH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การประสานงาน หรือ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Coordinating </a:t>
            </a:r>
            <a:endParaRPr lang="th-TH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การควบคุม หรือ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Controlling 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40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464AB-97B9-FE59-1391-20F212B19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144988"/>
            <a:ext cx="10598426" cy="5031975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th-TH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การวางแผนหรือ </a:t>
            </a:r>
            <a:r>
              <a:rPr lang="en-US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Planning</a:t>
            </a:r>
            <a:r>
              <a:rPr lang="th-TH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หมายถึง การพิจารณากำหนดแนวทางการทำงานให้ บรรลุเป้าหมาย โดยเกิดจากการใช้ดุลพินิจคาดการณ์ล่วงหน้าเพื่อเป็นแนวทางการการทำงานในอนาคต เป็นกิจกรรมอันดับแรกที่สำคัญของผู้บริหารที่จะต้องมีการตัดสินใจเรื่องต่าง ๆ เตรียมการไว้ล่วงหน้า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เช่น  มีการกำหนดเป้าหมายในการดำเนินธุรกิจ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เช่น  จะขยายกิจการลงทุนสร้างโรงงานใหม่   เพิ่มผลิตภัณฑ์ใหม่ ๆ   เพื่อให้การบริหารงานประสบผลสำเร็จ   ดังนั้นผู้บริหารจะต้องมีการวางแผนอย่างรอบคอบและรัดกุม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2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43C2-7F2C-5B79-C169-D4564885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58" y="1152939"/>
            <a:ext cx="10383741" cy="502402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900" b="1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2. </a:t>
            </a:r>
            <a:r>
              <a:rPr lang="th-TH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การจัดองค์การหรือ </a:t>
            </a:r>
            <a:r>
              <a:rPr lang="en-US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Organizing </a:t>
            </a:r>
            <a:endParaRPr lang="th-TH" sz="3900" b="1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หมายถึง การจัดระเบียบหรือโครงสร้างของการ ทำงานภายในองค์กรให้เป็นระบบระเบียบและอยู่ในส่วนประกอบที่เหมาะสม เพื่อก่อให้เกิดประโยชน์และช่วยให้องค์กรประสบความสำเร็จได้เร็วขึ้น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เพื่อให้เป้าหมายของธุรกิจที่วางแผนไว้ล่วงหน้าประสบผลสำเร็จ   ผู้บริหารจะมีการจัด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โครงสร้างองค์การ  มีการแบ่งงาน  มอบหมายงาน  จัดพนักงานในการปฏิบัติงานต่าง ๆ  ในตำแหน่งต่างๆ  ขององค์การ  เพื่อให้การประสานงานระหว่างหน่วยงานเป็นไปอย่างมีประสิทธิภาพ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5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892A-94C7-C4CC-E58D-292B38B0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767" y="938254"/>
            <a:ext cx="9636980" cy="5216056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3. การบังคับบัญชาสั่งการ หรือ </a:t>
            </a:r>
            <a:r>
              <a:rPr lang="en-US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Commanding </a:t>
            </a:r>
            <a:endParaRPr lang="th-TH" sz="3600" b="1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6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หมายถึง ภาระหน้าที่ของผู้บริหารในการใช้ความสามารถชักจูงหรือหว่านล้อมผู้ใต้บังคับบัญชาให้ปฏิบัติงานตามคำสั่ง จนสามารถทำให้องค์กรบรรลุผลสำเร็จได้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การสั่งการ การชี้แนะ ของผู้บังคับบัญชาที่มีต่อผู้ใต้บังคับบัญชาให้ทำงานตามคำสั่ง หรือคำชี้แนะของผู้บังคับบัญชา เพื่อให้การทำงานที่ได้รับมอบหมายสำเร็จลุล่วง ตามวัตถุประสงค์ขององค์การ ดังนั้นภาวะผู้นำ การจูงใจ การติดต่อสื่อสาร จึงเป็นเครื่องมือสำคัญที่ผู้บริหารจะต้องคำนึงถึง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419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D7C7-1C32-B299-B16F-4D352957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815" y="1009816"/>
            <a:ext cx="10082255" cy="516714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4. การประสานงาน หรือ </a:t>
            </a:r>
            <a:r>
              <a:rPr lang="en-US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Coordinating</a:t>
            </a:r>
            <a:r>
              <a:rPr lang="en-US" sz="39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endParaRPr lang="th-TH" sz="39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1800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หมายถึง การจัดให้ทรัพยากรบุคคลภายในองค์กร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ทำงานประสานสัมพันธ์สอดคล้องเป็นน้ำหนึ่งใจเดียวกัน เพื่อให้การดำเนินงานราบรื่นและบรรลุวัตถุประสงค์อย่างมีประสิทธิภาพ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เป็นกิจกรรมขั้นสุดท้ายของกระบวนการบริหาร  เพื่อประเมินผลการปฏิบัติงานว่าเป็นไปตามแผนงานที่ได้กำหนดไว้หรือไม่   ดังนั้นผู้บริหารจะต้องกำหนดเกณฑ์ มาตรฐาน เพื่อใช้เป็นเกณฑ์ในการประเมินผล ปัจจุบันเกณฑ์การประเมินผลที่ธุรกิจใช้กันมากก็คือ การใช้ 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Benchmark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กับกิจการคู่แข่งขันที่อยู่ในอุตสาหกรรมเดียวกัน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7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621B-028A-1FE2-602C-11635B0E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90" y="1057523"/>
            <a:ext cx="9883471" cy="511944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5</a:t>
            </a:r>
            <a:r>
              <a:rPr lang="th-TH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. การควบคุม หรือ </a:t>
            </a:r>
            <a:r>
              <a:rPr lang="en-US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Controlling</a:t>
            </a:r>
            <a:endParaRPr lang="th-TH" sz="3600" b="1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th-TH" sz="3200" b="1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หมายถึง กระบวนการทำงานเริ่มตั้งแต่การกำหนดมาตรฐาน การแก้ไขการปฏิบัติงานของผู้ใต้บังคับบัญชาตลอดจนการดำเนินงานตามแผน และการประเมินแผนเพื่อให้บรรลุตามเป้าหมายที่กำหนดไว้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เป็นกิจกรรมขั้นสุดท้ายของกระบวนการบริหาร เพื่อประเมินผลการปฏิบัติงานว่าเป็นไปตามแผนงานที่ได้กำหนดไว้หรือไม่ ดังนั้นผู้บริหารจะต้องกำหนดเกณฑ์ มาตรฐาน เพื่อใช้เป็นเกณฑ์ในการประเมินผล ปัจจุบันเกณฑ์การประเมินผลที่ธุรกิจใช้กันมากก็คือ การใช้ 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Benchmark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กับกิจการคู่แข่งขันที่อยู่ในอุตสาหกรรมเดียวกัน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5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4E18-724B-D549-1DA4-1AC73C04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ความสำคัญของการจัดการ</a:t>
            </a:r>
            <a:b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7646-7F44-9ED4-C30B-D2D44120C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403"/>
            <a:ext cx="10515600" cy="5252472"/>
          </a:xfrm>
        </p:spPr>
        <p:txBody>
          <a:bodyPr>
            <a:normAutofit fontScale="92500" lnSpcReduction="10000"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การจัดการมีผลต่อความสำเร็จขององค์กร แม้จะเป็นสิ่งที่ไม่สามารถมองเห็นได้ แต่สามารถวัดและประเมินผลได้ การจัด</a:t>
            </a:r>
            <a:r>
              <a:rPr lang="th-TH" sz="3200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การทำ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ให้การใช้ทรัพยากรมีความคุ้มค่าและเกิดประสิทธิผลในการผลิต นอกจากนี้ยังช่วยให้คุณภาพชีวิตของพนักงานดีขึ้น และยังเป็นการแสวงหาวิธีการทำงานที่ดีที่สุด และความสำคัญประการสุดท้าย คือ การจัดการช่วยทำให้เกิดการจ้างงาน ทำให้ประชาชนมีรายได้ และสามารถแบ่งตามหัวข้อดังต่อไปนี้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มีกระบวนการจัดการที่ดี จะทำให้องค์การประสบความสำเร็จตามเป้าหมายที่กำหนดไว้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การจัดการเป็นเทคนิคที่ทำให้สมาชิกในองค์การเกิดจิตสำนึกร่วมกัน ในการปฏิบัติงาน มีความตั้งใจ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การจัดการเป็นกำหนดขอบเขตการทำงานของสมาชิกในองค์การ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การจัดการเป็นการแสวงหาวิธีการที่ดีที่สุดในการปฏิบัติงาน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4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BD21-9D4C-330D-6721-136B4F36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3. ความหมายของ </a:t>
            </a:r>
            <a:r>
              <a:rPr lang="en-US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</a:t>
            </a:r>
            <a:br>
              <a:rPr lang="en-US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6F39B3-8354-F339-DAC4-BEACECC55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463" y="1976107"/>
            <a:ext cx="3188056" cy="2905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792DDC-FE86-F455-6D8E-522B9EFC30E8}"/>
              </a:ext>
            </a:extLst>
          </p:cNvPr>
          <p:cNvSpPr txBox="1"/>
          <p:nvPr/>
        </p:nvSpPr>
        <p:spPr>
          <a:xfrm>
            <a:off x="6337189" y="2828834"/>
            <a:ext cx="287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P: PLAN</a:t>
            </a:r>
            <a:br>
              <a:rPr lang="en-US" dirty="0"/>
            </a:br>
            <a:r>
              <a:rPr lang="en-US" dirty="0"/>
              <a:t>D : DO </a:t>
            </a:r>
          </a:p>
          <a:p>
            <a:r>
              <a:rPr lang="en-US" dirty="0"/>
              <a:t>C : CHECK</a:t>
            </a:r>
            <a:br>
              <a:rPr lang="en-US" dirty="0"/>
            </a:br>
            <a:r>
              <a:rPr lang="en-US" dirty="0"/>
              <a:t>A : ACT</a:t>
            </a:r>
          </a:p>
        </p:txBody>
      </p:sp>
    </p:spTree>
    <p:extLst>
      <p:ext uri="{BB962C8B-B14F-4D97-AF65-F5344CB8AC3E}">
        <p14:creationId xmlns:p14="http://schemas.microsoft.com/office/powerpoint/2010/main" val="300137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B0EC-A581-AFF6-8353-F33083D1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คำอธิบายรายวิชา</a:t>
            </a:r>
            <a:endParaRPr lang="en-US" sz="4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88CD-7853-B430-D615-5F5A97C5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198210" cy="4586702"/>
          </a:xfrm>
        </p:spPr>
        <p:txBody>
          <a:bodyPr>
            <a:normAutofit/>
          </a:bodyPr>
          <a:lstStyle/>
          <a:p>
            <a:pPr algn="thaiDist">
              <a:lnSpc>
                <a:spcPts val="1700"/>
              </a:lnSpc>
              <a:tabLst>
                <a:tab pos="180340" algn="l"/>
              </a:tabLst>
            </a:pP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 algn="thaiDist">
              <a:lnSpc>
                <a:spcPct val="100000"/>
              </a:lnSpc>
              <a:buNone/>
              <a:tabLst>
                <a:tab pos="180340" algn="l"/>
              </a:tabLst>
            </a:pP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หลักการจัดการ ประเภท รูปแบบ ลักษณะ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กระบวนการวางแผนธุรกิจบริการ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 algn="thaiDist">
              <a:lnSpc>
                <a:spcPct val="100000"/>
              </a:lnSpc>
              <a:buNone/>
              <a:tabLst>
                <a:tab pos="180340" algn="l"/>
              </a:tabLs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องค์ประกอบของคุณภาพในการบริการ การสร้างคุณภาพในแต่ละช่วงของการบริการ การตลาดบริการสมัยใหม่สำหรับธุรกิจบริการ ส่วนประสมทางการตลาดบริการ การบริหารความสัมพันธ์กับลูกค้า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การคาดหวังของผู้รับบริการ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การสร้างความพึงพอใจให้แก่ลูกค้า การจัดการข้อร้องเรียนของลูกค้าต่องานบริการ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 algn="thaiDist">
              <a:lnSpc>
                <a:spcPct val="100000"/>
              </a:lnSpc>
              <a:buNone/>
              <a:tabLst>
                <a:tab pos="180340" algn="l"/>
              </a:tabLst>
            </a:pPr>
            <a:r>
              <a:rPr lang="en-US" sz="3600" dirty="0">
                <a:solidFill>
                  <a:srgbClr val="000000"/>
                </a:solidFill>
                <a:effectLst/>
                <a:latin typeface="AngsanaUPC" panose="02020603050405020304" pitchFamily="18" charset="-34"/>
                <a:ea typeface="BrowalliaNew"/>
                <a:cs typeface="AngsanaUPC" panose="02020603050405020304" pitchFamily="18" charset="-34"/>
              </a:rPr>
              <a:t> 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8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1B24-D8C3-AD31-22B0-4E78E441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12" y="842838"/>
            <a:ext cx="10591138" cy="5334125"/>
          </a:xfrm>
        </p:spPr>
        <p:txBody>
          <a:bodyPr>
            <a:normAutofit fontScale="92500" lnSpcReduction="10000"/>
          </a:bodyPr>
          <a:lstStyle/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เป็นแนวคิดหนึ่ง ที่ไม่ได้ให้ความสำคัญเพียงแค่การวางแผน แต่แนวคิดนี้เน้นให้การดำเนินงานเป็นไปอย่างมีระบบ โดยมีเป้าหมายให้เกิดการพัฒนาอย่างต่อเนื่อง แนวคิด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ได้รับการพัฒนาขึ้นเป็นครั้งแรกโดย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Walter Shewhart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ซึ่งถือเป็นผู้บุกเบิกการใช้สถิติสำหรับวงการอุตสาหกรรม และต่อมาวงจร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ได้เป็นที่รู้จักอย่างแพร่หลาย มากขึ้น เมื่อปรมาจารย์ด้านการบริหารคุณภาพ อย่าง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W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.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Edwards Deming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ได้นำมาเผยแพร่ ให้เป็นเครื่องมือสำหรับการปรับปรุงกระบวนการ วงจรนี้จึงมีอีกชื่อหนึ่งว่า “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Deming Cycle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ในปัจจุบันคงไม่มีใครบอกว่าไม่รู้จักวงจร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หรือ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Deming Cycle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โดยเฉพาะในแวดวงของการทำงาน มักจะมีการนำ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เข้ามาประยุกต์ใช้ทั้งการทำงานประจำ และการปรับปรุงงาน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ABED-635A-6071-63C8-B8A0B73C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3" y="286603"/>
            <a:ext cx="10408257" cy="1450757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 </a:t>
            </a:r>
            <a:r>
              <a:rPr lang="en-US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PDCA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9416-4960-9F6C-AC0E-2477F1B2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338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คือ วงจรการบริหารงานคุณภาพ ย่อมาจาก 4 คำ ได้แก่ 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Plan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(วางแผน)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, </a:t>
            </a:r>
          </a:p>
          <a:p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Do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(ปฏิบัติ)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, </a:t>
            </a:r>
          </a:p>
          <a:p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Check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(ตรวจสอบ) และ 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Act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(การดำเนินการให้เหมาะสม) 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ซึ่งวงจร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สามารถประยุกต์ใช้ได้กับทุกๆ เรื่อง นับตั้งแต่กิจกรรมส่วนตัว เช่น การปรุงอาหาร การเดินทางไปทำงานในแต่ละวัน การตั้งเป้าหมายชีวิต และการดำเนินงานในระดับบริษัท ซึ่งรายละเอียดในแต่ละขั้นตอนมีดังนี้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1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70D7-B593-5C1C-997C-549C0170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69" y="755730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 </a:t>
            </a:r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Plan </a:t>
            </a:r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 ขั้นตอนการวางแผน  )</a:t>
            </a:r>
            <a:b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AA59F-686F-772C-CA80-02A4FAFA0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 </a:t>
            </a:r>
            <a:r>
              <a:rPr lang="th-TH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Plan </a:t>
            </a:r>
            <a:r>
              <a:rPr lang="th-TH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 ขั้นตอนการวางแผน  )</a:t>
            </a:r>
            <a:endParaRPr lang="en-US" sz="3600" b="1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ขั้นตอนการวางแผนครอบคลุมถึงการกำหนดกรอบหัวข้อที่ต้องการปรับปรุงเปลี่ยนแปลง ซึ่งรวมถึงการพัฒนาสิ่งใหม่ ๆ การแก้ปัญหาที่เกิดขึ้นจากการปฏิบัติงาน ฯลฯ  พร้อมกับพิจารณาว่ามีความจำเป็นต้องใช้ข้อมูลใดบ้างเพื่อการปรับปรุงเปลี่ยนแปลงนั้น โดยระบุวิธีการเก็บข้อมูลและกำหนดทางเลือกในการปรับปรุงให้ชัดเจน ซึ่งการวางแผนจะช่วยให้กิจการสามารถคาดการณ์สิ่งที่เกิดขึ้นในอนาคต และช่วยลดความสูญเสียต่าง ๆ ที่อาจเกิดขึ้นได้ ทั้งในด้านแรงงาน วัตถุดิบ ชั่วโมงการทำงาน เงิน และเวลา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922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E268-B8D8-29EE-924A-9BAA43B5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668266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 </a:t>
            </a:r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Do </a:t>
            </a:r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ขั้นตอนการปฏิบัติ ( ขั้นตอนการปฏิบัติ )</a:t>
            </a:r>
            <a:br>
              <a:rPr lang="en-US" sz="44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364F-AB4D-9281-16B2-7E8F6204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 </a:t>
            </a:r>
            <a:r>
              <a:rPr lang="th-TH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Do </a:t>
            </a:r>
            <a:r>
              <a:rPr lang="th-TH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ขั้นตอนการปฏิบัติ ( ขั้นตอนการปฏิบัติ )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ขั้นตอนการปฏิบัติ คือ การลงมือปรับปรุงเปลี่ยนแปลงตามทางเลือกที่ได้กำหนดไว้ในขั้นตอนการวางแผน ซึ่งในขั้นตอนนี้ต้องมีการตรวจสอบระหว่างการปฏิบัติด้วยว่าได้ดำเนินไปในทิศทางที่ตั้งใจหรือไม่ เพื่อทำการปรับปรุงเปลี่ยนแปลงให้เป็นไปตามแผนการที่ได้วางไว้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121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AC67-C05A-06C7-B19A-0E40D9C0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08" y="612607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 </a:t>
            </a:r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Check </a:t>
            </a:r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 ขั้นตอนการตรวจสอบ )</a:t>
            </a:r>
            <a:br>
              <a:rPr lang="en-US" sz="44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B53D-E7DE-3EDD-7400-D539E1CE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 </a:t>
            </a:r>
            <a:r>
              <a:rPr lang="th-TH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Check </a:t>
            </a:r>
            <a:r>
              <a:rPr lang="th-TH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( ขั้นตอนการตรวจสอบ )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228600" algn="thaiDist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ขั้นตอนการตรวจสอบ คือ การประเมินผลที่ได้รับจากการปรับปรุงเปลี่ยนแปลง เพื่อให้ทราบว่า ในขั้นตอนการปฏิบัติงานสามารถบรรลุเป้าหมายหรือวัตถุประสงค์ที่ได้กำหนดไว้หรือไม่ แต่สิ่งสำคัญก็คือ ต้องรู้ว่าจะตรวจสอบอะไรบ้างและบ่อยครั้งแค่ไหน เพื่อให้ข้อมูลที่ได้จากการตรวจสอบเป็นประโยชน์สำหรับขั้นตอนถัดไป 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7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C2E4-2F7C-8A98-635E-08C85456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" y="461532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A </a:t>
            </a:r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Action</a:t>
            </a:r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( ขั้นตอนการดำเนินงานให้เหมาะสม )</a:t>
            </a:r>
            <a:br>
              <a:rPr lang="en-US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F4151-46FA-A438-075E-2B9112FF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67" y="1455089"/>
            <a:ext cx="10515600" cy="4737777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A </a:t>
            </a:r>
            <a:r>
              <a:rPr lang="th-TH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= </a:t>
            </a:r>
            <a:r>
              <a:rPr lang="en-US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Action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( ขั้นตอนการดำเนินงานให้เหมาะสม )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228600" algn="thaiDist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ขั้นตอนการดำเนินงานให้เหมาะสมจะพิจารณาผลที่ได้จากการตรวจสอบ ซึ่งมีอยู่ 2 กรณี คือ ผลที่เกิดขึ้นเป็นไปตามแผนที่วางไว้ หรือไม่เป็นไปตามแผนที่วางไว้ หากเป็นกรณีแรก ก็ให้นำแนวทางหรือกระบวนการปฏิบัตินั้นมาจัดทำให้เป็นมาตรฐาน พร้อมทั้งหาวิธีการที่จะปรับปรุงให้ดียิ่งขึ้นไปอีก ซึ่งอาจหมายถึงสามารถบรรลุเป้าหมายได้เร็วกว่าเดิม หรือเสียค่าใช้จ่ายน้อยกว่าเดิม หรือทำให้คุณภาพดียิ่งขึ้นก็ได้แต่ถ้าหากเป็นกรณีที่สอง คือ ผลที่ได้ไม่บรรลุวัตถุประสงค์ตามแผนที่วางไว้ ควรนำข้อมูลที่รวบรวมไว้มาวิเคราะห์และพิจารณาว่าควรจะดำเนินการอย่างไร เช่น มองหาทางเลือกใหม่ที่น่าจะเป็นไปได้ ใช้ความพยายามให้มากขึ้นกว่าเดิม ขอความช่วยเหลือจากผู้รู้ หรือเปลี่ยนเป้าหมายใหม่ เป็นต้น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2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431F-F780-B21B-F8C9-67E2BD2E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วงจร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PDCA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6EF93B-5587-6F7D-B2FD-EBF40954A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50" y="1737360"/>
            <a:ext cx="6714755" cy="34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BBD025-3B69-5C54-525A-311025AD9C0B}"/>
              </a:ext>
            </a:extLst>
          </p:cNvPr>
          <p:cNvSpPr txBox="1"/>
          <p:nvPr/>
        </p:nvSpPr>
        <p:spPr>
          <a:xfrm>
            <a:off x="1510749" y="5194101"/>
            <a:ext cx="8450247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ทุกครั้งที่การดำเนินงานตามวงจร 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หมุนครบรอบ ก็จะเป็นแรงส่งสำหรับการดำเนินงานในรอบต่อไป และก่อให้เกิดการปรับปรุงอย่างต่อเนื่อง  ดังแสดงใน ภาพที่ 1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4489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4D09-81B1-A013-9FE4-9118BC59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927866" cy="4351338"/>
          </a:xfrm>
        </p:spPr>
        <p:txBody>
          <a:bodyPr>
            <a:normAutofit/>
          </a:bodyPr>
          <a:lstStyle/>
          <a:p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จากหลักการของวงจร 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หากพิจารณาเทียบกับหลายๆ เครื่องมือ หรือเทคนิคการปรับปรุงงานต่างๆ ที่ได้รับความนิยมอย่างแพร่หลายในปัจจุบัน ไม่ว่าจะเป็น เครื่องมือด้านคุณภาพอย่าง 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QCC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เครื่องมือที่ต้องใช้การวิเคราะห์ด้วยสถิติขั้นสูง อย่าง 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Six Sigma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หรือแม้แต่เครื่องมือที่เน้นเรื่องของการจัดการความรู้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6424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B795-8A29-11E1-2AD4-B018CF2E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ภาพที่ 2 แสดงขั้นตอนการดำเนินงานของ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QCC Six Sigma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และ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KM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เทียบกับ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60DA7C-4526-3F33-35E0-664D0DB98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097" y="1812897"/>
            <a:ext cx="6583681" cy="4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2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EF18-056C-0A97-F6E6-8F43769E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8210" cy="4351338"/>
          </a:xfrm>
        </p:spPr>
        <p:txBody>
          <a:bodyPr/>
          <a:lstStyle/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จะเห็นได้ว่า ไม่ว่าจะเป็นเครื่องมือพื้นฐานหรือ เครื่องมือระดับสูง ที่มีเป้าหมายมุ่งเน้นให้เกิดการยกระดับ คุณภาพ ปรับปรุงและพัฒนาต่อยอดล้วนจำเป็นที่จะต้องมีการดำเนินงานอย่างครบถ้วน ตั้งแต่ การวางแผน  การปฏิบัติการตรวจสอบ และ</a:t>
            </a:r>
            <a:r>
              <a:rPr lang="th-TH" sz="3200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การทำ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ให้เป็นมาตรฐานทั้งสิ้นเหตุผลก็เพราะจะทำให้การดำเนินงานเป็นไปอย่างมีระบบ  ถูกทิศทาง และหากพบปัญหา หรืออุปสรรคระหว่างทาง ก็จะรู้ตัวได้ก่อน  สามารถปรับแก้และหาทางรับมือได้ทัน เพื่อให้สามารถ บรรลุเป้าหมายได้ตามต้องการและเป็นพื้นฐานที่ดีของการต่อยอดการปรับปรุง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0310-013B-0FAE-9535-7B662AE1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วัตถุประสงค์การเรียน</a:t>
            </a:r>
            <a:endParaRPr lang="en-US" sz="4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33A9-957E-1E6F-7D02-AC7193EE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0704" cy="4726250"/>
          </a:xfrm>
        </p:spPr>
        <p:txBody>
          <a:bodyPr>
            <a:normAutofit fontScale="92500"/>
          </a:bodyPr>
          <a:lstStyle/>
          <a:p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นักศึกษาสามารถอธิบาย 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หลักการจัดการ รูปแบบ ลักษณะ กระบวนการวางแผนธุรกิจบร</a:t>
            </a:r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ิ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การได้</a:t>
            </a:r>
            <a:endParaRPr lang="en-US" sz="35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นักศึกษาสามารถ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เขียนแผนธุรกิจได้</a:t>
            </a:r>
            <a:endParaRPr lang="en-US" sz="35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นักศึกษาสามารถอธิบาย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พฤติกรรมผู้บริโภคได้</a:t>
            </a:r>
            <a:endParaRPr lang="en-US" sz="35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นักศึกษามีความรู้ ความเข้าใจเกี่ยวกับ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ความรู้เบื้องต้นเกี่ยวกับการให้บริการ</a:t>
            </a:r>
            <a:endParaRPr lang="en-US" sz="35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นักศึกษามีความรู้ ความเข้าใจเกี่ยวกับ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ความรู้เรื่องคุณภาพการให้บริการ</a:t>
            </a:r>
            <a:endParaRPr lang="en-US" sz="35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นักศึกษามีความรู้ ความเข้าใจเกี่ยวกับ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ความรู้เรื่องการบริการอย่างมีคุณภาพ</a:t>
            </a:r>
            <a:endParaRPr lang="en-US" sz="35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r>
              <a:rPr lang="th-TH" sz="35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นักศึกษามีความรู้ ความเข้าใจเกี่ยวกับ</a:t>
            </a:r>
            <a:r>
              <a:rPr lang="th-TH" sz="35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ความรู้การตลาดบริการ และประยุกต์ใช้ในชีวิตประจำวันได้</a:t>
            </a:r>
            <a:endParaRPr lang="en-US" sz="35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dca-3">
            <a:extLst>
              <a:ext uri="{FF2B5EF4-FFF2-40B4-BE49-F238E27FC236}">
                <a16:creationId xmlns:a16="http://schemas.microsoft.com/office/drawing/2014/main" id="{795E267A-FCFE-857B-54AC-F1BE160D3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24" y="646043"/>
            <a:ext cx="8094429" cy="5565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775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DCA5-5711-CC7D-5D68-96B4CD59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การดำเนินการที่สอดคล้องกับแผนจะเป็นเส้นทางที่นำไปสู่ ความสำเร็จ และบรรลุตามเป้าหมายที่วางไว้</a:t>
            </a:r>
            <a:br>
              <a:rPr lang="en-US" sz="44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1818-F429-624B-1003-C4DA8490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737360"/>
            <a:ext cx="10535479" cy="4439603"/>
          </a:xfrm>
        </p:spPr>
        <p:txBody>
          <a:bodyPr>
            <a:normAutofit/>
          </a:bodyPr>
          <a:lstStyle/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ขั้นตอนการบริหารกิจกรรมการเพิ่มผลิตภาพที่ดำเนินการสอดคล้องกับแนวทางของ 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นั้น จะเป็นไปอย่างมีระบบ และครบถ้วน ซึ่งก็จะทำให้กิจกรรมการเพิ่มผลิตภาพมีความเหมาะสมกับองค์กร จากการที่มีการสำรวจสถานการณ์ขององค์กรในประเด็นต่างๆ ไม่ว่าจะเป็นด้านการผลิตหรือด้านบุคลากร เพื่อมาใช้เป็นข้อมูลป้อนเข้าสำหรับการวางแผนและกำหนดแนวทางการดำเนินงาน มีการตรวจสอบประเมินผลเป็นระยะทำให้สามารถปรับแผนให้สอดคล้องกับสถานการณ์ได้ อีกทั้งยังมีการวิเคราะห์ผลสำเร็จของโครงการทำให้รู้ถึงจุดอ่อน จุดแข็งของการดำเนินงาน และถือเป็นบทเรียนสำหรับการดำเนินงานต่อไป และตรงจุดนี้เองที่จะทำให้สามารถยกระดับการปรับปรุงและพัฒนาได้จริง จึงมีโอกาสที่การพัฒนาต่อยอดจะเป็นไปอย่างเหมาะสมและถูกทิศทาง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78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7027-5363-DD13-675D-214B18A5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จะเห็นได้ว่า การดำเนินงาน ไม่ว่าจะเป็นการปรับปรุงผ่านเครื่องมือการเพิ่มผลิตภาพ หรือการปรับปรุงคุณภาพ หรือแม้แต่การบริหารกิจกรรมภายในองค์กร การวางแผนงานอย่างเหมาะสมจากการศึกษาข้อมูลที่เกี่ยวข้องรอบด้าน ถือเป็นจุดเริ่มต้นที่ดี และการดำเนินการที่สอดคล้องกับแผนจะเป็นเส้นทางที่นำไปสู่ความสำเร็จ และบรรลุตามเป้าหมายที่วางไว้ แต่ก็จะต้องมีการตรวจสอบความคืบหน้า หรือปัญหาต่างๆ   ที่เกิดขึ้นเป็นระยะ เพื่อให้ได้ข้อมูลที่สามารถนำมาใช้ในการปรับแผนให้สอดคล้องกับสถานการณ์ได้ และที่สำคัญ เมื่อการดำเนินงานเสร็จสิ้นแต่ละครั้ง บทเรียนต่างๆ ที่ได้รับ ก็ถือเป็นสิ่งสำคัญ หากได้มีการนำมาทบทวน และสรุปข้อดี ข้อด้อย หรือ หาจุดปรับปรุง เพื่อให้การดำเนินงานในรอบต่อไปทำได้ง่ายขึ้น   ได้ผลลัพธ์ที่ดีขึ้น และที่กล่าวมาทั้งหมดนี้ ก็คือการดำเนินงานอย่างครบถ้วนตามแนวคิดของวงจร 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ซึ่งถือเป็นหัวใจสำคัญของการปรับปรุงอย่างต่อเนื่อง (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https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://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www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.</a:t>
            </a:r>
            <a:r>
              <a:rPr lang="en-US" sz="2800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ftpi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.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or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.</a:t>
            </a:r>
            <a:r>
              <a:rPr lang="en-US" sz="2800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th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/2015/2125)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9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6E8E-FF23-82B6-8582-1AE251F4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2" y="612250"/>
            <a:ext cx="10082254" cy="838507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ประโยชน์ของ </a:t>
            </a:r>
            <a:r>
              <a:rPr lang="en-US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PDCA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6D86-4347-7F6E-2AD6-EFF40312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6" y="1677724"/>
            <a:ext cx="10082254" cy="5088835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การวางแผนงานก่อนการปฎิบัติงาน </a:t>
            </a: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จะทำให้เกิดความพร้อมเมื่อได้ปฏิบัติงานจริงการวางแผนงานควรวางให้ครบ 4 ขั้นดังนี้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 indent="457200">
              <a:lnSpc>
                <a:spcPct val="115000"/>
              </a:lnSpc>
              <a:spcAft>
                <a:spcPts val="1000"/>
              </a:spcAft>
            </a:pP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1.1 ขั้นการศึกษา คือ  การวางแผนศึกษาข้อมูล วิธีการ ความต้องการของตลาด 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ข้อมูลด้านวัตถุดิบ ด้านทรัพยากรที่มีอยู่หรือเงินทุน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 indent="457200">
              <a:lnSpc>
                <a:spcPct val="115000"/>
              </a:lnSpc>
              <a:spcAft>
                <a:spcPts val="1000"/>
              </a:spcAft>
            </a:pP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1.2. ขั้นเตรียมงาน คือ  การวางแผนการเตรียมงานด้านสถานที่ การออกแบบ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ผลิตภัณฑ์ ความพร้อมของพนักงาน อุปกรณ์ เครื่องจักร วัตถุดิบ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3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6E8E-FF23-82B6-8582-1AE251F4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93" y="524785"/>
            <a:ext cx="10058400" cy="791155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ประโยชน์ของ </a:t>
            </a:r>
            <a:r>
              <a:rPr lang="en-US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PDCA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6D86-4347-7F6E-2AD6-EFF40312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46" y="1653871"/>
            <a:ext cx="10007380" cy="5263763"/>
          </a:xfrm>
        </p:spPr>
        <p:txBody>
          <a:bodyPr>
            <a:norm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1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.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</a:t>
            </a:r>
            <a:r>
              <a:rPr lang="en-US" sz="32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ขั้นดำเนินงาน คือ  การวางแนวทางการปฏิบัติงานของแต่ละส่วนแต่ละฝ่าย 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เช่น ฝ่ายผลิต ฝ่ายขาย</a:t>
            </a:r>
            <a:endParaRPr lang="en-US" sz="3200" dirty="0"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1.4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ขั้นการประเมินผล คือ  การวางแผนหรือเตรียมการประเมินผลงานอย่างเป็นระบบ เช่น ประเมินจากยอดการจำหน่าย ประเมินจากการติชมของลูกค้า เพื่อให้ผลที่ได้จากการประเมินเกิดการเที่ยงตรง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EC1F5-AE47-8FCC-81CE-78441FBE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" y="405517"/>
            <a:ext cx="10685890" cy="628948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2.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การปฏิบัติตามแผนงาน ทำให้ทราบขั้นตอน วิธีการ และสามารถเตรียมงานล่วงหน้าหรือทราบอุปสรรคล่วงหน้าด้วย ดังนั้น การปฏิบัติงานก็จะเกิดความราบรื่น และเรียนร้อย นำไปสู่เป้าหมายที่ได้กำหนดไว้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3.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การตรวจสอบ ให้ได้ผลที่เที่ยงตรงเชื่อถือได้ ประกอบด้วย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>
              <a:lnSpc>
                <a:spcPct val="115000"/>
              </a:lnSpc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	3. 1.ตรวจสอบจากเป้าหมายที่ได้กำหนดไว้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>
              <a:lnSpc>
                <a:spcPct val="115000"/>
              </a:lnSpc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	3.2.มีเครื่องมือที่เชื่อถือได้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>
              <a:lnSpc>
                <a:spcPct val="115000"/>
              </a:lnSpc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	3.3.มีเกณฑ์การตรวจสอบที่ชัดเจน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>
              <a:lnSpc>
                <a:spcPct val="115000"/>
              </a:lnSpc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	3.4.มีกำหนดเวลาการตรวจที่แน่นอน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	3.5.บุคลากรที่ทำการตรวจสอบต้องได้รับการยอมรับจากทุกหน่วยงานที่เกี่ยวข้อง 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เมื่อการตรวจสอบได้รับการยอมรับ การปฏิบัติงานขั้นต่อไปก็ดำเนินงานต่อไปได้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4.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การปรับปรุงแก้ไข ข้อบกพร่องที่เกิดขึ้น ไม่ว่าจะเป็นขั้นตอนใดก็ตาม เมื่อมีการปรับปรุง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แก้ไขคุณภาพก็จะเกิดขึ้น ดังนั้น  วงจร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PDAC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จึงเรียกว่า วงจรบริหารงานคุณภาพ(</a:t>
            </a:r>
            <a:r>
              <a:rPr lang="en-US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https</a:t>
            </a:r>
            <a:r>
              <a:rPr lang="th-TH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://</a:t>
            </a:r>
            <a:r>
              <a:rPr lang="en-US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sites</a:t>
            </a:r>
            <a:r>
              <a:rPr lang="th-TH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.</a:t>
            </a:r>
            <a:r>
              <a:rPr lang="en-US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google</a:t>
            </a:r>
            <a:r>
              <a:rPr lang="th-TH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.</a:t>
            </a:r>
            <a:r>
              <a:rPr lang="en-US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com</a:t>
            </a:r>
            <a:r>
              <a:rPr lang="th-TH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/</a:t>
            </a:r>
            <a:r>
              <a:rPr lang="en-US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site</a:t>
            </a:r>
            <a:r>
              <a:rPr lang="th-TH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/</a:t>
            </a:r>
            <a:r>
              <a:rPr lang="en-US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pumpkin</a:t>
            </a:r>
            <a:r>
              <a:rPr lang="th-TH" sz="3600" u="sng" dirty="0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2555/</a:t>
            </a:r>
            <a:r>
              <a:rPr lang="en-US" sz="3600" u="sng" dirty="0" err="1">
                <a:solidFill>
                  <a:srgbClr val="0563C1"/>
                </a:solidFill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  <a:hlinkClick r:id="rId2"/>
              </a:rPr>
              <a:t>khwampdca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)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49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B386-42DA-5EC9-451F-A03907AA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92" y="457201"/>
            <a:ext cx="9972261" cy="102174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บทบาทหน้าที่ของผู้จัดการ</a:t>
            </a:r>
            <a:endParaRPr lang="en-US" sz="4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2D26-97AF-E35C-A153-2A8E5BAB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428798" cy="4575175"/>
          </a:xfrm>
        </p:spPr>
        <p:txBody>
          <a:bodyPr>
            <a:normAutofit fontScale="92500" lnSpcReduction="10000"/>
          </a:bodyPr>
          <a:lstStyle/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เรื่องของผู้นำนั้นเป็นเรื่องที่สำคัญมาก หลายองค์กรพยายามที่จะหาวิธีในการพัฒนาภาวะผู้นำของผู้บริหารทุกระดับให้เกิดขึ้น เพื่อที่จะให้ผู้นำเหล่านี้ เป็นผู้ผลักดันความสำเร็จให้เกิดขึ้นกับองค์กร และจากผลการวิจัยขอมหวิทยาลัยมิชิแกน ในเรื่องของภาวะผู้นำนั้น ก็ยืนยันว่า องค์กรที่ประสบความสำเร็จนั้น เป็นผลมาจากการที่ผู้บริหารของตนมีภาวะผู้นำ และสามารถนำองค์กร นำคน ให้ไปสู่เป้าหมายที่กำหนดไว้ได้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ในการสร้างความสัมพันธ์ระหว่างบุคคล เช่น ทำหน้าที่ผู้นำ การเป็นผู้บังคับบัญชามีบทบาทด้านการสื่อสาร เช่น การทำหน้าที่กำกับดูแล และมีบทบาทในการตัดสินใจ เช่น การแก้ไขปัญหา การจัดสรรทรัพยากรในองค์กร และมี บทบาทในฐานะนักเจรจาต่อรอง เป็นต้น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69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6760-8125-E6C4-8A54-55E263BF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ผู้จัดการที่ดี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6980-517F-C3B8-63B0-6A45B965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ผู้จัดการที่ดี  ควรมีคุณสมบัติ  มีความรู้ความเข้าใจในศาสตร์ของการบริหาร  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ผู้บริหารจะบริหารงานให้เกิดประสิทธิภาพและประสิทธิผลได้นั้นต้องมีความรู้ ความเข้าใจในเรื่องของทฤษฎีและหลักการบริหาร เพื่อจะได้นำความรู้ไปประยุกต์ใช้ให้เหมาะสมกับการทำงาน สถานการณ์และสิ่งแวดล้อม จึงพูดได้ว่าผู้บริหารที่ประสบความสำเร็จ คือ ผู้ที่สามารถประยุกต์เอาศาสตร์การบริหารไปใช้ได้อย่างมีศิลปะนั่นเอง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86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2E40-1D86-C3AF-9815-DEAC6EB0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22" y="572493"/>
            <a:ext cx="10058400" cy="679837"/>
          </a:xfrm>
        </p:spPr>
        <p:txBody>
          <a:bodyPr>
            <a:normAutofit/>
          </a:bodyPr>
          <a:lstStyle/>
          <a:p>
            <a:r>
              <a:rPr lang="th-TH" sz="4000" dirty="0"/>
              <a:t>การมีภาวะผู้นำ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B02F-C781-785D-F81D-9488F8D1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8" y="1626042"/>
            <a:ext cx="9891422" cy="5231958"/>
          </a:xfrm>
        </p:spPr>
        <p:txBody>
          <a:bodyPr>
            <a:normAutofit fontScale="62500" lnSpcReduction="20000"/>
          </a:bodyPr>
          <a:lstStyle/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เป็นกระบวนการของการใช้อิทธิพล ที่ผู้นำพยายามจะมีอิทธิพลเหนือผู้ตาม เพื่อให้มีพฤติกรรม การปฏิบัติงานตามต้องการโดยมีจุดมุ่งหมายขององค์การเป็นเป้าหมาย ไม่ใช่เรื่องของบุคคลที่จะพึงมีภาวะผู้นำได้โดยที่ไม่ได้มีการกระทำใด ๆ เป็นกระบวนการ (</a:t>
            </a:r>
            <a:r>
              <a:rPr lang="en-US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process</a:t>
            </a: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) ให้เกิดอิทธิพลต่อผู้อื่น ดังนั้น ผู้นำทางจากการแต่งตั้ง เช่น ผู้อำนวยการ ผู้บัญชาการ อาจจะมีภาวะหรือไม่ก็ได้ ทั้งนี้ขึ้นอยู่ว่ามีลักษณะทั้ง </a:t>
            </a:r>
            <a:r>
              <a:rPr lang="en-US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</a:t>
            </a: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ประการหรือเปล่า ในทางตรงข้าม ผู้ที่แสดงภาวะผู้นำอาจจะไม่เป็นผู้นำที่แบบทางการ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มีวุฒิภาวะทางอารมณ์ </a:t>
            </a: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มีความรับผิดชอบต่อพฤติกรรมของตนเองอยู่เสมอ ซื่อตรง เปิดรับและมองสิ่งต่าง ๆ อย่างรอบด้านมีความสุขและสนุกกับชีวิต มองปัญหาต่างๆเป็นโอกาสในการเรียนรู้และพัฒนาตนเอง 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มีความคิดสร้างสรรค์ </a:t>
            </a: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กระบวนการคิดของสมองซึ่งสามารถคิดได้หลากหลายและแปลกใหม่ สามารถนำไปประยุกต์ทฤษฎีหรือปฏิบัติได้อย่างรอบคอบและถูกต้อง จนนำไปสู่การคิดค้นและนวัตกรรม    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มีมนุษย์สัมพันธ์ที่ดี</a:t>
            </a:r>
            <a:r>
              <a:rPr lang="th-TH" sz="40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การรู้จักใช้วิธีการที่จะครองใจคนโดยมีความประสงค์ให้บุคคลเหล่านั้นนับถือ จงรักภักดี และให้ความ ร่วมมือร่วมใจ ทำงานด้วยความเต็มใจ</a:t>
            </a:r>
            <a:endParaRPr lang="en-US" sz="40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64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6AD6-65A8-2A4B-4F19-80A0E66E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2" y="485029"/>
            <a:ext cx="10058400" cy="1327868"/>
          </a:xfrm>
        </p:spPr>
        <p:txBody>
          <a:bodyPr>
            <a:normAutofit/>
          </a:bodyPr>
          <a:lstStyle/>
          <a:p>
            <a:r>
              <a:rPr lang="th-TH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ทักษะที่สำคัญในการจัดการ</a:t>
            </a:r>
            <a:br>
              <a:rPr lang="en-US" sz="40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34717-6A1E-16A7-1F1E-750C1A8D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52" y="1737360"/>
            <a:ext cx="10058401" cy="443960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ทักษะที่สำคัญในการจัดการ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ทักษะทางความคิด  เป็นทักษะที่จำเป็นมากสำหรับผู้จัดการในระดับสูง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ทักษะในการประสานงาน  เป็นทักษะที่จำเป็นมากสำหรับผู้บริหารในระดับกลาง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ทักษะในการปฏิบัติ  เป็นทักษะที่จำเป็นมากสำหรับผู้บริหารในระดับต้น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6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1AAE-C15C-0131-4BFD-FA8820CB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การวัดและประเมินผล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D837-68DF-21C4-126A-DD9E107B0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1. จิตพิสัย การเข้าเรียน  		10   คะแนน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2. แบบฝึกหัด 			15   คะแนน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3. ทดสอบย่อย  			10   คะแนน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4. รายงาน  			15   คะแนน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5. สอบกลางภาค 		25   คะแนน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6. สอบปลายภาค 		25   คะแนน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3902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659F-65DF-443F-5F79-FE790FD9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46" y="408460"/>
            <a:ext cx="10058400" cy="748454"/>
          </a:xfrm>
        </p:spPr>
        <p:txBody>
          <a:bodyPr/>
          <a:lstStyle/>
          <a:p>
            <a:pPr algn="ctr"/>
            <a:r>
              <a:rPr lang="th-TH" sz="4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5. </a:t>
            </a:r>
            <a:r>
              <a:rPr lang="th-TH" sz="44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ประเภท รูปแบบ ลักษณะ</a:t>
            </a:r>
            <a:r>
              <a:rPr lang="en-US" sz="44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44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กระบวนการวางแผนธุรกิจบริการ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CE41-443D-B37A-B0B9-1D7EC9B3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9043"/>
            <a:ext cx="10058400" cy="4660497"/>
          </a:xfrm>
        </p:spPr>
        <p:txBody>
          <a:bodyPr>
            <a:normAutofit fontScale="85000" lnSpcReduction="20000"/>
          </a:bodyPr>
          <a:lstStyle/>
          <a:p>
            <a:r>
              <a:rPr lang="th-TH" sz="3200" b="1" i="0" dirty="0">
                <a:solidFill>
                  <a:srgbClr val="0000FF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รูปแบบของธุรกิจ </a:t>
            </a:r>
            <a:r>
              <a:rPr lang="th-TH" sz="32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การประกอบธุรกิจในปัจจุบันมีอยู่หลายลักษณะทั้งธุรกิจขนาดเล็ก  ธุรกิจขนาดกลาง  และธุรกิจขนาดใหญ่ที่มีสาขาทั่วประเทศ  เพื่อให้เกิดความสะดวกในการปฏิบัติตามกฎหมาย  หรือกฎระเบียบข้อบังคับต่างๆ  จึงมีการกำหนดรูปแบบธุรกิจออกเป็น  5  รูปแบบ  ดังนี้</a:t>
            </a:r>
          </a:p>
          <a:p>
            <a:r>
              <a:rPr lang="th-TH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1. กิจการของคนเดียว (</a:t>
            </a:r>
            <a:r>
              <a:rPr lang="en-US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Sole  or  Single  Proprietorship)</a:t>
            </a:r>
            <a:endParaRPr lang="th-TH" sz="3000" dirty="0">
              <a:solidFill>
                <a:srgbClr val="33333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000" dirty="0">
                <a:solidFill>
                  <a:srgbClr val="33333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ห้างหุ้นส่วน(</a:t>
            </a:r>
            <a:r>
              <a:rPr lang="en-US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Partnership) </a:t>
            </a:r>
            <a:endParaRPr lang="th-TH" sz="3000" dirty="0">
              <a:solidFill>
                <a:srgbClr val="33333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lvl="1" indent="0">
              <a:buNone/>
            </a:pPr>
            <a:r>
              <a:rPr lang="th-TH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2.1 ห้างหุ้นส่วนสามัญ  (</a:t>
            </a:r>
            <a:r>
              <a:rPr lang="en-US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Ordinary Partnership )  </a:t>
            </a:r>
            <a:endParaRPr lang="th-TH" sz="3000" dirty="0">
              <a:solidFill>
                <a:srgbClr val="33333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lvl="1" indent="0">
              <a:buNone/>
            </a:pPr>
            <a:r>
              <a:rPr lang="th-TH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2.2  ห้างหุ้นส่วนจำกัด (จดทะเบียนเป็นนิติบุคคล) (</a:t>
            </a:r>
            <a:r>
              <a:rPr lang="en-US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Limited  Partnership)</a:t>
            </a:r>
            <a:endParaRPr lang="th-TH" sz="3000" dirty="0">
              <a:solidFill>
                <a:srgbClr val="333333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000" dirty="0">
                <a:solidFill>
                  <a:srgbClr val="33333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บริษัทจำกัด (</a:t>
            </a:r>
            <a:r>
              <a:rPr lang="en-US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Corporation) </a:t>
            </a:r>
            <a:endParaRPr lang="th-TH" sz="3000" i="0" dirty="0">
              <a:solidFill>
                <a:srgbClr val="333333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000" dirty="0">
                <a:solidFill>
                  <a:srgbClr val="33333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สหกรณ์ (</a:t>
            </a:r>
            <a:r>
              <a:rPr lang="en-US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Cooperative) </a:t>
            </a:r>
            <a:endParaRPr lang="th-TH" sz="3000" i="0" dirty="0">
              <a:solidFill>
                <a:srgbClr val="333333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000" dirty="0">
                <a:solidFill>
                  <a:srgbClr val="33333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</a:t>
            </a:r>
            <a:r>
              <a:rPr lang="th-TH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รัฐวิสาหกิจ (</a:t>
            </a:r>
            <a:r>
              <a:rPr lang="en-US" sz="300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State  Enterprise)</a:t>
            </a:r>
            <a:r>
              <a:rPr lang="en-US" sz="3000" b="1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endParaRPr lang="th-TH" sz="3000" b="1" i="0" dirty="0">
              <a:solidFill>
                <a:srgbClr val="333333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0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30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; </a:t>
            </a:r>
            <a:r>
              <a:rPr lang="en-US" sz="2000" dirty="0">
                <a:hlinkClick r:id="rId2"/>
              </a:rPr>
              <a:t>https://www.prosofterp.com/Article/Detail/142870</a:t>
            </a:r>
            <a:endParaRPr lang="en-US" sz="3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4704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C-2C36-2832-A3BF-D1921E83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75" y="318052"/>
            <a:ext cx="10058400" cy="97403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b="1" dirty="0"/>
              <a:t>ความหมายของธุรกิจบริการ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45846-02BE-9D94-135B-363151A5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430"/>
            <a:ext cx="10277723" cy="5287617"/>
          </a:xfrm>
        </p:spPr>
        <p:txBody>
          <a:bodyPr>
            <a:normAutofit fontScale="92500" lnSpcReduction="10000"/>
          </a:bodyPr>
          <a:lstStyle/>
          <a:p>
            <a:r>
              <a:rPr lang="th-TH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th-TH" sz="3600" b="1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ธุรกิจบริการ</a:t>
            </a:r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หมายถึง ธุรกิจที่ดำเนินกิจการแลกเปลี่ยนสินค้าที่ไม่เป็นตัวตนมีรูปแบบที่ตอบสนองความต้องการของลูกค้าด้านความพึงพอใจและความคาดหวัง มักจะถูกบริโภคไปพร้อมๆกับที่ผลิตขึ้นมา </a:t>
            </a:r>
          </a:p>
          <a:p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>
                <a:solidFill>
                  <a:srgbClr val="33333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ธุรกิจการท่องเที่ยว 			- ธุรกิจการรักษาพยาบาล </a:t>
            </a:r>
          </a:p>
          <a:p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- ธุรกิจเกี่ยวกับการคมนาคมขนส่ง 	- ธุรกิจเกี่ยวกับที่พักอาศัย </a:t>
            </a:r>
          </a:p>
          <a:p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- ธุรกิจที่เกี่ยวข้องกับการสื่อสาร 	- ธุรกิจให้การบริการความงาม </a:t>
            </a:r>
          </a:p>
          <a:p>
            <a:r>
              <a:rPr lang="th-TH" sz="3600" dirty="0">
                <a:solidFill>
                  <a:srgbClr val="33333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ธุรกิจเกี่ยวกับพลานามัย 		</a:t>
            </a:r>
            <a:r>
              <a:rPr lang="th-TH" sz="3600" dirty="0">
                <a:solidFill>
                  <a:srgbClr val="33333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ธุรกิจการศึกษา 	</a:t>
            </a:r>
          </a:p>
          <a:p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- ธุรกิจบันเทิงเริงรมย์ 			- ธุรกิจเกี่ยวกับการเงินและการธนาคาร </a:t>
            </a:r>
          </a:p>
          <a:p>
            <a:r>
              <a:rPr lang="th-TH" sz="3600" b="0" i="0" dirty="0">
                <a:solidFill>
                  <a:srgbClr val="333333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- และธุรกิจสปา เป็นต้น</a:t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5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5CD1-430D-0F81-8B5E-FF427F3C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31519"/>
            <a:ext cx="10058400" cy="735496"/>
          </a:xfrm>
        </p:spPr>
        <p:txBody>
          <a:bodyPr>
            <a:normAutofit/>
          </a:bodyPr>
          <a:lstStyle/>
          <a:p>
            <a:r>
              <a:rPr lang="th-TH" sz="4400" dirty="0"/>
              <a:t>ตัวอย่างธุรกิจบริการ</a:t>
            </a:r>
            <a:endParaRPr lang="en-US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A9773A-C911-822D-1886-E8CB9FF1C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803" y="1907225"/>
            <a:ext cx="6989197" cy="37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9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E1BE-9F42-8FE4-41BC-914673F3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39" y="1791946"/>
            <a:ext cx="5446955" cy="402336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thaismescenter.com/55-%E0%B8%98%E0%B8%B8%E0%B8%A3%E0%B8%81%E0%B8%B4%E0%B8%88%E0%B8%9A%E0%B8%A3%E0%B8%B4%E0%B8%81%E0%B8%B2%E0%B8%A3-%E0%B8%97%E0%B8%B3%E0%B9%80%E0%B8%87%E0%B8%B4%E0%B8%99-%E0%B9%80%E0%B8%A3%E0%B8%B4%E0%B9%88%E0%B8%A1%E0%B8%95%E0%B9%89%E0%B8%99%E0%B8%AA%E0%B8%A3%E0%B9%89%E0%B8%B2%E0%B8%87%E0%B8%87%E0%B8%B2%E0%B8%99%E0%B9%84%E0%B8%94%E0%B9%89%E0%B9%83%E0%B8%99%E0%B8%A7%E0%B8%B1%E0%B8%99%E0%B8%99%E0%B8%B5%E0%B9%89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384DA-4137-EE25-D794-1ADBEE4DD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83" y="1721223"/>
            <a:ext cx="5446956" cy="39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7EA87-A6DC-4206-00E1-982BB8B1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64" y="410483"/>
            <a:ext cx="2857500" cy="2744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8BBEA-D42F-7DE4-ED31-32311CD0C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697" y="382165"/>
            <a:ext cx="2857500" cy="280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C4921-5812-736E-14EA-4276D1793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97" y="3241951"/>
            <a:ext cx="285750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0C598-D3A8-E891-4C6B-DEF574A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611" y="3241951"/>
            <a:ext cx="28575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019C3-6A3A-6DFA-F3D8-A6382DDB1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23" y="410483"/>
            <a:ext cx="5109212" cy="58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86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73D-DFCB-9D3B-7ADD-DD23FEF4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164" y="286603"/>
            <a:ext cx="6813177" cy="88777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dirty="0"/>
              <a:t>55 ธุรกิจบริการ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560A2-6A0E-9D8C-8410-D6C5691B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53" y="1783976"/>
            <a:ext cx="3496235" cy="382514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1.ครูสอนศิลปะการป้องกันตัว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2.จัดทัวร์ผจญภัย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3.ช่างกุญแจ 24 ชั่วโมง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4.รับจัดส่งซักอบรีด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5.ทำความสะอาดกอล์ฟคลับ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6.ดูแลสัตว์เลี้ยง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7. พ่อครัวส่วนตัว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8A3D91-A427-59D1-C2B4-F6444190407E}"/>
              </a:ext>
            </a:extLst>
          </p:cNvPr>
          <p:cNvSpPr txBox="1">
            <a:spLocks/>
          </p:cNvSpPr>
          <p:nvPr/>
        </p:nvSpPr>
        <p:spPr>
          <a:xfrm>
            <a:off x="4634753" y="1783976"/>
            <a:ext cx="3496235" cy="3825142"/>
          </a:xfrm>
          <a:prstGeom prst="rect">
            <a:avLst/>
          </a:prstGeom>
          <a:solidFill>
            <a:schemeClr val="bg2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8.ช่างซ่อมมือถือ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9.ช่างเย็บ ช่างตัดเสื้อผ้า                </a:t>
            </a:r>
            <a:r>
              <a:rPr lang="th-TH" sz="3200" dirty="0">
                <a:solidFill>
                  <a:srgbClr val="44444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10. ให้คำปรึกษาทางกฎหมาย1</a:t>
            </a:r>
            <a:r>
              <a:rPr lang="en-US" sz="3200" dirty="0">
                <a:solidFill>
                  <a:srgbClr val="44444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r>
              <a:rPr lang="th-TH" sz="3200" dirty="0">
                <a:solidFill>
                  <a:srgbClr val="44444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รับจัดทำบัญชีภาษี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ล้างรถเดลิเวอรี่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0" i="0" dirty="0">
                <a:solidFill>
                  <a:srgbClr val="444444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13. จัดทำข้อมูลประวัติการสมัครงาน</a:t>
            </a:r>
          </a:p>
          <a:p>
            <a:r>
              <a:rPr lang="th-TH" sz="3200" dirty="0">
                <a:solidFill>
                  <a:srgbClr val="44444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14. บริการจัดงาน ออแกไน</a:t>
            </a:r>
            <a:r>
              <a:rPr lang="th-TH" sz="3200" dirty="0" err="1">
                <a:solidFill>
                  <a:srgbClr val="44444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ซ์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F1CE2E-101C-C070-54EB-F7F8FEF0A4E8}"/>
              </a:ext>
            </a:extLst>
          </p:cNvPr>
          <p:cNvSpPr txBox="1">
            <a:spLocks/>
          </p:cNvSpPr>
          <p:nvPr/>
        </p:nvSpPr>
        <p:spPr>
          <a:xfrm>
            <a:off x="8489576" y="1783976"/>
            <a:ext cx="3496235" cy="3825142"/>
          </a:xfrm>
          <a:prstGeom prst="rect">
            <a:avLst/>
          </a:prstGeom>
          <a:solidFill>
            <a:srgbClr val="FFC000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15.ครูสอนพิเศษ</a:t>
            </a:r>
            <a:b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16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.บริการเครื่องซักผ้าขนาดใหญ่</a:t>
            </a:r>
            <a:b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17.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 บริการผ้าคลุมกระจกหน้ารถ           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18.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 ที่ปรึกษา</a:t>
            </a:r>
            <a:r>
              <a:rPr kumimoji="0" lang="th-TH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การทำ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ธุรกิจ                     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19.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 บริการเก็บของและเคลื่อนย้าย          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20.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 บริการจัดการธุรกิจท่องเที่ยว</a:t>
            </a:r>
            <a:endParaRPr lang="en-US" sz="3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4755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73D-DFCB-9D3B-7ADD-DD23FEF4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0" y="385214"/>
            <a:ext cx="6379286" cy="88777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dirty="0"/>
              <a:t>55 ธุรกิจบริการ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560A2-6A0E-9D8C-8410-D6C5691B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435" y="1783973"/>
            <a:ext cx="3496235" cy="437477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28. ทีมกฎหมายธุรกิจ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29.แจกใบปลิว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30. ดูแลห้องเช่า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31. บริการเก็บหนี้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32. จัดส่งอาหารถึงบ้าน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33. รับจัดเลี้ยง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34. บริการที่จอดรถ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35. เอเจนซี่โฆษณา ประชาสัมพันธ์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8A3D91-A427-59D1-C2B4-F6444190407E}"/>
              </a:ext>
            </a:extLst>
          </p:cNvPr>
          <p:cNvSpPr txBox="1">
            <a:spLocks/>
          </p:cNvSpPr>
          <p:nvPr/>
        </p:nvSpPr>
        <p:spPr>
          <a:xfrm>
            <a:off x="7593106" y="1783975"/>
            <a:ext cx="3496235" cy="4374777"/>
          </a:xfrm>
          <a:prstGeom prst="rect">
            <a:avLst/>
          </a:prstGeom>
          <a:solidFill>
            <a:schemeClr val="bg2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36. บริการตรวจพิสูจน์อักษร เขียนโฆษณาชวนเชื่อ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37. บริการจัดส่งอีเมล์คูปอง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38. จัดฝึกอบรม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39. บริการจ้อนรับ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40. ซ่อมบำรุงบ้าน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41. รับติดตั้งระบบความบันเทิงในบ้าน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78908-EAC9-7134-8060-C48F53001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82" y="1680879"/>
            <a:ext cx="3425217" cy="4477871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977272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73D-DFCB-9D3B-7ADD-DD23FEF4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16" y="537615"/>
            <a:ext cx="7679167" cy="88777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dirty="0"/>
              <a:t>55 ธุรกิจบริการ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560A2-6A0E-9D8C-8410-D6C5691B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459" y="1882585"/>
            <a:ext cx="3496235" cy="414169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48. พี่เลี้ยงเด็ก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49. ฝึกออกกำลังกายเด็ก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51. รับส่งเด็กไปรงเรียน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52. สอนคอมพิวเตอร์ให้เด็ก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53. บริการถ่ายภาพ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54. วางแผนจัดงานแต่งงาน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55. บริการ รับ-ส่งเอกสาร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602CC-6922-D6A3-BBAA-F001948E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03" y="1766045"/>
            <a:ext cx="3907875" cy="42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05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B246-B4DD-9083-5D24-64FD702B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1" y="405517"/>
            <a:ext cx="10058400" cy="751398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สรุปลักษณะของงานบริการ</a:t>
            </a: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118E-7EF4-FB81-64F5-155452F4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41" y="1436010"/>
            <a:ext cx="10515600" cy="5258987"/>
          </a:xfrm>
        </p:spPr>
        <p:txBody>
          <a:bodyPr>
            <a:no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ลักษณะของงานบริการโดยทั่วไปมีดังนี้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1) เกิดจากความไว้วางใจผู้ใช้บริการต้องอาศัย ความเชื่อถือหรือความไว้วางใจ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2) ไม่สามารถจับต้องได้ไม่สามารถทดลองใช้ผลิตภัณฑ์ก่อนที่จะทำการซื้อ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3) แบ่งแยกออกจากกันไม่ได้ตัดสินใจซื้อแล้วจึงเกิดการบริการในขณะเดียวกัน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4) ความแตกต่างของการบริการในแต่ละครั้งในด้านคุณภาพในการให้บริการ </a:t>
            </a:r>
          </a:p>
          <a:p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0683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B246-B4DD-9083-5D24-64FD702B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1" y="405517"/>
            <a:ext cx="10058400" cy="751398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สรุปลักษณะของงานบริการ</a:t>
            </a: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118E-7EF4-FB81-64F5-155452F4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41" y="1436010"/>
            <a:ext cx="10515600" cy="5258987"/>
          </a:xfrm>
        </p:spPr>
        <p:txBody>
          <a:bodyPr>
            <a:no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ลักษณะของงานบริการโดยทั่วไปมีดังนี้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5) ไม่สามารถเก็บรักษาไว้ได้ไม่ สามารถกักตุนจัดเก็บหรือสต็อกเอาไว้ได้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6) ความต้องการที่ไม่แน่นอนจำนวนลูกค้าที่มาใช้บริการ ขึ้นกับช่วงเวลาในแต่ละวัน วันในต้นสัปดาห์หรือท้ายสัปดาห์ รวมทั้งฤดูกาล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7) ลักษณะงานบริการที่ ทำซ้ำๆ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8) ลักษณะมีความเข้มข้นต่อความรู้สึกของพนักงานพนักงานจะต้องมีปฏิสัมพันธ์กับลูกค้า ที่ แตกต่าง อุปนิสัยที่ไม่เหมือนกัน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23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2621-E916-82D4-E6C2-79B2B462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บทที่ 1 </a:t>
            </a:r>
            <a: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หลักการจัดการ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4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8E5B-5E5B-F3EC-3913-EE4C83149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เนื้อหา </a:t>
            </a: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1. ความหมายของหลักการจัดการ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2. กระบวนการในการจัดการ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3. ความหมายของ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600"/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4. บทบาทหน้าที่ของผู้จัดการหรือผู้นำที่ดี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600"/>
              <a:buNone/>
            </a:pPr>
            <a:r>
              <a:rPr lang="th-TH" sz="36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	5.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ประเภท รูปแบบ ลักษณะ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กระบวนการวางแผนธุรกิจบริการ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600"/>
              <a:buFont typeface="+mj-lt"/>
              <a:buAutoNum type="arabicPeriod"/>
            </a:pP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85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7C75-07CE-2CDB-0BAA-EC0242E8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79" y="580445"/>
            <a:ext cx="10058400" cy="711642"/>
          </a:xfrm>
        </p:spPr>
        <p:txBody>
          <a:bodyPr>
            <a:normAutofit/>
          </a:bodyPr>
          <a:lstStyle/>
          <a:p>
            <a:r>
              <a:rPr lang="th-TH" sz="4000" b="1" dirty="0"/>
              <a:t>ประเภทของการบริการ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9A88-7600-522A-C424-C2C907F7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4499" cy="4351338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ประเภทของการบริการ ประเภทของธุรกิจบริการ สามารถจัดประเภทได้ 4 ประเภท ดังนี้ </a:t>
            </a: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การบริการต่อร่างกายลูกค้า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People Processing Service) 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ประเภทนี้ เป็นบริการที่มี การถูกเนื้อต้องตัวลูกค้าโดยตรง เช่น ตัดผม นวดแผนโบราณ ฯลฯ หรือไม่ก็เป็นบริการทางกายภาพ เช่น บริการขนส่งมวลชน เคลื่อนย้ายตัวลูกค้าไปที่จุดหมายปลายทาง ซึ่งลูกค้าจ าเป็นต้องอยู่ในสถานที่ ให้บริการ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ตลอดทั้ง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กระบวนการให้บริการ จนกว่าจะได้รับผลประโยชน์ตามที่ต้องการจากบริการนั้น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3069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C7579-917D-2F8D-73A0-578E3D4E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5230" cy="4351338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การบริการต่อจิตใจลูกค้า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Mental Stimulus Processing Service) 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ประเภทนี้เป็นการ ให้บริการ โดยไม่จำเป็นต้องถูกเนื้อต้องตัวลูกค้า แต่เป็นการให้บริการต่อจิตใจอารมณ์หรือความ รู้สึก ของลูกค้า เช่น โรงภาพยนตร์ โรงเรียน วัด โบสถ์ ฯลฯ ซึ่งลูกค้าเป็นต้องอยู่ในสถานที่ให้บริการ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ตลอดทั้ง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กระบวนการให้บริการจนกว่าจะได้รับผลประโยชน์ตามที่ต้องการจากบริการนั้น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344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FB0AB-40FE-CF6D-A7E8-97CE2B8D6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51720" cy="4351338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 การบริการต่อสิ่งของของลูกค้า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Procession Processing Service) 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เป็นการซื้อบริการ ให้กับสิ่งของของเรา เช่น บริการ ซัก อบ รีดไปหาสัตวแพทย์ เป็นต้น บริการในกลุ่มนี้เป็นการให้บริการ โดยการถูกเนื้อต้องตัวสิ่งของสัตว์เลี้ยง หรือสิ่งของอย่างใดอย่างหนึ่งของลูกค้า ซึ่งลูกค้าจ าเป็นต้องเอา สิ่งของหรือสัตว์เลี้ยงมาไว้ในสถานที่ให้บริการ โดยตัวลูกค้าไม่จ าเป็นต้องอยู่ในสถานบริการในระหว่างที่ เกิดการให้บริการก็ได้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0480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81E5-DFF3-B745-3219-E63D012C4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0990" cy="4351338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 การบริการต่อสารสนเทศของลูกค้า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Information Processing Service) 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lvl="1" indent="0">
              <a:buNone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	บริการในกลุ่มนี้ เป็นบริการที่ท าต่อสิ่งของของลูกค้าเช่นเดียวกับบริการประเภทที่ 3 แต่ต่างกันที่ ลักษณะของ “สิ่งของ ของลูกค้า” โดย “สิ่งของของลูกค้า” ในบริการประเภทที่ 3 จะเป็นของที่มีตัวตน แต่สิ่งของในประเภทที่ 4 จะเป็นของที่ไม่มีตัวตน ซึ่งส่วนใหญ่เป็นข้อมูลสารสนเทศของลูกค้า บริการประเภทนี้ ได้แก่ ธนาคาร บริการที่ปรึกษาทางธุรกิจ บริการวิจัยการตลาด เป็นต้น</a:t>
            </a:r>
          </a:p>
          <a:p>
            <a:pPr marL="457200" lvl="1" indent="0">
              <a:buNone/>
            </a:pP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lvl="1" indent="0">
              <a:buNone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en-US" sz="2000" dirty="0">
                <a:hlinkClick r:id="rId2"/>
              </a:rPr>
              <a:t>https://www.spvc.ac.th/news/Chapter1-Service.pdf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9703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F4-F60C-83E0-BDF7-5AD29482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คำถามท้ายบทที่ 1</a:t>
            </a: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F0AF-6211-733E-B332-12BC1D2B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9484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1. จงอธิบายความหมายของหลักการจัดการพร้อมยกตัวอย่างประกอบเกี่ยวกับหลักการจัดการที่สามารถพบเห็นได้ในปัจจุบั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2. จงอธิบายกระบวนการในการจัดการว่ามีองค์ประกอบอะไรบ้างพร้อมอธิบายลักษณะและรูปแบบในการดำเนินงาน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3. จงอธิบายความหมายของ </a:t>
            </a:r>
            <a:r>
              <a:rPr lang="en-US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พร้อมอธิบายหรือยกตัวอย่างมาประกอบ</a:t>
            </a: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2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4. บทบาทของผู้จัดการที่ดีควรเป็นอย่างไร</a:t>
            </a: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32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5. รูปแบบธุรกิจมีกี่รูปแบบ อะไรบ้าง</a:t>
            </a:r>
            <a:endParaRPr lang="en-US" sz="32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1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5BD7-CBA8-536D-3C6C-AC4301C7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202"/>
            <a:ext cx="10515600" cy="107048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วัตถุประสงค์เชิงพฤติกรรม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89C10-832F-18B8-B258-B290EBC3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52576" cy="435133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เพื่อให้นักศึกษาเกิดความรู้ ความเข้าใจและสามารถอธิบายเกี่ยวกับความหมายของหลักการจัดการ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2. เพื่อให้นักศึกษาทราบถึงแนวคิดหลักและกระบวนการในการจัดการ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buNone/>
              <a:tabLst>
                <a:tab pos="450215" algn="l"/>
                <a:tab pos="900430" algn="l"/>
                <a:tab pos="1170305" algn="l"/>
              </a:tabLs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3. เพื่อให้นักศึกษาสามารถนำความรู้ไปประยุกต์ใช้ในการวิจัยปัญหาทางด้านวิชาการหรือปัญหาสังคมได้อย่างมีหลักการ 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4. เพื่อให้นักศึกษามีความรู้ความเข้าใจเกี่ยวกับความหมายของ 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PDCA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0215" algn="l"/>
                <a:tab pos="900430" algn="l"/>
                <a:tab pos="1170305" algn="l"/>
              </a:tabLs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5. เพื่อให้นักศึกษาสามารถนำความรู้ที่ได้ไปประยุกต์ใช้กับการจัดการธุรกิจบริการ  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C992-0F07-3DAB-429F-F5C89768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h-TH" sz="44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r>
              <a:rPr lang="th-TH" sz="49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1. ความหมายของหลักการจัดการ</a:t>
            </a:r>
            <a:br>
              <a:rPr lang="en-US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92CA-0EF8-AD2A-AA74-73590D2EA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1821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ความหมายของหลักการจัดการ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การจัดการ (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Management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) ตามพจนานุกรมฉบับพระราชบัณฑิตสถาน พ.ศ.</a:t>
            </a:r>
            <a:r>
              <a:rPr lang="en-US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2542</a:t>
            </a: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ให้ความหมาย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6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          </a:t>
            </a:r>
            <a:r>
              <a:rPr lang="th-TH" sz="36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" การจัดการ หมายถึง การสั่งงาน ควบคุมงาน ดำเนินงาน "</a:t>
            </a:r>
            <a:endParaRPr lang="en-US" sz="36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1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AD0C-F573-7E39-3E65-D285CDC9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603"/>
            <a:ext cx="10317480" cy="1450757"/>
          </a:xfrm>
        </p:spPr>
        <p:txBody>
          <a:bodyPr>
            <a:normAutofit/>
          </a:bodyPr>
          <a:lstStyle/>
          <a:p>
            <a:r>
              <a:rPr lang="th-TH" sz="4000" b="1" dirty="0"/>
              <a:t>ความหมายของการจัดการ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85BDE-0E63-FDC4-6C99-05AF7988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360"/>
            <a:ext cx="9967623" cy="4544170"/>
          </a:xfrm>
        </p:spPr>
        <p:txBody>
          <a:bodyPr/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เดรค เฟรช และ </a:t>
            </a:r>
            <a:r>
              <a:rPr lang="th-TH" sz="2800" b="1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ฮีทเต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อร์ สวาร</a:t>
            </a:r>
            <a:r>
              <a:rPr lang="th-TH" sz="2800" b="1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์ด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(</a:t>
            </a:r>
            <a:r>
              <a:rPr lang="en-US" sz="2800" b="1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Derak</a:t>
            </a:r>
            <a:r>
              <a:rPr lang="en-US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French  and  Heather  Saward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)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ได้ให้ความหมาย           การจัดการ หมายถึง “กระบวนการ กิจกรรมหรือการศึกษาเกี่ยวกับการปฏิบัติหน้าที่ในอัน</a:t>
            </a:r>
            <a:r>
              <a:rPr lang="th-TH" sz="2800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ที่จะ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เชื่อมั่นได้ว่า กิจกรรมต่าง ๆ ดำเนินไปในแนวทางที่จะบรรลุผลสำเร็จตามวัตถุประสงค์ที่กำหนดไว้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อองรี  </a:t>
            </a:r>
            <a:r>
              <a:rPr lang="th-TH" sz="2800" b="1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ฟาโ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ยล์ (</a:t>
            </a:r>
            <a:r>
              <a:rPr lang="en-US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Fayol, 1949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)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ได้กล่าวถึง การจัดการว่า เป็นกระบวนการที่ประกอบด้วยขั้นตอนที่สำคัญ 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5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ขั้นตอน คือ การวางแผน การจัดองค์กร การบังคับบัญชา  การประสานงาน และการควบคุม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วาร</a:t>
            </a:r>
            <a:r>
              <a:rPr lang="th-TH" sz="2800" b="1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์เ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รน บี. บราวน์ (</a:t>
            </a:r>
            <a:r>
              <a:rPr lang="en-US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Warren  B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.</a:t>
            </a:r>
            <a:r>
              <a:rPr lang="en-US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Brown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)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ให้ความหมาย การบริหาร คือ งานของผู้นำที่ใช้ทรัพยากรบริหารทั้งปวงที่มีอยู่ในหน่วยงาน เพื่อให้เป้าหมายที่กำหนดไว้บรรลุผล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6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C9D4-1522-3409-9173-1FE19A78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16" y="286603"/>
            <a:ext cx="10145864" cy="1450757"/>
          </a:xfrm>
        </p:spPr>
        <p:txBody>
          <a:bodyPr>
            <a:normAutofit/>
          </a:bodyPr>
          <a:lstStyle/>
          <a:p>
            <a:r>
              <a:rPr lang="th-TH" sz="4000" b="1" dirty="0"/>
              <a:t>ความหมายของการจัดการ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4060-DE8A-37F8-24B0-4B045425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2673"/>
          </a:xfrm>
        </p:spPr>
        <p:txBody>
          <a:bodyPr>
            <a:norm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พิมลจร</a:t>
            </a:r>
            <a:r>
              <a:rPr lang="th-TH" sz="2800" b="1" dirty="0" err="1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รย์</a:t>
            </a: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นามวัฒน์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ให้ความหมาย การบริหาร คือ การประสมประสานทรัพยากรต่าง ๆ เพื่อให้การดำเนินงานเป็นไปอย่างมีประสิทธิผล และบรรลุผลสำเร็จตามวัตถุประสงค์ที่กำหนดไว้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ชุบ  กาญจนประการ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ให้ความหมาย การบริหาร หมายถึง การทำงานของคณะบุคคลตั้งแต่ </a:t>
            </a:r>
            <a:r>
              <a:rPr lang="en-US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2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คนขึ้นไป ร่วมกันปฏิบัติการให้บรรลุเป้าหมายร่วมกัน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พยอม  วงศ์สารศรี </a:t>
            </a:r>
            <a:r>
              <a:rPr lang="th-TH" sz="2800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ได้ให้คำจำกัดความ “การจัดการเป็นศิลปะของการใช้บุคคลอื่นทำงานให้แก่องค์การ โดยการตอบสนองความต้องการ ความคาดหวัง และจัดโอกาสให้เขาเหล่านั้นมีความเจริญก้าวหน้าในการทำงาน”</a:t>
            </a:r>
            <a:endParaRPr lang="en-US" sz="2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116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348</TotalTime>
  <Words>4674</Words>
  <Application>Microsoft Office PowerPoint</Application>
  <PresentationFormat>Widescreen</PresentationFormat>
  <Paragraphs>228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AngsanaUPC</vt:lpstr>
      <vt:lpstr>Calibri</vt:lpstr>
      <vt:lpstr>Calibri Light</vt:lpstr>
      <vt:lpstr>Tahoma</vt:lpstr>
      <vt:lpstr>TH SarabunPSK</vt:lpstr>
      <vt:lpstr>Wingdings</vt:lpstr>
      <vt:lpstr>Retrospect</vt:lpstr>
      <vt:lpstr>รายวิชา QMT2513</vt:lpstr>
      <vt:lpstr>คำอธิบายรายวิชา</vt:lpstr>
      <vt:lpstr>วัตถุประสงค์การเรียน</vt:lpstr>
      <vt:lpstr>การวัดและประเมินผล</vt:lpstr>
      <vt:lpstr>บทที่ 1 หลักการจัดการ </vt:lpstr>
      <vt:lpstr>วัตถุประสงค์เชิงพฤติกรรม</vt:lpstr>
      <vt:lpstr> 1. ความหมายของหลักการจัดการ </vt:lpstr>
      <vt:lpstr>ความหมายของการจัดการ</vt:lpstr>
      <vt:lpstr>ความหมายของการจัดการ</vt:lpstr>
      <vt:lpstr> การประยุกต์ความรู้การจัดการไปใช้ให้เหมาะสมและสอดคล้องกับองค์กรแต่ละองค์กร  </vt:lpstr>
      <vt:lpstr>สรุปความหมายของการจัดการ</vt:lpstr>
      <vt:lpstr> 2. กระบวนการในการจัดการ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ความสำคัญของการจัดการ </vt:lpstr>
      <vt:lpstr>3. ความหมายของ PDCA </vt:lpstr>
      <vt:lpstr>PowerPoint Presentation</vt:lpstr>
      <vt:lpstr>ความหมาย PDCA</vt:lpstr>
      <vt:lpstr> P = Plan ( ขั้นตอนการวางแผน  ) </vt:lpstr>
      <vt:lpstr> D = Do ขั้นตอนการปฏิบัติ ( ขั้นตอนการปฏิบัติ ) </vt:lpstr>
      <vt:lpstr> C = Check ( ขั้นตอนการตรวจสอบ ) </vt:lpstr>
      <vt:lpstr>A = Action ( ขั้นตอนการดำเนินงานให้เหมาะสม ) </vt:lpstr>
      <vt:lpstr>วงจร PDCA</vt:lpstr>
      <vt:lpstr>PowerPoint Presentation</vt:lpstr>
      <vt:lpstr>ภาพที่ 2 แสดงขั้นตอนการดำเนินงานของ QCC Six Sigma และ KM เทียบกับ PDCA</vt:lpstr>
      <vt:lpstr>PowerPoint Presentation</vt:lpstr>
      <vt:lpstr>PowerPoint Presentation</vt:lpstr>
      <vt:lpstr>การดำเนินการที่สอดคล้องกับแผนจะเป็นเส้นทางที่นำไปสู่ ความสำเร็จ และบรรลุตามเป้าหมายที่วางไว้ </vt:lpstr>
      <vt:lpstr>PowerPoint Presentation</vt:lpstr>
      <vt:lpstr>ประโยชน์ของ PDCA</vt:lpstr>
      <vt:lpstr>ประโยชน์ของ PDCA</vt:lpstr>
      <vt:lpstr>PowerPoint Presentation</vt:lpstr>
      <vt:lpstr>4. บทบาทหน้าที่ของผู้จัดการ</vt:lpstr>
      <vt:lpstr>ผู้จัดการที่ดี</vt:lpstr>
      <vt:lpstr>การมีภาวะผู้นำ</vt:lpstr>
      <vt:lpstr>ทักษะที่สำคัญในการจัดการ </vt:lpstr>
      <vt:lpstr>5. ประเภท รูปแบบ ลักษณะ กระบวนการวางแผนธุรกิจบริการ</vt:lpstr>
      <vt:lpstr>ความหมายของธุรกิจบริการ</vt:lpstr>
      <vt:lpstr>ตัวอย่างธุรกิจบริการ</vt:lpstr>
      <vt:lpstr>PowerPoint Presentation</vt:lpstr>
      <vt:lpstr>PowerPoint Presentation</vt:lpstr>
      <vt:lpstr>55 ธุรกิจบริการ</vt:lpstr>
      <vt:lpstr>55 ธุรกิจบริการ</vt:lpstr>
      <vt:lpstr>55 ธุรกิจบริการ</vt:lpstr>
      <vt:lpstr>สรุปลักษณะของงานบริการ</vt:lpstr>
      <vt:lpstr>สรุปลักษณะของงานบริการ</vt:lpstr>
      <vt:lpstr>ประเภทของการบริการ</vt:lpstr>
      <vt:lpstr>PowerPoint Presentation</vt:lpstr>
      <vt:lpstr>PowerPoint Presentation</vt:lpstr>
      <vt:lpstr>PowerPoint Presentation</vt:lpstr>
      <vt:lpstr>คำถามท้ายบทที่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รายวิชา QMT2513</dc:title>
  <dc:creator>20H1 Home</dc:creator>
  <cp:lastModifiedBy>20H1 Home</cp:lastModifiedBy>
  <cp:revision>16</cp:revision>
  <dcterms:created xsi:type="dcterms:W3CDTF">2022-07-16T12:00:41Z</dcterms:created>
  <dcterms:modified xsi:type="dcterms:W3CDTF">2022-09-11T14:23:34Z</dcterms:modified>
</cp:coreProperties>
</file>