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5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52C220AC-373D-4937-85D1-7D1E0280CA63}" type="datetimeFigureOut">
              <a:rPr lang="en-US" smtClean="0"/>
              <a:t>12/18/2022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EBB0B46F-0FFD-41AD-AD41-7F72BDC1ABD3}"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C220AC-373D-4937-85D1-7D1E0280CA63}" type="datetimeFigureOut">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0B46F-0FFD-41AD-AD41-7F72BDC1ABD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C220AC-373D-4937-85D1-7D1E0280CA63}" type="datetimeFigureOut">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0B46F-0FFD-41AD-AD41-7F72BDC1ABD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C220AC-373D-4937-85D1-7D1E0280CA63}" type="datetimeFigureOut">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0B46F-0FFD-41AD-AD41-7F72BDC1ABD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2C220AC-373D-4937-85D1-7D1E0280CA63}" type="datetimeFigureOut">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EBB0B46F-0FFD-41AD-AD41-7F72BDC1ABD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2C220AC-373D-4937-85D1-7D1E0280CA63}" type="datetimeFigureOut">
              <a:rPr lang="en-US" smtClean="0"/>
              <a:t>12/18/2022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B0B46F-0FFD-41AD-AD41-7F72BDC1ABD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2C220AC-373D-4937-85D1-7D1E0280CA63}" type="datetimeFigureOut">
              <a:rPr lang="en-US" smtClean="0"/>
              <a:t>12/18/2022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B0B46F-0FFD-41AD-AD41-7F72BDC1ABD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2C220AC-373D-4937-85D1-7D1E0280CA63}" type="datetimeFigureOut">
              <a:rPr lang="en-US" smtClean="0"/>
              <a:t>12/18/2022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B0B46F-0FFD-41AD-AD41-7F72BDC1ABD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C220AC-373D-4937-85D1-7D1E0280CA63}" type="datetimeFigureOut">
              <a:rPr lang="en-US" smtClean="0"/>
              <a:t>12/18/2022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B0B46F-0FFD-41AD-AD41-7F72BDC1ABD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2C220AC-373D-4937-85D1-7D1E0280CA63}" type="datetimeFigureOut">
              <a:rPr lang="en-US" smtClean="0"/>
              <a:t>12/18/2022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B0B46F-0FFD-41AD-AD41-7F72BDC1ABD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2C220AC-373D-4937-85D1-7D1E0280CA63}" type="datetimeFigureOut">
              <a:rPr lang="en-US" smtClean="0"/>
              <a:t>12/18/2022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B0B46F-0FFD-41AD-AD41-7F72BDC1ABD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2C220AC-373D-4937-85D1-7D1E0280CA63}" type="datetimeFigureOut">
              <a:rPr lang="en-US" smtClean="0"/>
              <a:t>12/18/2022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BB0B46F-0FFD-41AD-AD41-7F72BDC1ABD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researchgate.net/publication/301091277_Product_Standard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How Small ASEAN Countries Manage to Access Certification and Accreditation Services</a:t>
            </a:r>
          </a:p>
        </p:txBody>
      </p:sp>
      <p:sp>
        <p:nvSpPr>
          <p:cNvPr id="3" name="Subtitle 2"/>
          <p:cNvSpPr>
            <a:spLocks noGrp="1"/>
          </p:cNvSpPr>
          <p:nvPr>
            <p:ph type="subTitle" idx="1"/>
          </p:nvPr>
        </p:nvSpPr>
        <p:spPr>
          <a:xfrm>
            <a:off x="1219200" y="3962400"/>
            <a:ext cx="6400800" cy="1752600"/>
          </a:xfrm>
        </p:spPr>
        <p:txBody>
          <a:bodyPr>
            <a:normAutofit fontScale="92500"/>
          </a:bodyPr>
          <a:lstStyle/>
          <a:p>
            <a:r>
              <a:rPr lang="en-US" dirty="0" err="1" smtClean="0"/>
              <a:t>Asst.Peof.Dr.Supattra</a:t>
            </a:r>
            <a:r>
              <a:rPr lang="en-US" dirty="0" smtClean="0"/>
              <a:t> </a:t>
            </a:r>
            <a:r>
              <a:rPr lang="en-US" dirty="0" err="1" smtClean="0"/>
              <a:t>Pranee</a:t>
            </a:r>
            <a:endParaRPr lang="en-US" dirty="0" smtClean="0"/>
          </a:p>
          <a:p>
            <a:r>
              <a:rPr lang="en-US" dirty="0" smtClean="0"/>
              <a:t>College of Innovation and Management</a:t>
            </a:r>
          </a:p>
          <a:p>
            <a:r>
              <a:rPr lang="en-US" dirty="0" err="1" smtClean="0"/>
              <a:t>Suan</a:t>
            </a:r>
            <a:r>
              <a:rPr lang="en-US" dirty="0" smtClean="0"/>
              <a:t> </a:t>
            </a:r>
            <a:r>
              <a:rPr lang="en-US" dirty="0" err="1" smtClean="0"/>
              <a:t>Sunandha</a:t>
            </a:r>
            <a:r>
              <a:rPr lang="en-US" dirty="0" smtClean="0"/>
              <a:t> </a:t>
            </a:r>
            <a:r>
              <a:rPr lang="en-US" dirty="0" err="1" smtClean="0"/>
              <a:t>Rajabhat</a:t>
            </a:r>
            <a:r>
              <a:rPr lang="en-US" dirty="0" smtClean="0"/>
              <a:t> University</a:t>
            </a:r>
          </a:p>
          <a:p>
            <a:endParaRPr lang="en-US" dirty="0"/>
          </a:p>
        </p:txBody>
      </p:sp>
      <p:sp>
        <p:nvSpPr>
          <p:cNvPr id="4" name="Rectangle 3"/>
          <p:cNvSpPr/>
          <p:nvPr/>
        </p:nvSpPr>
        <p:spPr>
          <a:xfrm>
            <a:off x="443948" y="5943600"/>
            <a:ext cx="8305800" cy="369332"/>
          </a:xfrm>
          <a:prstGeom prst="rect">
            <a:avLst/>
          </a:prstGeom>
        </p:spPr>
        <p:txBody>
          <a:bodyPr wrap="square">
            <a:spAutoFit/>
          </a:bodyPr>
          <a:lstStyle/>
          <a:p>
            <a:pPr algn="ctr"/>
            <a:r>
              <a:rPr lang="en-US" dirty="0" smtClean="0"/>
              <a:t>https://www.researchgate.net/publication/301091277_Product_Standards</a:t>
            </a:r>
            <a:endParaRPr lang="en-US" dirty="0"/>
          </a:p>
        </p:txBody>
      </p:sp>
    </p:spTree>
    <p:extLst>
      <p:ext uri="{BB962C8B-B14F-4D97-AF65-F5344CB8AC3E}">
        <p14:creationId xmlns:p14="http://schemas.microsoft.com/office/powerpoint/2010/main" val="2515660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The fact that regional aspects are so explicitly mentioned in the TBT and SPS Agreements reflects the nature of standards, which must meet regulatory objectives such as protecting the environment. Meeting these regulatory objectives, by definition, creates barriers to trade. The role of the WTO is to help minimize any excessive burden on trade created by such regulations and to ensure that no discrimination arises from them. This requires that the need for regulation, as well as the principle of nondiscrimination, be taken into account (</a:t>
            </a:r>
            <a:r>
              <a:rPr lang="en-US" dirty="0" err="1"/>
              <a:t>Trachtman</a:t>
            </a:r>
            <a:r>
              <a:rPr lang="en-US" dirty="0"/>
              <a:t> 2003</a:t>
            </a:r>
            <a:r>
              <a:rPr lang="en-US" dirty="0" smtClean="0"/>
              <a:t>)</a:t>
            </a:r>
            <a:endParaRPr lang="en-US" dirty="0"/>
          </a:p>
        </p:txBody>
      </p:sp>
    </p:spTree>
    <p:extLst>
      <p:ext uri="{BB962C8B-B14F-4D97-AF65-F5344CB8AC3E}">
        <p14:creationId xmlns:p14="http://schemas.microsoft.com/office/powerpoint/2010/main" val="3066339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 some instances, necessity may be compatible with regional interventions. At the same time, it has to be acknowledged that there is an immediate tension between the risk of discrimination created by any agreement between a select few and the pursuit of legitimate objectives of protection through regional standards interventions</a:t>
            </a:r>
          </a:p>
        </p:txBody>
      </p:sp>
    </p:spTree>
    <p:extLst>
      <p:ext uri="{BB962C8B-B14F-4D97-AF65-F5344CB8AC3E}">
        <p14:creationId xmlns:p14="http://schemas.microsoft.com/office/powerpoint/2010/main" val="2924900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There is a certain lack of clarity as to how WTO disciplines apply to regional TBT and SPS measures because of the need to interpret the relation between the provisions of the General Agreement on Tariffs and Trade (GATT)—in particular, Article XXIV, on preferential trade agreements, and Article I, on the most favored nation (MFN) obligation—and the provisions of the SPS and TBT Agreements themselves. </a:t>
            </a:r>
            <a:r>
              <a:rPr lang="en-US" dirty="0" err="1"/>
              <a:t>Trachtman</a:t>
            </a:r>
            <a:r>
              <a:rPr lang="en-US" dirty="0"/>
              <a:t> (2003) is of the opinion that the WTO language does not require harmonization or mutual recognition within PTAs. He notes that a specific area of uncertainty relates to mutual recognition agreements, in particular, the potential that they create for discrimination toward nonparticipating trading partners; unlike the General Agreement on Trade in Services (GATS), the TBT and SPS Agreements do not suggest that recognition be offered on an open basis (i.e., that third-party countries be allowed to obtain recognition). A too strict application of the MFN principle, however, could prevent legitimate liberalization of trade in PTA through harmonization and recognition.</a:t>
            </a:r>
          </a:p>
        </p:txBody>
      </p:sp>
    </p:spTree>
    <p:extLst>
      <p:ext uri="{BB962C8B-B14F-4D97-AF65-F5344CB8AC3E}">
        <p14:creationId xmlns:p14="http://schemas.microsoft.com/office/powerpoint/2010/main" val="317190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Regional Standards Systems and Multilateralism</a:t>
            </a:r>
          </a:p>
        </p:txBody>
      </p:sp>
      <p:sp>
        <p:nvSpPr>
          <p:cNvPr id="3" name="Content Placeholder 2"/>
          <p:cNvSpPr>
            <a:spLocks noGrp="1"/>
          </p:cNvSpPr>
          <p:nvPr>
            <p:ph idx="1"/>
          </p:nvPr>
        </p:nvSpPr>
        <p:spPr/>
        <p:txBody>
          <a:bodyPr/>
          <a:lstStyle/>
          <a:p>
            <a:r>
              <a:rPr lang="en-US" dirty="0"/>
              <a:t>As we saw earlier, regional standards and bodies are an important layer of the international trade system and are recognized as such in the WTO texts. In what way can regional initiatives be compatible with multilateral, nondiscriminatory, and open-trade objectives?</a:t>
            </a:r>
          </a:p>
        </p:txBody>
      </p:sp>
    </p:spTree>
    <p:extLst>
      <p:ext uri="{BB962C8B-B14F-4D97-AF65-F5344CB8AC3E}">
        <p14:creationId xmlns:p14="http://schemas.microsoft.com/office/powerpoint/2010/main" val="230302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The first contribution of PTAs might be their role in enforcing multilateral disciplines, providing, in a way, some redundancy in enforcement. Multilateral and preferential agreements have different enforcement mechanisms that may strengthen each other. Concessions in PTAs may also be perceived as more valuable to trading partners than multilateral concessions, and infringement of commitments as thus more costly. PTAs offer more possibilities for “soft” dispute resolution through dialogue and information sharing at an expert level that can help defuse many disputes. In some cases, too, PTAs offer more stringent arbitration rules than the WTO, foreshadowing, for instance, the repeal of offending standards. In some agreements, such as the North American Free Trade Agreement (NAFTA), the possibility of resorting to both the WTO and PTA dispute settlement mechanisms is explicitly mentioned (</a:t>
            </a:r>
            <a:r>
              <a:rPr lang="en-US" dirty="0" err="1"/>
              <a:t>Budetta</a:t>
            </a:r>
            <a:r>
              <a:rPr lang="en-US" dirty="0"/>
              <a:t> and </a:t>
            </a:r>
            <a:r>
              <a:rPr lang="en-US" dirty="0" err="1"/>
              <a:t>Piermartini</a:t>
            </a:r>
            <a:r>
              <a:rPr lang="en-US" dirty="0"/>
              <a:t> 2009).</a:t>
            </a:r>
          </a:p>
        </p:txBody>
      </p:sp>
    </p:spTree>
    <p:extLst>
      <p:ext uri="{BB962C8B-B14F-4D97-AF65-F5344CB8AC3E}">
        <p14:creationId xmlns:p14="http://schemas.microsoft.com/office/powerpoint/2010/main" val="3129264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err="1"/>
              <a:t>ioned</a:t>
            </a:r>
            <a:r>
              <a:rPr lang="en-US" dirty="0"/>
              <a:t> (</a:t>
            </a:r>
            <a:r>
              <a:rPr lang="en-US" dirty="0" err="1"/>
              <a:t>Budetta</a:t>
            </a:r>
            <a:r>
              <a:rPr lang="en-US" dirty="0"/>
              <a:t> and </a:t>
            </a:r>
            <a:r>
              <a:rPr lang="en-US" dirty="0" err="1"/>
              <a:t>Piermartini</a:t>
            </a:r>
            <a:r>
              <a:rPr lang="en-US" dirty="0"/>
              <a:t> 2009). Second, PTAs can offer scope for further autonomous liberalization in the area of standards by promoting harmonization in areas not explicitly covered by the WTO, contributing to the elimination of national standards, or promoting provisions that are stricter than WTO language. In the first instance, given that standards are generally designed to be MFN—that is, the standards specification is the same for products from all origins—regional standards design or discipline can complement multilateral disciplines (Lesser 2007; see also the further discussion below).13 Mercosur provides an example of harmonization of regional standards. In addition, as </a:t>
            </a:r>
            <a:r>
              <a:rPr lang="en-US" dirty="0" err="1"/>
              <a:t>Trachtman</a:t>
            </a:r>
            <a:r>
              <a:rPr lang="en-US" dirty="0"/>
              <a:t> (2003) notes, agreements among countries with more homogeneous regulatory preferences may render the reduction of standards barriers easier. In this second instance, principles similar to those professed by the WTO are adopted, but in a more binding way. </a:t>
            </a:r>
          </a:p>
        </p:txBody>
      </p:sp>
    </p:spTree>
    <p:extLst>
      <p:ext uri="{BB962C8B-B14F-4D97-AF65-F5344CB8AC3E}">
        <p14:creationId xmlns:p14="http://schemas.microsoft.com/office/powerpoint/2010/main" val="25527092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In some instances, national systems may not be adapted to guarantee the correct application of a given standard. The economic reason for such a situation is the existence of cross-border externalities or cross-border economies of scale. In such circumstances, transnational cooperation may be called for. The SPS Agreement mentions regional conditions with respect to diseases and pests that may require cross-country coordination to ensure control or eradication. (This is an example of an externality.) Small countries may also lack the resources to develop adequate institutions to manage standards. In particular, accreditation and metrology bodies may not be available in some countries, or it might not make economic sense to have such services in small markets, and access to regional facilities in a partner country is therefore needed (an example of economies of scale). Thus, international cooperation might help implement a “division of labor” among countries according to their specific comparative capacities in certification (</a:t>
            </a:r>
            <a:r>
              <a:rPr lang="en-US" dirty="0" err="1"/>
              <a:t>Aldaz</a:t>
            </a:r>
            <a:r>
              <a:rPr lang="en-US" dirty="0"/>
              <a:t>-Carroll 2006).</a:t>
            </a:r>
          </a:p>
        </p:txBody>
      </p:sp>
    </p:spTree>
    <p:extLst>
      <p:ext uri="{BB962C8B-B14F-4D97-AF65-F5344CB8AC3E}">
        <p14:creationId xmlns:p14="http://schemas.microsoft.com/office/powerpoint/2010/main" val="3796111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a:t>A related point is the capacity of PTAs or regional institutions to help with the implementation of standards and, more generally, with the sharing of experience. This may go beyond deeper harmonization, to the definition of common procedures (e.g., risk management, testing protocols). Mutual recognition, or, in WTO language, equivalence of measures, in standards or in the testing and certification of trade partners, is a facilitating practice that is implemented through specific ad hoc agreements (e.g., the EU–U.S. agreement on mutual recognition of conformity assessment) or as part of PTAs.14 This process is essentially bilateral or, in some rarer cases (the EU, Mercosur) regional, since relatively intensive cooperation among the parties is required if it is to be acknowledged that foreign standards or testing systems are equivalent to national ones and go toward meeting the same regulatory objectives. Finally, regional cooperation can also involve the provision of technical assistance and transfer of knowledge (see box 10.8, above). Such a level of cooperation can be easier to attain and can be more flexible than in international agreements.</a:t>
            </a:r>
          </a:p>
        </p:txBody>
      </p:sp>
    </p:spTree>
    <p:extLst>
      <p:ext uri="{BB962C8B-B14F-4D97-AF65-F5344CB8AC3E}">
        <p14:creationId xmlns:p14="http://schemas.microsoft.com/office/powerpoint/2010/main" val="16222750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Codex </a:t>
            </a:r>
            <a:r>
              <a:rPr lang="en-US" dirty="0" err="1"/>
              <a:t>Alimentarius</a:t>
            </a:r>
            <a:r>
              <a:rPr lang="en-US" dirty="0"/>
              <a:t> and Preferential Trade Agreements </a:t>
            </a:r>
          </a:p>
        </p:txBody>
      </p:sp>
      <p:sp>
        <p:nvSpPr>
          <p:cNvPr id="3" name="Content Placeholder 2"/>
          <p:cNvSpPr>
            <a:spLocks noGrp="1"/>
          </p:cNvSpPr>
          <p:nvPr>
            <p:ph idx="1"/>
          </p:nvPr>
        </p:nvSpPr>
        <p:spPr/>
        <p:txBody>
          <a:bodyPr>
            <a:normAutofit lnSpcReduction="10000"/>
          </a:bodyPr>
          <a:lstStyle/>
          <a:p>
            <a:r>
              <a:rPr lang="en-US" dirty="0"/>
              <a:t>The North American Free Trade Agreement (NAFTA) between Canada, Mexico, and the United States; the Treaty of Asunción, which established the Southern Cone Common Market (Mercosur, Mercado </a:t>
            </a:r>
            <a:r>
              <a:rPr lang="en-US" dirty="0" err="1"/>
              <a:t>Común</a:t>
            </a:r>
            <a:r>
              <a:rPr lang="en-US" dirty="0"/>
              <a:t> del Sur) between Argentina, Brazil, Paraguay, and Uruguay; and the </a:t>
            </a:r>
            <a:r>
              <a:rPr lang="en-US" dirty="0" err="1"/>
              <a:t>AsiaPacific</a:t>
            </a:r>
            <a:r>
              <a:rPr lang="en-US" dirty="0"/>
              <a:t> Economic Cooperation (APEC), with 21 members, have all adopted measures consistent with principles embraced by the Uruguay Round agreements and related to Codex </a:t>
            </a:r>
            <a:r>
              <a:rPr lang="en-US" dirty="0" err="1"/>
              <a:t>Alimentarius</a:t>
            </a:r>
            <a:r>
              <a:rPr lang="en-US" dirty="0"/>
              <a:t> standards.</a:t>
            </a:r>
          </a:p>
        </p:txBody>
      </p:sp>
    </p:spTree>
    <p:extLst>
      <p:ext uri="{BB962C8B-B14F-4D97-AF65-F5344CB8AC3E}">
        <p14:creationId xmlns:p14="http://schemas.microsoft.com/office/powerpoint/2010/main" val="17896475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a:t>NAFTA includes two ancillary agreements dealing with sanitary and phytosanitary (SPS) measures and technical barriers to trade (TBT). In connection with SPS measures, Codex standards are cited as basic requirements to be met by the three member countries with respect to the health and safety aspects of food products. Mercosur’s Food Commission has recommended a range of Codex standards for adoption by member countries and is using other Codex standards as points of reference in continuing deliberations. APEC has drafted a mutual recognition arrangement on conformity assessment of foods and food products. It calls for consistency with SPS and TBT requirements and with Codex standards, including the recommendations of the Codex Committee on Food Import and Export Certification Systems. EU directives also frequently refer to the Codex </a:t>
            </a:r>
            <a:r>
              <a:rPr lang="en-US" dirty="0" err="1"/>
              <a:t>Alimentarius</a:t>
            </a:r>
            <a:r>
              <a:rPr lang="en-US" dirty="0"/>
              <a:t> as the basis for their requirements. </a:t>
            </a:r>
            <a:endParaRPr lang="en-US" dirty="0" smtClean="0"/>
          </a:p>
          <a:p>
            <a:endParaRPr lang="en-US" dirty="0"/>
          </a:p>
          <a:p>
            <a:endParaRPr lang="en-US" dirty="0" smtClean="0"/>
          </a:p>
          <a:p>
            <a:pPr marL="137160" indent="0">
              <a:buNone/>
            </a:pPr>
            <a:r>
              <a:rPr lang="en-US" dirty="0" smtClean="0"/>
              <a:t>Source</a:t>
            </a:r>
            <a:r>
              <a:rPr lang="en-US" dirty="0"/>
              <a:t>: Web site of the Food and Agriculture Organization of the United Nations (FAO)</a:t>
            </a:r>
          </a:p>
        </p:txBody>
      </p:sp>
    </p:spTree>
    <p:extLst>
      <p:ext uri="{BB962C8B-B14F-4D97-AF65-F5344CB8AC3E}">
        <p14:creationId xmlns:p14="http://schemas.microsoft.com/office/powerpoint/2010/main" val="507144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The absence of internationally recognized public laboratories need not act as a binding constraint on the implementation of mutual recognition agreements, provided that the private firm can either use a private company or obtain access to the testing infrastructure of neighboring countries. Permitting the efficient operation of private testing service providers (local and foreign) can enable export-ready firms to access testing services at low cost. In the presence of internationally recognized third-party certifiers, the absence of a national accreditation agency or office need not be a serious constraint. The major export markets will accept certification from these third-party certifiers.</a:t>
            </a:r>
            <a:endParaRPr lang="en-US" dirty="0"/>
          </a:p>
        </p:txBody>
      </p:sp>
    </p:spTree>
    <p:extLst>
      <p:ext uri="{BB962C8B-B14F-4D97-AF65-F5344CB8AC3E}">
        <p14:creationId xmlns:p14="http://schemas.microsoft.com/office/powerpoint/2010/main" val="20160158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dirty="0" smtClean="0">
                <a:hlinkClick r:id="rId2"/>
              </a:rPr>
              <a:t>https://</a:t>
            </a:r>
            <a:r>
              <a:rPr lang="en-US" dirty="0" smtClean="0">
                <a:hlinkClick r:id="rId2"/>
              </a:rPr>
              <a:t>www.researchgate.net/publication/301091277_Product_Standards</a:t>
            </a:r>
            <a:endParaRPr lang="en-US" dirty="0" smtClean="0"/>
          </a:p>
          <a:p>
            <a:endParaRPr lang="en-US" dirty="0" smtClean="0"/>
          </a:p>
          <a:p>
            <a:endParaRPr lang="en-US" dirty="0"/>
          </a:p>
        </p:txBody>
      </p:sp>
    </p:spTree>
    <p:extLst>
      <p:ext uri="{BB962C8B-B14F-4D97-AF65-F5344CB8AC3E}">
        <p14:creationId xmlns:p14="http://schemas.microsoft.com/office/powerpoint/2010/main" val="2822818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Although the small size of the market in the Lao People’s Democratic Republic and in Cambodia might discourage foreign testing companies from establishing local branches and offering services across a wide range of sectors, at least one foreign </a:t>
            </a:r>
            <a:r>
              <a:rPr lang="en-US" dirty="0" err="1"/>
              <a:t>thirdparty</a:t>
            </a:r>
            <a:r>
              <a:rPr lang="en-US" dirty="0"/>
              <a:t> certification company has begun operating in Cambodia. Intertek, an internationally recognized testing company, has opened an office in Phnom Penh and is offering testing and certification services to exporting companies. The service conducts tests for companies that export garments to the U.S. and EU markets. Since the advent of Intertek, inspection costs have declined. Intertek has no contact with the government of Cambodia, but it works closely with foreign buyers. This example illustrates the importance of private sector third-party certifiers in enabling exporters to obtain the necessary documentation to prove they meet international standards</a:t>
            </a:r>
            <a:endParaRPr lang="en-US" dirty="0"/>
          </a:p>
        </p:txBody>
      </p:sp>
    </p:spTree>
    <p:extLst>
      <p:ext uri="{BB962C8B-B14F-4D97-AF65-F5344CB8AC3E}">
        <p14:creationId xmlns:p14="http://schemas.microsoft.com/office/powerpoint/2010/main" val="639955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East Asia is developing a network of calibration laboratories with traceability to physical measurement standards at the national level or to the internationally recognized national physical standards of another country. Most members of the Association of Southeast Asian Nations (ASEAN) have both privately and publicly owned laboratories that are accredited by a government accreditation service. The original six ASEAN members (Brunei Darussalam, Indonesia, Malaysia, the Philippines, Singapore, and Thailand) have entered into MRAs on laboratory accreditation with other ASEAN members. In the newer members of ASEAN, the CLMV countries (Cambodia, Lao PDR, Myanmar, and Vietnam), individual laboratories engage in MRAs with foreign counterparts; this is the case for Intertek in Cambodia</a:t>
            </a:r>
            <a:endParaRPr lang="en-US" dirty="0"/>
          </a:p>
        </p:txBody>
      </p:sp>
    </p:spTree>
    <p:extLst>
      <p:ext uri="{BB962C8B-B14F-4D97-AF65-F5344CB8AC3E}">
        <p14:creationId xmlns:p14="http://schemas.microsoft.com/office/powerpoint/2010/main" val="1747954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In countries without a national accreditation agency, the government may contract a foreign accreditation body to carry out national accreditation activities on its behalf. Within ASEAN, the Brunei Ministry of Development has an agreement with the Singapore Accreditation Council (SAC) that includes the use of SAC accreditation of laboratories and of certification and inspection bodies and that, in addition, provides for training to build up capacity in Brunei Darussalam. A government can also allow foreign accreditation bodies to provide services directly to laboratories in a foreign country without any formal arrangement with the government. Although this would work for many markets, it would not assist with improved market access to the EU under any of the EU’s MRAs because, under those agreements, the exporting country is required to endorse the accreditation service. Source</a:t>
            </a:r>
            <a:r>
              <a:rPr lang="en-US" dirty="0" smtClean="0"/>
              <a:t>:</a:t>
            </a:r>
          </a:p>
          <a:p>
            <a:endParaRPr lang="en-US" dirty="0"/>
          </a:p>
          <a:p>
            <a:r>
              <a:rPr lang="en-US" dirty="0" smtClean="0"/>
              <a:t> </a:t>
            </a:r>
            <a:r>
              <a:rPr lang="en-US" dirty="0"/>
              <a:t>World Bank 2008.</a:t>
            </a:r>
            <a:endParaRPr lang="en-US" dirty="0"/>
          </a:p>
        </p:txBody>
      </p:sp>
    </p:spTree>
    <p:extLst>
      <p:ext uri="{BB962C8B-B14F-4D97-AF65-F5344CB8AC3E}">
        <p14:creationId xmlns:p14="http://schemas.microsoft.com/office/powerpoint/2010/main" val="3619392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09800"/>
            <a:ext cx="8229600" cy="1143000"/>
          </a:xfrm>
        </p:spPr>
        <p:txBody>
          <a:bodyPr>
            <a:normAutofit fontScale="90000"/>
          </a:bodyPr>
          <a:lstStyle/>
          <a:p>
            <a:r>
              <a:rPr lang="en-US" dirty="0"/>
              <a:t>Regional Standards in a Multilateral World</a:t>
            </a:r>
            <a:endParaRPr lang="en-US" dirty="0"/>
          </a:p>
        </p:txBody>
      </p:sp>
    </p:spTree>
    <p:extLst>
      <p:ext uri="{BB962C8B-B14F-4D97-AF65-F5344CB8AC3E}">
        <p14:creationId xmlns:p14="http://schemas.microsoft.com/office/powerpoint/2010/main" val="4117947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Standards in the WTO are disciplined by the Agreement on the Application of Sanitary and Phytosanitary Measures (SPS Agreement) and the Agreement on Technical Barriers to Trade (TBT Agreement). The WTO agreements do not force countries to adopt standards, but they do provide disciplines to be adopted when applying standards. For example, the SPS Agreement states a specific preference for the Codex </a:t>
            </a:r>
            <a:r>
              <a:rPr lang="en-US" dirty="0" err="1"/>
              <a:t>Alimentarius</a:t>
            </a:r>
            <a:r>
              <a:rPr lang="en-US" dirty="0"/>
              <a:t>. One very specific dimension of the two agreements is, therefore, to aim for a balance (some will see it as a tension) between countries’ autonomy to pursue domestic regulatory objectives and the objective of nondiscrimination.</a:t>
            </a:r>
            <a:endParaRPr lang="en-US" dirty="0"/>
          </a:p>
        </p:txBody>
      </p:sp>
    </p:spTree>
    <p:extLst>
      <p:ext uri="{BB962C8B-B14F-4D97-AF65-F5344CB8AC3E}">
        <p14:creationId xmlns:p14="http://schemas.microsoft.com/office/powerpoint/2010/main" val="1093775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WTO Disciplines on </a:t>
            </a:r>
            <a:r>
              <a:rPr lang="fr-FR" dirty="0" err="1"/>
              <a:t>Regional</a:t>
            </a:r>
            <a:r>
              <a:rPr lang="fr-FR" dirty="0"/>
              <a:t> Standards</a:t>
            </a:r>
            <a:endParaRPr lang="en-US" dirty="0"/>
          </a:p>
        </p:txBody>
      </p:sp>
      <p:sp>
        <p:nvSpPr>
          <p:cNvPr id="3" name="Content Placeholder 2"/>
          <p:cNvSpPr>
            <a:spLocks noGrp="1"/>
          </p:cNvSpPr>
          <p:nvPr>
            <p:ph idx="1"/>
          </p:nvPr>
        </p:nvSpPr>
        <p:spPr/>
        <p:txBody>
          <a:bodyPr/>
          <a:lstStyle/>
          <a:p>
            <a:r>
              <a:rPr lang="en-US" dirty="0"/>
              <a:t>Unlike other trade policies in which regional and bilateral PTAs may be seen as an exception to multilateralism, the SPS and TBT Agreements incorporate the regional dimension into their provisions:</a:t>
            </a:r>
            <a:endParaRPr lang="en-US" dirty="0"/>
          </a:p>
        </p:txBody>
      </p:sp>
    </p:spTree>
    <p:extLst>
      <p:ext uri="{BB962C8B-B14F-4D97-AF65-F5344CB8AC3E}">
        <p14:creationId xmlns:p14="http://schemas.microsoft.com/office/powerpoint/2010/main" val="2042638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Articles 4.1, 9.2, and 9.3 of the TBT Agreement address PTA issues. • Article 2.4 of the TBT Agreement recognizes that in some instances, international standards may not be appropriate means of fulfilling certain objectives because of “fundamental climatic, geographical, or fundamental technological problems.” • Article 2.7 of that agreement seeks to promote recognition of other members’ equivalence of technical regulations. • The TBT Agreement suggests that members seek mutual recognition agreements on conformity (Article 6.3).10 • The TBT Agreement refers to international and regional standards-setting bodies (Article 4.1), as well as regional certification bodies (Articles 9.2 and 9.3), although not to regional standards. • Article 13 of the SPS Agreement refers to the applicability of the agreement to regional bodies. • The SPS Agreement recognizes that national boundaries are not necessarily relevant for the application of SPS measures and refers to regional conditions (Article 6). Article 4 of the SPS Agreement suggests that members seek mutual recognition agreements on SPS measures.11</a:t>
            </a:r>
            <a:endParaRPr lang="en-US" dirty="0"/>
          </a:p>
        </p:txBody>
      </p:sp>
    </p:spTree>
    <p:extLst>
      <p:ext uri="{BB962C8B-B14F-4D97-AF65-F5344CB8AC3E}">
        <p14:creationId xmlns:p14="http://schemas.microsoft.com/office/powerpoint/2010/main" val="7482532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36</TotalTime>
  <Words>2231</Words>
  <Application>Microsoft Office PowerPoint</Application>
  <PresentationFormat>On-screen Show (4:3)</PresentationFormat>
  <Paragraphs>33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Apex</vt:lpstr>
      <vt:lpstr>How Small ASEAN Countries Manage to Access Certification and Accreditation Services</vt:lpstr>
      <vt:lpstr>PowerPoint Presentation</vt:lpstr>
      <vt:lpstr>PowerPoint Presentation</vt:lpstr>
      <vt:lpstr>PowerPoint Presentation</vt:lpstr>
      <vt:lpstr>PowerPoint Presentation</vt:lpstr>
      <vt:lpstr>Regional Standards in a Multilateral World</vt:lpstr>
      <vt:lpstr>PowerPoint Presentation</vt:lpstr>
      <vt:lpstr>WTO Disciplines on Regional Standards</vt:lpstr>
      <vt:lpstr>PowerPoint Presentation</vt:lpstr>
      <vt:lpstr>PowerPoint Presentation</vt:lpstr>
      <vt:lpstr>PowerPoint Presentation</vt:lpstr>
      <vt:lpstr>PowerPoint Presentation</vt:lpstr>
      <vt:lpstr>Regional Standards Systems and Multilateralism</vt:lpstr>
      <vt:lpstr>PowerPoint Presentation</vt:lpstr>
      <vt:lpstr>PowerPoint Presentation</vt:lpstr>
      <vt:lpstr>PowerPoint Presentation</vt:lpstr>
      <vt:lpstr>PowerPoint Presentation</vt:lpstr>
      <vt:lpstr>The Codex Alimentarius and Preferential Trade Agreements </vt:lpstr>
      <vt:lpstr>PowerPoint Presentation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 STANDARDS</dc:title>
  <dc:creator>Supattra</dc:creator>
  <cp:lastModifiedBy>Supattra</cp:lastModifiedBy>
  <cp:revision>27</cp:revision>
  <dcterms:created xsi:type="dcterms:W3CDTF">2022-12-18T10:49:53Z</dcterms:created>
  <dcterms:modified xsi:type="dcterms:W3CDTF">2022-12-18T11:36:37Z</dcterms:modified>
</cp:coreProperties>
</file>