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64"/>
  </p:notesMasterIdLst>
  <p:handoutMasterIdLst>
    <p:handoutMasterId r:id="rId65"/>
  </p:handoutMasterIdLst>
  <p:sldIdLst>
    <p:sldId id="257" r:id="rId2"/>
    <p:sldId id="265" r:id="rId3"/>
    <p:sldId id="266" r:id="rId4"/>
    <p:sldId id="259" r:id="rId5"/>
    <p:sldId id="267" r:id="rId6"/>
    <p:sldId id="268" r:id="rId7"/>
    <p:sldId id="330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339" r:id="rId16"/>
    <p:sldId id="340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0" r:id="rId29"/>
    <p:sldId id="291" r:id="rId30"/>
    <p:sldId id="292" r:id="rId31"/>
    <p:sldId id="293" r:id="rId32"/>
    <p:sldId id="327" r:id="rId33"/>
    <p:sldId id="294" r:id="rId34"/>
    <p:sldId id="295" r:id="rId35"/>
    <p:sldId id="296" r:id="rId36"/>
    <p:sldId id="332" r:id="rId37"/>
    <p:sldId id="333" r:id="rId38"/>
    <p:sldId id="334" r:id="rId39"/>
    <p:sldId id="335" r:id="rId40"/>
    <p:sldId id="336" r:id="rId41"/>
    <p:sldId id="331" r:id="rId42"/>
    <p:sldId id="341" r:id="rId43"/>
    <p:sldId id="298" r:id="rId44"/>
    <p:sldId id="300" r:id="rId45"/>
    <p:sldId id="328" r:id="rId46"/>
    <p:sldId id="348" r:id="rId47"/>
    <p:sldId id="337" r:id="rId48"/>
    <p:sldId id="33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42" r:id="rId59"/>
    <p:sldId id="318" r:id="rId60"/>
    <p:sldId id="319" r:id="rId61"/>
    <p:sldId id="324" r:id="rId62"/>
    <p:sldId id="326" r:id="rId63"/>
  </p:sldIdLst>
  <p:sldSz cx="9144000" cy="6858000" type="screen4x3"/>
  <p:notesSz cx="7102475" cy="93884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FF6"/>
    <a:srgbClr val="FFCCFF"/>
    <a:srgbClr val="5AFCDD"/>
    <a:srgbClr val="57FFFF"/>
    <a:srgbClr val="75FFFF"/>
    <a:srgbClr val="C5FFEC"/>
    <a:srgbClr val="FED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660"/>
  </p:normalViewPr>
  <p:slideViewPr>
    <p:cSldViewPr>
      <p:cViewPr>
        <p:scale>
          <a:sx n="70" d="100"/>
          <a:sy n="70" d="100"/>
        </p:scale>
        <p:origin x="-1694" y="-4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7F725E2-5CD4-47D9-9E57-BA681E1F301E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F66D1AE-4ECF-4B23-9469-318D3BEBB8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555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332B184-FDB2-4CC4-8A72-24EA8FF3B47F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5A1B3DF-D36D-4210-A86C-E2360FB3B8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263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F150E-4157-4871-B5A3-02EA80E09E3C}" type="slidenum">
              <a:rPr lang="th-TH">
                <a:solidFill>
                  <a:prstClr val="black"/>
                </a:solidFill>
              </a:rPr>
              <a:pPr/>
              <a:t>2</a:t>
            </a:fld>
            <a:endParaRPr lang="th-T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7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F150E-4157-4871-B5A3-02EA80E09E3C}" type="slidenum">
              <a:rPr lang="th-TH">
                <a:solidFill>
                  <a:prstClr val="black"/>
                </a:solidFill>
              </a:rPr>
              <a:pPr/>
              <a:t>3</a:t>
            </a:fld>
            <a:endParaRPr lang="th-T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7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2800">
                <a:solidFill>
                  <a:prstClr val="black"/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2800">
                <a:solidFill>
                  <a:prstClr val="black"/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2011A-E00E-45DD-BCEF-E1C2938B0EF9}" type="slidenum">
              <a:rPr lang="th-TH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611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00"/>
          <p:cNvSpPr>
            <a:spLocks/>
          </p:cNvSpPr>
          <p:nvPr userDrawn="1"/>
        </p:nvSpPr>
        <p:spPr bwMode="gray">
          <a:xfrm>
            <a:off x="4932365" y="6237288"/>
            <a:ext cx="4211637" cy="620712"/>
          </a:xfrm>
          <a:custGeom>
            <a:avLst/>
            <a:gdLst>
              <a:gd name="T0" fmla="*/ 0 w 2653"/>
              <a:gd name="T1" fmla="*/ 328 h 328"/>
              <a:gd name="T2" fmla="*/ 1321 w 2653"/>
              <a:gd name="T3" fmla="*/ 224 h 328"/>
              <a:gd name="T4" fmla="*/ 2653 w 2653"/>
              <a:gd name="T5" fmla="*/ 0 h 328"/>
              <a:gd name="T6" fmla="*/ 2653 w 2653"/>
              <a:gd name="T7" fmla="*/ 328 h 328"/>
              <a:gd name="T8" fmla="*/ 0 w 2653"/>
              <a:gd name="T9" fmla="*/ 328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53" h="328">
                <a:moveTo>
                  <a:pt x="0" y="328"/>
                </a:moveTo>
                <a:cubicBezTo>
                  <a:pt x="428" y="297"/>
                  <a:pt x="612" y="285"/>
                  <a:pt x="1321" y="224"/>
                </a:cubicBezTo>
                <a:cubicBezTo>
                  <a:pt x="2031" y="163"/>
                  <a:pt x="2595" y="29"/>
                  <a:pt x="2653" y="0"/>
                </a:cubicBezTo>
                <a:lnTo>
                  <a:pt x="2653" y="328"/>
                </a:lnTo>
                <a:lnTo>
                  <a:pt x="0" y="328"/>
                </a:lnTo>
                <a:close/>
              </a:path>
            </a:pathLst>
          </a:custGeom>
          <a:gradFill rotWithShape="1">
            <a:gsLst>
              <a:gs pos="0">
                <a:schemeClr val="accent3"/>
              </a:gs>
              <a:gs pos="100000">
                <a:srgbClr val="4B7620"/>
              </a:gs>
              <a:gs pos="45000">
                <a:schemeClr val="accent3"/>
              </a:gs>
              <a:gs pos="100000">
                <a:srgbClr val="4B7620"/>
              </a:gs>
            </a:gsLst>
            <a:lin ang="0" scaled="1"/>
          </a:gradFill>
          <a:ln>
            <a:noFill/>
          </a:ln>
          <a:effectLst/>
        </p:spPr>
        <p:txBody>
          <a:bodyPr/>
          <a:lstStyle/>
          <a:p>
            <a:pPr>
              <a:defRPr/>
            </a:pPr>
            <a:endParaRPr lang="th-TH">
              <a:solidFill>
                <a:prstClr val="black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8353" y="6524631"/>
            <a:ext cx="6588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defRPr>
            </a:lvl1pPr>
          </a:lstStyle>
          <a:p>
            <a:pPr>
              <a:defRPr/>
            </a:pPr>
            <a:fld id="{1BC80FD9-102F-4D65-B937-04C0D401079E}" type="slidenum">
              <a:rPr lang="th-TH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16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20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5E8EE8-90C4-49E9-AAE3-07F9726020AC}" type="datetimeFigureOut">
              <a:rPr lang="th-TH" smtClean="0"/>
              <a:t>15/06/63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863BC0-CAF8-4F1D-97F6-B8AABFAA018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662" r:id="rId14"/>
    <p:sldLayoutId id="214748366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0"/>
          <p:cNvSpPr>
            <a:spLocks noChangeArrowheads="1"/>
          </p:cNvSpPr>
          <p:nvPr/>
        </p:nvSpPr>
        <p:spPr bwMode="gray">
          <a:xfrm>
            <a:off x="51514" y="0"/>
            <a:ext cx="9201006" cy="47667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t"/>
          <a:lstStyle/>
          <a:p>
            <a:pPr algn="ctr"/>
            <a:endParaRPr lang="en-US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8762553" y="6477000"/>
            <a:ext cx="561975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prstClr val="black"/>
                </a:solidFill>
                <a:latin typeface="Cordia New" pitchFamily="34" charset="-34"/>
                <a:cs typeface="Cordia New" pitchFamily="34" charset="-34"/>
              </a:rPr>
              <a:t>1</a:t>
            </a: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51514" y="3212976"/>
            <a:ext cx="9092486" cy="882119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Social Capital and Human Capital Management</a:t>
            </a:r>
            <a:r>
              <a:rPr lang="th-TH" sz="4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endParaRPr lang="th-TH" sz="400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514" y="2132856"/>
            <a:ext cx="8992026" cy="1793167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การจัดการทุนสังคมและทุน</a:t>
            </a:r>
            <a:r>
              <a:rPr lang="th-TH" sz="6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มนุษย์</a:t>
            </a:r>
            <a:r>
              <a:rPr lang="th-TH" sz="6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523039" y="4653136"/>
            <a:ext cx="370659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โดย</a:t>
            </a:r>
          </a:p>
          <a:p>
            <a:pPr algn="ctr"/>
            <a:r>
              <a:rPr lang="th-TH" sz="44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ดร.บุญไทย  แก้วขันตี</a:t>
            </a:r>
          </a:p>
          <a:p>
            <a:endParaRPr lang="th-TH" sz="4400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32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659298"/>
            <a:ext cx="885698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วิวัฒนาการของ 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Human Capital</a:t>
            </a:r>
          </a:p>
          <a:p>
            <a:pPr>
              <a:spcBef>
                <a:spcPts val="600"/>
              </a:spcBef>
            </a:pP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Step 1. Personnel      Expense</a:t>
            </a:r>
          </a:p>
          <a:p>
            <a:pPr>
              <a:spcBef>
                <a:spcPts val="600"/>
              </a:spcBef>
            </a:pP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Step 2. Human Resource       Development</a:t>
            </a:r>
          </a:p>
          <a:p>
            <a:pPr>
              <a:spcBef>
                <a:spcPts val="600"/>
              </a:spcBef>
            </a:pP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Step 3. Human Capital      Asset     Investment</a:t>
            </a:r>
          </a:p>
          <a:p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3833918" y="2060848"/>
            <a:ext cx="5400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>
            <a:off x="4793632" y="3645024"/>
            <a:ext cx="5400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5256076" y="2852936"/>
            <a:ext cx="5400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>
            <a:off x="6444208" y="3666105"/>
            <a:ext cx="5400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200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5146" y="620688"/>
            <a:ext cx="82089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Prof Gary Becker University of Chicago</a:t>
            </a:r>
          </a:p>
          <a:p>
            <a:pPr algn="ctr"/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1200"/>
              </a:spcBef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          E=</a:t>
            </a:r>
            <a:r>
              <a:rPr lang="en-US" sz="3600" dirty="0">
                <a:latin typeface="TH SarabunPSK" pitchFamily="34" charset="-34"/>
                <a:cs typeface="TH SarabunPSK" pitchFamily="34" charset="-34"/>
                <a:sym typeface="Symbol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  <a:sym typeface="Symbol"/>
              </a:rPr>
              <a:t></a:t>
            </a:r>
            <a:r>
              <a:rPr lang="en-US" sz="2400" baseline="-25000" dirty="0" smtClean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+</a:t>
            </a:r>
            <a:r>
              <a:rPr lang="en-US" sz="3600" dirty="0">
                <a:latin typeface="TH SarabunPSK" pitchFamily="34" charset="-34"/>
                <a:cs typeface="TH SarabunPSK" pitchFamily="34" charset="-34"/>
                <a:sym typeface="Symbol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  <a:sym typeface="Symbol"/>
              </a:rPr>
              <a:t></a:t>
            </a:r>
            <a:r>
              <a:rPr lang="en-US" sz="2400" baseline="-25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y+</a:t>
            </a:r>
            <a:r>
              <a:rPr lang="en-US" sz="3600" dirty="0">
                <a:latin typeface="TH SarabunPSK" pitchFamily="34" charset="-34"/>
                <a:cs typeface="TH SarabunPSK" pitchFamily="34" charset="-34"/>
                <a:sym typeface="Symbol"/>
              </a:rPr>
              <a:t>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  <a:sym typeface="Symbol"/>
              </a:rPr>
              <a:t></a:t>
            </a:r>
            <a:r>
              <a:rPr lang="en-US" sz="2000" baseline="-25000" dirty="0" smtClean="0">
                <a:latin typeface="TH SarabunPSK" pitchFamily="34" charset="-34"/>
                <a:cs typeface="TH SarabunPSK" pitchFamily="34" charset="-34"/>
                <a:sym typeface="Symbol"/>
              </a:rPr>
              <a:t>2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y</a:t>
            </a:r>
            <a:r>
              <a:rPr lang="en-US" sz="2400" baseline="-250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+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  <a:sym typeface="Symbol"/>
              </a:rPr>
              <a:t>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      E =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รายได้</a:t>
            </a:r>
          </a:p>
          <a:p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	   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            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  <a:sym typeface="Symbol"/>
              </a:rPr>
              <a:t>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=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สัมประสิทธิ์</a:t>
            </a:r>
          </a:p>
          <a:p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	   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              y =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การศึกษา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ถ้า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y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เพิ่ม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E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จะเพิ่มเท่าไร</a:t>
            </a:r>
          </a:p>
          <a:p>
            <a:pPr>
              <a:spcBef>
                <a:spcPts val="1200"/>
              </a:spcBef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จากการวิจัยพบว่า </a:t>
            </a:r>
            <a:r>
              <a:rPr lang="en-US" sz="3600" dirty="0">
                <a:latin typeface="TH SarabunPSK" pitchFamily="34" charset="-34"/>
                <a:cs typeface="TH SarabunPSK" pitchFamily="34" charset="-34"/>
                <a:sym typeface="Symbol"/>
              </a:rPr>
              <a:t>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มีนัยสำคัญทางสถิติ และมีค่าเป็นบวก (+)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หมายความว่า การศึกษามีผลโดยตรงต่อรายได้อย่างมีนัยสำคัญ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1440160" cy="180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3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812" y="2696721"/>
            <a:ext cx="86764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“My work on human capital began with an effort to calculate both</a:t>
            </a:r>
          </a:p>
          <a:p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p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rivate and social rate of return to men , women , blacks and other</a:t>
            </a:r>
          </a:p>
          <a:p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groups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f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rom investment in different levels of education.”</a:t>
            </a:r>
          </a:p>
          <a:p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				</a:t>
            </a:r>
          </a:p>
          <a:p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				</a:t>
            </a:r>
            <a:r>
              <a:rPr lang="en-US" sz="3200" i="1" dirty="0" smtClean="0">
                <a:latin typeface="TH SarabunPSK" pitchFamily="34" charset="-34"/>
                <a:cs typeface="TH SarabunPSK" pitchFamily="34" charset="-34"/>
              </a:rPr>
              <a:t>Theodore Schultz</a:t>
            </a:r>
          </a:p>
          <a:p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61626"/>
            <a:ext cx="2138846" cy="178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2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0201"/>
            <a:ext cx="954055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Theodore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Schultz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- นักเศรษฐศาสตร์ชาวอเมริกัน จาก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University of Chicago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       -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ได้รับรางวัล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Nobel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เมื่อปี 19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7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9 </a:t>
            </a:r>
          </a:p>
          <a:p>
            <a:pPr>
              <a:spcBef>
                <a:spcPts val="600"/>
              </a:spcBef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       -  คนแรกที่ใช้คำว่า ทุนมนุษย์ เมื่อปี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1961</a:t>
            </a:r>
          </a:p>
          <a:p>
            <a:pPr>
              <a:spcBef>
                <a:spcPts val="600"/>
              </a:spcBef>
            </a:pP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       -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ในวารสาร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American Economic Review  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48680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149527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Human Capital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ความรู้ ทักษะ ความสามารถและประสบการณ์ต่างๆ ที่มีอยู่ในตัวมนุษย์ทั้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ง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ที่ติดตัวมาตั้งแต่กำเนิดและเกิดจากการเรียนรู้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281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4075" y="116632"/>
            <a:ext cx="723430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8 K’s</a:t>
            </a:r>
            <a:endParaRPr lang="th-TH" sz="54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>
                <a:latin typeface="TH SarabunPSK" pitchFamily="34" charset="-34"/>
                <a:cs typeface="TH SarabunPSK" pitchFamily="34" charset="-34"/>
              </a:rPr>
              <a:t>K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Human Capital</a:t>
            </a: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K2. Intellectual Capital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>
                <a:latin typeface="TH SarabunPSK" pitchFamily="34" charset="-34"/>
                <a:cs typeface="TH SarabunPSK" pitchFamily="34" charset="-34"/>
              </a:rPr>
              <a:t>K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Ethical Capital</a:t>
            </a: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K4. Happiness Capital</a:t>
            </a: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K5. Social Capital</a:t>
            </a: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K6. Sustainable Capital</a:t>
            </a: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K7. Digital Capital</a:t>
            </a: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K8. Talented Capital</a:t>
            </a: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  </a:t>
            </a:r>
            <a:endParaRPr lang="en-US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6087497"/>
            <a:ext cx="2502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ศ. ดร. จีระ หงส์ลดา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รมภ์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75070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541" y="188640"/>
            <a:ext cx="864096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TH SarabunPSK" pitchFamily="34" charset="-34"/>
                <a:cs typeface="TH SarabunPSK" pitchFamily="34" charset="-34"/>
              </a:rPr>
              <a:t>5 K’s</a:t>
            </a:r>
            <a:endParaRPr lang="th-TH" sz="6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1200"/>
              </a:spcBef>
            </a:pPr>
            <a:r>
              <a:rPr lang="en-US" sz="5400" dirty="0">
                <a:latin typeface="TH SarabunPSK" pitchFamily="34" charset="-34"/>
                <a:cs typeface="TH SarabunPSK" pitchFamily="34" charset="-34"/>
              </a:rPr>
              <a:t>K</a:t>
            </a: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>Creativity Capital</a:t>
            </a:r>
          </a:p>
          <a:p>
            <a:pPr>
              <a:spcBef>
                <a:spcPts val="600"/>
              </a:spcBef>
            </a:pP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>K2. Knowledge Capital</a:t>
            </a:r>
            <a:endParaRPr lang="th-TH" sz="5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600"/>
              </a:spcBef>
            </a:pPr>
            <a:r>
              <a:rPr lang="en-US" sz="5400" dirty="0">
                <a:latin typeface="TH SarabunPSK" pitchFamily="34" charset="-34"/>
                <a:cs typeface="TH SarabunPSK" pitchFamily="34" charset="-34"/>
              </a:rPr>
              <a:t>K</a:t>
            </a: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>Innovation Capital</a:t>
            </a:r>
          </a:p>
          <a:p>
            <a:pPr>
              <a:spcBef>
                <a:spcPts val="600"/>
              </a:spcBef>
            </a:pP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>K4. Cultural Capital</a:t>
            </a:r>
          </a:p>
          <a:p>
            <a:pPr>
              <a:spcBef>
                <a:spcPts val="600"/>
              </a:spcBef>
            </a:pP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>K5. Emotional Capital</a:t>
            </a:r>
            <a:endParaRPr lang="th-TH" sz="5400" dirty="0" smtClean="0">
              <a:latin typeface="TH SarabunPSK" pitchFamily="34" charset="-34"/>
              <a:cs typeface="TH SarabunPSK" pitchFamily="34" charset="-34"/>
            </a:endParaRPr>
          </a:p>
          <a:p>
            <a:pPr algn="r">
              <a:spcBef>
                <a:spcPts val="600"/>
              </a:spcBef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ศ. ดร. จีระ หงส์ลดา</a:t>
            </a:r>
            <a:r>
              <a:rPr lang="th-TH" sz="3200" dirty="0" err="1" smtClean="0">
                <a:latin typeface="TH SarabunPSK" pitchFamily="34" charset="-34"/>
                <a:cs typeface="TH SarabunPSK" pitchFamily="34" charset="-34"/>
              </a:rPr>
              <a:t>รมภ์</a:t>
            </a: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  </a:t>
            </a:r>
            <a:endParaRPr lang="en-US" sz="54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1805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467544" y="2706018"/>
            <a:ext cx="4392488" cy="2404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1944" y="692696"/>
            <a:ext cx="6284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Managerial Skills      Robert Katz</a:t>
            </a:r>
          </a:p>
          <a:p>
            <a:pPr algn="ctr"/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723045"/>
              </p:ext>
            </p:extLst>
          </p:nvPr>
        </p:nvGraphicFramePr>
        <p:xfrm>
          <a:off x="438989" y="2671221"/>
          <a:ext cx="4421043" cy="248597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421043"/>
              </a:tblGrid>
              <a:tr h="857244">
                <a:tc>
                  <a:txBody>
                    <a:bodyPr/>
                    <a:lstStyle/>
                    <a:p>
                      <a:endParaRPr lang="th-TH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836639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H SarabunPSK" pitchFamily="34" charset="-34"/>
                          <a:cs typeface="TH SarabunPSK" pitchFamily="34" charset="-34"/>
                        </a:rPr>
                        <a:t>Conceptual                    Human                         technical</a:t>
                      </a:r>
                      <a:r>
                        <a:rPr lang="en-US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en-US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TH SarabunPSK" pitchFamily="34" charset="-34"/>
                          <a:cs typeface="TH SarabunPSK" pitchFamily="34" charset="-34"/>
                        </a:rPr>
                        <a:t>Skills                              </a:t>
                      </a:r>
                      <a:r>
                        <a:rPr lang="en-US" b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Skiills</a:t>
                      </a:r>
                      <a:r>
                        <a:rPr lang="en-US" b="0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           </a:t>
                      </a:r>
                      <a:r>
                        <a:rPr lang="en-US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b="0" dirty="0" smtClean="0">
                          <a:latin typeface="TH SarabunPSK" pitchFamily="34" charset="-34"/>
                          <a:cs typeface="TH SarabunPSK" pitchFamily="34" charset="-34"/>
                        </a:rPr>
                        <a:t>Skills</a:t>
                      </a:r>
                      <a:endParaRPr lang="th-TH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292080" y="2772399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Top management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75699" y="364682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M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iddle management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080" y="4587639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First Line management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0" name="ตัวเชื่อมต่อตรง 19"/>
          <p:cNvCxnSpPr>
            <a:stCxn id="4" idx="0"/>
          </p:cNvCxnSpPr>
          <p:nvPr/>
        </p:nvCxnSpPr>
        <p:spPr>
          <a:xfrm flipH="1">
            <a:off x="467544" y="2671221"/>
            <a:ext cx="2181966" cy="243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 flipH="1">
            <a:off x="2672976" y="2706018"/>
            <a:ext cx="2187056" cy="2404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467544" y="3501008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467544" y="4365104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807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040648"/>
            <a:ext cx="864096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ผู้นำ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(Leader)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และภาวะผู้นำ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(Leadership)</a:t>
            </a:r>
          </a:p>
          <a:p>
            <a:pPr algn="ctr"/>
            <a:endParaRPr lang="en-US" sz="1400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A Leader is one who know the way,</a:t>
            </a:r>
          </a:p>
          <a:p>
            <a:pPr algn="ctr"/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 goes the way and shows the way.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</a:t>
            </a:r>
            <a:r>
              <a:rPr lang="en-US" sz="3600" i="1" dirty="0" smtClean="0">
                <a:latin typeface="TH SarabunPSK" pitchFamily="34" charset="-34"/>
                <a:cs typeface="TH SarabunPSK" pitchFamily="34" charset="-34"/>
              </a:rPr>
              <a:t>John C. Maxwel</a:t>
            </a:r>
            <a:r>
              <a:rPr lang="en-US" sz="4400" i="1" dirty="0" smtClean="0">
                <a:latin typeface="TH SarabunPSK" pitchFamily="34" charset="-34"/>
                <a:cs typeface="TH SarabunPSK" pitchFamily="34" charset="-34"/>
              </a:rPr>
              <a:t>l</a:t>
            </a:r>
            <a:endParaRPr lang="en-US" sz="4400" i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332656"/>
            <a:ext cx="1824980" cy="18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808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2788473"/>
            <a:ext cx="8424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Management is doing things right , </a:t>
            </a:r>
          </a:p>
          <a:p>
            <a:pPr algn="ctr"/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Leadership is doing the right things.</a:t>
            </a:r>
          </a:p>
          <a:p>
            <a:pPr algn="ctr"/>
            <a:endParaRPr lang="en-US" sz="4400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</a:t>
            </a:r>
            <a:r>
              <a:rPr lang="en-US" sz="4400" i="1" dirty="0" smtClean="0">
                <a:latin typeface="TH SarabunPSK" pitchFamily="34" charset="-34"/>
                <a:cs typeface="TH SarabunPSK" pitchFamily="34" charset="-34"/>
              </a:rPr>
              <a:t>Peter </a:t>
            </a:r>
            <a:r>
              <a:rPr lang="en-US" sz="4400" i="1" dirty="0" err="1" smtClean="0">
                <a:latin typeface="TH SarabunPSK" pitchFamily="34" charset="-34"/>
                <a:cs typeface="TH SarabunPSK" pitchFamily="34" charset="-34"/>
              </a:rPr>
              <a:t>Drucker</a:t>
            </a:r>
            <a:endParaRPr lang="en-US" sz="4400" i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724" y="260648"/>
            <a:ext cx="1832340" cy="206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7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AutoShape 30"/>
          <p:cNvSpPr>
            <a:spLocks noChangeArrowheads="1"/>
          </p:cNvSpPr>
          <p:nvPr/>
        </p:nvSpPr>
        <p:spPr bwMode="gray">
          <a:xfrm>
            <a:off x="51514" y="0"/>
            <a:ext cx="9201006" cy="47667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t"/>
          <a:lstStyle/>
          <a:p>
            <a:pPr algn="ctr"/>
            <a:endParaRPr lang="en-US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9" name="Slide Number Placeholder 1"/>
          <p:cNvSpPr txBox="1">
            <a:spLocks/>
          </p:cNvSpPr>
          <p:nvPr/>
        </p:nvSpPr>
        <p:spPr>
          <a:xfrm>
            <a:off x="8762553" y="6477000"/>
            <a:ext cx="561975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Cordia New" pitchFamily="34" charset="-34"/>
                <a:cs typeface="Cordia New" pitchFamily="34" charset="-34"/>
              </a:rPr>
              <a:t>2</a:t>
            </a:r>
            <a:endParaRPr lang="en-US" sz="1600" b="1" dirty="0">
              <a:solidFill>
                <a:prstClr val="black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3305" y="1772816"/>
            <a:ext cx="885069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ทุนสังคม (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Social Capital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ทุนหรือความสัมพันธ์ทางสังคมที่เกิดจากการรวมตัว ร่วมคิด ร่วมทำบนพื้นฐานของความไว้วางใจกัน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(Trust)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มีความผูกพันโยงใยเป็นเครือข่าย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(Network)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เพื่อก่อให้เกิดกิจกรรมที่มีคุณค่าทางเศรษฐกิจ</a:t>
            </a:r>
          </a:p>
        </p:txBody>
      </p:sp>
    </p:spTree>
    <p:extLst>
      <p:ext uri="{BB962C8B-B14F-4D97-AF65-F5344CB8AC3E}">
        <p14:creationId xmlns:p14="http://schemas.microsoft.com/office/powerpoint/2010/main" val="35681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525" y="2348880"/>
            <a:ext cx="799288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It doesn’t matter if I failed. At Least I passed the concept on to others. Even if I don’t succeed someone will succeed.</a:t>
            </a:r>
          </a:p>
          <a:p>
            <a:pPr>
              <a:spcBef>
                <a:spcPts val="1200"/>
              </a:spcBef>
            </a:pP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</a:t>
            </a:r>
            <a:r>
              <a:rPr lang="en-US" sz="3600" i="1" dirty="0" smtClean="0">
                <a:latin typeface="TH SarabunPSK" pitchFamily="34" charset="-34"/>
                <a:cs typeface="TH SarabunPSK" pitchFamily="34" charset="-34"/>
              </a:rPr>
              <a:t>Jack Ma</a:t>
            </a:r>
            <a:endParaRPr lang="en-US" sz="3600" i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345" y="332656"/>
            <a:ext cx="1923735" cy="192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38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3212976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Leadership is the capacity to translate vision into reality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</a:t>
            </a:r>
          </a:p>
          <a:p>
            <a:pPr algn="r"/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4000" dirty="0" err="1" smtClean="0">
                <a:latin typeface="TH SarabunPSK" pitchFamily="34" charset="-34"/>
                <a:cs typeface="TH SarabunPSK" pitchFamily="34" charset="-34"/>
              </a:rPr>
              <a:t>Warran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G. </a:t>
            </a:r>
            <a:r>
              <a:rPr lang="en-US" sz="4000" dirty="0" err="1" smtClean="0">
                <a:latin typeface="TH SarabunPSK" pitchFamily="34" charset="-34"/>
                <a:cs typeface="TH SarabunPSK" pitchFamily="34" charset="-34"/>
              </a:rPr>
              <a:t>bennis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.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620688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76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496" y="2636912"/>
            <a:ext cx="8450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ความเป็นผู้นำเป็นความท้าทายที่ยิ่งใหญ่ที่สุดในชีวิต</a:t>
            </a:r>
          </a:p>
          <a:p>
            <a:pPr algn="ctr"/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endParaRPr lang="en-US" sz="4800" dirty="0" smtClean="0">
              <a:latin typeface="TH SarabunPSK" pitchFamily="34" charset="-34"/>
              <a:cs typeface="TH SarabunPSK" pitchFamily="34" charset="-34"/>
            </a:endParaRPr>
          </a:p>
          <a:p>
            <a:pPr algn="r"/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Jim </a:t>
            </a:r>
            <a:r>
              <a:rPr lang="en-US" sz="4800" dirty="0" err="1" smtClean="0">
                <a:latin typeface="TH SarabunPSK" pitchFamily="34" charset="-34"/>
                <a:cs typeface="TH SarabunPSK" pitchFamily="34" charset="-34"/>
              </a:rPr>
              <a:t>Rohn</a:t>
            </a:r>
            <a:endParaRPr lang="en-US" sz="48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76672"/>
            <a:ext cx="219847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317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492896"/>
            <a:ext cx="83269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ผู้นำส่วนหนึ่งมาจากพรสวรรค์แต่สิ่งสำคัญคือ</a:t>
            </a:r>
          </a:p>
          <a:p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การเรียนรู้และสามารถฝึกฝนได้</a:t>
            </a:r>
          </a:p>
          <a:p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                        ศ.ดร. จีระ  หงส์ลดา</a:t>
            </a:r>
            <a:r>
              <a:rPr lang="th-TH" sz="5400" dirty="0" err="1" smtClean="0">
                <a:latin typeface="TH SarabunPSK" pitchFamily="34" charset="-34"/>
                <a:cs typeface="TH SarabunPSK" pitchFamily="34" charset="-34"/>
              </a:rPr>
              <a:t>รมภ์</a:t>
            </a:r>
            <a:endParaRPr lang="en-US" sz="5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04664"/>
            <a:ext cx="1746329" cy="174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564904"/>
            <a:ext cx="823486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>Leader without leadership is nothing.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   					</a:t>
            </a:r>
          </a:p>
          <a:p>
            <a:pPr algn="r"/>
            <a:r>
              <a:rPr lang="th-TH" sz="3600" i="1" dirty="0" smtClean="0">
                <a:latin typeface="TH SarabunPSK" pitchFamily="34" charset="-34"/>
                <a:cs typeface="TH SarabunPSK" pitchFamily="34" charset="-34"/>
              </a:rPr>
              <a:t>ดร. บุญไทย แก้วขันตี</a:t>
            </a:r>
            <a:endParaRPr lang="en-US" sz="3600" i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4664"/>
            <a:ext cx="1584176" cy="19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48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79928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ผู้นำ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ผู้ที่ได้รับแต่งตั้งหรือเลือกตั้งหรือยกย่องจากกลุ่มให้ทำหน้าที่ผู้นำ ซึ่งจำเป็นจะต้องมีภาวะผู้นำ</a:t>
            </a:r>
          </a:p>
          <a:p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</a:t>
            </a:r>
          </a:p>
          <a:p>
            <a:pPr algn="r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4400" i="1" dirty="0" smtClean="0">
                <a:latin typeface="TH SarabunPSK" pitchFamily="34" charset="-34"/>
                <a:cs typeface="TH SarabunPSK" pitchFamily="34" charset="-34"/>
              </a:rPr>
              <a:t>ดร. บุญไทย  แก้วขันตี</a:t>
            </a:r>
            <a:endParaRPr lang="en-US" sz="4400" i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1114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525" y="256490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ภาวะผู้นำ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วามสามารถในการใช้อิทธิพลหรือศิลปะในการนำของตนทำการกระตุ้นชี้นำหรือผลักดันให้บุคคลอื่นหรือกลุ่มบุคคลอื่นทำตามด้วยความเต็มใจ สมัครใจ และกระตือรือร้น ในการทำสิ่งต่าง ๆ อันเป็นความคิดริเริ่มและธำรงไว้ซึ่งโครงสร้างของความคาดหวังและความสัมพันธ์ เพื่อให้องค์กรประสบความสำเร็จ</a:t>
            </a: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</a:t>
            </a:r>
            <a:r>
              <a:rPr lang="th-TH" sz="3200" i="1" dirty="0" smtClean="0">
                <a:latin typeface="TH SarabunPSK" pitchFamily="34" charset="-34"/>
                <a:cs typeface="TH SarabunPSK" pitchFamily="34" charset="-34"/>
              </a:rPr>
              <a:t>ดร. บุญไทย  แก้วขันติ</a:t>
            </a:r>
            <a:endParaRPr lang="en-US" sz="3200" i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60648"/>
            <a:ext cx="215184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26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262" y="1453133"/>
            <a:ext cx="817222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ผู้นำ แยกตามพจนานุกรม ได้ 2 คำ คือ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ผู้     ใช้แทน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คน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หรือสิ่งที่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เสมือนคน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”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นำ    มี 3 ความหมาย     ไปข้างหน้า  เช่น  วิ่งนำ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	               พา	     เช่น  นำเที่ยว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	               แนะ         เช่น  ชักนำ 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 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2042628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2114636" y="3068960"/>
            <a:ext cx="3691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>
            <a:off x="4829085" y="31409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4788024" y="436510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>
            <a:off x="4788024" y="371703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699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024" y="404664"/>
            <a:ext cx="8748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คุณลักษณะหรือภาวะ ผู้นำที่ดีในทัศนะต่างๆ </a:t>
            </a:r>
          </a:p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ด้านพุทธศาสนา ต้องรู้ธรรม 7 ประการ เรียก 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สัป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ปุ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ริส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ธรรม 7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1. รู้หลักการ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2. รู้จุดหมาย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3. รู้ตน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4. รู้ประมาณ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5. รู้กาล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6. รู้ชุมชน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7. รู้บุคคล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2592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508" y="692696"/>
            <a:ext cx="85699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ด้านนักปกครอง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ต้อง 3 ค.</a:t>
            </a:r>
          </a:p>
          <a:p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	1. ครองตน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2. ครองงาน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3. ครองคน</a:t>
            </a:r>
          </a:p>
          <a:p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     *4. ครองศีล คือ มีจริยธรรม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(เพิ่มโดย ดร.บุญไทย แก้ว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ขันตี (2018)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232053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AutoShape 30"/>
          <p:cNvSpPr>
            <a:spLocks noChangeArrowheads="1"/>
          </p:cNvSpPr>
          <p:nvPr/>
        </p:nvSpPr>
        <p:spPr bwMode="gray">
          <a:xfrm>
            <a:off x="51514" y="0"/>
            <a:ext cx="9201006" cy="47667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t"/>
          <a:lstStyle/>
          <a:p>
            <a:pPr algn="ctr"/>
            <a:endParaRPr lang="en-US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9" name="Slide Number Placeholder 1"/>
          <p:cNvSpPr txBox="1">
            <a:spLocks/>
          </p:cNvSpPr>
          <p:nvPr/>
        </p:nvSpPr>
        <p:spPr>
          <a:xfrm>
            <a:off x="8762553" y="6477000"/>
            <a:ext cx="561975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prstClr val="black"/>
                </a:solidFill>
                <a:latin typeface="Cordia New" pitchFamily="34" charset="-34"/>
                <a:cs typeface="Cordia New" pitchFamily="34" charset="-34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9752" y="116632"/>
            <a:ext cx="525658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- Familiar</a:t>
            </a:r>
          </a:p>
          <a:p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- Collaboration</a:t>
            </a:r>
          </a:p>
          <a:p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- Trust </a:t>
            </a:r>
          </a:p>
          <a:p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- Network</a:t>
            </a:r>
          </a:p>
          <a:p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- Activity</a:t>
            </a:r>
          </a:p>
          <a:p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- Value</a:t>
            </a:r>
          </a:p>
          <a:p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- Benefit </a:t>
            </a:r>
          </a:p>
          <a:p>
            <a:endParaRPr lang="th-TH" sz="6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692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620688"/>
            <a:ext cx="82809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ด้านนักการทหาร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1. ต้องแสดงความเป็นของแท้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(Authenticity)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คนดีของแท้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2. ต้องมี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Vision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ต้องกล้าตัดสินใจ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4. ต้องแสดงความใส่ใจชัดเจน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(Focus)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5. ต้องสร้างความรู้สึกประทับใจเป็นส่วนตัว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(Personal touch)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6. ต้องมีความสามารถในการสื่อสาร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7. ต้องพัฒนาตนเองอยู่เสมอ</a:t>
            </a: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6084168" y="1628800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76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836712"/>
            <a:ext cx="82809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คุณลักษณะของผู้นำยุคใหม่ 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1. มี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vision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(คิดกว้าง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มองไกล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คิดแบบ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Strategic mindset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2. Lifelong Learning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3. สร้างเครือข่ายใหม่ๆ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4. มียุทธวิธีเพื่อความยั่งยืน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5. เป็นนักฟังที่ดี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6. มีคุณธรรมจริยธรรม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มีสุขภาพแข็งแรง</a:t>
            </a:r>
          </a:p>
          <a:p>
            <a:pPr algn="r"/>
            <a:r>
              <a:rPr lang="th-TH" sz="3600" i="1" dirty="0">
                <a:latin typeface="TH SarabunPSK" pitchFamily="34" charset="-34"/>
                <a:cs typeface="TH SarabunPSK" pitchFamily="34" charset="-34"/>
              </a:rPr>
              <a:t>ดร.บุญไทย แก้วขันตี</a:t>
            </a:r>
            <a:endParaRPr lang="en-US" sz="3600" i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32487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764704"/>
            <a:ext cx="903649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ลักษณะ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ประเภทของผู้นำ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ผู้นำแบบเสรีนิยม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(Lassies-faire Leadership)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2. ผู้นำแบบเกื้อกูล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(Charisma Leadership)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ผู้นำ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แบบเผด็จการ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อัตตาธิปไตย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(Autocratic </a:t>
            </a:r>
          </a:p>
          <a:p>
            <a:r>
              <a:rPr lang="en-US" sz="4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 Leadership)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ผู้นำ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แบบประชาธิปไตย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(Democratic Leadership)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ผู้นำตามอำนาจหน้าที่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(Authority Leadership)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9235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Strategic mindset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มี 2 </a:t>
            </a:r>
            <a:r>
              <a:rPr lang="en-US" sz="4400" b="1" dirty="0">
                <a:latin typeface="TH SarabunPSK" pitchFamily="34" charset="-34"/>
                <a:cs typeface="TH SarabunPSK" pitchFamily="34" charset="-34"/>
              </a:rPr>
              <a:t>mindset</a:t>
            </a:r>
            <a:endParaRPr lang="th-TH" sz="44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Tactical mindset 		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 คิดเชิงรับ</a:t>
            </a:r>
          </a:p>
          <a:p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	2.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Strategic mindset		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 คิดเชิงรุก</a:t>
            </a: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5148064" y="2276872"/>
            <a:ext cx="9361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ลูกศรเชื่อมต่อแบบตรง 5"/>
          <p:cNvCxnSpPr/>
          <p:nvPr/>
        </p:nvCxnSpPr>
        <p:spPr>
          <a:xfrm>
            <a:off x="5148064" y="2996952"/>
            <a:ext cx="9361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5742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Tactical mindset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เป้าหมายให้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เกมส์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หรือธุรกิจดำเนินต่อไป (หยุดปัญหา)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Reactive problem Solving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3. One – Short – One – Encounter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4. Short Sighted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เหมาะกับสถานการณ์จวนตัวหรือคับขัน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6. ใช้ไหวพริบปฏิภาณและความสามารถเฉพาะตัว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Timing of Execution</a:t>
            </a:r>
          </a:p>
        </p:txBody>
      </p:sp>
    </p:spTree>
    <p:extLst>
      <p:ext uri="{BB962C8B-B14F-4D97-AF65-F5344CB8AC3E}">
        <p14:creationId xmlns:p14="http://schemas.microsoft.com/office/powerpoint/2010/main" val="262482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676" y="908720"/>
            <a:ext cx="874846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Strategic  mindset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เป้าหมาย เป็นการแก้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เกมส์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Proactive problem solving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3. Multiple – Short – Multiple - Encounter 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. Far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sighted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วิเคราะห์ได้ทั้งปัจจัยภายนอกและภายใน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6. คาดการณ์และประเมินสถานการณ์ได้ทั้งระยะสั้นและระยะยาว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7. มีภาวะผู้นำ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28076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90" y="1484784"/>
            <a:ext cx="88613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Roles of Leadership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		1. Path Finding</a:t>
            </a:r>
          </a:p>
          <a:p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	2. Alignment</a:t>
            </a:r>
          </a:p>
          <a:p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	3. Empowerment</a:t>
            </a:r>
          </a:p>
          <a:p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	4. Role model                Stephen Covey</a:t>
            </a:r>
          </a:p>
          <a:p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499504"/>
            <a:ext cx="2073512" cy="207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75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674" y="1052736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หลัก 4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Words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ที่ผู้นำต้องมี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		1.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Sorry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		2. Thank you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		3. Great / Excellent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		4. Try again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6092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906653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ทุนมนุษย์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377097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คนเก่ง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206084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คนดี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9" name="ตัวเชื่อมต่อตรง 8"/>
          <p:cNvCxnSpPr/>
          <p:nvPr/>
        </p:nvCxnSpPr>
        <p:spPr>
          <a:xfrm flipV="1">
            <a:off x="3635896" y="2768734"/>
            <a:ext cx="864096" cy="491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3635896" y="3260596"/>
            <a:ext cx="648072" cy="67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8778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7222" y="908720"/>
            <a:ext cx="5544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           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คนดี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1. กตัญญูรู้คุณ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2. ซื่อสัตย์สุจริตต่อตนเองและผู้อื่น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3. วิริยะ อุตสาหะ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4. สัมมาอาชีพ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5. มีความยุติธรรม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6. เป็นแบบอย่างที่ดี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(Role model)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880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 txBox="1">
            <a:spLocks/>
          </p:cNvSpPr>
          <p:nvPr/>
        </p:nvSpPr>
        <p:spPr>
          <a:xfrm>
            <a:off x="8762553" y="6477000"/>
            <a:ext cx="561975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prstClr val="black"/>
                </a:solidFill>
                <a:latin typeface="Cordia New" pitchFamily="34" charset="-34"/>
                <a:cs typeface="Cordia New" pitchFamily="34" charset="-34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823" y="1258078"/>
            <a:ext cx="87920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ทุนสังคม มี 2 รูปแบบ</a:t>
            </a:r>
          </a:p>
          <a:p>
            <a:pPr algn="ctr"/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1. ภายใน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(Cognitive Social Capital)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มองไม่เห็นและประเมินได้ยาก</a:t>
            </a:r>
          </a:p>
          <a:p>
            <a:pPr>
              <a:spcBef>
                <a:spcPts val="600"/>
              </a:spcBef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ภายนอก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(Structural Social Capital)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เป็นรูปแบบที่มองเห็นชัด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เกี่ยวข้องกับบทบาท พฤติกรรม การกระทำหรือความสัมพันธ์ ที่สร้างขึ้น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อย่างเป็นทางการและไม่เป็นทางการ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78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9437" y="1378889"/>
            <a:ext cx="56915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คนเก่ง</a:t>
            </a: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1. เก่งคน</a:t>
            </a: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2. เก่งงาน</a:t>
            </a: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3. เก่งคิด</a:t>
            </a: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4. เก่งแก้ปัญหา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10407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15740"/>
            <a:ext cx="828092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นวัตกรรม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(INNOVATION)</a:t>
            </a:r>
          </a:p>
          <a:p>
            <a:pPr>
              <a:spcBef>
                <a:spcPts val="600"/>
              </a:spcBef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สิ่งที่เกิดจากการใช้ความรู้ในศาสตร์สาขาต่าง ๆ อย่าง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เพื่อประดิษฐ์ สร้างสรรค์ สิ่งใหม่ ๆ ให้เกิดขึ้น เพื่อประโยชน์ทางเศรษฐกิจและสังคม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”</a:t>
            </a:r>
          </a:p>
          <a:p>
            <a:pPr algn="ctr"/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9888" y="5752420"/>
            <a:ext cx="280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สำนักงานนวัตกรรมแห่งชาติ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699028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15740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นวัตกรรม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(INNOVATION)</a:t>
            </a:r>
          </a:p>
          <a:p>
            <a:pPr algn="ctr"/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สิ่งใหม่ที่ไม่เคยมีมาก่อนในองค์กร ในประเทศหรือในโลก 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และต้องสามารถนำมาใช้ได้จริงเพื่อสร้างให้เกิดประโยชน์ในเชิงเศรษฐกิจและสังคม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”</a:t>
            </a:r>
          </a:p>
          <a:p>
            <a:pPr algn="r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ดร. พยัต วุฒิรงค์</a:t>
            </a:r>
          </a:p>
        </p:txBody>
      </p:sp>
    </p:spTree>
    <p:extLst>
      <p:ext uri="{BB962C8B-B14F-4D97-AF65-F5344CB8AC3E}">
        <p14:creationId xmlns:p14="http://schemas.microsoft.com/office/powerpoint/2010/main" val="12875948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348880"/>
            <a:ext cx="87129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องค์ประกอบของนวัตกรรม มี 3 ประการ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1. ความใหม่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(Newness)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2. ประโยชน์ทางเศรษฐกิจ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(Economic Benefit)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3. ใช้ความรู้และความคิดสร้างสรรค์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(Knowledge &amp; Creativity Idea)</a:t>
            </a:r>
          </a:p>
          <a:p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</a:t>
            </a:r>
            <a:r>
              <a:rPr lang="th-TH" sz="3600" i="1" dirty="0" smtClean="0">
                <a:latin typeface="TH SarabunPSK" pitchFamily="34" charset="-34"/>
                <a:cs typeface="TH SarabunPSK" pitchFamily="34" charset="-34"/>
              </a:rPr>
              <a:t>ศ.ดร. อัจฉรา จันทร์ฉาย</a:t>
            </a:r>
            <a:endParaRPr lang="en-US" sz="3600" i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88640"/>
            <a:ext cx="1368152" cy="195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212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44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นวัตกรรมในองค์กรมี 4 ประเภท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(4Ps of innovation)</a:t>
            </a:r>
          </a:p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1.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Product innovation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2. Process  innovation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3. Position  innovation</a:t>
            </a:r>
          </a:p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4. Paradigm  innovation</a:t>
            </a:r>
          </a:p>
          <a:p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49008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45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806077"/>
            <a:ext cx="76328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รูปแบบ นวัตกรรม</a:t>
            </a:r>
          </a:p>
          <a:p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 Supply pushed</a:t>
            </a:r>
            <a:endParaRPr lang="th-TH" sz="6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Demand led</a:t>
            </a:r>
            <a:endParaRPr lang="th-TH" sz="6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Break through</a:t>
            </a:r>
          </a:p>
          <a:p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Incremental inn</a:t>
            </a:r>
            <a:endParaRPr lang="th-TH" sz="6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161673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46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36240"/>
            <a:ext cx="799288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ผู้นำยุค 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Digital 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ต้องมีการเรียนรู้</a:t>
            </a:r>
          </a:p>
          <a:p>
            <a:pPr marL="857250" indent="-857250">
              <a:buFont typeface="Arial" pitchFamily="34" charset="0"/>
              <a:buChar char="•"/>
            </a:pP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Digital Worker</a:t>
            </a:r>
          </a:p>
          <a:p>
            <a:pPr marL="857250" indent="-857250">
              <a:buFont typeface="Arial" pitchFamily="34" charset="0"/>
              <a:buChar char="•"/>
            </a:pP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Participation </a:t>
            </a: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โดยใช้ </a:t>
            </a: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I-C-E</a:t>
            </a:r>
          </a:p>
          <a:p>
            <a:pPr marL="857250" indent="-857250">
              <a:buFont typeface="Arial" pitchFamily="34" charset="0"/>
              <a:buChar char="•"/>
            </a:pP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I-C-E </a:t>
            </a: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3 steps</a:t>
            </a:r>
            <a:endParaRPr lang="en-US" sz="6000" dirty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   1. Influence+ Co-operate + Engage</a:t>
            </a:r>
          </a:p>
          <a:p>
            <a:pPr lvl="1"/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   2. Initiative + Collaborate + Enhance</a:t>
            </a:r>
          </a:p>
          <a:p>
            <a:pPr lvl="1"/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   3.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Integrate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+ C0-create + Empower</a:t>
            </a:r>
          </a:p>
          <a:p>
            <a:pPr marL="914400" indent="-914400">
              <a:buFont typeface="Arial" pitchFamily="34" charset="0"/>
              <a:buChar char="•"/>
            </a:pP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Innovation</a:t>
            </a:r>
            <a:endParaRPr lang="th-TH" sz="6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4716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47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49332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H SarabunPSK" pitchFamily="34" charset="-34"/>
                <a:cs typeface="TH SarabunPSK" pitchFamily="34" charset="-34"/>
              </a:rPr>
              <a:t>I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nnovation </a:t>
            </a:r>
            <a:endParaRPr lang="th-TH" sz="6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32240" y="6150525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ดร. บุญไทย แก้วขันตี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95736" y="1412776"/>
            <a:ext cx="5328592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2483768" y="1700808"/>
            <a:ext cx="2083086" cy="19779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Value</a:t>
            </a:r>
          </a:p>
          <a:p>
            <a:pPr algn="ctr"/>
            <a:r>
              <a:rPr lang="en-US" sz="2400" dirty="0" smtClean="0"/>
              <a:t>Creation</a:t>
            </a:r>
            <a:endParaRPr lang="th-TH" sz="2400" dirty="0"/>
          </a:p>
        </p:txBody>
      </p:sp>
      <p:sp>
        <p:nvSpPr>
          <p:cNvPr id="20" name="วงรี 19"/>
          <p:cNvSpPr/>
          <p:nvPr/>
        </p:nvSpPr>
        <p:spPr>
          <a:xfrm>
            <a:off x="3923928" y="3356992"/>
            <a:ext cx="2016224" cy="20882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Creative</a:t>
            </a:r>
            <a:endParaRPr lang="th-TH" sz="2500" dirty="0"/>
          </a:p>
        </p:txBody>
      </p:sp>
      <p:sp>
        <p:nvSpPr>
          <p:cNvPr id="21" name="วงรี 20"/>
          <p:cNvSpPr/>
          <p:nvPr/>
        </p:nvSpPr>
        <p:spPr>
          <a:xfrm>
            <a:off x="5138016" y="1628800"/>
            <a:ext cx="2026272" cy="20077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Newness</a:t>
            </a:r>
            <a:endParaRPr lang="th-TH" sz="2500" dirty="0"/>
          </a:p>
        </p:txBody>
      </p:sp>
      <p:cxnSp>
        <p:nvCxnSpPr>
          <p:cNvPr id="24" name="ลูกศรเชื่อมต่อแบบตรง 23"/>
          <p:cNvCxnSpPr>
            <a:endCxn id="20" idx="4"/>
          </p:cNvCxnSpPr>
          <p:nvPr/>
        </p:nvCxnSpPr>
        <p:spPr>
          <a:xfrm flipV="1">
            <a:off x="4932040" y="5445224"/>
            <a:ext cx="0" cy="673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03848" y="6227469"/>
            <a:ext cx="3597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Knowledge &amp; Experience</a:t>
            </a:r>
            <a:endParaRPr lang="th-TH" sz="2400" dirty="0"/>
          </a:p>
        </p:txBody>
      </p:sp>
      <p:cxnSp>
        <p:nvCxnSpPr>
          <p:cNvPr id="32" name="ตัวเชื่อมต่อตรง 31"/>
          <p:cNvCxnSpPr>
            <a:stCxn id="21" idx="6"/>
          </p:cNvCxnSpPr>
          <p:nvPr/>
        </p:nvCxnSpPr>
        <p:spPr>
          <a:xfrm flipV="1">
            <a:off x="7164288" y="2132856"/>
            <a:ext cx="642926" cy="49983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>
            <a:stCxn id="21" idx="6"/>
          </p:cNvCxnSpPr>
          <p:nvPr/>
        </p:nvCxnSpPr>
        <p:spPr>
          <a:xfrm>
            <a:off x="7164288" y="2632689"/>
            <a:ext cx="642926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>
            <a:off x="7164288" y="2632689"/>
            <a:ext cx="642926" cy="50827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812360" y="1897668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</a:t>
            </a:r>
            <a:endParaRPr lang="th-TH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740352" y="2398883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Develop</a:t>
            </a:r>
            <a:endParaRPr lang="th-TH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740352" y="3095382"/>
            <a:ext cx="116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Rebuilt</a:t>
            </a:r>
            <a:endParaRPr lang="th-TH" sz="2400" dirty="0"/>
          </a:p>
        </p:txBody>
      </p:sp>
      <p:cxnSp>
        <p:nvCxnSpPr>
          <p:cNvPr id="46" name="ลูกศรเชื่อมต่อแบบตรง 45"/>
          <p:cNvCxnSpPr>
            <a:endCxn id="8" idx="2"/>
          </p:cNvCxnSpPr>
          <p:nvPr/>
        </p:nvCxnSpPr>
        <p:spPr>
          <a:xfrm>
            <a:off x="1403648" y="2689805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8950" y="2274306"/>
            <a:ext cx="1327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Business</a:t>
            </a:r>
          </a:p>
          <a:p>
            <a:r>
              <a:rPr lang="en-US" sz="2400" dirty="0" smtClean="0"/>
              <a:t>   &amp;</a:t>
            </a:r>
          </a:p>
          <a:p>
            <a:r>
              <a:rPr lang="en-US" sz="2400" dirty="0" smtClean="0"/>
              <a:t>Social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6000722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48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806077"/>
            <a:ext cx="763284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ภาวะผู้นำของผู้นำจีน</a:t>
            </a:r>
          </a:p>
          <a:p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ยุคที่1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เหมา เจ๋อ ตุง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  (</a:t>
            </a:r>
            <a:r>
              <a:rPr lang="th-TH" sz="4800" dirty="0" err="1" smtClean="0">
                <a:latin typeface="TH SarabunPSK" pitchFamily="34" charset="-34"/>
                <a:cs typeface="TH SarabunPSK" pitchFamily="34" charset="-34"/>
              </a:rPr>
              <a:t>คศ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1949 – 1976)</a:t>
            </a: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ยุค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4800" dirty="0" err="1" smtClean="0">
                <a:latin typeface="TH SarabunPSK" pitchFamily="34" charset="-34"/>
                <a:cs typeface="TH SarabunPSK" pitchFamily="34" charset="-34"/>
              </a:rPr>
              <a:t>เติ้ง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 เสี่ยว ผิง 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  (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คศ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1976 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1992)</a:t>
            </a: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ยุค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เจียง เจ๋อ </a:t>
            </a:r>
            <a:r>
              <a:rPr lang="th-TH" sz="4800" dirty="0" err="1" smtClean="0">
                <a:latin typeface="TH SarabunPSK" pitchFamily="34" charset="-34"/>
                <a:cs typeface="TH SarabunPSK" pitchFamily="34" charset="-34"/>
              </a:rPr>
              <a:t>หมิน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คศ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1992 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2003)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ยุค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หู </a:t>
            </a:r>
            <a:r>
              <a:rPr lang="th-TH" sz="4800" dirty="0" err="1" smtClean="0">
                <a:latin typeface="TH SarabunPSK" pitchFamily="34" charset="-34"/>
                <a:cs typeface="TH SarabunPSK" pitchFamily="34" charset="-34"/>
              </a:rPr>
              <a:t>จิน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 เทา 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     (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คศ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2003 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2013)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ยุค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สี่ </a:t>
            </a:r>
            <a:r>
              <a:rPr lang="th-TH" sz="4800" dirty="0" err="1" smtClean="0">
                <a:latin typeface="TH SarabunPSK" pitchFamily="34" charset="-34"/>
                <a:cs typeface="TH SarabunPSK" pitchFamily="34" charset="-34"/>
              </a:rPr>
              <a:t>จิ้น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 ผิง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       (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คศ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2013 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ปัจจุบัน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  <a:p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38591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49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11222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จริยธรรม 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(Ethics)</a:t>
            </a:r>
          </a:p>
          <a:p>
            <a:pPr algn="ctr"/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ข้อประพฤติที่เป็นความถูกต้องดีงาม</a:t>
            </a: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”</a:t>
            </a:r>
            <a:endParaRPr lang="th-TH" sz="6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987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547012"/>
            <a:ext cx="88569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สภาพัฒนาเศรษฐกิจและสังคมแห่งชาติ จำแนกทุนสังคม 3 ประเภท</a:t>
            </a:r>
          </a:p>
          <a:p>
            <a:pPr>
              <a:spcBef>
                <a:spcPts val="1200"/>
              </a:spcBef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1. ทุนมนุษย์</a:t>
            </a:r>
          </a:p>
          <a:p>
            <a:pPr>
              <a:spcBef>
                <a:spcPts val="1200"/>
              </a:spcBef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2. ทุนที่เป็นสถาบัน</a:t>
            </a:r>
          </a:p>
          <a:p>
            <a:pPr>
              <a:spcBef>
                <a:spcPts val="1200"/>
              </a:spcBef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3. ทุนทางภูมิปัญญาและวัฒนธรรม</a:t>
            </a:r>
          </a:p>
          <a:p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65160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50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412776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จริยธรรม มี 2 ระดับ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1. ระดับผู้ครองเรือน เรียก </a:t>
            </a:r>
            <a:r>
              <a:rPr lang="th-TH" sz="4400" dirty="0" err="1" smtClean="0">
                <a:latin typeface="TH SarabunPSK" pitchFamily="34" charset="-34"/>
                <a:cs typeface="TH SarabunPSK" pitchFamily="34" charset="-34"/>
              </a:rPr>
              <a:t>โลกีย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ธรรม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2. ระดับผู้สละบ้านเรือนแล้ว เรียก </a:t>
            </a:r>
            <a:r>
              <a:rPr lang="th-TH" sz="4400" dirty="0" err="1" smtClean="0">
                <a:latin typeface="TH SarabunPSK" pitchFamily="34" charset="-34"/>
                <a:cs typeface="TH SarabunPSK" pitchFamily="34" charset="-34"/>
              </a:rPr>
              <a:t>โลกุต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ธรรม</a:t>
            </a:r>
          </a:p>
          <a:p>
            <a:endParaRPr lang="th-TH" sz="4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                                 ศ.ดร. สาโรช  บัวศรี</a:t>
            </a:r>
          </a:p>
          <a:p>
            <a:pPr marL="742950" indent="-742950">
              <a:buAutoNum type="arabicPeriod"/>
            </a:pP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479657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51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2316" y="923863"/>
            <a:ext cx="67241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คุณธรรม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(Virtue) =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คุณ + ธรรมะ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- ความรับผิดชอบ	      - ความเสียสละ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- ความซื่อสัตย์	      - ความประหยัด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- ความมีเหตุผล	      - ความอุตสาหะ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- ความกตัญญูกตเวที      - ความสามัคคี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- ความมีระเบียบวินัย      - ความเมตตากรุณา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                              - ความยุติธรรม	</a:t>
            </a:r>
          </a:p>
          <a:p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15867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52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628800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- ค่านิยม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(Value)			-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มารยาท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000" dirty="0" err="1" smtClean="0">
                <a:latin typeface="TH SarabunPSK" pitchFamily="34" charset="-34"/>
                <a:cs typeface="TH SarabunPSK" pitchFamily="34" charset="-34"/>
              </a:rPr>
              <a:t>Mannor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เจตคติ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(Attitude)			-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กฎหมาย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(Law)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ความเชื่อ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(Belief)			-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ศีลธรรม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(Moral)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วัฒนธรรม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(Culture)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จรรยาบรรณ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(Code of Conduct)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ฃ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- มโนธรรม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(Conscience)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2771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53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บาล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(Good Governance)</a:t>
            </a:r>
          </a:p>
          <a:p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การปกครอง การบริหาร การจัดการควบคุมดูแลกิจการต่างๆ ให้เป็นไปตามครรลองครองธรรมหรือ</a:t>
            </a:r>
          </a:p>
          <a:p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เรียกว่า การบริหารจัดการที่ดี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”</a:t>
            </a:r>
          </a:p>
          <a:p>
            <a:pPr algn="ctr"/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97603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54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1" y="908720"/>
            <a:ext cx="82838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ก.พ. กำหนดหลักของ</a:t>
            </a:r>
            <a:r>
              <a:rPr lang="th-TH" sz="44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บาลไว้ 6 หลัก ด้วยกัน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		1. หลักคุณธรรม</a:t>
            </a:r>
          </a:p>
          <a:p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	2. หลักนิติธรรม</a:t>
            </a:r>
          </a:p>
          <a:p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	3. หลักความโปร่งใส</a:t>
            </a:r>
          </a:p>
          <a:p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	4. หลักความรับผิดชอบ</a:t>
            </a:r>
          </a:p>
          <a:p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	5. หลักความคุ้มค่า </a:t>
            </a:r>
          </a:p>
        </p:txBody>
      </p:sp>
    </p:spTree>
    <p:extLst>
      <p:ext uri="{BB962C8B-B14F-4D97-AF65-F5344CB8AC3E}">
        <p14:creationId xmlns:p14="http://schemas.microsoft.com/office/powerpoint/2010/main" val="2556431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55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343" y="908720"/>
            <a:ext cx="874846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หลักจริยธรรมการวิจัยในมนุษย์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1. ปัจจุบันการวิจัยทางด้านสังคมศาสตร์และวิทยาศาสตร์         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 เกี่ยวข้องกับมนุษย์ทั้งสิ้น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2. ต้องผ่านความเห็นชอบจากคณะกรรมการจริยธรรมของ  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 มหาวิทยาลัย 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3. ผู้จะจบ ป.เอก ต้องมีผลงานวิจัย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ดุษฎีนิพนธ์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 +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บทความ 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 วิชาการที่จะต้องตีพิมพ์ในวารสารงาน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TCI 1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4. Plagiarism</a:t>
            </a:r>
            <a:endParaRPr lang="th-TH" sz="44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77670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56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416" y="2060848"/>
            <a:ext cx="86840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Plagiarism :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โจรกรรมทางวรรณกรรมหรือลอกเลียนวรรณกรรม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นำผลงาน ความคิดหรือคำพูดของผู้อื่นไปใช้โดยไม่ให้เครดิตหรือ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นำความคิดและผลงานของผู้อื่นมาเขียนโดยทำให้ดูเหมือนว่ามาจากความคิดของตนเอง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”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73865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57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9443" y="764704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คำแนะนำ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การเขียนเรื่องเดียวกันควรอ่านจากหลายๆ แหล่ง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2. ควรทำความเข้าใจกับเรื่องที่ศึกษา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3. เขียนจากความเข้าใจของเราเองหรือใช้สำนวน </a:t>
            </a:r>
          </a:p>
          <a:p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  ภาษาของตนเอง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4. ต้องอ้างอิงทุกครั้งหาก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คัดลอก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” “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แปล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หรือ</a:t>
            </a:r>
          </a:p>
          <a:p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สรุปความ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จากผลงานของผู้อื่น</a:t>
            </a:r>
          </a:p>
        </p:txBody>
      </p:sp>
    </p:spTree>
    <p:extLst>
      <p:ext uri="{BB962C8B-B14F-4D97-AF65-F5344CB8AC3E}">
        <p14:creationId xmlns:p14="http://schemas.microsoft.com/office/powerpoint/2010/main" val="19589799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58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6273"/>
            <a:ext cx="914501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บาป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7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ประการ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Politics without Principles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เล่นการเมืองโดยไม่มีหลักการ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Pleasure without conscience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หาความสุขสำราญโดยไม่ยั้งคิด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Wealth without work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ร่ำรวยเป็นอกนิษฐ์โดยไม่ต้องทำงาน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Knowledge without Character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มีความรู้มหาศาลแต่ความประพฤติไม่ดี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5. Commerce without morality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ค้าขายโดยไม่มีหลักศีลธรรม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6. Science without humanity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วิทยาศาสตร์เลิศล้ำ แต่ไม่มีธรรมแห่งมนุษย์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7. Worship without Sacrifice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บูชาสูงสุด แต่ไม่มีความเสียสละ             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 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มหาตมะ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คานธี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“The story of my experiments with Truth”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68163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59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49694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โลกและการเปลี่ยนแปลง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Thailand 4.0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ยุค 1.0	สังคมเกษตรกรรม     ที่ดิน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   2.0	สังคมอุตสาหกรรม	    ทุน (เงิน)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  3.0 	สังคมอุตสาหกรรมหนัก  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Knowledge base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   4.0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สังคมนวัตกรรม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(Value base)   IT + Telecom</a:t>
            </a:r>
          </a:p>
          <a:p>
            <a:pPr algn="ctr"/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4788024" y="2708920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4932040" y="3356992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>
            <a:off x="5436096" y="3933056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>
            <a:off x="6300192" y="4514479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30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20688"/>
            <a:ext cx="864096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ข้อเสียของทุนทางสังคม</a:t>
            </a:r>
          </a:p>
          <a:p>
            <a:pPr>
              <a:spcBef>
                <a:spcPts val="1200"/>
              </a:spcBef>
            </a:pP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1. การกีดกันคนนอก </a:t>
            </a: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>(Exclusion problem)</a:t>
            </a:r>
          </a:p>
          <a:p>
            <a:pPr>
              <a:spcBef>
                <a:spcPts val="600"/>
              </a:spcBef>
            </a:pP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ปัญหาการจำกัดเสรีภาพ</a:t>
            </a:r>
          </a:p>
          <a:p>
            <a:pPr>
              <a:spcBef>
                <a:spcPts val="600"/>
              </a:spcBef>
            </a:pP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3. ปัญหาการเข้าสู่วังวนของความเลวร้าย </a:t>
            </a:r>
            <a:endParaRPr lang="en-US" sz="5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600"/>
              </a:spcBef>
            </a:pP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>(Downward – Leveling Pressure)</a:t>
            </a:r>
            <a:endParaRPr lang="th-TH" sz="54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85184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60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779131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IT       Computer      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1379013" y="2221018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9992" y="155679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H SarabunPSK" pitchFamily="34" charset="-34"/>
                <a:cs typeface="TH SarabunPSK" pitchFamily="34" charset="-34"/>
              </a:rPr>
              <a:t>D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epth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6009" y="2326233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Speed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8922" y="309567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Multimedia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1" name="ตัวเชื่อมต่อตรง 10"/>
          <p:cNvCxnSpPr>
            <a:stCxn id="3" idx="3"/>
            <a:endCxn id="6" idx="1"/>
          </p:cNvCxnSpPr>
          <p:nvPr/>
        </p:nvCxnSpPr>
        <p:spPr>
          <a:xfrm flipV="1">
            <a:off x="4067944" y="1941513"/>
            <a:ext cx="432048" cy="2223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>
            <a:endCxn id="8" idx="1"/>
          </p:cNvCxnSpPr>
          <p:nvPr/>
        </p:nvCxnSpPr>
        <p:spPr>
          <a:xfrm>
            <a:off x="4067944" y="2548572"/>
            <a:ext cx="408065" cy="1623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>
            <a:endCxn id="9" idx="1"/>
          </p:cNvCxnSpPr>
          <p:nvPr/>
        </p:nvCxnSpPr>
        <p:spPr>
          <a:xfrm>
            <a:off x="4067944" y="2996952"/>
            <a:ext cx="390978" cy="4834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7081" y="4585425"/>
            <a:ext cx="4558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Telecom    Connectivity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>
            <a:off x="1930154" y="5046575"/>
            <a:ext cx="32601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90970" y="4200704"/>
            <a:ext cx="2201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Internet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93460" y="5085184"/>
            <a:ext cx="2201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Extranet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93460" y="5854624"/>
            <a:ext cx="2201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Internet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6" name="ตัวเชื่อมต่อตรง 25"/>
          <p:cNvCxnSpPr/>
          <p:nvPr/>
        </p:nvCxnSpPr>
        <p:spPr>
          <a:xfrm>
            <a:off x="4511984" y="4767898"/>
            <a:ext cx="40806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>
            <a:endCxn id="22" idx="1"/>
          </p:cNvCxnSpPr>
          <p:nvPr/>
        </p:nvCxnSpPr>
        <p:spPr>
          <a:xfrm>
            <a:off x="4485395" y="5192484"/>
            <a:ext cx="408065" cy="2774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>
            <a:off x="4333749" y="5692243"/>
            <a:ext cx="355678" cy="4010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5631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61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764704"/>
            <a:ext cx="90364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คนไทยเราแบ่งตามอายุได้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วัย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1.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วัยโหน	อายุไม่เกิน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22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ปี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2. วัยหา</a:t>
            </a: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	อายุไม่เกิน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60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ปี</a:t>
            </a: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3. </a:t>
            </a: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วัย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ห้าว</a:t>
            </a: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อายุ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60-69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ปี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	4. </a:t>
            </a: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วัย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หด</a:t>
            </a: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	อายุ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70-79 </a:t>
            </a: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ปี</a:t>
            </a: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	5.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วัยเหี่ยว	อายุตั้งแต่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80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ปีขึ้นไป</a:t>
            </a:r>
          </a:p>
          <a:p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i="1" dirty="0" smtClean="0">
                <a:latin typeface="TH SarabunPSK" pitchFamily="34" charset="-34"/>
                <a:cs typeface="TH SarabunPSK" pitchFamily="34" charset="-34"/>
              </a:rPr>
              <a:t>จากคุณจารุ</a:t>
            </a:r>
            <a:r>
              <a:rPr lang="th-TH" sz="3200" i="1" dirty="0" err="1" smtClean="0">
                <a:latin typeface="TH SarabunPSK" pitchFamily="34" charset="-34"/>
                <a:cs typeface="TH SarabunPSK" pitchFamily="34" charset="-34"/>
              </a:rPr>
              <a:t>วรรณ</a:t>
            </a:r>
            <a:r>
              <a:rPr lang="th-TH" sz="3200" i="1" dirty="0" smtClean="0">
                <a:latin typeface="TH SarabunPSK" pitchFamily="34" charset="-34"/>
                <a:cs typeface="TH SarabunPSK" pitchFamily="34" charset="-34"/>
              </a:rPr>
              <a:t> ธาราภูมิ ประธานบริหาร </a:t>
            </a:r>
            <a:r>
              <a:rPr lang="th-TH" sz="3200" i="1" dirty="0" err="1" smtClean="0">
                <a:latin typeface="TH SarabunPSK" pitchFamily="34" charset="-34"/>
                <a:cs typeface="TH SarabunPSK" pitchFamily="34" charset="-34"/>
              </a:rPr>
              <a:t>บลจ</a:t>
            </a:r>
            <a:r>
              <a:rPr lang="th-TH" sz="3200" i="1" dirty="0" smtClean="0">
                <a:latin typeface="TH SarabunPSK" pitchFamily="34" charset="-34"/>
                <a:cs typeface="TH SarabunPSK" pitchFamily="34" charset="-34"/>
              </a:rPr>
              <a:t>.บัวหลวง และ</a:t>
            </a:r>
            <a:r>
              <a:rPr lang="th-TH" sz="3200" i="1" dirty="0">
                <a:latin typeface="TH SarabunPSK" pitchFamily="34" charset="-34"/>
                <a:cs typeface="TH SarabunPSK" pitchFamily="34" charset="-34"/>
              </a:rPr>
              <a:t>ดร.บุญไทย แก้วขันตี</a:t>
            </a:r>
            <a:endParaRPr lang="en-US" sz="3200" i="1" dirty="0">
              <a:latin typeface="TH SarabunPSK" pitchFamily="34" charset="-34"/>
              <a:cs typeface="TH SarabunPSK" pitchFamily="34" charset="-34"/>
            </a:endParaRPr>
          </a:p>
          <a:p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87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3BC0-CAF8-4F1D-97F6-B8AABFAA018B}" type="slidenum">
              <a:rPr lang="th-TH" smtClean="0"/>
              <a:t>62</a:t>
            </a:fld>
            <a:endParaRPr lang="th-TH"/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3851920" y="3085800"/>
            <a:ext cx="1778750" cy="1628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Social Capital</a:t>
            </a:r>
            <a:endParaRPr lang="th-TH" sz="1800" dirty="0"/>
          </a:p>
        </p:txBody>
      </p:sp>
      <p:sp>
        <p:nvSpPr>
          <p:cNvPr id="5" name="วงรี 4"/>
          <p:cNvSpPr/>
          <p:nvPr/>
        </p:nvSpPr>
        <p:spPr>
          <a:xfrm>
            <a:off x="1979712" y="3481844"/>
            <a:ext cx="1919130" cy="1943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Social Trust honesty </a:t>
            </a:r>
          </a:p>
          <a:p>
            <a:pPr algn="ctr"/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&amp;</a:t>
            </a:r>
            <a:r>
              <a:rPr lang="en-US" sz="2000" dirty="0" smtClean="0"/>
              <a:t> Reliability</a:t>
            </a:r>
            <a:endParaRPr lang="th-TH" sz="2000" dirty="0"/>
          </a:p>
        </p:txBody>
      </p:sp>
      <p:sp>
        <p:nvSpPr>
          <p:cNvPr id="6" name="วงรี 5"/>
          <p:cNvSpPr/>
          <p:nvPr/>
        </p:nvSpPr>
        <p:spPr>
          <a:xfrm>
            <a:off x="5580112" y="3346212"/>
            <a:ext cx="1944216" cy="1791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Moral Standard</a:t>
            </a:r>
          </a:p>
          <a:p>
            <a:pPr algn="ctr"/>
            <a:r>
              <a:rPr lang="en-US" sz="2000" dirty="0" smtClean="0"/>
              <a:t>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&amp;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Homan Value</a:t>
            </a:r>
            <a:endParaRPr lang="th-TH" sz="2000" dirty="0"/>
          </a:p>
        </p:txBody>
      </p:sp>
      <p:sp>
        <p:nvSpPr>
          <p:cNvPr id="7" name="วงรี 6"/>
          <p:cNvSpPr/>
          <p:nvPr/>
        </p:nvSpPr>
        <p:spPr>
          <a:xfrm>
            <a:off x="3563888" y="961564"/>
            <a:ext cx="244827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Social Network </a:t>
            </a:r>
          </a:p>
          <a:p>
            <a:pPr algn="ctr"/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&amp;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Public Project</a:t>
            </a:r>
            <a:endParaRPr lang="th-TH" sz="2000" dirty="0"/>
          </a:p>
        </p:txBody>
      </p:sp>
      <p:cxnSp>
        <p:nvCxnSpPr>
          <p:cNvPr id="8" name="ตัวเชื่อมต่อตรง 7"/>
          <p:cNvCxnSpPr/>
          <p:nvPr/>
        </p:nvCxnSpPr>
        <p:spPr>
          <a:xfrm flipV="1">
            <a:off x="3275856" y="2689756"/>
            <a:ext cx="622986" cy="7920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flipV="1">
            <a:off x="3729354" y="4963224"/>
            <a:ext cx="2186538" cy="2061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>
            <a:stCxn id="6" idx="0"/>
          </p:cNvCxnSpPr>
          <p:nvPr/>
        </p:nvCxnSpPr>
        <p:spPr>
          <a:xfrm flipH="1" flipV="1">
            <a:off x="6084169" y="2617748"/>
            <a:ext cx="468051" cy="7284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84168" y="2454568"/>
            <a:ext cx="977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Trust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2726093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Equality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4427984" y="5066020"/>
            <a:ext cx="1487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Fairness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97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50617"/>
            <a:ext cx="86764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ทุนมนุษย์ </a:t>
            </a:r>
            <a:r>
              <a:rPr lang="en-US" sz="6600" b="1" dirty="0" smtClean="0">
                <a:latin typeface="TH SarabunPSK" pitchFamily="34" charset="-34"/>
                <a:cs typeface="TH SarabunPSK" pitchFamily="34" charset="-34"/>
              </a:rPr>
              <a:t>(Human Capital)</a:t>
            </a:r>
          </a:p>
          <a:p>
            <a:pPr>
              <a:spcBef>
                <a:spcPts val="1200"/>
              </a:spcBef>
            </a:pP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ทุน 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(Capital) </a:t>
            </a: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ความหมายในทางเศรษฐศาสตร์</a:t>
            </a:r>
          </a:p>
          <a:p>
            <a:r>
              <a:rPr lang="th-TH" sz="5400" b="1" dirty="0" err="1" smtClean="0">
                <a:latin typeface="TH SarabunPSK" pitchFamily="34" charset="-34"/>
                <a:cs typeface="TH SarabunPSK" pitchFamily="34" charset="-34"/>
              </a:rPr>
              <a:t>เศรษฐ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ทรัพย์ </a:t>
            </a: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คืออะไร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372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0FD9-102F-4D65-B937-04C0D401079E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548680"/>
            <a:ext cx="56886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ปัจจัยการผลิต 4</a:t>
            </a:r>
            <a:r>
              <a:rPr lang="en-US" sz="6600" b="1" dirty="0" smtClean="0">
                <a:latin typeface="TH SarabunPSK" pitchFamily="34" charset="-34"/>
                <a:cs typeface="TH SarabunPSK" pitchFamily="34" charset="-34"/>
              </a:rPr>
              <a:t>M</a:t>
            </a:r>
          </a:p>
          <a:p>
            <a:pPr>
              <a:spcBef>
                <a:spcPts val="1200"/>
              </a:spcBef>
            </a:pP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6600" dirty="0" smtClean="0">
                <a:latin typeface="TH SarabunPSK" pitchFamily="34" charset="-34"/>
                <a:cs typeface="TH SarabunPSK" pitchFamily="34" charset="-34"/>
              </a:rPr>
              <a:t>1. Man</a:t>
            </a:r>
          </a:p>
          <a:p>
            <a:r>
              <a:rPr lang="en-US" sz="6600" dirty="0" smtClean="0">
                <a:latin typeface="TH SarabunPSK" pitchFamily="34" charset="-34"/>
                <a:cs typeface="TH SarabunPSK" pitchFamily="34" charset="-34"/>
              </a:rPr>
              <a:t>	2. Money</a:t>
            </a:r>
          </a:p>
          <a:p>
            <a:r>
              <a:rPr lang="en-US" sz="6600" dirty="0" smtClean="0">
                <a:latin typeface="TH SarabunPSK" pitchFamily="34" charset="-34"/>
                <a:cs typeface="TH SarabunPSK" pitchFamily="34" charset="-34"/>
              </a:rPr>
              <a:t>	3. Material/Land</a:t>
            </a:r>
          </a:p>
          <a:p>
            <a:r>
              <a:rPr lang="en-US" sz="6600" dirty="0" smtClean="0">
                <a:latin typeface="TH SarabunPSK" pitchFamily="34" charset="-34"/>
                <a:cs typeface="TH SarabunPSK" pitchFamily="34" charset="-34"/>
              </a:rPr>
              <a:t>	4. Method</a:t>
            </a:r>
            <a:endParaRPr lang="th-TH" sz="6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434926"/>
      </p:ext>
    </p:extLst>
  </p:cSld>
  <p:clrMapOvr>
    <a:masterClrMapping/>
  </p:clrMapOvr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5226</TotalTime>
  <Words>1723</Words>
  <Application>Microsoft Office PowerPoint</Application>
  <PresentationFormat>On-screen Show (4:3)</PresentationFormat>
  <Paragraphs>401</Paragraphs>
  <Slides>62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สลิปสตรีม</vt:lpstr>
      <vt:lpstr>การจัดการทุนสังคมและทุนมนุษย์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BAAC</dc:creator>
  <cp:lastModifiedBy>BAAC</cp:lastModifiedBy>
  <cp:revision>135</cp:revision>
  <cp:lastPrinted>2018-08-09T09:40:27Z</cp:lastPrinted>
  <dcterms:created xsi:type="dcterms:W3CDTF">2018-03-21T03:38:42Z</dcterms:created>
  <dcterms:modified xsi:type="dcterms:W3CDTF">2020-06-15T03:43:15Z</dcterms:modified>
</cp:coreProperties>
</file>