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57" r:id="rId4"/>
    <p:sldId id="258" r:id="rId5"/>
    <p:sldId id="259" r:id="rId6"/>
    <p:sldId id="260" r:id="rId7"/>
    <p:sldId id="261"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7FFC811-5B81-4E3C-85A3-54F8BC0625BF}" type="datetimeFigureOut">
              <a:rPr lang="en-US" smtClean="0"/>
              <a:t>12/19/2022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1D9AFE5-CE03-4C1E-B8C7-A6E59A166C8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FC811-5B81-4E3C-85A3-54F8BC0625BF}"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FC811-5B81-4E3C-85A3-54F8BC0625BF}"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FC811-5B81-4E3C-85A3-54F8BC0625BF}"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FFC811-5B81-4E3C-85A3-54F8BC0625BF}"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1D9AFE5-CE03-4C1E-B8C7-A6E59A166C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FFC811-5B81-4E3C-85A3-54F8BC0625BF}"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FFC811-5B81-4E3C-85A3-54F8BC0625BF}"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FFC811-5B81-4E3C-85A3-54F8BC0625BF}"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FC811-5B81-4E3C-85A3-54F8BC0625BF}"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FFC811-5B81-4E3C-85A3-54F8BC0625BF}"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FFC811-5B81-4E3C-85A3-54F8BC0625BF}"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AFE5-CE03-4C1E-B8C7-A6E59A166C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FFC811-5B81-4E3C-85A3-54F8BC0625BF}" type="datetimeFigureOut">
              <a:rPr lang="en-US" smtClean="0"/>
              <a:t>12/19/2022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1D9AFE5-CE03-4C1E-B8C7-A6E59A166C8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growth/single-market/goods/new-legislative-framework_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so.org/stor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xport.gov/article?id=Russia-Trade-Standards" TargetMode="External"/><Relationship Id="rId2" Type="http://schemas.openxmlformats.org/officeDocument/2006/relationships/hyperlink" Target="https://www.export.gov/Export-Guides"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exporting-country-guides" TargetMode="External"/><Relationship Id="rId5" Type="http://schemas.openxmlformats.org/officeDocument/2006/relationships/hyperlink" Target="https://www.export.gov/article?id=Saudi-Arabia-trade-standards" TargetMode="External"/><Relationship Id="rId4" Type="http://schemas.openxmlformats.org/officeDocument/2006/relationships/hyperlink" Target="https://www.export.gov/article?id=China-Trade-Stand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722" y="2133600"/>
            <a:ext cx="8534400" cy="1470025"/>
          </a:xfrm>
        </p:spPr>
        <p:txBody>
          <a:bodyPr>
            <a:normAutofit fontScale="90000"/>
          </a:bodyPr>
          <a:lstStyle/>
          <a:p>
            <a:r>
              <a:rPr lang="en-US" b="1" dirty="0" smtClean="0"/>
              <a:t>IQM2302  Standards for Products  </a:t>
            </a:r>
            <a:r>
              <a:rPr lang="th-TH" b="1" dirty="0" smtClean="0"/>
              <a:t>3(3-0-6</a:t>
            </a:r>
            <a:r>
              <a:rPr lang="th-TH" b="1" dirty="0"/>
              <a:t>) </a:t>
            </a:r>
            <a:r>
              <a:rPr lang="th-TH" dirty="0"/>
              <a:t/>
            </a:r>
            <a:br>
              <a:rPr lang="th-TH" dirty="0"/>
            </a:br>
            <a:endParaRPr lang="en-US" dirty="0"/>
          </a:p>
        </p:txBody>
      </p:sp>
      <p:sp>
        <p:nvSpPr>
          <p:cNvPr id="3" name="Subtitle 2"/>
          <p:cNvSpPr>
            <a:spLocks noGrp="1"/>
          </p:cNvSpPr>
          <p:nvPr>
            <p:ph type="subTitle" idx="1"/>
          </p:nvPr>
        </p:nvSpPr>
        <p:spPr>
          <a:xfrm>
            <a:off x="457200" y="3886200"/>
            <a:ext cx="8305800" cy="1752600"/>
          </a:xfrm>
        </p:spPr>
        <p:txBody>
          <a:bodyPr/>
          <a:lstStyle/>
          <a:p>
            <a:r>
              <a:rPr lang="en-US" dirty="0" err="1" smtClean="0"/>
              <a:t>Asst.Peof.Dr.Supattra</a:t>
            </a:r>
            <a:r>
              <a:rPr lang="en-US" dirty="0" smtClean="0"/>
              <a:t> </a:t>
            </a:r>
            <a:r>
              <a:rPr lang="en-US" dirty="0" err="1" smtClean="0"/>
              <a:t>Pranee</a:t>
            </a:r>
            <a:endParaRPr lang="en-US" dirty="0" smtClean="0"/>
          </a:p>
          <a:p>
            <a:r>
              <a:rPr lang="en-US" dirty="0" smtClean="0"/>
              <a:t>College of Innovation and Management</a:t>
            </a:r>
          </a:p>
          <a:p>
            <a:r>
              <a:rPr lang="en-US" dirty="0" err="1" smtClean="0"/>
              <a:t>Suan</a:t>
            </a:r>
            <a:r>
              <a:rPr lang="en-US" dirty="0" smtClean="0"/>
              <a:t> </a:t>
            </a:r>
            <a:r>
              <a:rPr lang="en-US" dirty="0" err="1" smtClean="0"/>
              <a:t>Sunandha</a:t>
            </a:r>
            <a:r>
              <a:rPr lang="en-US" dirty="0" smtClean="0"/>
              <a:t> </a:t>
            </a:r>
            <a:r>
              <a:rPr lang="en-US" dirty="0" err="1" smtClean="0"/>
              <a:t>Rajabhat</a:t>
            </a:r>
            <a:r>
              <a:rPr lang="en-US" dirty="0" smtClean="0"/>
              <a:t> University</a:t>
            </a:r>
            <a:endParaRPr lang="en-US" dirty="0"/>
          </a:p>
        </p:txBody>
      </p:sp>
    </p:spTree>
    <p:extLst>
      <p:ext uri="{BB962C8B-B14F-4D97-AF65-F5344CB8AC3E}">
        <p14:creationId xmlns:p14="http://schemas.microsoft.com/office/powerpoint/2010/main" val="38140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Many countries have their own standards institutes, so it’s also a good idea to check their websites for information about the standards that your products need to meet to enter the country, or the voluntary standards that may help to sell your products in your new market.</a:t>
            </a:r>
          </a:p>
        </p:txBody>
      </p:sp>
    </p:spTree>
    <p:extLst>
      <p:ext uri="{BB962C8B-B14F-4D97-AF65-F5344CB8AC3E}">
        <p14:creationId xmlns:p14="http://schemas.microsoft.com/office/powerpoint/2010/main" val="186180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a:t>https://www.shipafreight.com/knowledge-series/product-standards/</a:t>
            </a:r>
          </a:p>
        </p:txBody>
      </p:sp>
    </p:spTree>
    <p:extLst>
      <p:ext uri="{BB962C8B-B14F-4D97-AF65-F5344CB8AC3E}">
        <p14:creationId xmlns:p14="http://schemas.microsoft.com/office/powerpoint/2010/main" val="202358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90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t>
            </a:r>
            <a:r>
              <a:rPr lang="en-US" dirty="0"/>
              <a:t>D</a:t>
            </a:r>
            <a:r>
              <a:rPr lang="en-US" dirty="0" smtClean="0"/>
              <a:t>escription</a:t>
            </a:r>
            <a:endParaRPr lang="en-US" dirty="0"/>
          </a:p>
        </p:txBody>
      </p:sp>
      <p:sp>
        <p:nvSpPr>
          <p:cNvPr id="3" name="Content Placeholder 2"/>
          <p:cNvSpPr>
            <a:spLocks noGrp="1"/>
          </p:cNvSpPr>
          <p:nvPr>
            <p:ph idx="1"/>
          </p:nvPr>
        </p:nvSpPr>
        <p:spPr/>
        <p:txBody>
          <a:bodyPr>
            <a:normAutofit/>
          </a:bodyPr>
          <a:lstStyle/>
          <a:p>
            <a:r>
              <a:rPr lang="en-US" dirty="0" smtClean="0"/>
              <a:t>Product </a:t>
            </a:r>
            <a:r>
              <a:rPr lang="en-US" dirty="0"/>
              <a:t>concept type of product standardization of each type of product standardization process relevant laws different types of product standards setting product standards affecting quality management both at home and abroad </a:t>
            </a:r>
          </a:p>
        </p:txBody>
      </p:sp>
    </p:spTree>
    <p:extLst>
      <p:ext uri="{BB962C8B-B14F-4D97-AF65-F5344CB8AC3E}">
        <p14:creationId xmlns:p14="http://schemas.microsoft.com/office/powerpoint/2010/main" val="180022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en-US" b="1" dirty="0"/>
              <a:t>Understanding Product </a:t>
            </a:r>
            <a:r>
              <a:rPr lang="en-US" b="1" dirty="0" smtClean="0"/>
              <a:t>Standards</a:t>
            </a:r>
            <a:endParaRPr lang="en-US" dirty="0"/>
          </a:p>
        </p:txBody>
      </p:sp>
      <p:sp>
        <p:nvSpPr>
          <p:cNvPr id="4" name="Rectangle 3"/>
          <p:cNvSpPr/>
          <p:nvPr/>
        </p:nvSpPr>
        <p:spPr>
          <a:xfrm>
            <a:off x="1066800" y="5638800"/>
            <a:ext cx="7162800" cy="369332"/>
          </a:xfrm>
          <a:prstGeom prst="rect">
            <a:avLst/>
          </a:prstGeom>
        </p:spPr>
        <p:txBody>
          <a:bodyPr wrap="square">
            <a:spAutoFit/>
          </a:bodyPr>
          <a:lstStyle/>
          <a:p>
            <a:r>
              <a:rPr lang="en-US" dirty="0" smtClean="0"/>
              <a:t>https://www.shipafreight.com/knowledge-series/product-standards/</a:t>
            </a:r>
            <a:endParaRPr lang="en-US" dirty="0"/>
          </a:p>
        </p:txBody>
      </p:sp>
    </p:spTree>
    <p:extLst>
      <p:ext uri="{BB962C8B-B14F-4D97-AF65-F5344CB8AC3E}">
        <p14:creationId xmlns:p14="http://schemas.microsoft.com/office/powerpoint/2010/main" val="251491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Product </a:t>
            </a:r>
            <a:r>
              <a:rPr lang="en-US" dirty="0" smtClean="0"/>
              <a:t>Standards</a:t>
            </a:r>
            <a:endParaRPr lang="en-US" dirty="0"/>
          </a:p>
        </p:txBody>
      </p:sp>
      <p:sp>
        <p:nvSpPr>
          <p:cNvPr id="3" name="Content Placeholder 2"/>
          <p:cNvSpPr>
            <a:spLocks noGrp="1"/>
          </p:cNvSpPr>
          <p:nvPr>
            <p:ph idx="1"/>
          </p:nvPr>
        </p:nvSpPr>
        <p:spPr/>
        <p:txBody>
          <a:bodyPr>
            <a:normAutofit lnSpcReduction="10000"/>
          </a:bodyPr>
          <a:lstStyle/>
          <a:p>
            <a:r>
              <a:rPr lang="en-US" dirty="0"/>
              <a:t>Product standards are designed to ensure safety, compatibility and consistency. If a product has met a standard, it usually means that it has passed tests that demonstrate it complies with certain safety and quality requirements. It also means that it’s compatible with existing products and infrastructure. For example, the plug of an electrical item must fit into the local power sockets, or a piece of printing paper should be the right size for standard printers.</a:t>
            </a:r>
          </a:p>
        </p:txBody>
      </p:sp>
    </p:spTree>
    <p:extLst>
      <p:ext uri="{BB962C8B-B14F-4D97-AF65-F5344CB8AC3E}">
        <p14:creationId xmlns:p14="http://schemas.microsoft.com/office/powerpoint/2010/main" val="271070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a:t>Why Are Product Standards Important For </a:t>
            </a:r>
            <a:r>
              <a:rPr lang="en-US" dirty="0" smtClean="0"/>
              <a:t>Exporters</a:t>
            </a:r>
            <a:endParaRPr lang="en-US" dirty="0"/>
          </a:p>
        </p:txBody>
      </p:sp>
      <p:sp>
        <p:nvSpPr>
          <p:cNvPr id="3" name="Content Placeholder 2"/>
          <p:cNvSpPr>
            <a:spLocks noGrp="1"/>
          </p:cNvSpPr>
          <p:nvPr>
            <p:ph idx="1"/>
          </p:nvPr>
        </p:nvSpPr>
        <p:spPr>
          <a:xfrm>
            <a:off x="457200" y="1905000"/>
            <a:ext cx="8229600" cy="4709160"/>
          </a:xfrm>
        </p:spPr>
        <p:txBody>
          <a:bodyPr>
            <a:normAutofit/>
          </a:bodyPr>
          <a:lstStyle/>
          <a:p>
            <a:r>
              <a:rPr lang="en-US" dirty="0"/>
              <a:t>Companies that comply with standards can have a competitive advantage, and it can also be easier for them to enter new markets. When you’re exporting, your products may have to meet certain standards to be allowed into the country. Standards differ from one country to the next, and it’s important to understand your target market’s restrictions and requirements before you start exporting.</a:t>
            </a:r>
          </a:p>
        </p:txBody>
      </p:sp>
    </p:spTree>
    <p:extLst>
      <p:ext uri="{BB962C8B-B14F-4D97-AF65-F5344CB8AC3E}">
        <p14:creationId xmlns:p14="http://schemas.microsoft.com/office/powerpoint/2010/main" val="372430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Standards </a:t>
            </a:r>
            <a:r>
              <a:rPr lang="en-US" dirty="0" smtClean="0"/>
              <a:t>Compulsory</a:t>
            </a:r>
            <a:endParaRPr lang="en-US" dirty="0"/>
          </a:p>
        </p:txBody>
      </p:sp>
      <p:sp>
        <p:nvSpPr>
          <p:cNvPr id="3" name="Content Placeholder 2"/>
          <p:cNvSpPr>
            <a:spLocks noGrp="1"/>
          </p:cNvSpPr>
          <p:nvPr>
            <p:ph idx="1"/>
          </p:nvPr>
        </p:nvSpPr>
        <p:spPr/>
        <p:txBody>
          <a:bodyPr>
            <a:normAutofit/>
          </a:bodyPr>
          <a:lstStyle/>
          <a:p>
            <a:r>
              <a:rPr lang="en-US" dirty="0"/>
              <a:t>Some product standards are compulsory and others are voluntary, although products always have to comply with a country or a region’s legislation. Voluntary product standards can be a way of showing that your products meet the legal requirements, but you can also choose to demonstrate this in a different way. Compulsory standards may be imposed if there’s only one way that a product can meet the legal requirements.</a:t>
            </a:r>
          </a:p>
        </p:txBody>
      </p:sp>
    </p:spTree>
    <p:extLst>
      <p:ext uri="{BB962C8B-B14F-4D97-AF65-F5344CB8AC3E}">
        <p14:creationId xmlns:p14="http://schemas.microsoft.com/office/powerpoint/2010/main" val="262450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Standards Compulsory</a:t>
            </a:r>
            <a:endParaRPr lang="en-US" dirty="0"/>
          </a:p>
        </p:txBody>
      </p:sp>
      <p:sp>
        <p:nvSpPr>
          <p:cNvPr id="3" name="Content Placeholder 2"/>
          <p:cNvSpPr>
            <a:spLocks noGrp="1"/>
          </p:cNvSpPr>
          <p:nvPr>
            <p:ph idx="1"/>
          </p:nvPr>
        </p:nvSpPr>
        <p:spPr/>
        <p:txBody>
          <a:bodyPr>
            <a:normAutofit/>
          </a:bodyPr>
          <a:lstStyle/>
          <a:p>
            <a:r>
              <a:rPr lang="en-US" dirty="0"/>
              <a:t>Different markets have different approaches to standards. For example, most European Union product standards are voluntary, although </a:t>
            </a:r>
            <a:r>
              <a:rPr lang="en-US" dirty="0">
                <a:hlinkClick r:id="rId2"/>
              </a:rPr>
              <a:t>New Approach Directives</a:t>
            </a:r>
            <a:r>
              <a:rPr lang="en-US" dirty="0"/>
              <a:t> apply for certain product types. However, if you’re exporting to China, there are compulsory product standards for 23 product categories. If your product falls into one of these categories, it must have a CCC (China Compulsory Certification) mark to enter the country.</a:t>
            </a:r>
          </a:p>
        </p:txBody>
      </p:sp>
    </p:spTree>
    <p:extLst>
      <p:ext uri="{BB962C8B-B14F-4D97-AF65-F5344CB8AC3E}">
        <p14:creationId xmlns:p14="http://schemas.microsoft.com/office/powerpoint/2010/main" val="219447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There International Product Standards</a:t>
            </a:r>
            <a:endParaRPr lang="en-US" dirty="0"/>
          </a:p>
        </p:txBody>
      </p:sp>
      <p:sp>
        <p:nvSpPr>
          <p:cNvPr id="3" name="Content Placeholder 2"/>
          <p:cNvSpPr>
            <a:spLocks noGrp="1"/>
          </p:cNvSpPr>
          <p:nvPr>
            <p:ph idx="1"/>
          </p:nvPr>
        </p:nvSpPr>
        <p:spPr/>
        <p:txBody>
          <a:bodyPr>
            <a:normAutofit lnSpcReduction="10000"/>
          </a:bodyPr>
          <a:lstStyle/>
          <a:p>
            <a:r>
              <a:rPr lang="en-US" dirty="0"/>
              <a:t>International standards are developed by ISO, the International Organization for Standardization. ISO is a non-governmental organization with a membership of 162 national standards bodies that share knowledge and develop voluntary standards. ISO has published almost 22,000 international standards and related documents. You can buy standards and guidelines in the online </a:t>
            </a:r>
            <a:r>
              <a:rPr lang="en-US" dirty="0">
                <a:hlinkClick r:id="rId2"/>
              </a:rPr>
              <a:t>ISO Store</a:t>
            </a:r>
            <a:r>
              <a:rPr lang="en-US" dirty="0"/>
              <a:t>, where you can also download free guides to understanding and applying standards.</a:t>
            </a:r>
          </a:p>
        </p:txBody>
      </p:sp>
    </p:spTree>
    <p:extLst>
      <p:ext uri="{BB962C8B-B14F-4D97-AF65-F5344CB8AC3E}">
        <p14:creationId xmlns:p14="http://schemas.microsoft.com/office/powerpoint/2010/main" val="310743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325562"/>
          </a:xfrm>
        </p:spPr>
        <p:txBody>
          <a:bodyPr>
            <a:normAutofit fontScale="90000"/>
          </a:bodyPr>
          <a:lstStyle/>
          <a:p>
            <a:r>
              <a:rPr lang="en-US" dirty="0"/>
              <a:t>How Do I Find Out About The Product Standards Of An Export Market</a:t>
            </a:r>
            <a:br>
              <a:rPr lang="en-US" dirty="0"/>
            </a:br>
            <a:endParaRPr lang="en-US" dirty="0"/>
          </a:p>
        </p:txBody>
      </p:sp>
      <p:sp>
        <p:nvSpPr>
          <p:cNvPr id="3" name="Content Placeholder 2"/>
          <p:cNvSpPr>
            <a:spLocks noGrp="1"/>
          </p:cNvSpPr>
          <p:nvPr>
            <p:ph idx="1"/>
          </p:nvPr>
        </p:nvSpPr>
        <p:spPr>
          <a:xfrm>
            <a:off x="533400" y="2057400"/>
            <a:ext cx="8229600" cy="4709160"/>
          </a:xfrm>
        </p:spPr>
        <p:txBody>
          <a:bodyPr>
            <a:normAutofit fontScale="92500" lnSpcReduction="10000"/>
          </a:bodyPr>
          <a:lstStyle/>
          <a:p>
            <a:r>
              <a:rPr lang="en-US" dirty="0"/>
              <a:t>Many governments provide country guides to help exporters understand the requirements of new markets, including any standards that products need to meet. For example, you can find a series of export guides on the </a:t>
            </a:r>
            <a:r>
              <a:rPr lang="en-US" dirty="0">
                <a:hlinkClick r:id="rId2"/>
              </a:rPr>
              <a:t>US government’s website</a:t>
            </a:r>
            <a:r>
              <a:rPr lang="en-US" dirty="0"/>
              <a:t>, with specific information on the product standards for each country, including </a:t>
            </a:r>
            <a:r>
              <a:rPr lang="en-US" dirty="0">
                <a:hlinkClick r:id="rId3"/>
              </a:rPr>
              <a:t>Russian product standards</a:t>
            </a:r>
            <a:r>
              <a:rPr lang="en-US" dirty="0"/>
              <a:t>, </a:t>
            </a:r>
            <a:r>
              <a:rPr lang="en-US" dirty="0">
                <a:hlinkClick r:id="rId4"/>
              </a:rPr>
              <a:t>Chinese product standards</a:t>
            </a:r>
            <a:r>
              <a:rPr lang="en-US" dirty="0"/>
              <a:t> and </a:t>
            </a:r>
            <a:r>
              <a:rPr lang="en-US" dirty="0">
                <a:hlinkClick r:id="rId5"/>
              </a:rPr>
              <a:t>Saudi Arabian product standards</a:t>
            </a:r>
            <a:r>
              <a:rPr lang="en-US" dirty="0"/>
              <a:t>. You can also find exporting country guides on the </a:t>
            </a:r>
            <a:r>
              <a:rPr lang="en-US" dirty="0">
                <a:hlinkClick r:id="rId6"/>
              </a:rPr>
              <a:t>UK government’s website</a:t>
            </a:r>
            <a:r>
              <a:rPr lang="en-US" dirty="0"/>
              <a:t>, which include information about product standards.</a:t>
            </a:r>
          </a:p>
        </p:txBody>
      </p:sp>
    </p:spTree>
    <p:extLst>
      <p:ext uri="{BB962C8B-B14F-4D97-AF65-F5344CB8AC3E}">
        <p14:creationId xmlns:p14="http://schemas.microsoft.com/office/powerpoint/2010/main" val="335980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TotalTime>
  <Words>482</Words>
  <Application>Microsoft Office PowerPoint</Application>
  <PresentationFormat>On-screen Show (4:3)</PresentationFormat>
  <Paragraphs>23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Book Antiqua</vt:lpstr>
      <vt:lpstr>FreesiaUPC</vt:lpstr>
      <vt:lpstr>Lucida Sans</vt:lpstr>
      <vt:lpstr>Wingdings</vt:lpstr>
      <vt:lpstr>Wingdings 2</vt:lpstr>
      <vt:lpstr>Wingdings 3</vt:lpstr>
      <vt:lpstr>Apex</vt:lpstr>
      <vt:lpstr>IQM2302  Standards for Products  3(3-0-6)  </vt:lpstr>
      <vt:lpstr>Course Description</vt:lpstr>
      <vt:lpstr>Understanding Product Standards</vt:lpstr>
      <vt:lpstr>What Are Product Standards</vt:lpstr>
      <vt:lpstr>Why Are Product Standards Important For Exporters</vt:lpstr>
      <vt:lpstr>Are Standards Compulsory</vt:lpstr>
      <vt:lpstr>Are Standards Compulsory</vt:lpstr>
      <vt:lpstr>Are There International Product Standards</vt:lpstr>
      <vt:lpstr>How Do I Find Out About The Product Standards Of An Export Market </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IQM2302 มาตรฐานสาหรับผลิตภัณฑ์ 3(3-0-6)  Standards for Products</dc:title>
  <dc:creator>Supattra</dc:creator>
  <cp:lastModifiedBy>Lenovo</cp:lastModifiedBy>
  <cp:revision>15</cp:revision>
  <dcterms:created xsi:type="dcterms:W3CDTF">2022-12-18T09:54:45Z</dcterms:created>
  <dcterms:modified xsi:type="dcterms:W3CDTF">2022-12-19T02:35:31Z</dcterms:modified>
</cp:coreProperties>
</file>