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2C220AC-373D-4937-85D1-7D1E0280CA63}" type="datetimeFigureOut">
              <a:rPr lang="en-US" smtClean="0"/>
              <a:t>12/18/2022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BB0B46F-0FFD-41AD-AD41-7F72BDC1ABD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BB0B46F-0FFD-41AD-AD41-7F72BDC1ABD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C220AC-373D-4937-85D1-7D1E0280CA63}"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C220AC-373D-4937-85D1-7D1E0280CA63}" type="datetimeFigureOut">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C220AC-373D-4937-85D1-7D1E0280CA63}" type="datetimeFigureOut">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220AC-373D-4937-85D1-7D1E0280CA63}" type="datetimeFigureOut">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C220AC-373D-4937-85D1-7D1E0280CA63}"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C220AC-373D-4937-85D1-7D1E0280CA63}"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2C220AC-373D-4937-85D1-7D1E0280CA63}" type="datetimeFigureOut">
              <a:rPr lang="en-US" smtClean="0"/>
              <a:t>12/18/2022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B0B46F-0FFD-41AD-AD41-7F72BDC1ABD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948" y="1828800"/>
            <a:ext cx="8229600" cy="1828800"/>
          </a:xfrm>
        </p:spPr>
        <p:txBody>
          <a:bodyPr>
            <a:normAutofit/>
          </a:bodyPr>
          <a:lstStyle/>
          <a:p>
            <a:r>
              <a:rPr lang="en-US" dirty="0"/>
              <a:t>Good manufacturing practice (GMP)</a:t>
            </a:r>
            <a:endParaRPr lang="en-US" dirty="0"/>
          </a:p>
        </p:txBody>
      </p:sp>
      <p:sp>
        <p:nvSpPr>
          <p:cNvPr id="3" name="Subtitle 2"/>
          <p:cNvSpPr>
            <a:spLocks noGrp="1"/>
          </p:cNvSpPr>
          <p:nvPr>
            <p:ph type="subTitle" idx="1"/>
          </p:nvPr>
        </p:nvSpPr>
        <p:spPr>
          <a:xfrm>
            <a:off x="1219200" y="4227443"/>
            <a:ext cx="6400800" cy="1752600"/>
          </a:xfrm>
        </p:spPr>
        <p:txBody>
          <a:bodyPr>
            <a:normAutofit fontScale="92500"/>
          </a:bodyPr>
          <a:lstStyle/>
          <a:p>
            <a:r>
              <a:rPr lang="en-US" dirty="0" err="1" smtClean="0"/>
              <a:t>Asst.Peof.Dr.Supattra</a:t>
            </a:r>
            <a:r>
              <a:rPr lang="en-US" dirty="0" smtClean="0"/>
              <a:t> </a:t>
            </a:r>
            <a:r>
              <a:rPr lang="en-US" dirty="0" err="1" smtClean="0"/>
              <a:t>Pranee</a:t>
            </a:r>
            <a:endParaRPr lang="en-US" dirty="0" smtClean="0"/>
          </a:p>
          <a:p>
            <a:r>
              <a:rPr lang="en-US" dirty="0" smtClean="0"/>
              <a:t>College of Innovation and Management</a:t>
            </a:r>
          </a:p>
          <a:p>
            <a:r>
              <a:rPr lang="en-US" dirty="0" err="1" smtClean="0"/>
              <a:t>Suan</a:t>
            </a:r>
            <a:r>
              <a:rPr lang="en-US" dirty="0" smtClean="0"/>
              <a:t> </a:t>
            </a:r>
            <a:r>
              <a:rPr lang="en-US" dirty="0" err="1" smtClean="0"/>
              <a:t>Sunandha</a:t>
            </a:r>
            <a:r>
              <a:rPr lang="en-US" dirty="0" smtClean="0"/>
              <a:t> </a:t>
            </a:r>
            <a:r>
              <a:rPr lang="en-US" dirty="0" err="1" smtClean="0"/>
              <a:t>Rajabhat</a:t>
            </a:r>
            <a:r>
              <a:rPr lang="en-US" dirty="0" smtClean="0"/>
              <a:t> University</a:t>
            </a:r>
          </a:p>
          <a:p>
            <a:endParaRPr lang="en-US" dirty="0"/>
          </a:p>
        </p:txBody>
      </p:sp>
      <p:sp>
        <p:nvSpPr>
          <p:cNvPr id="4" name="Rectangle 3"/>
          <p:cNvSpPr/>
          <p:nvPr/>
        </p:nvSpPr>
        <p:spPr>
          <a:xfrm>
            <a:off x="443948" y="5943600"/>
            <a:ext cx="8305800" cy="369332"/>
          </a:xfrm>
          <a:prstGeom prst="rect">
            <a:avLst/>
          </a:prstGeom>
        </p:spPr>
        <p:txBody>
          <a:bodyPr wrap="square">
            <a:spAutoFit/>
          </a:bodyPr>
          <a:lstStyle/>
          <a:p>
            <a:pPr algn="ctr"/>
            <a:r>
              <a:rPr lang="en-US" dirty="0" smtClean="0"/>
              <a:t>https://www.researchgate.net/publication/301091277_Product_Standards</a:t>
            </a:r>
            <a:endParaRPr lang="en-US" dirty="0"/>
          </a:p>
        </p:txBody>
      </p:sp>
    </p:spTree>
    <p:extLst>
      <p:ext uri="{BB962C8B-B14F-4D97-AF65-F5344CB8AC3E}">
        <p14:creationId xmlns:p14="http://schemas.microsoft.com/office/powerpoint/2010/main" val="2515660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Good manufacturing practice (GMP)</a:t>
            </a:r>
          </a:p>
        </p:txBody>
      </p:sp>
      <p:sp>
        <p:nvSpPr>
          <p:cNvPr id="3" name="Content Placeholder 2"/>
          <p:cNvSpPr>
            <a:spLocks noGrp="1"/>
          </p:cNvSpPr>
          <p:nvPr>
            <p:ph idx="1"/>
          </p:nvPr>
        </p:nvSpPr>
        <p:spPr/>
        <p:txBody>
          <a:bodyPr>
            <a:normAutofit fontScale="85000" lnSpcReduction="10000"/>
          </a:bodyPr>
          <a:lstStyle/>
          <a:p>
            <a:r>
              <a:rPr lang="en-US" dirty="0"/>
              <a:t>GMP is a set of operational requirements address both food safety and quality issues that are not critical for the reduction of food safety hazards [7]. Also, it is guidelines that are essential foundation for the development of successful HACCP plans. These guidelines provide guidance for food manufacturing, sanitation protocols, testing methods, and quality assurance in order to assist in reducing the risk of foodborne illness and to secure the production and distribution of safe foods with acceptable quality for human consumption. Many countries follow GMP procedures and have created their own GMP guidelines which corresponded to their own legislations</a:t>
            </a:r>
          </a:p>
        </p:txBody>
      </p:sp>
    </p:spTree>
    <p:extLst>
      <p:ext uri="{BB962C8B-B14F-4D97-AF65-F5344CB8AC3E}">
        <p14:creationId xmlns:p14="http://schemas.microsoft.com/office/powerpoint/2010/main" val="282829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en-US" dirty="0"/>
              <a:t>In summary, GMP practices follow the following </a:t>
            </a:r>
            <a:r>
              <a:rPr lang="en-US" dirty="0" smtClean="0"/>
              <a:t>standard </a:t>
            </a:r>
            <a:r>
              <a:rPr lang="en-US" dirty="0"/>
              <a:t>principles</a:t>
            </a:r>
            <a:r>
              <a:rPr lang="en-US" dirty="0" smtClean="0"/>
              <a:t>:</a:t>
            </a:r>
          </a:p>
          <a:p>
            <a:r>
              <a:rPr lang="en-US" dirty="0"/>
              <a:t>Maintain a clean and hygienic manufacturing areas. </a:t>
            </a:r>
            <a:endParaRPr lang="en-US" dirty="0" smtClean="0"/>
          </a:p>
          <a:p>
            <a:r>
              <a:rPr lang="en-US" dirty="0" smtClean="0"/>
              <a:t>• </a:t>
            </a:r>
            <a:r>
              <a:rPr lang="en-US" dirty="0"/>
              <a:t>Control environmental conditions to prevent cross contamination between food products. </a:t>
            </a:r>
            <a:endParaRPr lang="en-US" dirty="0" smtClean="0"/>
          </a:p>
          <a:p>
            <a:r>
              <a:rPr lang="en-US" dirty="0" smtClean="0"/>
              <a:t>• </a:t>
            </a:r>
            <a:r>
              <a:rPr lang="en-US" dirty="0"/>
              <a:t>Develop manufacturing process that are clearly defined and controlled. </a:t>
            </a:r>
            <a:endParaRPr lang="en-US" dirty="0" smtClean="0"/>
          </a:p>
          <a:p>
            <a:r>
              <a:rPr lang="en-US" dirty="0" smtClean="0"/>
              <a:t>• </a:t>
            </a:r>
            <a:r>
              <a:rPr lang="en-US" dirty="0"/>
              <a:t>Validate all critical control points (CCPs) to ensure the end product safety and consistency. </a:t>
            </a:r>
            <a:endParaRPr lang="en-US" dirty="0" smtClean="0"/>
          </a:p>
          <a:p>
            <a:r>
              <a:rPr lang="en-US" dirty="0" smtClean="0"/>
              <a:t>• </a:t>
            </a:r>
            <a:r>
              <a:rPr lang="en-US" dirty="0"/>
              <a:t>Control manufacturing process, and evaluate/validate any process change. </a:t>
            </a:r>
            <a:endParaRPr lang="en-US" dirty="0" smtClean="0"/>
          </a:p>
          <a:p>
            <a:r>
              <a:rPr lang="en-US" dirty="0" smtClean="0"/>
              <a:t>• </a:t>
            </a:r>
            <a:r>
              <a:rPr lang="en-US" dirty="0"/>
              <a:t>Write production instructions (production sheet) clearly and record each process step data during manufacturing (good documentation practice). </a:t>
            </a:r>
            <a:endParaRPr lang="en-US" dirty="0" smtClean="0"/>
          </a:p>
          <a:p>
            <a:r>
              <a:rPr lang="en-US" dirty="0" smtClean="0"/>
              <a:t>• </a:t>
            </a:r>
            <a:r>
              <a:rPr lang="en-US" dirty="0"/>
              <a:t>Minimize the risk of contamination during distribution and shipping of food products. </a:t>
            </a:r>
            <a:endParaRPr lang="en-US" dirty="0" smtClean="0"/>
          </a:p>
          <a:p>
            <a:r>
              <a:rPr lang="en-US" dirty="0" smtClean="0"/>
              <a:t>• </a:t>
            </a:r>
            <a:r>
              <a:rPr lang="en-US" dirty="0"/>
              <a:t>Establish a system for quick recall in the case of any unsafe food product distributed for sale.</a:t>
            </a:r>
          </a:p>
        </p:txBody>
      </p:sp>
    </p:spTree>
    <p:extLst>
      <p:ext uri="{BB962C8B-B14F-4D97-AF65-F5344CB8AC3E}">
        <p14:creationId xmlns:p14="http://schemas.microsoft.com/office/powerpoint/2010/main" val="425807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Sanitation standard operation procedures (SSOPs)</a:t>
            </a:r>
          </a:p>
        </p:txBody>
      </p:sp>
      <p:sp>
        <p:nvSpPr>
          <p:cNvPr id="3" name="Content Placeholder 2"/>
          <p:cNvSpPr>
            <a:spLocks noGrp="1"/>
          </p:cNvSpPr>
          <p:nvPr>
            <p:ph idx="1"/>
          </p:nvPr>
        </p:nvSpPr>
        <p:spPr/>
        <p:txBody>
          <a:bodyPr/>
          <a:lstStyle/>
          <a:p>
            <a:r>
              <a:rPr lang="en-US" dirty="0"/>
              <a:t>SSOPs must be followed to ensure adequate cleaning of both product contact and non-product contact surfaces. SSOPs cover raw materials, equipment’s, personnel, personal hygiene, and food products handler practice [9]. Food HACCP plans require SSOPs to be documented and periodically reviewed. This periodically review of SSOPs must be done by professional and responsible management.</a:t>
            </a:r>
          </a:p>
        </p:txBody>
      </p:sp>
    </p:spTree>
    <p:extLst>
      <p:ext uri="{BB962C8B-B14F-4D97-AF65-F5344CB8AC3E}">
        <p14:creationId xmlns:p14="http://schemas.microsoft.com/office/powerpoint/2010/main" val="659471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In summary standard SSOPs guidelines are</a:t>
            </a:r>
            <a:r>
              <a:rPr lang="en-US" dirty="0" smtClean="0"/>
              <a:t>:</a:t>
            </a:r>
          </a:p>
          <a:p>
            <a:pPr marL="137160" indent="0">
              <a:buNone/>
            </a:pPr>
            <a:r>
              <a:rPr lang="en-US" dirty="0"/>
              <a:t>Food raw materials must be obtained from approved sources and with acceptable standard specifications. </a:t>
            </a:r>
            <a:endParaRPr lang="en-US" dirty="0" smtClean="0"/>
          </a:p>
          <a:p>
            <a:pPr marL="137160" indent="0">
              <a:buNone/>
            </a:pPr>
            <a:r>
              <a:rPr lang="en-US" dirty="0" smtClean="0"/>
              <a:t>• </a:t>
            </a:r>
            <a:r>
              <a:rPr lang="en-US" dirty="0"/>
              <a:t>Hazardous or sensitive raw materials for contamination must be stored separately from other raw materials at proper temperature to avoid cross contamination. </a:t>
            </a:r>
            <a:endParaRPr lang="en-US" dirty="0" smtClean="0"/>
          </a:p>
          <a:p>
            <a:pPr marL="137160" indent="0">
              <a:buNone/>
            </a:pPr>
            <a:r>
              <a:rPr lang="en-US" dirty="0" smtClean="0"/>
              <a:t>• </a:t>
            </a:r>
            <a:r>
              <a:rPr lang="en-US" dirty="0"/>
              <a:t>Gloves and hair restraints must available for food operators and handlers. </a:t>
            </a:r>
            <a:endParaRPr lang="en-US" dirty="0" smtClean="0"/>
          </a:p>
          <a:p>
            <a:pPr marL="137160" indent="0">
              <a:buNone/>
            </a:pPr>
            <a:r>
              <a:rPr lang="en-US" dirty="0" smtClean="0"/>
              <a:t>• </a:t>
            </a:r>
            <a:r>
              <a:rPr lang="en-US" dirty="0"/>
              <a:t>Food operators and handlers must have permit available for inspection at any time. </a:t>
            </a:r>
            <a:endParaRPr lang="en-US" dirty="0" smtClean="0"/>
          </a:p>
          <a:p>
            <a:pPr marL="137160" indent="0">
              <a:buNone/>
            </a:pPr>
            <a:r>
              <a:rPr lang="en-US" dirty="0" smtClean="0"/>
              <a:t>• </a:t>
            </a:r>
            <a:r>
              <a:rPr lang="en-US" dirty="0"/>
              <a:t>Food operators or handlers suspected of being ill should not allow to work in food contact facilities. </a:t>
            </a:r>
            <a:endParaRPr lang="en-US" dirty="0" smtClean="0"/>
          </a:p>
          <a:p>
            <a:pPr marL="137160" indent="0">
              <a:buNone/>
            </a:pPr>
            <a:r>
              <a:rPr lang="en-US" dirty="0" smtClean="0"/>
              <a:t>• </a:t>
            </a:r>
            <a:r>
              <a:rPr lang="en-US" dirty="0"/>
              <a:t>Proper hand washing facilities are available in food production sites and must be used. </a:t>
            </a:r>
            <a:endParaRPr lang="en-US" dirty="0" smtClean="0"/>
          </a:p>
          <a:p>
            <a:pPr marL="137160" indent="0">
              <a:buNone/>
            </a:pPr>
            <a:r>
              <a:rPr lang="en-US" dirty="0" smtClean="0"/>
              <a:t>• </a:t>
            </a:r>
            <a:r>
              <a:rPr lang="en-US" dirty="0"/>
              <a:t>Selection of proper sanitizer and developing effective sanitation protocol for operators to follow. </a:t>
            </a:r>
            <a:endParaRPr lang="en-US" dirty="0" smtClean="0"/>
          </a:p>
          <a:p>
            <a:pPr marL="137160" indent="0">
              <a:buNone/>
            </a:pPr>
            <a:r>
              <a:rPr lang="en-US" dirty="0" smtClean="0"/>
              <a:t>• </a:t>
            </a:r>
            <a:r>
              <a:rPr lang="en-US" dirty="0"/>
              <a:t>Equipment’s, utensils, and work surfaces must be cleaned and sanitized periodically. </a:t>
            </a:r>
            <a:endParaRPr lang="en-US" dirty="0" smtClean="0"/>
          </a:p>
          <a:p>
            <a:pPr marL="137160" indent="0">
              <a:buNone/>
            </a:pPr>
            <a:r>
              <a:rPr lang="en-US" dirty="0" smtClean="0"/>
              <a:t>• </a:t>
            </a:r>
            <a:r>
              <a:rPr lang="en-US" dirty="0"/>
              <a:t>Conduct verification of sanitation effectiveness periodically</a:t>
            </a:r>
          </a:p>
        </p:txBody>
      </p:sp>
    </p:spTree>
    <p:extLst>
      <p:ext uri="{BB962C8B-B14F-4D97-AF65-F5344CB8AC3E}">
        <p14:creationId xmlns:p14="http://schemas.microsoft.com/office/powerpoint/2010/main" val="2454265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necessary for developing a solid HACCP plan</a:t>
            </a:r>
          </a:p>
        </p:txBody>
      </p:sp>
      <p:sp>
        <p:nvSpPr>
          <p:cNvPr id="3" name="Content Placeholder 2"/>
          <p:cNvSpPr>
            <a:spLocks noGrp="1"/>
          </p:cNvSpPr>
          <p:nvPr>
            <p:ph idx="1"/>
          </p:nvPr>
        </p:nvSpPr>
        <p:spPr/>
        <p:txBody>
          <a:bodyPr>
            <a:normAutofit fontScale="55000" lnSpcReduction="20000"/>
          </a:bodyPr>
          <a:lstStyle/>
          <a:p>
            <a:r>
              <a:rPr lang="en-US" dirty="0"/>
              <a:t>Developing a solid HACCP plan for food process required upfront five tasks before the implementation of the known seven HACCP principles. This bringing total tasks for developing solid HACCP plan into 12 steps. These necessary upfront six steps are: 1. Assemble the HACCP team: </a:t>
            </a:r>
            <a:endParaRPr lang="en-US" dirty="0" smtClean="0"/>
          </a:p>
          <a:p>
            <a:r>
              <a:rPr lang="en-US" dirty="0" smtClean="0"/>
              <a:t>Select </a:t>
            </a:r>
            <a:r>
              <a:rPr lang="en-US" dirty="0"/>
              <a:t>individuals have specific knowledge and expertise about product and process </a:t>
            </a:r>
            <a:endParaRPr lang="en-US" dirty="0" smtClean="0"/>
          </a:p>
          <a:p>
            <a:r>
              <a:rPr lang="en-US" dirty="0" smtClean="0"/>
              <a:t>2</a:t>
            </a:r>
            <a:r>
              <a:rPr lang="en-US" dirty="0"/>
              <a:t>. Describe the product: Provides the selected team with general description of the product, ingredients, process methods, and distribution method (refrigerated, frozen, or ambient temperature). </a:t>
            </a:r>
            <a:endParaRPr lang="en-US" dirty="0" smtClean="0"/>
          </a:p>
          <a:p>
            <a:r>
              <a:rPr lang="en-US" dirty="0" smtClean="0"/>
              <a:t>3</a:t>
            </a:r>
            <a:r>
              <a:rPr lang="en-US" dirty="0"/>
              <a:t>. Identify the intended use and consumers: Describe normal expected use of the end product and target consumers (general public or particular segment of population</a:t>
            </a:r>
            <a:r>
              <a:rPr lang="en-US" dirty="0" smtClean="0"/>
              <a:t>).</a:t>
            </a:r>
          </a:p>
          <a:p>
            <a:r>
              <a:rPr lang="en-US" dirty="0" smtClean="0"/>
              <a:t> </a:t>
            </a:r>
            <a:r>
              <a:rPr lang="en-US" dirty="0"/>
              <a:t>4. Construct flow diagram to describe the process: The flow diagram can be block type design and should be clear and simple outline of all food process steps. </a:t>
            </a:r>
            <a:endParaRPr lang="en-US" dirty="0" smtClean="0"/>
          </a:p>
          <a:p>
            <a:r>
              <a:rPr lang="en-US" dirty="0" smtClean="0"/>
              <a:t>5</a:t>
            </a:r>
            <a:r>
              <a:rPr lang="en-US" dirty="0"/>
              <a:t>. Confirmation of designed flow diagram: HACCP team should perform an on-set review of flow diagram and made any modification that are needed. </a:t>
            </a:r>
            <a:endParaRPr lang="en-US" dirty="0" smtClean="0"/>
          </a:p>
          <a:p>
            <a:r>
              <a:rPr lang="en-US" dirty="0" smtClean="0"/>
              <a:t>6</a:t>
            </a:r>
            <a:r>
              <a:rPr lang="en-US" dirty="0"/>
              <a:t>. HACCP plan: After these five preliminary tasks are successfully completed, the seven principles of HACCP system are implemented. </a:t>
            </a:r>
          </a:p>
        </p:txBody>
      </p:sp>
    </p:spTree>
    <p:extLst>
      <p:ext uri="{BB962C8B-B14F-4D97-AF65-F5344CB8AC3E}">
        <p14:creationId xmlns:p14="http://schemas.microsoft.com/office/powerpoint/2010/main" val="3578603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a:t>Osama O </a:t>
            </a:r>
            <a:r>
              <a:rPr lang="en-US" dirty="0" smtClean="0"/>
              <a:t>Ibrahim </a:t>
            </a:r>
            <a:r>
              <a:rPr lang="th-TH" dirty="0" smtClean="0"/>
              <a:t>(</a:t>
            </a:r>
            <a:r>
              <a:rPr lang="en-US" dirty="0"/>
              <a:t>2020). Introduction to Hazard Analysis and Critical Control Points (HACCP</a:t>
            </a:r>
            <a:r>
              <a:rPr lang="en-US" dirty="0" smtClean="0"/>
              <a:t>) .Consultant </a:t>
            </a:r>
            <a:r>
              <a:rPr lang="en-US" dirty="0"/>
              <a:t>Biotechnology, Gurnee, Illinois, </a:t>
            </a:r>
            <a:r>
              <a:rPr lang="en-US" dirty="0" smtClean="0"/>
              <a:t>USA https</a:t>
            </a:r>
            <a:r>
              <a:rPr lang="en-US" dirty="0"/>
              <a:t>://www.researchgate.net/profile/Osama-Ibrahim-26/publication/340579693_Introduction_to_Hazard_Analysis_and_Critical_Control_Points_HACCP/links/5e91d9eb299bf130798fc6e3/Introduction-to-Hazard-Analysis-and-Critical-Control-Points-HACCP.pdf</a:t>
            </a:r>
          </a:p>
        </p:txBody>
      </p:sp>
    </p:spTree>
    <p:extLst>
      <p:ext uri="{BB962C8B-B14F-4D97-AF65-F5344CB8AC3E}">
        <p14:creationId xmlns:p14="http://schemas.microsoft.com/office/powerpoint/2010/main" val="2822818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199</TotalTime>
  <Words>718</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Good manufacturing practice (GMP)</vt:lpstr>
      <vt:lpstr>Good manufacturing practice (GMP)</vt:lpstr>
      <vt:lpstr>PowerPoint Presentation</vt:lpstr>
      <vt:lpstr>Sanitation standard operation procedures (SSOPs)</vt:lpstr>
      <vt:lpstr>PowerPoint Presentation</vt:lpstr>
      <vt:lpstr>Steps necessary for developing a solid HACCP plan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STANDARDS</dc:title>
  <dc:creator>Supattra</dc:creator>
  <cp:lastModifiedBy>Supattra</cp:lastModifiedBy>
  <cp:revision>45</cp:revision>
  <dcterms:created xsi:type="dcterms:W3CDTF">2022-12-18T10:49:53Z</dcterms:created>
  <dcterms:modified xsi:type="dcterms:W3CDTF">2022-12-18T14:27:19Z</dcterms:modified>
</cp:coreProperties>
</file>