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2" r:id="rId3"/>
    <p:sldId id="260" r:id="rId4"/>
    <p:sldId id="267" r:id="rId5"/>
    <p:sldId id="268" r:id="rId6"/>
    <p:sldId id="269" r:id="rId7"/>
    <p:sldId id="270" r:id="rId8"/>
    <p:sldId id="261" r:id="rId9"/>
    <p:sldId id="263" r:id="rId10"/>
    <p:sldId id="264" r:id="rId11"/>
    <p:sldId id="265" r:id="rId12"/>
    <p:sldId id="266" r:id="rId13"/>
    <p:sldId id="274" r:id="rId14"/>
    <p:sldId id="271" r:id="rId15"/>
    <p:sldId id="272" r:id="rId16"/>
    <p:sldId id="273" r:id="rId17"/>
    <p:sldId id="275" r:id="rId18"/>
    <p:sldId id="25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8F3F48-32E6-4F6B-98B4-3C33868ABF3A}" type="datetimeFigureOut">
              <a:rPr lang="en-US" smtClean="0"/>
              <a:t>12/20/2022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BFCA0D-537F-4A06-8C8D-B0F03A427D4C}" type="slidenum">
              <a:rPr lang="en-US" smtClean="0"/>
              <a:t>‹#›</a:t>
            </a:fld>
            <a:endParaRPr lang="en-US"/>
          </a:p>
        </p:txBody>
      </p:sp>
    </p:spTree>
    <p:extLst>
      <p:ext uri="{BB962C8B-B14F-4D97-AF65-F5344CB8AC3E}">
        <p14:creationId xmlns:p14="http://schemas.microsoft.com/office/powerpoint/2010/main" val="1126074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BFCA0D-537F-4A06-8C8D-B0F03A427D4C}" type="slidenum">
              <a:rPr lang="en-US" smtClean="0"/>
              <a:t>18</a:t>
            </a:fld>
            <a:endParaRPr lang="en-US"/>
          </a:p>
        </p:txBody>
      </p:sp>
    </p:spTree>
    <p:extLst>
      <p:ext uri="{BB962C8B-B14F-4D97-AF65-F5344CB8AC3E}">
        <p14:creationId xmlns:p14="http://schemas.microsoft.com/office/powerpoint/2010/main" val="701368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2C220AC-373D-4937-85D1-7D1E0280CA63}" type="datetimeFigureOut">
              <a:rPr lang="en-US" smtClean="0"/>
              <a:t>12/20/2022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BB0B46F-0FFD-41AD-AD41-7F72BDC1ABD3}"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C220AC-373D-4937-85D1-7D1E0280CA63}"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0B46F-0FFD-41AD-AD41-7F72BDC1ABD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C220AC-373D-4937-85D1-7D1E0280CA63}"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0B46F-0FFD-41AD-AD41-7F72BDC1ABD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C220AC-373D-4937-85D1-7D1E0280CA63}"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0B46F-0FFD-41AD-AD41-7F72BDC1ABD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2C220AC-373D-4937-85D1-7D1E0280CA63}"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BB0B46F-0FFD-41AD-AD41-7F72BDC1ABD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2C220AC-373D-4937-85D1-7D1E0280CA63}"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0B46F-0FFD-41AD-AD41-7F72BDC1ABD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2C220AC-373D-4937-85D1-7D1E0280CA63}" type="datetimeFigureOut">
              <a:rPr lang="en-US" smtClean="0"/>
              <a:t>12/20/2022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B0B46F-0FFD-41AD-AD41-7F72BDC1ABD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2C220AC-373D-4937-85D1-7D1E0280CA63}" type="datetimeFigureOut">
              <a:rPr lang="en-US" smtClean="0"/>
              <a:t>12/20/2022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B0B46F-0FFD-41AD-AD41-7F72BDC1ABD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220AC-373D-4937-85D1-7D1E0280CA63}" type="datetimeFigureOut">
              <a:rPr lang="en-US" smtClean="0"/>
              <a:t>12/20/2022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B0B46F-0FFD-41AD-AD41-7F72BDC1ABD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2C220AC-373D-4937-85D1-7D1E0280CA63}"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0B46F-0FFD-41AD-AD41-7F72BDC1ABD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2C220AC-373D-4937-85D1-7D1E0280CA63}"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0B46F-0FFD-41AD-AD41-7F72BDC1ABD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2C220AC-373D-4937-85D1-7D1E0280CA63}" type="datetimeFigureOut">
              <a:rPr lang="en-US" smtClean="0"/>
              <a:t>12/20/2022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BB0B46F-0FFD-41AD-AD41-7F72BDC1ABD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ijern.com/journal/June-2013/42.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202.83.167.189/index.php/Nucleus/article/view/295/254" TargetMode="External"/><Relationship Id="rId4" Type="http://schemas.openxmlformats.org/officeDocument/2006/relationships/hyperlink" Target="file:///C:\Users\Lenovo\Downloads\SSRN-id4220413.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3948" y="1828800"/>
            <a:ext cx="8229600" cy="1828800"/>
          </a:xfrm>
        </p:spPr>
        <p:txBody>
          <a:bodyPr>
            <a:normAutofit fontScale="90000"/>
          </a:bodyPr>
          <a:lstStyle/>
          <a:p>
            <a:r>
              <a:rPr lang="en-US" dirty="0"/>
              <a:t>THE ISO 22000 FOOD SAFETY MANAGEMENT </a:t>
            </a:r>
            <a:r>
              <a:rPr lang="en-US" dirty="0" smtClean="0"/>
              <a:t>SYSTEM</a:t>
            </a:r>
            <a:endParaRPr lang="en-US" dirty="0"/>
          </a:p>
        </p:txBody>
      </p:sp>
      <p:sp>
        <p:nvSpPr>
          <p:cNvPr id="3" name="Subtitle 2"/>
          <p:cNvSpPr>
            <a:spLocks noGrp="1"/>
          </p:cNvSpPr>
          <p:nvPr>
            <p:ph type="subTitle" idx="1"/>
          </p:nvPr>
        </p:nvSpPr>
        <p:spPr>
          <a:xfrm>
            <a:off x="1219200" y="4227443"/>
            <a:ext cx="6400800" cy="1752600"/>
          </a:xfrm>
        </p:spPr>
        <p:txBody>
          <a:bodyPr>
            <a:normAutofit fontScale="92500"/>
          </a:bodyPr>
          <a:lstStyle/>
          <a:p>
            <a:r>
              <a:rPr lang="en-US" dirty="0" err="1" smtClean="0"/>
              <a:t>Asst.Peof.Dr.Supattra</a:t>
            </a:r>
            <a:r>
              <a:rPr lang="en-US" dirty="0" smtClean="0"/>
              <a:t> </a:t>
            </a:r>
            <a:r>
              <a:rPr lang="en-US" dirty="0" err="1" smtClean="0"/>
              <a:t>Pranee</a:t>
            </a:r>
            <a:endParaRPr lang="en-US" dirty="0" smtClean="0"/>
          </a:p>
          <a:p>
            <a:r>
              <a:rPr lang="en-US" dirty="0" smtClean="0"/>
              <a:t>College of Innovation and Management</a:t>
            </a:r>
          </a:p>
          <a:p>
            <a:r>
              <a:rPr lang="en-US" dirty="0" err="1" smtClean="0"/>
              <a:t>Suan</a:t>
            </a:r>
            <a:r>
              <a:rPr lang="en-US" dirty="0" smtClean="0"/>
              <a:t> </a:t>
            </a:r>
            <a:r>
              <a:rPr lang="en-US" dirty="0" err="1" smtClean="0"/>
              <a:t>Sunandha</a:t>
            </a:r>
            <a:r>
              <a:rPr lang="en-US" dirty="0" smtClean="0"/>
              <a:t> </a:t>
            </a:r>
            <a:r>
              <a:rPr lang="en-US" dirty="0" err="1" smtClean="0"/>
              <a:t>Rajabhat</a:t>
            </a:r>
            <a:r>
              <a:rPr lang="en-US" dirty="0" smtClean="0"/>
              <a:t> University</a:t>
            </a:r>
          </a:p>
          <a:p>
            <a:endParaRPr lang="en-US" dirty="0"/>
          </a:p>
        </p:txBody>
      </p:sp>
      <p:sp>
        <p:nvSpPr>
          <p:cNvPr id="4" name="Rectangle 3"/>
          <p:cNvSpPr/>
          <p:nvPr/>
        </p:nvSpPr>
        <p:spPr>
          <a:xfrm>
            <a:off x="443948" y="5943600"/>
            <a:ext cx="8305800" cy="369332"/>
          </a:xfrm>
          <a:prstGeom prst="rect">
            <a:avLst/>
          </a:prstGeom>
        </p:spPr>
        <p:txBody>
          <a:bodyPr wrap="square">
            <a:spAutoFit/>
          </a:bodyPr>
          <a:lstStyle/>
          <a:p>
            <a:pPr algn="ctr"/>
            <a:r>
              <a:rPr lang="en-US" dirty="0" smtClean="0"/>
              <a:t>https://www.researchgate.net/publication/301091277_Product_Standards</a:t>
            </a:r>
            <a:endParaRPr lang="en-US" dirty="0"/>
          </a:p>
        </p:txBody>
      </p:sp>
    </p:spTree>
    <p:extLst>
      <p:ext uri="{BB962C8B-B14F-4D97-AF65-F5344CB8AC3E}">
        <p14:creationId xmlns:p14="http://schemas.microsoft.com/office/powerpoint/2010/main" val="2515660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US" dirty="0"/>
          </a:p>
        </p:txBody>
      </p:sp>
      <p:sp>
        <p:nvSpPr>
          <p:cNvPr id="3" name="Content Placeholder 2"/>
          <p:cNvSpPr>
            <a:spLocks noGrp="1"/>
          </p:cNvSpPr>
          <p:nvPr>
            <p:ph idx="1"/>
          </p:nvPr>
        </p:nvSpPr>
        <p:spPr/>
        <p:txBody>
          <a:bodyPr/>
          <a:lstStyle/>
          <a:p>
            <a:r>
              <a:rPr lang="en-US" dirty="0" smtClean="0"/>
              <a:t>A </a:t>
            </a:r>
            <a:r>
              <a:rPr lang="en-US" dirty="0"/>
              <a:t>project plan is developed for effectively organizing and managing the project. Ten stages are involved at planning phase defining (</a:t>
            </a:r>
            <a:r>
              <a:rPr lang="en-US" dirty="0" err="1"/>
              <a:t>i</a:t>
            </a:r>
            <a:r>
              <a:rPr lang="en-US" dirty="0"/>
              <a:t>) company scope (ii) company policy (iii) management commitment (iv) responsibilities and job description (v) prerequisite programs (PRPs) (vi) food safety team leader (vii) HACCP plan (viii) steering team (ix) project timeline and budget and (x) documentation as shown in Fig. 3</a:t>
            </a:r>
          </a:p>
        </p:txBody>
      </p:sp>
    </p:spTree>
    <p:extLst>
      <p:ext uri="{BB962C8B-B14F-4D97-AF65-F5344CB8AC3E}">
        <p14:creationId xmlns:p14="http://schemas.microsoft.com/office/powerpoint/2010/main" val="396455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a:t>
            </a:r>
          </a:p>
        </p:txBody>
      </p:sp>
      <p:pic>
        <p:nvPicPr>
          <p:cNvPr id="4" name="Content Placeholder 3"/>
          <p:cNvPicPr>
            <a:picLocks noGrp="1" noChangeAspect="1"/>
          </p:cNvPicPr>
          <p:nvPr>
            <p:ph idx="1"/>
          </p:nvPr>
        </p:nvPicPr>
        <p:blipFill>
          <a:blip r:embed="rId2"/>
          <a:stretch>
            <a:fillRect/>
          </a:stretch>
        </p:blipFill>
        <p:spPr>
          <a:xfrm>
            <a:off x="239224" y="1828800"/>
            <a:ext cx="8523776" cy="3043972"/>
          </a:xfrm>
          <a:prstGeom prst="rect">
            <a:avLst/>
          </a:prstGeom>
        </p:spPr>
      </p:pic>
    </p:spTree>
    <p:extLst>
      <p:ext uri="{BB962C8B-B14F-4D97-AF65-F5344CB8AC3E}">
        <p14:creationId xmlns:p14="http://schemas.microsoft.com/office/powerpoint/2010/main" val="746885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a:t>
            </a:r>
            <a:endParaRPr lang="en-US" dirty="0"/>
          </a:p>
        </p:txBody>
      </p:sp>
      <p:sp>
        <p:nvSpPr>
          <p:cNvPr id="3" name="Content Placeholder 2"/>
          <p:cNvSpPr>
            <a:spLocks noGrp="1"/>
          </p:cNvSpPr>
          <p:nvPr>
            <p:ph idx="1"/>
          </p:nvPr>
        </p:nvSpPr>
        <p:spPr/>
        <p:txBody>
          <a:bodyPr>
            <a:normAutofit fontScale="92500"/>
          </a:bodyPr>
          <a:lstStyle/>
          <a:p>
            <a:r>
              <a:rPr lang="en-US" dirty="0" smtClean="0"/>
              <a:t>In </a:t>
            </a:r>
            <a:r>
              <a:rPr lang="en-US" dirty="0"/>
              <a:t>second phase ‘Do’ of PDCA cycle, execution of food safety plan is conducted. Eight stages are involved at ‘do’ stage namely (</a:t>
            </a:r>
            <a:r>
              <a:rPr lang="en-US" dirty="0" err="1"/>
              <a:t>i</a:t>
            </a:r>
            <a:r>
              <a:rPr lang="en-US" dirty="0"/>
              <a:t>) resource management (ii) HACCP training (iii) internal communication (iv) prerequisite programs (PRPs) (v) hazard analysis, operational PRPs and HACCP plan (vi) SOPs and records (vii) internal audits and non-conformities and (viii) corrective and preventive actions as shown in Fig.4.</a:t>
            </a:r>
          </a:p>
          <a:p>
            <a:r>
              <a:rPr lang="en-US" dirty="0"/>
              <a:t/>
            </a:r>
            <a:br>
              <a:rPr lang="en-US" dirty="0"/>
            </a:br>
            <a:endParaRPr lang="en-US" dirty="0"/>
          </a:p>
        </p:txBody>
      </p:sp>
    </p:spTree>
    <p:extLst>
      <p:ext uri="{BB962C8B-B14F-4D97-AF65-F5344CB8AC3E}">
        <p14:creationId xmlns:p14="http://schemas.microsoft.com/office/powerpoint/2010/main" val="3594334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a:t>
            </a:r>
          </a:p>
        </p:txBody>
      </p:sp>
      <p:pic>
        <p:nvPicPr>
          <p:cNvPr id="4" name="Content Placeholder 3"/>
          <p:cNvPicPr>
            <a:picLocks noGrp="1" noChangeAspect="1"/>
          </p:cNvPicPr>
          <p:nvPr>
            <p:ph idx="1"/>
          </p:nvPr>
        </p:nvPicPr>
        <p:blipFill>
          <a:blip r:embed="rId2"/>
          <a:stretch>
            <a:fillRect/>
          </a:stretch>
        </p:blipFill>
        <p:spPr>
          <a:xfrm>
            <a:off x="373923" y="2362200"/>
            <a:ext cx="8306657" cy="2514600"/>
          </a:xfrm>
          <a:prstGeom prst="rect">
            <a:avLst/>
          </a:prstGeom>
        </p:spPr>
      </p:pic>
    </p:spTree>
    <p:extLst>
      <p:ext uri="{BB962C8B-B14F-4D97-AF65-F5344CB8AC3E}">
        <p14:creationId xmlns:p14="http://schemas.microsoft.com/office/powerpoint/2010/main" val="2435904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a:t>
            </a:r>
            <a:endParaRPr lang="en-US" dirty="0"/>
          </a:p>
        </p:txBody>
      </p:sp>
      <p:sp>
        <p:nvSpPr>
          <p:cNvPr id="3" name="Content Placeholder 2"/>
          <p:cNvSpPr>
            <a:spLocks noGrp="1"/>
          </p:cNvSpPr>
          <p:nvPr>
            <p:ph idx="1"/>
          </p:nvPr>
        </p:nvSpPr>
        <p:spPr/>
        <p:txBody>
          <a:bodyPr>
            <a:normAutofit lnSpcReduction="10000"/>
          </a:bodyPr>
          <a:lstStyle/>
          <a:p>
            <a:r>
              <a:rPr lang="en-US" dirty="0" smtClean="0"/>
              <a:t>Third </a:t>
            </a:r>
            <a:r>
              <a:rPr lang="en-US" dirty="0"/>
              <a:t>phase of PDCA cycle is ‘check’ in which the monitoring is carried out at each point. To check the performance of implementation is very pivotal. Plans and procedures are established to monitor that whole system is working properly or not. Three stages are considered important for this phase including (</a:t>
            </a:r>
            <a:r>
              <a:rPr lang="en-US" dirty="0" err="1"/>
              <a:t>i</a:t>
            </a:r>
            <a:r>
              <a:rPr lang="en-US" dirty="0"/>
              <a:t>) validation and reevaluation of control measures (ii) verification of food safety management system (FSMS) and (iii) review of documentation as shown in Fig. </a:t>
            </a:r>
            <a:r>
              <a:rPr lang="en-US" dirty="0" smtClean="0"/>
              <a:t>5</a:t>
            </a:r>
            <a:endParaRPr lang="en-US" dirty="0"/>
          </a:p>
        </p:txBody>
      </p:sp>
    </p:spTree>
    <p:extLst>
      <p:ext uri="{BB962C8B-B14F-4D97-AF65-F5344CB8AC3E}">
        <p14:creationId xmlns:p14="http://schemas.microsoft.com/office/powerpoint/2010/main" val="3461366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a:t>
            </a:r>
          </a:p>
        </p:txBody>
      </p:sp>
      <p:pic>
        <p:nvPicPr>
          <p:cNvPr id="4" name="Content Placeholder 3"/>
          <p:cNvPicPr>
            <a:picLocks noGrp="1" noChangeAspect="1"/>
          </p:cNvPicPr>
          <p:nvPr>
            <p:ph idx="1"/>
          </p:nvPr>
        </p:nvPicPr>
        <p:blipFill>
          <a:blip r:embed="rId2"/>
          <a:stretch>
            <a:fillRect/>
          </a:stretch>
        </p:blipFill>
        <p:spPr>
          <a:xfrm>
            <a:off x="562778" y="2133600"/>
            <a:ext cx="8124022" cy="2735361"/>
          </a:xfrm>
          <a:prstGeom prst="rect">
            <a:avLst/>
          </a:prstGeom>
        </p:spPr>
      </p:pic>
    </p:spTree>
    <p:extLst>
      <p:ext uri="{BB962C8B-B14F-4D97-AF65-F5344CB8AC3E}">
        <p14:creationId xmlns:p14="http://schemas.microsoft.com/office/powerpoint/2010/main" val="3520478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a:t>
            </a:r>
            <a:endParaRPr lang="en-US" dirty="0"/>
          </a:p>
        </p:txBody>
      </p:sp>
      <p:sp>
        <p:nvSpPr>
          <p:cNvPr id="3" name="Content Placeholder 2"/>
          <p:cNvSpPr>
            <a:spLocks noGrp="1"/>
          </p:cNvSpPr>
          <p:nvPr>
            <p:ph idx="1"/>
          </p:nvPr>
        </p:nvSpPr>
        <p:spPr/>
        <p:txBody>
          <a:bodyPr/>
          <a:lstStyle/>
          <a:p>
            <a:r>
              <a:rPr lang="en-US" dirty="0" smtClean="0"/>
              <a:t>Last </a:t>
            </a:r>
            <a:r>
              <a:rPr lang="en-US" dirty="0"/>
              <a:t>phase of PDCA cycle is ‘act’. In this phase, the organization improves the monitored changes that are essential for the FSMS. (</a:t>
            </a:r>
            <a:r>
              <a:rPr lang="en-US" dirty="0" err="1"/>
              <a:t>i</a:t>
            </a:r>
            <a:r>
              <a:rPr lang="en-US" dirty="0"/>
              <a:t>) Root cause analysis(RCA),(ii) corrective and preventive actions,(iii) improvements of plans,(iv) improvement of deficiencies and (v) FSMS improvements are main stages of ‘act’ phase as </a:t>
            </a:r>
            <a:r>
              <a:rPr lang="en-US" dirty="0" err="1"/>
              <a:t>shownFig</a:t>
            </a:r>
            <a:r>
              <a:rPr lang="en-US" dirty="0"/>
              <a:t>. 6.</a:t>
            </a:r>
          </a:p>
          <a:p>
            <a:r>
              <a:rPr lang="en-US" dirty="0"/>
              <a:t/>
            </a:r>
            <a:br>
              <a:rPr lang="en-US" dirty="0"/>
            </a:br>
            <a:endParaRPr lang="en-US" dirty="0"/>
          </a:p>
        </p:txBody>
      </p:sp>
    </p:spTree>
    <p:extLst>
      <p:ext uri="{BB962C8B-B14F-4D97-AF65-F5344CB8AC3E}">
        <p14:creationId xmlns:p14="http://schemas.microsoft.com/office/powerpoint/2010/main" val="2060741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a:t>
            </a:r>
          </a:p>
        </p:txBody>
      </p:sp>
      <p:pic>
        <p:nvPicPr>
          <p:cNvPr id="4" name="Content Placeholder 3"/>
          <p:cNvPicPr>
            <a:picLocks noGrp="1" noChangeAspect="1"/>
          </p:cNvPicPr>
          <p:nvPr>
            <p:ph idx="1"/>
          </p:nvPr>
        </p:nvPicPr>
        <p:blipFill>
          <a:blip r:embed="rId2"/>
          <a:stretch>
            <a:fillRect/>
          </a:stretch>
        </p:blipFill>
        <p:spPr>
          <a:xfrm>
            <a:off x="457200" y="1905000"/>
            <a:ext cx="8305800" cy="2805072"/>
          </a:xfrm>
          <a:prstGeom prst="rect">
            <a:avLst/>
          </a:prstGeom>
        </p:spPr>
      </p:pic>
    </p:spTree>
    <p:extLst>
      <p:ext uri="{BB962C8B-B14F-4D97-AF65-F5344CB8AC3E}">
        <p14:creationId xmlns:p14="http://schemas.microsoft.com/office/powerpoint/2010/main" val="1113685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r>
              <a:rPr lang="en-US" dirty="0" err="1"/>
              <a:t>Şefik</a:t>
            </a:r>
            <a:r>
              <a:rPr lang="en-US" dirty="0"/>
              <a:t> </a:t>
            </a:r>
            <a:r>
              <a:rPr lang="en-US" dirty="0" err="1"/>
              <a:t>Okan</a:t>
            </a:r>
            <a:r>
              <a:rPr lang="en-US" dirty="0"/>
              <a:t> </a:t>
            </a:r>
            <a:r>
              <a:rPr lang="en-US" dirty="0" err="1" smtClean="0"/>
              <a:t>Mercan</a:t>
            </a:r>
            <a:r>
              <a:rPr lang="en-US" dirty="0" smtClean="0"/>
              <a:t>.(2013) THE </a:t>
            </a:r>
            <a:r>
              <a:rPr lang="en-US" dirty="0"/>
              <a:t>ISO 22000 FOOD SAFETY MANAGEMENT SYSTEM IN THE FOOD AND BEVERAGE </a:t>
            </a:r>
            <a:r>
              <a:rPr lang="en-US" dirty="0" smtClean="0"/>
              <a:t>INDUSTRY. International </a:t>
            </a:r>
            <a:r>
              <a:rPr lang="en-US" dirty="0"/>
              <a:t>Journal of Education and Research Vol. 1 No. 6 June 2013 </a:t>
            </a:r>
            <a:r>
              <a:rPr lang="en-US" dirty="0">
                <a:hlinkClick r:id="rId3"/>
              </a:rPr>
              <a:t>http://</a:t>
            </a:r>
            <a:r>
              <a:rPr lang="en-US" dirty="0" smtClean="0">
                <a:hlinkClick r:id="rId3"/>
              </a:rPr>
              <a:t>www.ijern.com/journal/June-2013/42.pdf</a:t>
            </a:r>
            <a:endParaRPr lang="en-US" dirty="0" smtClean="0"/>
          </a:p>
          <a:p>
            <a:r>
              <a:rPr lang="en-US" dirty="0">
                <a:hlinkClick r:id="rId4" action="ppaction://hlinkfile"/>
              </a:rPr>
              <a:t>file:///C:/</a:t>
            </a:r>
            <a:r>
              <a:rPr lang="en-US" dirty="0" smtClean="0">
                <a:hlinkClick r:id="rId4" action="ppaction://hlinkfile"/>
              </a:rPr>
              <a:t>Users/Lenovo/Downloads/SSRN-id4220413.pdf</a:t>
            </a:r>
            <a:endParaRPr lang="en-US" dirty="0" smtClean="0"/>
          </a:p>
          <a:p>
            <a:r>
              <a:rPr lang="en-US" dirty="0">
                <a:hlinkClick r:id="rId5"/>
              </a:rPr>
              <a:t>http://</a:t>
            </a:r>
            <a:r>
              <a:rPr lang="en-US" dirty="0" smtClean="0">
                <a:hlinkClick r:id="rId5"/>
              </a:rPr>
              <a:t>202.83.167.189/index.php/Nucleus/article/view/295/254</a:t>
            </a:r>
            <a:endParaRPr lang="en-US" dirty="0" smtClean="0"/>
          </a:p>
          <a:p>
            <a:endParaRPr lang="en-US" dirty="0"/>
          </a:p>
        </p:txBody>
      </p:sp>
    </p:spTree>
    <p:extLst>
      <p:ext uri="{BB962C8B-B14F-4D97-AF65-F5344CB8AC3E}">
        <p14:creationId xmlns:p14="http://schemas.microsoft.com/office/powerpoint/2010/main" val="2822818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effectLst/>
              </a:rPr>
              <a:t>Introduction</a:t>
            </a:r>
            <a:endParaRPr lang="en-US" dirty="0"/>
          </a:p>
        </p:txBody>
      </p:sp>
      <p:sp>
        <p:nvSpPr>
          <p:cNvPr id="3" name="Content Placeholder 2"/>
          <p:cNvSpPr>
            <a:spLocks noGrp="1"/>
          </p:cNvSpPr>
          <p:nvPr>
            <p:ph idx="1"/>
          </p:nvPr>
        </p:nvSpPr>
        <p:spPr/>
        <p:txBody>
          <a:bodyPr/>
          <a:lstStyle/>
          <a:p>
            <a:r>
              <a:rPr lang="en-US" dirty="0"/>
              <a:t>Safe food is the basic requirement of everyone for having a healthy and balanced life. Our health is directly related with the nutrients we take through our daily diet. Food safety has become a major health concern in today’s life. According to the World Health Organization (WHO) report, food borne diseases are a growing issue for all societies leading towards many common challenges regarding food safety and human health</a:t>
            </a:r>
          </a:p>
        </p:txBody>
      </p:sp>
    </p:spTree>
    <p:extLst>
      <p:ext uri="{BB962C8B-B14F-4D97-AF65-F5344CB8AC3E}">
        <p14:creationId xmlns:p14="http://schemas.microsoft.com/office/powerpoint/2010/main" val="2466455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Food borne illnesses are </a:t>
            </a:r>
            <a:r>
              <a:rPr lang="en-US" dirty="0" err="1"/>
              <a:t>apotential</a:t>
            </a:r>
            <a:r>
              <a:rPr lang="en-US" dirty="0"/>
              <a:t> threat and key challenge in developing countries [2]. WHO has reported that more than 200 diseases are caused by unhygienic food [3]. Human health is adversely affected due to biological, chemical and physical hazards [4]. These hazards are mostly caused due to lack of personal hygiene, improper handling and storage of food, improper washing of food processing equipment and poor system of food transportation and distribution </a:t>
            </a:r>
            <a:r>
              <a:rPr lang="en-US" dirty="0" smtClean="0"/>
              <a:t>facilities</a:t>
            </a:r>
            <a:endParaRPr lang="en-US" dirty="0"/>
          </a:p>
        </p:txBody>
      </p:sp>
    </p:spTree>
    <p:extLst>
      <p:ext uri="{BB962C8B-B14F-4D97-AF65-F5344CB8AC3E}">
        <p14:creationId xmlns:p14="http://schemas.microsoft.com/office/powerpoint/2010/main" val="593695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Food safety management systems are specifically designed to control the food safety hazards related to food products [7]. Different food safety and quality standards including British Retail Consortium (BRC), Hazard Analysis Critical Control Point (HACCP), ISO 22000, Safety Quality Food (SQF), and International Food Standard (IFS) to name a few, were designed by different organizations. These standards have international acceptance to control procedures, processes, activities and resources consorting to the requirements of these standards. Implementation and maintenance of these systems depend upon four factors: (1) education and training, (2) commitment, (3) external pressure and (4) resources’ availability</a:t>
            </a:r>
          </a:p>
        </p:txBody>
      </p:sp>
    </p:spTree>
    <p:extLst>
      <p:ext uri="{BB962C8B-B14F-4D97-AF65-F5344CB8AC3E}">
        <p14:creationId xmlns:p14="http://schemas.microsoft.com/office/powerpoint/2010/main" val="1403370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International Organization for Standardization (ISO) developed the food safety management system standard (ISO 22000) which has been developed for all types of organizations, to help the organizations for identification and prevention of food safety hazards [9]. But the implementation of food safety management systems (FSMS) is impeded by many factors including lack of </a:t>
            </a:r>
            <a:r>
              <a:rPr lang="en-US" dirty="0" err="1"/>
              <a:t>training,large</a:t>
            </a:r>
            <a:r>
              <a:rPr lang="en-US" dirty="0"/>
              <a:t> numbers of products, lack of motivation, size of company and lack of management commitment [10, 11]. This international standard specifies the requirements of interactive communication, system </a:t>
            </a:r>
            <a:r>
              <a:rPr lang="en-US" dirty="0" err="1"/>
              <a:t>management,prerequisite</a:t>
            </a:r>
            <a:r>
              <a:rPr lang="en-US" dirty="0"/>
              <a:t> programs and HACCP principles to ensure food safety</a:t>
            </a:r>
          </a:p>
        </p:txBody>
      </p:sp>
    </p:spTree>
    <p:extLst>
      <p:ext uri="{BB962C8B-B14F-4D97-AF65-F5344CB8AC3E}">
        <p14:creationId xmlns:p14="http://schemas.microsoft.com/office/powerpoint/2010/main" val="661152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a:bodyPr>
          <a:lstStyle/>
          <a:p>
            <a:r>
              <a:rPr lang="en-US" sz="2800" dirty="0">
                <a:effectLst/>
              </a:rPr>
              <a:t>Summary and comparison among different food safety management systems</a:t>
            </a:r>
            <a:endParaRPr lang="en-US" sz="2800" dirty="0"/>
          </a:p>
        </p:txBody>
      </p:sp>
      <p:pic>
        <p:nvPicPr>
          <p:cNvPr id="4" name="Content Placeholder 3"/>
          <p:cNvPicPr>
            <a:picLocks noGrp="1" noChangeAspect="1"/>
          </p:cNvPicPr>
          <p:nvPr>
            <p:ph idx="1"/>
          </p:nvPr>
        </p:nvPicPr>
        <p:blipFill>
          <a:blip r:embed="rId2"/>
          <a:stretch>
            <a:fillRect/>
          </a:stretch>
        </p:blipFill>
        <p:spPr>
          <a:xfrm>
            <a:off x="533400" y="2209800"/>
            <a:ext cx="8229600" cy="4000710"/>
          </a:xfrm>
          <a:prstGeom prst="rect">
            <a:avLst/>
          </a:prstGeom>
        </p:spPr>
      </p:pic>
    </p:spTree>
    <p:extLst>
      <p:ext uri="{BB962C8B-B14F-4D97-AF65-F5344CB8AC3E}">
        <p14:creationId xmlns:p14="http://schemas.microsoft.com/office/powerpoint/2010/main" val="489061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effectLst/>
              </a:rPr>
              <a:t>Implementation </a:t>
            </a:r>
            <a:r>
              <a:rPr lang="en-US" sz="2800" dirty="0">
                <a:effectLst/>
              </a:rPr>
              <a:t>Framework of ISO 22000 Food Safety Management System</a:t>
            </a:r>
            <a:endParaRPr lang="en-US" sz="2800" dirty="0"/>
          </a:p>
        </p:txBody>
      </p:sp>
      <p:sp>
        <p:nvSpPr>
          <p:cNvPr id="3" name="Content Placeholder 2"/>
          <p:cNvSpPr>
            <a:spLocks noGrp="1"/>
          </p:cNvSpPr>
          <p:nvPr>
            <p:ph idx="1"/>
          </p:nvPr>
        </p:nvSpPr>
        <p:spPr/>
        <p:txBody>
          <a:bodyPr/>
          <a:lstStyle/>
          <a:p>
            <a:r>
              <a:rPr lang="en-US" dirty="0"/>
              <a:t>Food safety management system ISO 22000 is a tool that provides continuous improvement to ensure food safety. This standard is based on Deming cycle (PDCA) of continuous </a:t>
            </a:r>
            <a:r>
              <a:rPr lang="en-US" dirty="0" err="1"/>
              <a:t>improvementas</a:t>
            </a:r>
            <a:r>
              <a:rPr lang="en-US" dirty="0"/>
              <a:t> shown in Fig. 2[22]. Implementation of this standard reduces the errors, products rejection and complaints of customers</a:t>
            </a:r>
          </a:p>
        </p:txBody>
      </p:sp>
    </p:spTree>
    <p:extLst>
      <p:ext uri="{BB962C8B-B14F-4D97-AF65-F5344CB8AC3E}">
        <p14:creationId xmlns:p14="http://schemas.microsoft.com/office/powerpoint/2010/main" val="962863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effectLst/>
              </a:rPr>
              <a:t>Implementation framework </a:t>
            </a:r>
            <a:r>
              <a:rPr lang="en-US" b="0" dirty="0" smtClean="0">
                <a:effectLst/>
              </a:rPr>
              <a:t/>
            </a:r>
            <a:br>
              <a:rPr lang="en-US" b="0" dirty="0" smtClean="0">
                <a:effectLst/>
              </a:rPr>
            </a:br>
            <a:r>
              <a:rPr lang="en-US" b="0" dirty="0" smtClean="0">
                <a:effectLst/>
              </a:rPr>
              <a:t>of </a:t>
            </a:r>
            <a:r>
              <a:rPr lang="en-US" b="0" dirty="0">
                <a:effectLst/>
              </a:rPr>
              <a:t>ISO 22000 FSMS</a:t>
            </a:r>
            <a:endParaRPr lang="en-US" dirty="0"/>
          </a:p>
        </p:txBody>
      </p:sp>
      <p:pic>
        <p:nvPicPr>
          <p:cNvPr id="4" name="Content Placeholder 3"/>
          <p:cNvPicPr>
            <a:picLocks noGrp="1" noChangeAspect="1"/>
          </p:cNvPicPr>
          <p:nvPr>
            <p:ph idx="1"/>
          </p:nvPr>
        </p:nvPicPr>
        <p:blipFill>
          <a:blip r:embed="rId2"/>
          <a:stretch>
            <a:fillRect/>
          </a:stretch>
        </p:blipFill>
        <p:spPr>
          <a:xfrm>
            <a:off x="457200" y="1524000"/>
            <a:ext cx="7940728" cy="4206605"/>
          </a:xfrm>
          <a:prstGeom prst="rect">
            <a:avLst/>
          </a:prstGeom>
        </p:spPr>
      </p:pic>
    </p:spTree>
    <p:extLst>
      <p:ext uri="{BB962C8B-B14F-4D97-AF65-F5344CB8AC3E}">
        <p14:creationId xmlns:p14="http://schemas.microsoft.com/office/powerpoint/2010/main" val="1421302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The proposed implementation framework of ISO 22000 food safety management system is helpful for </a:t>
            </a:r>
            <a:r>
              <a:rPr lang="en-US" dirty="0" smtClean="0"/>
              <a:t>small </a:t>
            </a:r>
            <a:r>
              <a:rPr lang="en-US" dirty="0"/>
              <a:t>organizations to identify the basic requirements. Before the implementation of PDCA, basic general requirements are fulfilled including (</a:t>
            </a:r>
            <a:r>
              <a:rPr lang="en-US" dirty="0" err="1"/>
              <a:t>i</a:t>
            </a:r>
            <a:r>
              <a:rPr lang="en-US" dirty="0"/>
              <a:t>) defining organizational aims, (ii) development of ISO 22000 requirements, (iii) organization of food safety management system team and (iv) identification of gap between current food system and requirements of ISO 22000. Basic principles and objectives should be followed to improve the system and product safety. By employing PDCA for the implementation of food management safety system (Fig. 2) can ensure improvement in customer satisfaction</a:t>
            </a:r>
          </a:p>
        </p:txBody>
      </p:sp>
    </p:spTree>
    <p:extLst>
      <p:ext uri="{BB962C8B-B14F-4D97-AF65-F5344CB8AC3E}">
        <p14:creationId xmlns:p14="http://schemas.microsoft.com/office/powerpoint/2010/main" val="28989125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230</TotalTime>
  <Words>980</Words>
  <Application>Microsoft Office PowerPoint</Application>
  <PresentationFormat>On-screen Show (4:3)</PresentationFormat>
  <Paragraphs>34</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Book Antiqua</vt:lpstr>
      <vt:lpstr>Calibri</vt:lpstr>
      <vt:lpstr>Lucida Sans</vt:lpstr>
      <vt:lpstr>Wingdings</vt:lpstr>
      <vt:lpstr>Wingdings 2</vt:lpstr>
      <vt:lpstr>Wingdings 3</vt:lpstr>
      <vt:lpstr>Apex</vt:lpstr>
      <vt:lpstr>THE ISO 22000 FOOD SAFETY MANAGEMENT SYSTEM</vt:lpstr>
      <vt:lpstr>Introduction</vt:lpstr>
      <vt:lpstr>PowerPoint Presentation</vt:lpstr>
      <vt:lpstr>PowerPoint Presentation</vt:lpstr>
      <vt:lpstr>PowerPoint Presentation</vt:lpstr>
      <vt:lpstr>Summary and comparison among different food safety management systems</vt:lpstr>
      <vt:lpstr>Implementation Framework of ISO 22000 Food Safety Management System</vt:lpstr>
      <vt:lpstr>Implementation framework  of ISO 22000 FSMS</vt:lpstr>
      <vt:lpstr>PowerPoint Presentation</vt:lpstr>
      <vt:lpstr>Plan</vt:lpstr>
      <vt:lpstr>Plan</vt:lpstr>
      <vt:lpstr>Do</vt:lpstr>
      <vt:lpstr>Do</vt:lpstr>
      <vt:lpstr>Check</vt:lpstr>
      <vt:lpstr>Check</vt:lpstr>
      <vt:lpstr>Act</vt:lpstr>
      <vt:lpstr>Act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STANDARDS</dc:title>
  <dc:creator>Supattra</dc:creator>
  <cp:lastModifiedBy>Lenovo</cp:lastModifiedBy>
  <cp:revision>60</cp:revision>
  <dcterms:created xsi:type="dcterms:W3CDTF">2022-12-18T10:49:53Z</dcterms:created>
  <dcterms:modified xsi:type="dcterms:W3CDTF">2022-12-20T02:07:58Z</dcterms:modified>
</cp:coreProperties>
</file>