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65" r:id="rId8"/>
    <p:sldId id="266" r:id="rId9"/>
    <p:sldId id="267" r:id="rId10"/>
    <p:sldId id="269" r:id="rId11"/>
    <p:sldId id="270" r:id="rId12"/>
    <p:sldId id="271" r:id="rId13"/>
    <p:sldId id="272" r:id="rId14"/>
    <p:sldId id="273" r:id="rId15"/>
    <p:sldId id="257" r:id="rId16"/>
    <p:sldId id="258" r:id="rId17"/>
    <p:sldId id="268" r:id="rId18"/>
    <p:sldId id="274" r:id="rId19"/>
    <p:sldId id="275" r:id="rId20"/>
    <p:sldId id="276" r:id="rId21"/>
    <p:sldId id="280" r:id="rId22"/>
    <p:sldId id="277" r:id="rId23"/>
    <p:sldId id="278" r:id="rId24"/>
    <p:sldId id="279" r:id="rId25"/>
    <p:sldId id="281" r:id="rId26"/>
    <p:sldId id="282" r:id="rId27"/>
    <p:sldId id="283" r:id="rId28"/>
    <p:sldId id="284" r:id="rId29"/>
    <p:sldId id="285" r:id="rId30"/>
    <p:sldId id="25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2C220AC-373D-4937-85D1-7D1E0280CA63}" type="datetimeFigureOut">
              <a:rPr lang="en-US" smtClean="0"/>
              <a:t>12/20/2022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BB0B46F-0FFD-41AD-AD41-7F72BDC1ABD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C220AC-373D-4937-85D1-7D1E0280CA6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C220AC-373D-4937-85D1-7D1E0280CA6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C220AC-373D-4937-85D1-7D1E0280CA6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C220AC-373D-4937-85D1-7D1E0280CA63}" type="datetimeFigureOut">
              <a:rPr lang="en-US" smtClean="0"/>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BB0B46F-0FFD-41AD-AD41-7F72BDC1ABD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C220AC-373D-4937-85D1-7D1E0280CA6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2C220AC-373D-4937-85D1-7D1E0280CA63}" type="datetimeFigureOut">
              <a:rPr lang="en-US" smtClean="0"/>
              <a:t>12/20/2022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C220AC-373D-4937-85D1-7D1E0280CA63}" type="datetimeFigureOut">
              <a:rPr lang="en-US" smtClean="0"/>
              <a:t>12/20/2022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C220AC-373D-4937-85D1-7D1E0280CA63}" type="datetimeFigureOut">
              <a:rPr lang="en-US" smtClean="0"/>
              <a:t>12/20/2022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2C220AC-373D-4937-85D1-7D1E0280CA6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C220AC-373D-4937-85D1-7D1E0280CA63}" type="datetimeFigureOut">
              <a:rPr lang="en-US" smtClean="0"/>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B0B46F-0FFD-41AD-AD41-7F72BDC1ABD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2C220AC-373D-4937-85D1-7D1E0280CA63}" type="datetimeFigureOut">
              <a:rPr lang="en-US" smtClean="0"/>
              <a:t>12/20/2022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BB0B46F-0FFD-41AD-AD41-7F72BDC1ABD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PRODUCT STANDARDS</a:t>
            </a:r>
          </a:p>
        </p:txBody>
      </p:sp>
      <p:sp>
        <p:nvSpPr>
          <p:cNvPr id="3" name="Subtitle 2"/>
          <p:cNvSpPr>
            <a:spLocks noGrp="1"/>
          </p:cNvSpPr>
          <p:nvPr>
            <p:ph type="subTitle" idx="1"/>
          </p:nvPr>
        </p:nvSpPr>
        <p:spPr/>
        <p:txBody>
          <a:bodyPr>
            <a:normAutofit fontScale="92500"/>
          </a:bodyPr>
          <a:lstStyle/>
          <a:p>
            <a:r>
              <a:rPr lang="en-US" dirty="0" err="1" smtClean="0"/>
              <a:t>Asst.Peof.Dr.Supattra</a:t>
            </a:r>
            <a:r>
              <a:rPr lang="en-US" dirty="0" smtClean="0"/>
              <a:t> </a:t>
            </a:r>
            <a:r>
              <a:rPr lang="en-US" dirty="0" err="1" smtClean="0"/>
              <a:t>Pranee</a:t>
            </a:r>
            <a:endParaRPr lang="en-US" dirty="0" smtClean="0"/>
          </a:p>
          <a:p>
            <a:r>
              <a:rPr lang="en-US" dirty="0" smtClean="0"/>
              <a:t>College of Innovation and Management</a:t>
            </a:r>
          </a:p>
          <a:p>
            <a:r>
              <a:rPr lang="en-US" dirty="0" err="1" smtClean="0"/>
              <a:t>Suan</a:t>
            </a:r>
            <a:r>
              <a:rPr lang="en-US" dirty="0" smtClean="0"/>
              <a:t> </a:t>
            </a:r>
            <a:r>
              <a:rPr lang="en-US" dirty="0" err="1" smtClean="0"/>
              <a:t>Sunandha</a:t>
            </a:r>
            <a:r>
              <a:rPr lang="en-US" dirty="0" smtClean="0"/>
              <a:t> </a:t>
            </a:r>
            <a:r>
              <a:rPr lang="en-US" dirty="0" err="1" smtClean="0"/>
              <a:t>Rajabhat</a:t>
            </a:r>
            <a:r>
              <a:rPr lang="en-US" dirty="0" smtClean="0"/>
              <a:t> University</a:t>
            </a:r>
          </a:p>
          <a:p>
            <a:endParaRPr lang="en-US" dirty="0"/>
          </a:p>
        </p:txBody>
      </p:sp>
      <p:sp>
        <p:nvSpPr>
          <p:cNvPr id="4" name="Rectangle 3"/>
          <p:cNvSpPr/>
          <p:nvPr/>
        </p:nvSpPr>
        <p:spPr>
          <a:xfrm>
            <a:off x="443948" y="5943600"/>
            <a:ext cx="8305800" cy="369332"/>
          </a:xfrm>
          <a:prstGeom prst="rect">
            <a:avLst/>
          </a:prstGeom>
        </p:spPr>
        <p:txBody>
          <a:bodyPr wrap="square">
            <a:spAutoFit/>
          </a:bodyPr>
          <a:lstStyle/>
          <a:p>
            <a:pPr algn="ctr"/>
            <a:r>
              <a:rPr lang="en-US" dirty="0" smtClean="0"/>
              <a:t>https://www.researchgate.net/publication/301091277_Product_Standards</a:t>
            </a:r>
            <a:endParaRPr lang="en-US" dirty="0"/>
          </a:p>
        </p:txBody>
      </p:sp>
    </p:spTree>
    <p:extLst>
      <p:ext uri="{BB962C8B-B14F-4D97-AF65-F5344CB8AC3E}">
        <p14:creationId xmlns:p14="http://schemas.microsoft.com/office/powerpoint/2010/main" val="2515660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229600" cy="1143000"/>
          </a:xfrm>
        </p:spPr>
        <p:txBody>
          <a:bodyPr>
            <a:normAutofit fontScale="90000"/>
          </a:bodyPr>
          <a:lstStyle/>
          <a:p>
            <a:r>
              <a:rPr lang="en-US" dirty="0"/>
              <a:t>Proliferation and Growing Importance of Product Standards</a:t>
            </a:r>
          </a:p>
        </p:txBody>
      </p:sp>
    </p:spTree>
    <p:extLst>
      <p:ext uri="{BB962C8B-B14F-4D97-AF65-F5344CB8AC3E}">
        <p14:creationId xmlns:p14="http://schemas.microsoft.com/office/powerpoint/2010/main" val="76883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Product standards represent an important and constantly growing set of regulatory measures that have potential effects on trade. The available evidence suggests that these standards cover all sectors, from simple agricultural products (</a:t>
            </a:r>
            <a:r>
              <a:rPr lang="en-US" dirty="0" err="1"/>
              <a:t>Disdier</a:t>
            </a:r>
            <a:r>
              <a:rPr lang="en-US" dirty="0"/>
              <a:t>, </a:t>
            </a:r>
            <a:r>
              <a:rPr lang="en-US" dirty="0" err="1"/>
              <a:t>Fontagné</a:t>
            </a:r>
            <a:r>
              <a:rPr lang="en-US" dirty="0"/>
              <a:t>, and </a:t>
            </a:r>
            <a:r>
              <a:rPr lang="en-US" dirty="0" err="1"/>
              <a:t>Mimouni</a:t>
            </a:r>
            <a:r>
              <a:rPr lang="en-US" dirty="0"/>
              <a:t> 2008) to the most complex electronic goods (</a:t>
            </a:r>
            <a:r>
              <a:rPr lang="en-US" dirty="0" err="1"/>
              <a:t>Moenius</a:t>
            </a:r>
            <a:r>
              <a:rPr lang="en-US" dirty="0"/>
              <a:t> 2007). Many countries produce their own standards but are also increasingly involved in efforts aimed at regional or international standardization. Before looking in more detail at the regional dimension of standards and their trade effects, it is useful to get an idea of the phenomenon’s extent and development over recent years through a few stylized facts:</a:t>
            </a:r>
          </a:p>
        </p:txBody>
      </p:sp>
    </p:spTree>
    <p:extLst>
      <p:ext uri="{BB962C8B-B14F-4D97-AF65-F5344CB8AC3E}">
        <p14:creationId xmlns:p14="http://schemas.microsoft.com/office/powerpoint/2010/main" val="1609896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The International Organization for Standardization comprises 3,000 working groups and committees. • The ISO has issued about 15,000 international standards (WTO 2005). • A survey of national product standards in a selection of member countries of the </a:t>
            </a:r>
            <a:r>
              <a:rPr lang="en-US" dirty="0" err="1"/>
              <a:t>Organisation</a:t>
            </a:r>
            <a:r>
              <a:rPr lang="en-US" dirty="0"/>
              <a:t> for Economic Co-operation and Development (OECD) identified a total of nearly 300,000 documents (</a:t>
            </a:r>
            <a:r>
              <a:rPr lang="en-US" dirty="0" err="1"/>
              <a:t>Moenius</a:t>
            </a:r>
            <a:r>
              <a:rPr lang="en-US" dirty="0"/>
              <a:t> 2005). The </a:t>
            </a:r>
            <a:r>
              <a:rPr lang="en-US" dirty="0" err="1"/>
              <a:t>Perinorm</a:t>
            </a:r>
            <a:r>
              <a:rPr lang="en-US" dirty="0"/>
              <a:t> database on which </a:t>
            </a:r>
            <a:r>
              <a:rPr lang="en-US" dirty="0" err="1"/>
              <a:t>Moenius</a:t>
            </a:r>
            <a:r>
              <a:rPr lang="en-US" dirty="0"/>
              <a:t> drew contains about 650,000 standards from 21 countries (WTO 2005). • In 1975 there were only 20 Europe-wide standards, but by 1999 the number had grown to 5,500 (</a:t>
            </a:r>
            <a:r>
              <a:rPr lang="en-US" dirty="0" err="1"/>
              <a:t>Moenius</a:t>
            </a:r>
            <a:r>
              <a:rPr lang="en-US" dirty="0"/>
              <a:t> 2005). • The number of Europe-wide standards in the agricultural and textiles and clothing sectors grew at a rate of nearly 20 percent per year over the period 1995–2003 (Shepherd 2006)</a:t>
            </a:r>
          </a:p>
        </p:txBody>
      </p:sp>
    </p:spTree>
    <p:extLst>
      <p:ext uri="{BB962C8B-B14F-4D97-AF65-F5344CB8AC3E}">
        <p14:creationId xmlns:p14="http://schemas.microsoft.com/office/powerpoint/2010/main" val="3631098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67000"/>
            <a:ext cx="8229600" cy="1143000"/>
          </a:xfrm>
        </p:spPr>
        <p:txBody>
          <a:bodyPr>
            <a:normAutofit fontScale="90000"/>
          </a:bodyPr>
          <a:lstStyle/>
          <a:p>
            <a:r>
              <a:rPr lang="en-US" dirty="0"/>
              <a:t>Designing and Implementing Product Standards</a:t>
            </a:r>
          </a:p>
        </p:txBody>
      </p:sp>
    </p:spTree>
    <p:extLst>
      <p:ext uri="{BB962C8B-B14F-4D97-AF65-F5344CB8AC3E}">
        <p14:creationId xmlns:p14="http://schemas.microsoft.com/office/powerpoint/2010/main" val="196894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Given the role that standards play in the economy, they should be set up to promote the desired social </a:t>
            </a:r>
            <a:r>
              <a:rPr lang="en-US" dirty="0" smtClean="0"/>
              <a:t>objectives</a:t>
            </a:r>
            <a:endParaRPr lang="en-US" dirty="0"/>
          </a:p>
          <a:p>
            <a:r>
              <a:rPr lang="en-US" dirty="0"/>
              <a:t>while minimizing costs to the extent possible. Standards may be mandatory or voluntary. Mandatory standards (also referred to as technical regulations) must be met by firms as a matter of law, and penalties are set for nonconforming products. Compliance with voluntary standards remains a matter of commercial choice for individual firms. In practice, both types of standards exist side by side, although the bulk of standards-related activity in most countries now consists of voluntary standards. Mandatory standards tend to be mostly confined to core public health and consumer safety areas, such as requirements governing food and medicines. This coexistence is also apparent at the regional level—for example, in the European Union’s (EU) “New Approach” to harmonization. (See European Commission 2000 and WTO 2005 for a discussion.)</a:t>
            </a:r>
          </a:p>
        </p:txBody>
      </p:sp>
    </p:spTree>
    <p:extLst>
      <p:ext uri="{BB962C8B-B14F-4D97-AF65-F5344CB8AC3E}">
        <p14:creationId xmlns:p14="http://schemas.microsoft.com/office/powerpoint/2010/main" val="1159452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17" y="274638"/>
            <a:ext cx="8885583" cy="1143000"/>
          </a:xfrm>
        </p:spPr>
        <p:txBody>
          <a:bodyPr>
            <a:normAutofit fontScale="90000"/>
          </a:bodyPr>
          <a:lstStyle/>
          <a:p>
            <a:r>
              <a:rPr lang="en-US" b="0" dirty="0">
                <a:effectLst/>
              </a:rPr>
              <a:t>Elements of a Standards Infrastructure</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503082"/>
            <a:ext cx="7924800" cy="456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82217" y="6176088"/>
            <a:ext cx="8991600" cy="646331"/>
          </a:xfrm>
          <a:prstGeom prst="rect">
            <a:avLst/>
          </a:prstGeom>
        </p:spPr>
        <p:txBody>
          <a:bodyPr wrap="square">
            <a:spAutoFit/>
          </a:bodyPr>
          <a:lstStyle/>
          <a:p>
            <a:r>
              <a:rPr lang="en-US" sz="1200" dirty="0" smtClean="0"/>
              <a:t>Source: </a:t>
            </a:r>
            <a:r>
              <a:rPr lang="en-US" sz="1200" dirty="0" err="1" smtClean="0"/>
              <a:t>Sanetra</a:t>
            </a:r>
            <a:r>
              <a:rPr lang="en-US" sz="1200" dirty="0" smtClean="0"/>
              <a:t> and </a:t>
            </a:r>
            <a:r>
              <a:rPr lang="en-US" sz="1200" dirty="0" err="1" smtClean="0"/>
              <a:t>Marbán</a:t>
            </a:r>
            <a:r>
              <a:rPr lang="en-US" sz="1200" dirty="0" smtClean="0"/>
              <a:t> 2007.Note: The figure represents the infrastructure in developed countries. Accordingly, the term “national” infrastructure is used, but in practice, although all </a:t>
            </a:r>
            <a:r>
              <a:rPr lang="en-US" sz="1200" dirty="0" err="1" smtClean="0"/>
              <a:t>theelements</a:t>
            </a:r>
            <a:r>
              <a:rPr lang="en-US" sz="1200" dirty="0" smtClean="0"/>
              <a:t> of the standards infrastructure are necessary, functions can sometimes be distributed among </a:t>
            </a:r>
            <a:r>
              <a:rPr lang="en-US" sz="1200" dirty="0" err="1" smtClean="0"/>
              <a:t>countri</a:t>
            </a:r>
            <a:endParaRPr lang="en-US" sz="1200" dirty="0"/>
          </a:p>
        </p:txBody>
      </p:sp>
    </p:spTree>
    <p:extLst>
      <p:ext uri="{BB962C8B-B14F-4D97-AF65-F5344CB8AC3E}">
        <p14:creationId xmlns:p14="http://schemas.microsoft.com/office/powerpoint/2010/main" val="4262478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90800"/>
            <a:ext cx="8229600" cy="1143000"/>
          </a:xfrm>
        </p:spPr>
        <p:txBody>
          <a:bodyPr>
            <a:normAutofit fontScale="90000"/>
          </a:bodyPr>
          <a:lstStyle/>
          <a:p>
            <a:r>
              <a:rPr lang="en-US" dirty="0"/>
              <a:t>Regional and International Dimensions of Standardization</a:t>
            </a:r>
          </a:p>
        </p:txBody>
      </p:sp>
    </p:spTree>
    <p:extLst>
      <p:ext uri="{BB962C8B-B14F-4D97-AF65-F5344CB8AC3E}">
        <p14:creationId xmlns:p14="http://schemas.microsoft.com/office/powerpoint/2010/main" val="49729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 rationales for standards discussed above also apply in a cross-border setting. Asymmetries of information </a:t>
            </a:r>
            <a:r>
              <a:rPr lang="en-US" dirty="0" err="1"/>
              <a:t>betweenconsumers</a:t>
            </a:r>
            <a:r>
              <a:rPr lang="en-US" dirty="0"/>
              <a:t> and producers are even more serious in a traded-goods context because of the ineffectiveness on the international plane of signaling mechanisms that work domestically, such as firm reputations built up over a long period. In addition, a number of important public policy goals—concerning environmental protection, for example— are now recognized as having regional and even global dimensions. In these and other areas, countries are increasingly keen to cooperate on standards, at least to some extent, at the transnational level, through PTAs or the WTO.</a:t>
            </a:r>
          </a:p>
        </p:txBody>
      </p:sp>
    </p:spTree>
    <p:extLst>
      <p:ext uri="{BB962C8B-B14F-4D97-AF65-F5344CB8AC3E}">
        <p14:creationId xmlns:p14="http://schemas.microsoft.com/office/powerpoint/2010/main" val="3392983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ISO is just one among many transnational entities that issue standards. It is a network of national standards institutes, and, in keeping with the private-law character of many of these institutes, it is a nongovernmental organization. Its standards are, accordingly, private and voluntary.</a:t>
            </a:r>
          </a:p>
        </p:txBody>
      </p:sp>
    </p:spTree>
    <p:extLst>
      <p:ext uri="{BB962C8B-B14F-4D97-AF65-F5344CB8AC3E}">
        <p14:creationId xmlns:p14="http://schemas.microsoft.com/office/powerpoint/2010/main" val="2913763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Another example of international standardization is the Codex </a:t>
            </a:r>
            <a:r>
              <a:rPr lang="en-US" dirty="0" err="1"/>
              <a:t>Alimentarius</a:t>
            </a:r>
            <a:r>
              <a:rPr lang="en-US" dirty="0"/>
              <a:t> Commission, a public organization created as a joint venture between the World Health Organization (WHO) and the Food and Agriculture Organization of the United Nations (FAO). Unlike the ISO, the commission deals with only one area of standardization, food safety.4 Although its standards do not have direct legal force, they serve as the basis for legally binding rules in many countries (see box 10.3, below).</a:t>
            </a:r>
          </a:p>
        </p:txBody>
      </p:sp>
    </p:spTree>
    <p:extLst>
      <p:ext uri="{BB962C8B-B14F-4D97-AF65-F5344CB8AC3E}">
        <p14:creationId xmlns:p14="http://schemas.microsoft.com/office/powerpoint/2010/main" val="415908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143000"/>
          </a:xfrm>
        </p:spPr>
        <p:txBody>
          <a:bodyPr>
            <a:normAutofit fontScale="90000"/>
          </a:bodyPr>
          <a:lstStyle/>
          <a:p>
            <a:r>
              <a:rPr lang="en-US" dirty="0"/>
              <a:t>Product Standards and Trade: An Overview</a:t>
            </a:r>
          </a:p>
        </p:txBody>
      </p:sp>
    </p:spTree>
    <p:extLst>
      <p:ext uri="{BB962C8B-B14F-4D97-AF65-F5344CB8AC3E}">
        <p14:creationId xmlns:p14="http://schemas.microsoft.com/office/powerpoint/2010/main" val="3489737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In addition to international structures such as the ISO and the Codex </a:t>
            </a:r>
            <a:r>
              <a:rPr lang="en-US" dirty="0" err="1"/>
              <a:t>Alimentarius</a:t>
            </a:r>
            <a:r>
              <a:rPr lang="en-US" dirty="0"/>
              <a:t> Commission, some regional bodies deal with standardization. Among them is CEN, which has a </a:t>
            </a:r>
            <a:r>
              <a:rPr lang="en-US" dirty="0" err="1"/>
              <a:t>regionwide</a:t>
            </a:r>
            <a:r>
              <a:rPr lang="en-US" dirty="0"/>
              <a:t> standardization function in the EU. Its members are the national standards bodies of 30 European countries; CEN itself is a private nonprofit organization. Although the standards CEN issues are voluntary, member organizations are required to issue its standards as national standards and to withdraw any inconsistent national standards. CEN’s standards are therefore often referred to as being “European standards” or “harmonized European standards” because they are expected to apply with equal force in all member countries.</a:t>
            </a:r>
          </a:p>
        </p:txBody>
      </p:sp>
    </p:spTree>
    <p:extLst>
      <p:ext uri="{BB962C8B-B14F-4D97-AF65-F5344CB8AC3E}">
        <p14:creationId xmlns:p14="http://schemas.microsoft.com/office/powerpoint/2010/main" val="2569612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0"/>
            <a:ext cx="8229600" cy="1143000"/>
          </a:xfrm>
        </p:spPr>
        <p:txBody>
          <a:bodyPr/>
          <a:lstStyle/>
          <a:p>
            <a:r>
              <a:rPr lang="en-US" dirty="0"/>
              <a:t>Cost Effects of Standards</a:t>
            </a:r>
          </a:p>
        </p:txBody>
      </p:sp>
    </p:spTree>
    <p:extLst>
      <p:ext uri="{BB962C8B-B14F-4D97-AF65-F5344CB8AC3E}">
        <p14:creationId xmlns:p14="http://schemas.microsoft.com/office/powerpoint/2010/main" val="682963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Policy makers need to be aware of the costs entailed by standards and of their potential to distort regional and global trade relations. The implementation of standards policies might lead to discrimination between national and foreign suppliers or between different categories of foreign suppliers. From the point of view of foreign exporters, product standards in an importing country can sometimes represent an additional source of costs (</a:t>
            </a:r>
            <a:r>
              <a:rPr lang="en-US" dirty="0" err="1"/>
              <a:t>Maskus</a:t>
            </a:r>
            <a:r>
              <a:rPr lang="en-US" dirty="0"/>
              <a:t>, </a:t>
            </a:r>
            <a:r>
              <a:rPr lang="en-US" dirty="0" err="1"/>
              <a:t>Otsuki</a:t>
            </a:r>
            <a:r>
              <a:rPr lang="en-US" dirty="0"/>
              <a:t>, and Wilson 2005). Moreover, even though national standards may be legitimate, their multiplicity and diversity can mean duplication of market access costs that may be inefficient from a global perspective. These effects can put foreign competitors at a disadvantage and generate— intentionally or not—a form of protection for domestic industries.5 Coordination among countries in implementing their standards policies may yield harmonized policies, reducing the cost of market access while preserving regulatory objectives. A potential difficulty with this kind of coordination—discussed in more detail below—is its assumption that it is optimal for the same standard to apply across a wide range of countries. In fact, however, different economic and social conditions may call for different standards</a:t>
            </a:r>
          </a:p>
        </p:txBody>
      </p:sp>
    </p:spTree>
    <p:extLst>
      <p:ext uri="{BB962C8B-B14F-4D97-AF65-F5344CB8AC3E}">
        <p14:creationId xmlns:p14="http://schemas.microsoft.com/office/powerpoint/2010/main" val="580564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What kinds of costs can compliance with product standards impose on manufacturers? It might, for example, be necessary to redesign a product, in whole or in part. New machinery may have to be purchased, or a new production process may have to be set up. All these adaptations are associated with increased fixed costs of production (including sunk ones), in the sense that they largely involve a one-off payment rather than a recurring expense. </a:t>
            </a:r>
          </a:p>
        </p:txBody>
      </p:sp>
    </p:spTree>
    <p:extLst>
      <p:ext uri="{BB962C8B-B14F-4D97-AF65-F5344CB8AC3E}">
        <p14:creationId xmlns:p14="http://schemas.microsoft.com/office/powerpoint/2010/main" val="884348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In some cases, adaptations to deal with product standards can affect the level of variable production costs, as well. If the new production process uses more expensive inputs, or if the new machinery is more costly to run, the unit cost of production will increase. It might also be necessary to formally demonstrate compliance with a particular standard, in which case additional testing and certification procedures might be needed. These procedures also increase variable production costs</a:t>
            </a:r>
          </a:p>
        </p:txBody>
      </p:sp>
    </p:spTree>
    <p:extLst>
      <p:ext uri="{BB962C8B-B14F-4D97-AF65-F5344CB8AC3E}">
        <p14:creationId xmlns:p14="http://schemas.microsoft.com/office/powerpoint/2010/main" val="1139466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a:t>Maskus</a:t>
            </a:r>
            <a:r>
              <a:rPr lang="en-US" dirty="0"/>
              <a:t>, </a:t>
            </a:r>
            <a:r>
              <a:rPr lang="en-US" dirty="0" err="1"/>
              <a:t>Otsuki</a:t>
            </a:r>
            <a:r>
              <a:rPr lang="en-US" dirty="0"/>
              <a:t>, and Wilson (2005) collected data from nearly 700 firms in 17 developing countries, as part of an effort to better understand the cost effects of foreign standards. The authors’ findings are in line with the types of effects discussed above. In their sample, the fixed costs of compliance with foreign standards are, on average, nearly 5 percent of firm value added. Moreover, increased compliance investment is associated with a small but significant effect on variable production costs.</a:t>
            </a:r>
          </a:p>
        </p:txBody>
      </p:sp>
    </p:spTree>
    <p:extLst>
      <p:ext uri="{BB962C8B-B14F-4D97-AF65-F5344CB8AC3E}">
        <p14:creationId xmlns:p14="http://schemas.microsoft.com/office/powerpoint/2010/main" val="334785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In assessing the supply-side effects of standards, the distinction between fixed and variable costs is important. Recent advances in the theory of international trade (Chaney 2008) suggest that higher variable costs primarily affect trade by reducing exports per firm among the small subset of firms that already exports to foreign markets. Higher fixed costs, by contrast, tend to force some firms out of export markets entirely, thus altering the range of products exported, or the set of foreign markets served, or both. </a:t>
            </a:r>
          </a:p>
        </p:txBody>
      </p:sp>
    </p:spTree>
    <p:extLst>
      <p:ext uri="{BB962C8B-B14F-4D97-AF65-F5344CB8AC3E}">
        <p14:creationId xmlns:p14="http://schemas.microsoft.com/office/powerpoint/2010/main" val="732809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The costs and benefits of standards will also depend on their dynamic effects in the long run. For instance, </a:t>
            </a:r>
            <a:r>
              <a:rPr lang="en-US" dirty="0" err="1"/>
              <a:t>Jaffee</a:t>
            </a:r>
            <a:r>
              <a:rPr lang="en-US" dirty="0"/>
              <a:t> (2003) shows how the horticultural industry in Kenya has used changing European regulations as a stimulus to innovation, competitive repositioning, and industrial upgrading. Diaz Rios and </a:t>
            </a:r>
            <a:r>
              <a:rPr lang="en-US" dirty="0" err="1"/>
              <a:t>Jaffee</a:t>
            </a:r>
            <a:r>
              <a:rPr lang="en-US" dirty="0"/>
              <a:t> (2008) find that developing-country firms responded differently to stricter aflatoxin regulations in the EU. The new rules only exacerbated the commercial difficulties of some exporters, but they offered an opportunity for others to upgrade their production techniques and gain additional market share. The reallocation of resources over time from small and relatively inefficient firms to larger, more efficient ones is associated with gains in sectoral productivity—a kind of technological upgrading that holds significant development promise.</a:t>
            </a:r>
          </a:p>
        </p:txBody>
      </p:sp>
    </p:spTree>
    <p:extLst>
      <p:ext uri="{BB962C8B-B14F-4D97-AF65-F5344CB8AC3E}">
        <p14:creationId xmlns:p14="http://schemas.microsoft.com/office/powerpoint/2010/main" val="33095695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Do Voluntary Standards Have Cost Effects, Too?</a:t>
            </a:r>
          </a:p>
        </p:txBody>
      </p:sp>
      <p:sp>
        <p:nvSpPr>
          <p:cNvPr id="3" name="Content Placeholder 2"/>
          <p:cNvSpPr>
            <a:spLocks noGrp="1"/>
          </p:cNvSpPr>
          <p:nvPr>
            <p:ph idx="1"/>
          </p:nvPr>
        </p:nvSpPr>
        <p:spPr/>
        <p:txBody>
          <a:bodyPr>
            <a:normAutofit lnSpcReduction="10000"/>
          </a:bodyPr>
          <a:lstStyle/>
          <a:p>
            <a:r>
              <a:rPr lang="en-US" dirty="0"/>
              <a:t>At first glance, it might seem that only mandatory standards would have measurable cost impacts. After all, manufacturers are, in principle, free not to comply with voluntary standards if they so choose. Legally speaking, they are not required to pay additional costs to access a particular market. In practice, the situation is not that straightforward. If compliance with voluntary standards is a commercial imperative, even if not a legal one, we might still expect to see some evidence of cost effects. Is this, in fact, the case?</a:t>
            </a:r>
          </a:p>
        </p:txBody>
      </p:sp>
    </p:spTree>
    <p:extLst>
      <p:ext uri="{BB962C8B-B14F-4D97-AF65-F5344CB8AC3E}">
        <p14:creationId xmlns:p14="http://schemas.microsoft.com/office/powerpoint/2010/main" val="19623702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As it turns out, there is substantial evidence that voluntary standards do indeed affect trade flows, which is consistent with their having a significant impact on cost. Two studies that look into voluntary standards find significant impacts of standards on trade—negative in the work of </a:t>
            </a:r>
            <a:r>
              <a:rPr lang="en-US" dirty="0" err="1"/>
              <a:t>Czubala</a:t>
            </a:r>
            <a:r>
              <a:rPr lang="en-US" dirty="0"/>
              <a:t>, Shepherd, and Wilson (2009), and a mix of sector-specific negative and positive results in the case of </a:t>
            </a:r>
            <a:r>
              <a:rPr lang="en-US" dirty="0" err="1"/>
              <a:t>Moenius</a:t>
            </a:r>
            <a:r>
              <a:rPr lang="en-US" dirty="0"/>
              <a:t> (2005). In addition, Shepherd (2007) finds evidence that voluntary standards affect export diversification in partner countries, which may be indicative of an effect on fixed, not just variable, costs of production. These findings, taken together, suggest that although compliance with voluntary standards may not be necessary as a matter of law, it is still of sufficient commercial importance to produce important links with production costs and trade flows.</a:t>
            </a:r>
          </a:p>
        </p:txBody>
      </p:sp>
    </p:spTree>
    <p:extLst>
      <p:ext uri="{BB962C8B-B14F-4D97-AF65-F5344CB8AC3E}">
        <p14:creationId xmlns:p14="http://schemas.microsoft.com/office/powerpoint/2010/main" val="1507370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It is common to distinguish three broad groups of standards, based on the types of activities to which they apply, as defined by the International Organization for Standardization (ISO): product standards, process standards, and management systems (see ISO 2006, 2008). Product standards have to do with the characteristics of goods or services, in particular with respect to aspects such as quality, safety, and fitness for purpose. A simple example of a product standard</a:t>
            </a:r>
          </a:p>
        </p:txBody>
      </p:sp>
    </p:spTree>
    <p:extLst>
      <p:ext uri="{BB962C8B-B14F-4D97-AF65-F5344CB8AC3E}">
        <p14:creationId xmlns:p14="http://schemas.microsoft.com/office/powerpoint/2010/main" val="1297536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dirty="0" smtClean="0"/>
              <a:t>https://www.researchgate.net/publication/301091277_Product_Standards</a:t>
            </a:r>
          </a:p>
          <a:p>
            <a:endParaRPr lang="en-US" dirty="0"/>
          </a:p>
        </p:txBody>
      </p:sp>
    </p:spTree>
    <p:extLst>
      <p:ext uri="{BB962C8B-B14F-4D97-AF65-F5344CB8AC3E}">
        <p14:creationId xmlns:p14="http://schemas.microsoft.com/office/powerpoint/2010/main" val="2822818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is the limit, set by the U.S. Food and Drug Administration (FDA), of one part per million of methyl mercury (a potential toxin) in fish marketed for human consumption. Process standards apply to the conditions under which goods or services are produced, packaged, or refined. An example is the production of dairy products without hormones: milk from hormone-free cows is indistinguishable from milk from cows treated with hormones, but only farms that meet a particular set of production conditions can describe their milk as “hormone free.” Management systems assist organizations in running their operations and create a framework within which the requirements of product and process standards can be consistently met. Management systems are often referred to as meta-standards; an example is the ISO 9000 series of quality standards (see box 10.1). </a:t>
            </a:r>
          </a:p>
        </p:txBody>
      </p:sp>
    </p:spTree>
    <p:extLst>
      <p:ext uri="{BB962C8B-B14F-4D97-AF65-F5344CB8AC3E}">
        <p14:creationId xmlns:p14="http://schemas.microsoft.com/office/powerpoint/2010/main" val="999157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 well-functioning standards system will usually incorporate elements of all three groups of standards. This chapter focuses mainly on the first group—the product standards that apply to everything from primary produce and agricultural products to sophisticated manufactured goods such as electrical equipment (box 10.2). The remainder of this section briefly discusses the rationale for product standards before moving to a more detailed discussion of how they are designed and implemented.</a:t>
            </a:r>
          </a:p>
        </p:txBody>
      </p:sp>
    </p:spTree>
    <p:extLst>
      <p:ext uri="{BB962C8B-B14F-4D97-AF65-F5344CB8AC3E}">
        <p14:creationId xmlns:p14="http://schemas.microsoft.com/office/powerpoint/2010/main" val="2761782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143000"/>
          </a:xfrm>
        </p:spPr>
        <p:txBody>
          <a:bodyPr>
            <a:normAutofit fontScale="90000"/>
          </a:bodyPr>
          <a:lstStyle/>
          <a:p>
            <a:r>
              <a:rPr lang="en-US" dirty="0"/>
              <a:t>Economic Rationale for Product Standards</a:t>
            </a:r>
          </a:p>
        </p:txBody>
      </p:sp>
    </p:spTree>
    <p:extLst>
      <p:ext uri="{BB962C8B-B14F-4D97-AF65-F5344CB8AC3E}">
        <p14:creationId xmlns:p14="http://schemas.microsoft.com/office/powerpoint/2010/main" val="413345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Why are product standards necessary at all? Broadly speaking, standards can be seen as a way of bringing the outcomes of a decentralized market economy more closely into line with social objectives that may not otherwise be achieved (see, for example, </a:t>
            </a:r>
            <a:r>
              <a:rPr lang="en-US" dirty="0" err="1"/>
              <a:t>Maskus</a:t>
            </a:r>
            <a:r>
              <a:rPr lang="en-US" dirty="0"/>
              <a:t>, </a:t>
            </a:r>
            <a:r>
              <a:rPr lang="en-US" dirty="0" err="1"/>
              <a:t>Otsuki</a:t>
            </a:r>
            <a:r>
              <a:rPr lang="en-US" dirty="0"/>
              <a:t>, and Wilson2000; </a:t>
            </a:r>
            <a:r>
              <a:rPr lang="en-US" dirty="0" err="1"/>
              <a:t>Ganslandt</a:t>
            </a:r>
            <a:r>
              <a:rPr lang="en-US" dirty="0"/>
              <a:t> and </a:t>
            </a:r>
            <a:r>
              <a:rPr lang="en-US" dirty="0" err="1"/>
              <a:t>Markusen</a:t>
            </a:r>
            <a:r>
              <a:rPr lang="en-US" dirty="0"/>
              <a:t> 2001). Two of the most common reasons why standards might be necessary relate to spillover effects (externalities) from certain activities and to information asymmetries between buyers and sellers. These effects are clearly relevant for standardization at the national level, but they also set the scene for regional and global coordination on standards</a:t>
            </a:r>
          </a:p>
        </p:txBody>
      </p:sp>
    </p:spTree>
    <p:extLst>
      <p:ext uri="{BB962C8B-B14F-4D97-AF65-F5344CB8AC3E}">
        <p14:creationId xmlns:p14="http://schemas.microsoft.com/office/powerpoint/2010/main" val="3103402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Externalities. Packaging is an example of an externality. In the absence of any rules or standards, producers and consumers do not directly pay the cost of disposing of packaging materials after the product has been bought and unpacked. These materials must be taken away to a landfill, where they will break down over time, perhaps releasing pollutants into the environment. A standard setting out biodegradability requirements for packaging materials can help reduce this problem and limit the negative environmental spillovers from useful economic transactions. Social objectives such as environmental protection and public health are common externality-based rationales for the development of product </a:t>
            </a:r>
            <a:r>
              <a:rPr lang="en-US" dirty="0" err="1"/>
              <a:t>standardsAnother</a:t>
            </a:r>
            <a:r>
              <a:rPr lang="en-US" dirty="0"/>
              <a:t> example of externalities relates to network effects and interoperability (see, for example, David and Greenstein 1990; </a:t>
            </a:r>
            <a:r>
              <a:rPr lang="en-US" dirty="0" err="1"/>
              <a:t>Gandal</a:t>
            </a:r>
            <a:r>
              <a:rPr lang="en-US" dirty="0"/>
              <a:t> and Shy 2000; Barrett and Yang 2001).</a:t>
            </a:r>
          </a:p>
        </p:txBody>
      </p:sp>
    </p:spTree>
    <p:extLst>
      <p:ext uri="{BB962C8B-B14F-4D97-AF65-F5344CB8AC3E}">
        <p14:creationId xmlns:p14="http://schemas.microsoft.com/office/powerpoint/2010/main" val="2144684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Meta-Standards?</a:t>
            </a:r>
          </a:p>
        </p:txBody>
      </p:sp>
      <p:sp>
        <p:nvSpPr>
          <p:cNvPr id="3" name="Content Placeholder 2"/>
          <p:cNvSpPr>
            <a:spLocks noGrp="1"/>
          </p:cNvSpPr>
          <p:nvPr>
            <p:ph idx="1"/>
          </p:nvPr>
        </p:nvSpPr>
        <p:spPr/>
        <p:txBody>
          <a:bodyPr>
            <a:normAutofit fontScale="70000" lnSpcReduction="20000"/>
          </a:bodyPr>
          <a:lstStyle/>
          <a:p>
            <a:r>
              <a:rPr lang="en-US" dirty="0"/>
              <a:t>Closely associated with standards are the quality assurance processes that users employ to effect and manage compliance. Indeed, a “new” category of standards has evolved that defines and describes such meta-systems. Meta-standards do not concern a specific product or production process but, rather, set overall principles and rules to be followed in broad areas of activity. Examples include the ISO 9000 series of standards for quality management systems and the ISO 14000 series for environmental management systems. In certain industries, compliance with these standards is itself becoming a commercial necessity, alongside more traditional product and process standards. For instance, in the area of food safety, meta-standards include hazard analysis and critical control point (HACCP) standards, good manufacturing practices (GMP), good agricultural practices (GAP), and ISO 22000 on food safety management systems. </a:t>
            </a:r>
            <a:endParaRPr lang="en-US" dirty="0" smtClean="0"/>
          </a:p>
          <a:p>
            <a:endParaRPr lang="en-US" dirty="0"/>
          </a:p>
          <a:p>
            <a:r>
              <a:rPr lang="en-US" dirty="0" smtClean="0"/>
              <a:t>Source</a:t>
            </a:r>
            <a:r>
              <a:rPr lang="en-US" dirty="0"/>
              <a:t>: Henson and </a:t>
            </a:r>
            <a:r>
              <a:rPr lang="en-US" dirty="0" err="1"/>
              <a:t>Jaffee</a:t>
            </a:r>
            <a:r>
              <a:rPr lang="en-US" dirty="0"/>
              <a:t> 2007.</a:t>
            </a:r>
          </a:p>
        </p:txBody>
      </p:sp>
    </p:spTree>
    <p:extLst>
      <p:ext uri="{BB962C8B-B14F-4D97-AF65-F5344CB8AC3E}">
        <p14:creationId xmlns:p14="http://schemas.microsoft.com/office/powerpoint/2010/main" val="1359240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TotalTime>
  <Words>2565</Words>
  <Application>Microsoft Office PowerPoint</Application>
  <PresentationFormat>On-screen Show (4:3)</PresentationFormat>
  <Paragraphs>41</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Book Antiqua</vt:lpstr>
      <vt:lpstr>Lucida Sans</vt:lpstr>
      <vt:lpstr>Wingdings</vt:lpstr>
      <vt:lpstr>Wingdings 2</vt:lpstr>
      <vt:lpstr>Wingdings 3</vt:lpstr>
      <vt:lpstr>Apex</vt:lpstr>
      <vt:lpstr>PRODUCT STANDARDS</vt:lpstr>
      <vt:lpstr>Product Standards and Trade: An Overview</vt:lpstr>
      <vt:lpstr>PowerPoint Presentation</vt:lpstr>
      <vt:lpstr>PowerPoint Presentation</vt:lpstr>
      <vt:lpstr>PowerPoint Presentation</vt:lpstr>
      <vt:lpstr>Economic Rationale for Product Standards</vt:lpstr>
      <vt:lpstr>PowerPoint Presentation</vt:lpstr>
      <vt:lpstr>PowerPoint Presentation</vt:lpstr>
      <vt:lpstr>What Are Meta-Standards?</vt:lpstr>
      <vt:lpstr>Proliferation and Growing Importance of Product Standards</vt:lpstr>
      <vt:lpstr>PowerPoint Presentation</vt:lpstr>
      <vt:lpstr>PowerPoint Presentation</vt:lpstr>
      <vt:lpstr>Designing and Implementing Product Standards</vt:lpstr>
      <vt:lpstr>PowerPoint Presentation</vt:lpstr>
      <vt:lpstr>Elements of a Standards Infrastructure</vt:lpstr>
      <vt:lpstr>Regional and International Dimensions of Standardization</vt:lpstr>
      <vt:lpstr>PowerPoint Presentation</vt:lpstr>
      <vt:lpstr>PowerPoint Presentation</vt:lpstr>
      <vt:lpstr>PowerPoint Presentation</vt:lpstr>
      <vt:lpstr>PowerPoint Presentation</vt:lpstr>
      <vt:lpstr>Cost Effects of Standards</vt:lpstr>
      <vt:lpstr>PowerPoint Presentation</vt:lpstr>
      <vt:lpstr>PowerPoint Presentation</vt:lpstr>
      <vt:lpstr>PowerPoint Presentation</vt:lpstr>
      <vt:lpstr>PowerPoint Presentation</vt:lpstr>
      <vt:lpstr>PowerPoint Presentation</vt:lpstr>
      <vt:lpstr>PowerPoint Presentation</vt:lpstr>
      <vt:lpstr>Do Voluntary Standards Have Cost Effects, Too?</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STANDARDS</dc:title>
  <dc:creator>Supattra</dc:creator>
  <cp:lastModifiedBy>Lenovo</cp:lastModifiedBy>
  <cp:revision>23</cp:revision>
  <dcterms:created xsi:type="dcterms:W3CDTF">2022-12-18T10:49:53Z</dcterms:created>
  <dcterms:modified xsi:type="dcterms:W3CDTF">2022-12-20T02:06:35Z</dcterms:modified>
</cp:coreProperties>
</file>