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0" r:id="rId3"/>
    <p:sldId id="277" r:id="rId4"/>
    <p:sldId id="276" r:id="rId5"/>
    <p:sldId id="269" r:id="rId6"/>
    <p:sldId id="260" r:id="rId7"/>
  </p:sldIdLst>
  <p:sldSz cx="9144000" cy="6858000" type="screen4x3"/>
  <p:notesSz cx="7099300" cy="10234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1928802"/>
            <a:ext cx="8318500" cy="3071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ขั้นตอนการวิเคราะห์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th-TH" dirty="0" smtClean="0"/>
              <a:t>ระบุชุดไอ</a:t>
            </a:r>
            <a:r>
              <a:rPr lang="th-TH" dirty="0" err="1" smtClean="0"/>
              <a:t>เท็ม</a:t>
            </a:r>
            <a:r>
              <a:rPr lang="th-TH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itemset</a:t>
            </a:r>
            <a:r>
              <a:rPr lang="en-GB" dirty="0" smtClean="0"/>
              <a:t>s)</a:t>
            </a:r>
            <a:r>
              <a:rPr lang="th-TH" dirty="0" smtClean="0"/>
              <a:t> ที่เป็นไปได้ทั้งหมด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วิเคราะห์หา </a:t>
            </a:r>
            <a:r>
              <a:rPr lang="th-TH" dirty="0" smtClean="0"/>
              <a:t>ชุดไอ</a:t>
            </a:r>
            <a:r>
              <a:rPr lang="th-TH" dirty="0" err="1" smtClean="0"/>
              <a:t>เท็ม</a:t>
            </a:r>
            <a:r>
              <a:rPr lang="th-TH" dirty="0" smtClean="0"/>
              <a:t>ที่เกิดขึ้นบ่อย </a:t>
            </a:r>
            <a:r>
              <a:rPr lang="en-US" dirty="0" smtClean="0"/>
              <a:t>(Frequent </a:t>
            </a:r>
            <a:r>
              <a:rPr lang="en-US" dirty="0" err="1" smtClean="0"/>
              <a:t>itemset</a:t>
            </a:r>
            <a:r>
              <a:rPr lang="en-GB" dirty="0" smtClean="0"/>
              <a:t>s)</a:t>
            </a:r>
            <a:r>
              <a:rPr lang="th-TH" dirty="0" smtClean="0"/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th-TH" dirty="0" smtClean="0"/>
              <a:t>เขียนกฎความสัมพันธ์ ที่เป็นไปได้จาก </a:t>
            </a:r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GB" dirty="0" smtClean="0"/>
              <a:t>s</a:t>
            </a:r>
            <a:endParaRPr lang="th-TH" dirty="0" smtClean="0"/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วิเคราะห์หา</a:t>
            </a:r>
            <a:r>
              <a:rPr lang="th-TH" dirty="0" smtClean="0"/>
              <a:t>กฎความสัมพันธ์ ที่มีโอกาสเกิดขึ้นสูงกว่าหรือเท่ากับ</a:t>
            </a:r>
            <a:r>
              <a:rPr lang="th-TH" b="1" dirty="0" smtClean="0"/>
              <a:t>เกณฑ์</a:t>
            </a:r>
            <a:r>
              <a:rPr lang="th-TH" dirty="0" smtClean="0"/>
              <a:t>ที่ตั้งไว้</a:t>
            </a:r>
          </a:p>
          <a:p>
            <a:pPr marL="1295400" marR="0" lvl="2" indent="-381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57290" y="639529"/>
            <a:ext cx="6860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/>
              <a:t>การวิเคราะห์ </a:t>
            </a:r>
            <a:r>
              <a:rPr lang="en-US" sz="3600" b="1" dirty="0" smtClean="0"/>
              <a:t>Association Rule (</a:t>
            </a:r>
            <a:r>
              <a:rPr lang="th-TH" sz="3600" b="1" dirty="0" smtClean="0"/>
              <a:t>ปรับปรุง</a:t>
            </a:r>
            <a:r>
              <a:rPr lang="en-US" sz="3600" b="1" dirty="0" smtClean="0"/>
              <a:t>) 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1214422"/>
            <a:ext cx="8643998" cy="492922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Support </a:t>
            </a:r>
            <a:r>
              <a:rPr lang="en-US" b="1" i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count (</a:t>
            </a:r>
            <a:r>
              <a:rPr lang="en-US" b="1" i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)</a:t>
            </a:r>
          </a:p>
          <a:p>
            <a:pPr marL="342900" indent="17463">
              <a:spcBef>
                <a:spcPct val="20000"/>
              </a:spcBef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จำนวนรายการที่พบว่ามี </a:t>
            </a:r>
            <a:r>
              <a:rPr lang="en-US" sz="2400" dirty="0" err="1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เช่น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  <a:sym typeface="Symbol" pitchFamily="18" charset="2"/>
              </a:rPr>
              <a:t>    ({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ซาลาเปา,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เค้ก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  <a:sym typeface="Symbol" pitchFamily="18" charset="2"/>
              </a:rPr>
              <a:t>}) = 3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i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Support (s)</a:t>
            </a:r>
          </a:p>
          <a:p>
            <a:pPr marL="360363" lvl="1">
              <a:spcBef>
                <a:spcPct val="20000"/>
              </a:spcBef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สัดส่วนของจำนวนรายการที่พบ </a:t>
            </a:r>
            <a:r>
              <a:rPr lang="en-US" sz="2400" dirty="0" err="1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หารด้วยจำนวนรายการ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360363" lvl="1">
              <a:spcBef>
                <a:spcPct val="20000"/>
              </a:spcBef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     s(</a:t>
            </a:r>
            <a:r>
              <a:rPr lang="en-US" sz="2400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) =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/N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      s({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}) = 3/5 = 0.6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Frequent </a:t>
            </a:r>
            <a:r>
              <a:rPr lang="en-US" b="1" i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360363" lvl="1">
              <a:spcBef>
                <a:spcPct val="20000"/>
              </a:spcBef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คือ </a:t>
            </a:r>
            <a:r>
              <a:rPr lang="en-US" sz="2400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ที่มีค่า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support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มากกว่าหรือเท่ากับค่าเกณฑ์ขั้นต่ำ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400" dirty="0" err="1" smtClean="0">
                <a:latin typeface="TH SarabunPSK" pitchFamily="34" charset="-34"/>
                <a:cs typeface="TH SarabunPSK" pitchFamily="34" charset="-34"/>
              </a:rPr>
              <a:t>minsup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360363" lvl="1">
              <a:spcBef>
                <a:spcPct val="20000"/>
              </a:spcBef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en-US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s(</a:t>
            </a:r>
            <a:r>
              <a:rPr lang="en-US" sz="2400" b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Symbol"/>
              </a:rPr>
              <a:t></a:t>
            </a:r>
            <a:r>
              <a:rPr lang="en-US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minsup</a:t>
            </a:r>
            <a:endParaRPr lang="th-TH" sz="2400" b="1" dirty="0" smtClean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360363" lvl="1">
              <a:spcBef>
                <a:spcPct val="20000"/>
              </a:spcBef>
            </a:pP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20" y="357166"/>
            <a:ext cx="4191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Analysis values</a:t>
            </a:r>
            <a:endParaRPr lang="en-US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587875" y="423863"/>
          <a:ext cx="426243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Document" r:id="rId3" imgW="5166994" imgH="2672369" progId="Word.Document.8">
                  <p:embed/>
                </p:oleObj>
              </mc:Choice>
              <mc:Fallback>
                <p:oleObj name="Document" r:id="rId3" imgW="5166994" imgH="26723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423863"/>
                        <a:ext cx="4262438" cy="210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87875" y="423863"/>
          <a:ext cx="426243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Document" r:id="rId3" imgW="5166994" imgH="2672369" progId="Word.Document.8">
                  <p:embed/>
                </p:oleObj>
              </mc:Choice>
              <mc:Fallback>
                <p:oleObj name="Document" r:id="rId3" imgW="5166994" imgH="267236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423863"/>
                        <a:ext cx="4262438" cy="210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596" y="2285992"/>
            <a:ext cx="300039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b="0" dirty="0" smtClean="0">
                <a:sym typeface="Symbol" pitchFamily="18" charset="2"/>
              </a:rPr>
              <a:t>ตัวอย่างผลการวิเคราะห์</a:t>
            </a:r>
            <a:r>
              <a:rPr lang="en-US" b="0" dirty="0" smtClean="0">
                <a:sym typeface="Symbol" pitchFamily="18" charset="2"/>
              </a:rPr>
              <a:t>:</a:t>
            </a:r>
            <a:endParaRPr lang="en-US" sz="2400" b="0" dirty="0">
              <a:sym typeface="Symbol" pitchFamily="18" charset="2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3786182" y="2786058"/>
          <a:ext cx="464347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Itemset</a:t>
                      </a:r>
                      <a:endParaRPr lang="en-GB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Support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</a:t>
                      </a:r>
                      <a:r>
                        <a:rPr lang="en-GB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2000" dirty="0" err="1" smtClean="0"/>
                        <a:t>Itemset</a:t>
                      </a:r>
                      <a:r>
                        <a:rPr lang="en-GB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)/N</a:t>
                      </a:r>
                      <a:endParaRPr lang="th-TH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ซาลาเปา, เค้ก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3/5=0.6</a:t>
                      </a:r>
                      <a:endParaRPr lang="th-TH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ชา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2/5=0.4</a:t>
                      </a:r>
                      <a:endParaRPr lang="th-TH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ซาลาเปา, เค้ก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2/5=0.4</a:t>
                      </a:r>
                      <a:endParaRPr lang="th-TH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เค้ก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นม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2/5=0.4</a:t>
                      </a:r>
                      <a:endParaRPr lang="th-TH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28596" y="3500438"/>
            <a:ext cx="2000264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C00000"/>
                </a:solidFill>
                <a:sym typeface="Symbol" pitchFamily="18" charset="2"/>
              </a:rPr>
              <a:t>กำหนดให้</a:t>
            </a:r>
          </a:p>
          <a:p>
            <a:r>
              <a:rPr lang="en-US" sz="2400" dirty="0" err="1" smtClean="0">
                <a:solidFill>
                  <a:srgbClr val="C00000"/>
                </a:solidFill>
                <a:sym typeface="Symbol" pitchFamily="18" charset="2"/>
              </a:rPr>
              <a:t>minsup</a:t>
            </a: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 = 0.6</a:t>
            </a:r>
            <a:endParaRPr lang="en-US" sz="2400" b="0" dirty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8596" y="4753285"/>
            <a:ext cx="257176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sym typeface="Symbol" pitchFamily="18" charset="2"/>
              </a:rPr>
              <a:t>support </a:t>
            </a:r>
            <a:r>
              <a:rPr lang="en-US" sz="2400" dirty="0" smtClean="0">
                <a:sym typeface="Symbol"/>
              </a:rPr>
              <a:t> </a:t>
            </a:r>
            <a:r>
              <a:rPr lang="en-US" sz="2400" dirty="0" err="1" smtClean="0">
                <a:sym typeface="Symbol" pitchFamily="18" charset="2"/>
              </a:rPr>
              <a:t>minsup</a:t>
            </a:r>
            <a:endParaRPr lang="en-US" sz="2400" b="0" dirty="0">
              <a:sym typeface="Symbol" pitchFamily="18" charset="2"/>
            </a:endParaRPr>
          </a:p>
        </p:txBody>
      </p:sp>
      <p:cxnSp>
        <p:nvCxnSpPr>
          <p:cNvPr id="10" name="ลูกศรเชื่อมต่อแบบตรง 9"/>
          <p:cNvCxnSpPr>
            <a:stCxn id="8" idx="3"/>
          </p:cNvCxnSpPr>
          <p:nvPr/>
        </p:nvCxnSpPr>
        <p:spPr>
          <a:xfrm flipV="1">
            <a:off x="3000364" y="4214818"/>
            <a:ext cx="1143008" cy="7693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ลูกศรเชื่อมต่อแบบตรง 10"/>
          <p:cNvCxnSpPr/>
          <p:nvPr/>
        </p:nvCxnSpPr>
        <p:spPr>
          <a:xfrm>
            <a:off x="3000364" y="5143512"/>
            <a:ext cx="1071570" cy="42862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 flipV="1">
            <a:off x="2928926" y="3714752"/>
            <a:ext cx="1143008" cy="107157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2357430"/>
            <a:ext cx="8643998" cy="428628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Confidence (c)</a:t>
            </a:r>
          </a:p>
          <a:p>
            <a:pPr marL="360363" lvl="1">
              <a:spcBef>
                <a:spcPct val="200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สัดส่วนการเกิดขึ้นของ </a:t>
            </a:r>
            <a:r>
              <a:rPr lang="en-US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ใหม่ จาก </a:t>
            </a:r>
            <a:r>
              <a:rPr lang="en-US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ตั้งต้น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360363" lvl="1" indent="358775">
              <a:spcBef>
                <a:spcPct val="200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การเกิดขึ้นของ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Y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{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ในรายการที่มีการซื้อ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360363" lvl="1">
              <a:spcBef>
                <a:spcPct val="20000"/>
              </a:spcBef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เขียนเป็น </a:t>
            </a:r>
            <a:r>
              <a:rPr lang="en-GB" b="1" dirty="0" smtClean="0">
                <a:latin typeface="TH SarabunPSK" pitchFamily="34" charset="-34"/>
                <a:cs typeface="TH SarabunPSK" pitchFamily="34" charset="-34"/>
              </a:rPr>
              <a:t>Association rule: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         {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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{</a:t>
            </a:r>
            <a:r>
              <a:rPr lang="en-GB" b="1" dirty="0" smtClean="0">
                <a:latin typeface="TH SarabunPSK" pitchFamily="34" charset="-34"/>
                <a:cs typeface="TH SarabunPSK" pitchFamily="34" charset="-34"/>
              </a:rPr>
              <a:t>Y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</a:t>
            </a:r>
          </a:p>
          <a:p>
            <a:pPr marL="360363" lvl="1" algn="ctr">
              <a:spcBef>
                <a:spcPct val="20000"/>
              </a:spcBef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en-US" b="0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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}</a:t>
            </a:r>
          </a:p>
          <a:p>
            <a:pPr marL="360363" lvl="1">
              <a:spcBef>
                <a:spcPct val="20000"/>
              </a:spcBef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ค่า </a:t>
            </a:r>
            <a:r>
              <a:rPr lang="en-GB" b="1" dirty="0" smtClean="0">
                <a:latin typeface="TH SarabunPSK" pitchFamily="34" charset="-34"/>
                <a:cs typeface="TH SarabunPSK" pitchFamily="34" charset="-34"/>
              </a:rPr>
              <a:t>confidence: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c({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</a:t>
            </a:r>
            <a:r>
              <a:rPr lang="en-US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 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{Y}) =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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({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X,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Y}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/ 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({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})</a:t>
            </a:r>
          </a:p>
          <a:p>
            <a:pPr marL="269875" lvl="1" algn="ctr">
              <a:spcBef>
                <a:spcPct val="20000"/>
              </a:spcBef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c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({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}</a:t>
            </a:r>
            <a:r>
              <a:rPr lang="en-US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 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GB" b="1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})</a:t>
            </a:r>
            <a:r>
              <a:rPr lang="en-US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 = 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({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}) /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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({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})</a:t>
            </a:r>
          </a:p>
          <a:p>
            <a:pPr marL="269875" lvl="1">
              <a:spcBef>
                <a:spcPct val="20000"/>
              </a:spcBef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                              = 2/3 = 0.67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7158" y="1691334"/>
            <a:ext cx="4191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Analysis values</a:t>
            </a:r>
            <a:endParaRPr lang="en-US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587875" y="423863"/>
          <a:ext cx="426243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Document" r:id="rId3" imgW="5166994" imgH="2672369" progId="Word.Document.8">
                  <p:embed/>
                </p:oleObj>
              </mc:Choice>
              <mc:Fallback>
                <p:oleObj name="Document" r:id="rId3" imgW="5166994" imgH="267236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423863"/>
                        <a:ext cx="4262438" cy="210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87875" y="423863"/>
          <a:ext cx="426243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Document" r:id="rId3" imgW="5166994" imgH="2672369" progId="Word.Document.8">
                  <p:embed/>
                </p:oleObj>
              </mc:Choice>
              <mc:Fallback>
                <p:oleObj name="Document" r:id="rId3" imgW="5166994" imgH="267236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423863"/>
                        <a:ext cx="4262438" cy="210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14348" y="2214554"/>
            <a:ext cx="300039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b="0" dirty="0" smtClean="0">
                <a:sym typeface="Symbol" pitchFamily="18" charset="2"/>
              </a:rPr>
              <a:t>ตัวอย่างของผลการวิเคราะห์</a:t>
            </a:r>
            <a:r>
              <a:rPr lang="en-US" b="0" dirty="0" smtClean="0">
                <a:sym typeface="Symbol" pitchFamily="18" charset="2"/>
              </a:rPr>
              <a:t>:</a:t>
            </a:r>
            <a:endParaRPr lang="en-US" sz="2400" b="0" dirty="0">
              <a:sym typeface="Symbol" pitchFamily="18" charset="2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1357290" y="2928934"/>
          <a:ext cx="642942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Itemset</a:t>
                      </a:r>
                      <a:endParaRPr lang="en-GB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{X} 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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r>
                        <a:rPr lang="en-GB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th-TH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Support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S({X})</a:t>
                      </a:r>
                      <a:endParaRPr lang="th-TH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Confidence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C({X} 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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{Y})</a:t>
                      </a:r>
                      <a:endParaRPr lang="th-TH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ซาลาเปา, เค้ก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3/5=0.6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2/3=0.67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เค้ก,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3/5=0.6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2/3=0.67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เค้ก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3/4=0.75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นม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4/5=0.8</a:t>
                      </a:r>
                      <a:endParaRPr lang="th-TH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57290" y="3714752"/>
            <a:ext cx="6072230" cy="8925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 smtClean="0"/>
              <a:t>***</a:t>
            </a:r>
            <a:r>
              <a:rPr lang="th-TH" sz="2400" dirty="0" smtClean="0"/>
              <a:t>เลือกความสัมพันธ์ ที่เป็น  </a:t>
            </a:r>
            <a:r>
              <a:rPr lang="en-US" sz="2400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Confident </a:t>
            </a:r>
            <a:r>
              <a:rPr lang="en-US" sz="2400" b="1" i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Itemsets</a:t>
            </a:r>
            <a:r>
              <a:rPr lang="en-US" sz="2400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Confidence </a:t>
            </a: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Symbol"/>
              </a:rPr>
              <a:t></a:t>
            </a: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minconf</a:t>
            </a:r>
            <a:r>
              <a:rPr lang="en-US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i="1" dirty="0" smtClean="0">
                <a:latin typeface="TH SarabunPSK" pitchFamily="34" charset="-34"/>
                <a:cs typeface="TH SarabunPSK" pitchFamily="34" charset="-34"/>
              </a:rPr>
              <a:t>( กำหนดให้ </a:t>
            </a:r>
            <a:r>
              <a:rPr lang="en-US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minconf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= 0.6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i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จะได้</a:t>
            </a:r>
            <a:endParaRPr lang="th-TH" sz="2400" dirty="0" smtClean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357290" y="214290"/>
          <a:ext cx="6096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Itemset</a:t>
                      </a:r>
                      <a:endParaRPr lang="en-GB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Confidence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ซาลาเปา, เค้ก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3/5=0.6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2/3=0.67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เค้ก,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3/5=0.6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2/3=0.67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เค้ก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กาแฟ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4/5=0.8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3/4=0.75</a:t>
                      </a:r>
                      <a:endParaRPr lang="th-TH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ซาลาเปา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} </a:t>
                      </a:r>
                      <a:r>
                        <a:rPr lang="en-US" sz="2400" b="0" dirty="0" smtClean="0">
                          <a:latin typeface="TH SarabunPSK" pitchFamily="34" charset="-34"/>
                          <a:cs typeface="TH SarabunPSK" pitchFamily="34" charset="-34"/>
                          <a:sym typeface="Symbol" pitchFamily="18" charset="2"/>
                        </a:rPr>
                        <a:t></a:t>
                      </a:r>
                      <a:r>
                        <a:rPr lang="en-US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{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นม</a:t>
                      </a:r>
                      <a:r>
                        <a:rPr lang="en-US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}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4/5=0.8</a:t>
                      </a:r>
                      <a:endParaRPr lang="th-TH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2/4=0.5</a:t>
                      </a:r>
                      <a:endParaRPr lang="th-T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1357290" y="4857760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th-TH" sz="2400" b="1" i="1" dirty="0" smtClean="0">
                <a:latin typeface="TH SarabunPSK" pitchFamily="34" charset="-34"/>
                <a:cs typeface="TH SarabunPSK" pitchFamily="34" charset="-34"/>
              </a:rPr>
              <a:t>กฎความสัมพันธ์ที่จะนำไปใช้ ได้แก่ </a:t>
            </a:r>
            <a:r>
              <a:rPr lang="en-GB" sz="2400" b="1" i="1" dirty="0" smtClean="0">
                <a:latin typeface="TH SarabunPSK" pitchFamily="34" charset="-34"/>
                <a:cs typeface="TH SarabunPSK" pitchFamily="34" charset="-34"/>
              </a:rPr>
              <a:t>:</a:t>
            </a:r>
          </a:p>
          <a:p>
            <a:pPr indent="539750"/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ซาลาเปา, เค้ก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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</a:t>
            </a:r>
            <a:endParaRPr lang="th-TH" sz="2400" dirty="0" smtClean="0"/>
          </a:p>
          <a:p>
            <a:pPr indent="539750"/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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ซาลาเปา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</a:t>
            </a:r>
            <a:endParaRPr lang="th-TH" sz="2400" dirty="0" smtClean="0"/>
          </a:p>
          <a:p>
            <a:pPr indent="539750"/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เค้ก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}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  <a:sym typeface="Symbol" pitchFamily="18" charset="2"/>
              </a:rPr>
              <a:t>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497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Angsana New</vt:lpstr>
      <vt:lpstr>Arial</vt:lpstr>
      <vt:lpstr>Calibri</vt:lpstr>
      <vt:lpstr>Cordia New</vt:lpstr>
      <vt:lpstr>Symbol</vt:lpstr>
      <vt:lpstr>TH SarabunPSK</vt:lpstr>
      <vt:lpstr>ชุดรูปแบบของ Office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Rule Mining</dc:title>
  <dc:creator>Mr.KKD</dc:creator>
  <cp:lastModifiedBy>Windows User</cp:lastModifiedBy>
  <cp:revision>46</cp:revision>
  <dcterms:created xsi:type="dcterms:W3CDTF">2020-08-13T09:55:57Z</dcterms:created>
  <dcterms:modified xsi:type="dcterms:W3CDTF">2021-03-14T19:28:42Z</dcterms:modified>
</cp:coreProperties>
</file>