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73" r:id="rId6"/>
    <p:sldId id="262" r:id="rId7"/>
    <p:sldId id="271" r:id="rId8"/>
  </p:sldIdLst>
  <p:sldSz cx="9144000" cy="6858000" type="screen4x3"/>
  <p:notesSz cx="7099300" cy="10234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D7F2-640B-4E00-97A5-BA6D1695E8A4}" type="datetimeFigureOut">
              <a:rPr lang="th-TH" smtClean="0"/>
              <a:pPr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7CDA-A03C-4C0C-A47E-1C2AC08C401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Association Rule Mining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C6D9C"/>
                </a:solidFill>
              </a:rPr>
              <a:t>Market-Basket transactions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42910" y="500042"/>
            <a:ext cx="4191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Association Rules</a:t>
            </a:r>
            <a:endParaRPr lang="en-US" sz="3200" b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876800" y="3656032"/>
            <a:ext cx="381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Example of Association Rules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176870" y="4265632"/>
            <a:ext cx="3609972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ซาลาเปา, เค้ก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กาแฟ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เค้ก, กาแฟ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กาแฟ</a:t>
            </a:r>
            <a:r>
              <a:rPr lang="en-US" dirty="0" smtClean="0"/>
              <a:t>}</a:t>
            </a:r>
            <a:endParaRPr lang="th-TH" dirty="0" smtClean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142976" y="1214422"/>
            <a:ext cx="6500858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การวิเคราะห์ความสัมพันธ์ </a:t>
            </a:r>
            <a:r>
              <a:rPr lang="en-GB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b="0" dirty="0" smtClean="0">
                <a:latin typeface="TH SarabunPSK" pitchFamily="34" charset="-34"/>
                <a:cs typeface="TH SarabunPSK" pitchFamily="34" charset="-34"/>
              </a:rPr>
              <a:t>การเกิดร่วมกัน (</a:t>
            </a:r>
            <a:r>
              <a:rPr lang="en-US" b="0" dirty="0" smtClean="0">
                <a:latin typeface="TH SarabunPSK" pitchFamily="34" charset="-34"/>
                <a:cs typeface="TH SarabunPSK" pitchFamily="34" charset="-34"/>
              </a:rPr>
              <a:t>co-occurrence</a:t>
            </a:r>
            <a:r>
              <a:rPr lang="th-TH" b="0" dirty="0" smtClean="0">
                <a:latin typeface="TH SarabunPSK" pitchFamily="34" charset="-34"/>
                <a:cs typeface="TH SarabunPSK" pitchFamily="34" charset="-34"/>
              </a:rPr>
              <a:t>) ของไอ</a:t>
            </a:r>
            <a:r>
              <a:rPr lang="th-TH" b="0" dirty="0" err="1" smtClean="0">
                <a:latin typeface="TH SarabunPSK" pitchFamily="34" charset="-34"/>
                <a:cs typeface="TH SarabunPSK" pitchFamily="34" charset="-34"/>
              </a:rPr>
              <a:t>เท็ม</a:t>
            </a:r>
            <a:r>
              <a:rPr lang="th-TH" b="0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b="0" dirty="0" smtClean="0">
                <a:latin typeface="TH SarabunPSK" pitchFamily="34" charset="-34"/>
                <a:cs typeface="TH SarabunPSK" pitchFamily="34" charset="-34"/>
              </a:rPr>
              <a:t>Items</a:t>
            </a:r>
            <a:r>
              <a:rPr lang="th-TH" b="0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b="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28596" y="3608404"/>
          <a:ext cx="4840618" cy="239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5358565" imgH="2672369" progId="Word.Document.8">
                  <p:embed/>
                </p:oleObj>
              </mc:Choice>
              <mc:Fallback>
                <p:oleObj name="Document" r:id="rId3" imgW="5358565" imgH="2672369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608404"/>
                        <a:ext cx="4840618" cy="2392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0034" y="2965462"/>
            <a:ext cx="542928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Example: </a:t>
            </a:r>
            <a:r>
              <a:rPr lang="en-US" sz="2400" b="1" dirty="0" smtClean="0"/>
              <a:t>Market-Basket </a:t>
            </a:r>
            <a:r>
              <a:rPr lang="en-US" sz="2400" b="1" dirty="0"/>
              <a:t>transactions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3214686"/>
            <a:ext cx="7839100" cy="3357586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i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Itemset</a:t>
            </a:r>
            <a:endParaRPr lang="en-US" sz="3200" b="1" i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342900" marR="0" lvl="0" indent="17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ชุดของไอ</a:t>
            </a:r>
            <a:r>
              <a:rPr kumimoji="0" lang="th-TH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เท็ม</a:t>
            </a:r>
            <a:r>
              <a:rPr kumimoji="0" lang="th-TH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 เช่น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1-itemset :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ซาลาเปา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เค้ก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กาแฟ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ปากกา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}, </a:t>
            </a:r>
            <a:r>
              <a:rPr lang="en-GB" sz="2400" dirty="0" smtClean="0">
                <a:latin typeface="TH SarabunPSK" pitchFamily="34" charset="-34"/>
                <a:cs typeface="TH SarabunPSK" pitchFamily="34" charset="-34"/>
              </a:rPr>
              <a:t>………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-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{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ซาลาเปา,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เค้ก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กาแฟ, เค้ก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ปากกา, เค้ก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</a:t>
            </a:r>
            <a:r>
              <a:rPr lang="en-GB" sz="2400" dirty="0" smtClean="0">
                <a:latin typeface="TH SarabunPSK" pitchFamily="34" charset="-34"/>
                <a:cs typeface="TH SarabunPSK" pitchFamily="34" charset="-34"/>
              </a:rPr>
              <a:t>, ………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-itemset : {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ซาลาเปา,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เค้ก, กาแฟ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}, {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ซาลาเปา, เค้ก, ปากกา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}</a:t>
            </a:r>
            <a:r>
              <a:rPr lang="en-GB" sz="2400" dirty="0" smtClean="0">
                <a:latin typeface="TH SarabunPSK" pitchFamily="34" charset="-34"/>
                <a:cs typeface="TH SarabunPSK" pitchFamily="34" charset="-34"/>
              </a:rPr>
              <a:t>, ………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400" dirty="0" smtClean="0">
                <a:latin typeface="TH SarabunPSK" pitchFamily="34" charset="-34"/>
                <a:cs typeface="TH SarabunPSK" pitchFamily="34" charset="-34"/>
              </a:rPr>
              <a:t>……………………..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n-</a:t>
            </a:r>
            <a:r>
              <a:rPr lang="en-US" sz="2400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: </a:t>
            </a:r>
            <a:r>
              <a:rPr lang="en-GB" sz="2400" dirty="0" smtClean="0">
                <a:latin typeface="TH SarabunPSK" pitchFamily="34" charset="-34"/>
                <a:cs typeface="TH SarabunPSK" pitchFamily="34" charset="-34"/>
              </a:rPr>
              <a:t>…………………….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651061" y="500042"/>
          <a:ext cx="5492707" cy="271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3" imgW="5166994" imgH="2672369" progId="Word.Document.8">
                  <p:embed/>
                </p:oleObj>
              </mc:Choice>
              <mc:Fallback>
                <p:oleObj name="Document" r:id="rId3" imgW="5166994" imgH="267236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61" y="500042"/>
                        <a:ext cx="5492707" cy="27146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609753" y="1000108"/>
          <a:ext cx="7034213" cy="531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VISIO" r:id="rId3" imgW="9807480" imgH="7407000" progId="">
                  <p:embed/>
                </p:oleObj>
              </mc:Choice>
              <mc:Fallback>
                <p:oleObj name="VISIO" r:id="rId3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53" y="1000108"/>
                        <a:ext cx="7034213" cy="531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14282" y="285728"/>
            <a:ext cx="521497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For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items =&gt;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dirty="0"/>
              <a:t>possible candidate </a:t>
            </a:r>
            <a:r>
              <a:rPr lang="en-US" sz="2000" dirty="0" err="1"/>
              <a:t>itemsets</a:t>
            </a:r>
            <a:endParaRPr lang="en-US" sz="2000" dirty="0">
              <a:sym typeface="Symbol" pitchFamily="18" charset="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158" y="5334672"/>
            <a:ext cx="135732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5 items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7158" y="5906176"/>
            <a:ext cx="350046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2^5 = 32 </a:t>
            </a:r>
            <a:r>
              <a:rPr lang="en-US" dirty="0" err="1" smtClean="0">
                <a:solidFill>
                  <a:srgbClr val="FF0000"/>
                </a:solidFill>
              </a:rPr>
              <a:t>itemsets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42910" y="500042"/>
            <a:ext cx="557216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Market-Basket transactions</a:t>
            </a:r>
            <a:endParaRPr lang="en-US" sz="3200" b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876800" y="2000240"/>
            <a:ext cx="381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Example of Association Rules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072066" y="2571744"/>
            <a:ext cx="3857652" cy="3539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ctr"/>
            <a:r>
              <a:rPr lang="en-US" dirty="0" smtClean="0"/>
              <a:t>{</a:t>
            </a:r>
            <a:r>
              <a:rPr lang="th-TH" dirty="0" smtClean="0"/>
              <a:t>นม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ซาลาเปา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นม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เค้ก</a:t>
            </a:r>
            <a:r>
              <a:rPr lang="en-US" dirty="0" smtClean="0"/>
              <a:t>}</a:t>
            </a:r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นม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ซาลาเปา, เค้ก</a:t>
            </a:r>
            <a:r>
              <a:rPr lang="en-US" dirty="0" smtClean="0"/>
              <a:t>}</a:t>
            </a:r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เค้ก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เค้ก, กาแฟ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ซาลาเปา, เค้ก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กาแฟ</a:t>
            </a:r>
            <a:r>
              <a:rPr lang="en-US" dirty="0" smtClean="0"/>
              <a:t>}</a:t>
            </a:r>
            <a:endParaRPr lang="th-TH" dirty="0" smtClean="0"/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ซาลาเปา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นม, เค้ก, กาแฟ</a:t>
            </a:r>
            <a:r>
              <a:rPr lang="en-US" dirty="0" smtClean="0"/>
              <a:t>}</a:t>
            </a:r>
          </a:p>
          <a:p>
            <a:pPr fontAlgn="ctr"/>
            <a:r>
              <a:rPr lang="en-US" dirty="0" smtClean="0"/>
              <a:t>{</a:t>
            </a:r>
            <a:r>
              <a:rPr lang="th-TH" dirty="0" smtClean="0"/>
              <a:t>ปากกา</a:t>
            </a:r>
            <a:r>
              <a:rPr lang="en-US" dirty="0" smtClean="0"/>
              <a:t>}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{</a:t>
            </a:r>
            <a:r>
              <a:rPr lang="th-TH" dirty="0" smtClean="0"/>
              <a:t>ชา, นม, เค้ก, กาแฟ</a:t>
            </a:r>
            <a:r>
              <a:rPr lang="en-US" dirty="0" smtClean="0"/>
              <a:t>}</a:t>
            </a:r>
            <a:endParaRPr lang="th-TH" dirty="0" smtClean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28596" y="2965462"/>
          <a:ext cx="4840618" cy="239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Document" r:id="rId3" imgW="5358565" imgH="2672369" progId="Word.Document.8">
                  <p:embed/>
                </p:oleObj>
              </mc:Choice>
              <mc:Fallback>
                <p:oleObj name="Document" r:id="rId3" imgW="5358565" imgH="267236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965462"/>
                        <a:ext cx="4840618" cy="2392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85852" y="1214422"/>
            <a:ext cx="471490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นม, ซาลาเปา, เค้ก, ชา, ปากกา, กาแฟ</a:t>
            </a:r>
            <a:endParaRPr lang="en-US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1785926"/>
            <a:ext cx="8318500" cy="321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ขั้นตอนการวิเคราะห์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: 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ระบุชุดไอ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เท็ม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GB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ที่เป็นไปได้ทั้งหมด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เขียนกฎความสัมพันธ์ ที่เป็นไปได้ทั้งหมด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วิเคราะห์หา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กฎความสัมพันธ์ ที่มีโอกาสเกิดขึ้นสูงกว่าหรือเท่ากับ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เกณฑ์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ที่ตั้งไว้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622726" y="4658977"/>
            <a:ext cx="50720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computationally expensive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285984" y="4357694"/>
            <a:ext cx="47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!</a:t>
            </a:r>
            <a:r>
              <a:rPr lang="en-US" sz="2400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endParaRPr lang="th-TH" sz="2400" dirty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143108" y="568091"/>
            <a:ext cx="53035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/>
              <a:t>การวิเคราะห์ </a:t>
            </a:r>
            <a:r>
              <a:rPr lang="en-US" sz="3600" b="1" dirty="0" smtClean="0"/>
              <a:t>Association Rule 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1336697"/>
            <a:ext cx="8831263" cy="5235575"/>
            <a:chOff x="144" y="686"/>
            <a:chExt cx="5563" cy="3298"/>
          </a:xfrm>
        </p:grpSpPr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V="1">
              <a:off x="864" y="1920"/>
              <a:ext cx="576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144" y="2112"/>
              <a:ext cx="1008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 dirty="0" err="1" smtClean="0">
                  <a:solidFill>
                    <a:srgbClr val="C00000"/>
                  </a:solidFill>
                </a:rPr>
                <a:t>Itemset</a:t>
              </a:r>
              <a:r>
                <a:rPr lang="en-US" sz="2400" b="0" dirty="0" smtClean="0">
                  <a:solidFill>
                    <a:srgbClr val="C00000"/>
                  </a:solidFill>
                </a:rPr>
                <a:t> </a:t>
              </a:r>
              <a:r>
                <a:rPr lang="th-TH" sz="2400" b="0" dirty="0" smtClean="0">
                  <a:solidFill>
                    <a:srgbClr val="C00000"/>
                  </a:solidFill>
                </a:rPr>
                <a:t>ที่เกิดขึ้นน้อย</a:t>
              </a:r>
              <a:endParaRPr lang="en-US" sz="2400" b="0" dirty="0">
                <a:solidFill>
                  <a:srgbClr val="C00000"/>
                </a:solidFill>
                <a:sym typeface="Symbol" pitchFamily="18" charset="2"/>
              </a:endParaRPr>
            </a:p>
          </p:txBody>
        </p:sp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1392" y="686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0" name="Visio" r:id="rId3" imgW="9866478" imgH="7377618" progId="">
                    <p:embed/>
                  </p:oleObj>
                </mc:Choice>
                <mc:Fallback>
                  <p:oleObj name="Visio" r:id="rId3" imgW="9866478" imgH="7377618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686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80400" cy="990584"/>
          </a:xfrm>
        </p:spPr>
        <p:txBody>
          <a:bodyPr>
            <a:no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Prunning</a:t>
            </a:r>
            <a:r>
              <a:rPr lang="en-GB" sz="32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ตัด </a:t>
            </a:r>
            <a:r>
              <a:rPr lang="en-GB" sz="3200" b="1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พร้อม 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subset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ออก</a:t>
            </a:r>
            <a:br>
              <a:rPr lang="th-TH" sz="32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แล้วพิจารณาเฉพาะ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GB" sz="3200" b="1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ที่เกิดขึ้นบ่อย (</a:t>
            </a:r>
            <a:r>
              <a:rPr lang="en-GB" sz="3200" b="1" dirty="0" smtClean="0">
                <a:latin typeface="TH SarabunPSK" pitchFamily="34" charset="-34"/>
                <a:cs typeface="TH SarabunPSK" pitchFamily="34" charset="-34"/>
              </a:rPr>
              <a:t>Frequent </a:t>
            </a:r>
            <a:r>
              <a:rPr lang="en-GB" sz="3200" b="1" dirty="0" err="1" smtClean="0">
                <a:latin typeface="TH SarabunPSK" pitchFamily="34" charset="-34"/>
                <a:cs typeface="TH SarabunPSK" pitchFamily="34" charset="-34"/>
              </a:rPr>
              <a:t>Itemset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209800" y="1336697"/>
            <a:ext cx="6850063" cy="5235575"/>
            <a:chOff x="1392" y="686"/>
            <a:chExt cx="4315" cy="3298"/>
          </a:xfrm>
        </p:grpSpPr>
        <p:graphicFrame>
          <p:nvGraphicFramePr>
            <p:cNvPr id="8" name="Object 8"/>
            <p:cNvGraphicFramePr>
              <a:graphicFrameLocks noChangeAspect="1"/>
            </p:cNvGraphicFramePr>
            <p:nvPr/>
          </p:nvGraphicFramePr>
          <p:xfrm>
            <a:off x="1392" y="686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1" name="Visio" r:id="rId5" imgW="9866478" imgH="7377618" progId="">
                    <p:embed/>
                  </p:oleObj>
                </mc:Choice>
                <mc:Fallback>
                  <p:oleObj name="Visio" r:id="rId5" imgW="9866478" imgH="7377618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686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488" y="3494"/>
              <a:ext cx="912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0" dirty="0" smtClean="0">
                  <a:solidFill>
                    <a:srgbClr val="FF0000"/>
                  </a:solidFill>
                </a:rPr>
                <a:t>ตัดทิ้ง</a:t>
              </a:r>
              <a:endParaRPr lang="en-US" b="0" dirty="0">
                <a:solidFill>
                  <a:srgbClr val="FF0000"/>
                </a:solidFill>
                <a:sym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277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Adobe Gothic Std B</vt:lpstr>
      <vt:lpstr>Angsana New</vt:lpstr>
      <vt:lpstr>Arial</vt:lpstr>
      <vt:lpstr>Calibri</vt:lpstr>
      <vt:lpstr>Cordia New</vt:lpstr>
      <vt:lpstr>Symbol</vt:lpstr>
      <vt:lpstr>TH SarabunPSK</vt:lpstr>
      <vt:lpstr>ชุดรูปแบบของ Office</vt:lpstr>
      <vt:lpstr>Document</vt:lpstr>
      <vt:lpstr>VISIO</vt:lpstr>
      <vt:lpstr>Visio</vt:lpstr>
      <vt:lpstr>Association Rule Mining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Prunning: ตัด Itemset พร้อม subset ออก แล้วพิจารณาเฉพาะ Itemset ที่เกิดขึ้นบ่อย (Frequent Itemset)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Rule Mining</dc:title>
  <dc:creator>Mr.KKD</dc:creator>
  <cp:lastModifiedBy>Windows User</cp:lastModifiedBy>
  <cp:revision>46</cp:revision>
  <dcterms:created xsi:type="dcterms:W3CDTF">2020-08-13T09:55:57Z</dcterms:created>
  <dcterms:modified xsi:type="dcterms:W3CDTF">2021-03-14T19:29:12Z</dcterms:modified>
</cp:coreProperties>
</file>