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8F4D-E4C7-46F1-803A-59DA09A7AD18}" type="datetimeFigureOut">
              <a:rPr lang="th-TH" smtClean="0"/>
              <a:t>26/07/63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3B531-CAD0-41AC-8B46-62870C504A2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8F4D-E4C7-46F1-803A-59DA09A7AD18}" type="datetimeFigureOut">
              <a:rPr lang="th-TH" smtClean="0"/>
              <a:t>26/07/63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3B531-CAD0-41AC-8B46-62870C504A2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8F4D-E4C7-46F1-803A-59DA09A7AD18}" type="datetimeFigureOut">
              <a:rPr lang="th-TH" smtClean="0"/>
              <a:t>26/07/63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3B531-CAD0-41AC-8B46-62870C504A2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8F4D-E4C7-46F1-803A-59DA09A7AD18}" type="datetimeFigureOut">
              <a:rPr lang="th-TH" smtClean="0"/>
              <a:t>26/07/63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3B531-CAD0-41AC-8B46-62870C504A2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8F4D-E4C7-46F1-803A-59DA09A7AD18}" type="datetimeFigureOut">
              <a:rPr lang="th-TH" smtClean="0"/>
              <a:t>26/07/63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3B531-CAD0-41AC-8B46-62870C504A2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8F4D-E4C7-46F1-803A-59DA09A7AD18}" type="datetimeFigureOut">
              <a:rPr lang="th-TH" smtClean="0"/>
              <a:t>26/07/63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3B531-CAD0-41AC-8B46-62870C504A2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8F4D-E4C7-46F1-803A-59DA09A7AD18}" type="datetimeFigureOut">
              <a:rPr lang="th-TH" smtClean="0"/>
              <a:t>26/07/63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3B531-CAD0-41AC-8B46-62870C504A2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8F4D-E4C7-46F1-803A-59DA09A7AD18}" type="datetimeFigureOut">
              <a:rPr lang="th-TH" smtClean="0"/>
              <a:t>26/07/63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3B531-CAD0-41AC-8B46-62870C504A2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8F4D-E4C7-46F1-803A-59DA09A7AD18}" type="datetimeFigureOut">
              <a:rPr lang="th-TH" smtClean="0"/>
              <a:t>26/07/63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3B531-CAD0-41AC-8B46-62870C504A2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8F4D-E4C7-46F1-803A-59DA09A7AD18}" type="datetimeFigureOut">
              <a:rPr lang="th-TH" smtClean="0"/>
              <a:t>26/07/63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3B531-CAD0-41AC-8B46-62870C504A2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8F4D-E4C7-46F1-803A-59DA09A7AD18}" type="datetimeFigureOut">
              <a:rPr lang="th-TH" smtClean="0"/>
              <a:t>26/07/63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3B531-CAD0-41AC-8B46-62870C504A2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 xmlns:a="http://schemas.openxmlformats.org/drawingml/2006/main">
              <a:rPr lang="en" smtClean="0"/>
              <a:t>Click to edit the master title style.</a:t>
            </a:r>
            <a:endParaRPr xmlns:a="http://schemas.openxmlformats.org/drawingml/2006/main"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xmlns:a="http://schemas.openxmlformats.org/drawingml/2006/main" lvl="0"/>
            <a:r xmlns:a="http://schemas.openxmlformats.org/drawingml/2006/main">
              <a:rPr lang="en" smtClean="0"/>
              <a:t>Click to edit the style of the underlying text.</a:t>
            </a:r>
          </a:p>
          <a:p>
            <a:pPr xmlns:a="http://schemas.openxmlformats.org/drawingml/2006/main" lvl="1"/>
            <a:r xmlns:a="http://schemas.openxmlformats.org/drawingml/2006/main">
              <a:rPr lang="en" smtClean="0"/>
              <a:t>second level</a:t>
            </a:r>
          </a:p>
          <a:p>
            <a:pPr xmlns:a="http://schemas.openxmlformats.org/drawingml/2006/main" lvl="2"/>
            <a:r xmlns:a="http://schemas.openxmlformats.org/drawingml/2006/main">
              <a:rPr lang="en" smtClean="0"/>
              <a:t>third level</a:t>
            </a:r>
          </a:p>
          <a:p>
            <a:pPr xmlns:a="http://schemas.openxmlformats.org/drawingml/2006/main" lvl="3"/>
            <a:r xmlns:a="http://schemas.openxmlformats.org/drawingml/2006/main">
              <a:rPr lang="en" smtClean="0"/>
              <a:t>fourth level</a:t>
            </a:r>
          </a:p>
          <a:p>
            <a:pPr xmlns:a="http://schemas.openxmlformats.org/drawingml/2006/main" lvl="4"/>
            <a:r xmlns:a="http://schemas.openxmlformats.org/drawingml/2006/main">
              <a:rPr lang="en" smtClean="0"/>
              <a:t>fifth level</a:t>
            </a:r>
            <a:endParaRPr xmlns:a="http://schemas.openxmlformats.org/drawingml/2006/main"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08F4D-E4C7-46F1-803A-59DA09A7AD18}" type="datetimeFigureOut">
              <a:rPr lang="th-TH" smtClean="0"/>
              <a:t>26/07/63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3B531-CAD0-41AC-8B46-62870C504A2B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DRRU61@GMAIL.CO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14348" y="395210"/>
            <a:ext cx="7772400" cy="1500198"/>
          </a:xfrm>
        </p:spPr>
        <p:txBody>
          <a:bodyPr/>
          <a:lstStyle/>
          <a:p>
            <a:r xmlns:a="http://schemas.openxmlformats.org/drawingml/2006/main">
              <a:rPr lang="en" sz="6600" b="1" dirty="0" smtClean="0">
                <a:solidFill>
                  <a:schemeClr val="tx2"/>
                </a:solidFill>
                <a:latin typeface="Arial Rounded MT Bold" pitchFamily="34" charset="0"/>
              </a:rPr>
              <a:t>IBM</a:t>
            </a:r>
            <a:r xmlns:a="http://schemas.openxmlformats.org/drawingml/2006/main">
              <a:rPr lang="en" b="1" dirty="0" smtClean="0">
                <a:solidFill>
                  <a:schemeClr val="tx2"/>
                </a:solidFill>
                <a:latin typeface="Arial Rounded MT Bold" pitchFamily="34" charset="0"/>
              </a:rPr>
              <a:t>  </a:t>
            </a:r>
            <a:r xmlns:a="http://schemas.openxmlformats.org/drawingml/2006/main">
              <a:rPr lang="en" sz="4000" b="1" dirty="0" smtClean="0">
                <a:solidFill>
                  <a:schemeClr val="tx2"/>
                </a:solidFill>
                <a:latin typeface="Arial Rounded MT Bold" pitchFamily="34" charset="0"/>
              </a:rPr>
              <a:t>MON 13 APR 2020 </a:t>
            </a:r>
            <a:r xmlns:a="http://schemas.openxmlformats.org/drawingml/2006/main">
              <a:rPr lang="en" sz="2800" b="1" dirty="0" smtClean="0">
                <a:solidFill>
                  <a:schemeClr val="tx2"/>
                </a:solidFill>
                <a:latin typeface="Arial Rounded MT Bold" pitchFamily="34" charset="0"/>
              </a:rPr>
              <a:t>:9-16</a:t>
            </a:r>
            <a:endParaRPr xmlns:a="http://schemas.openxmlformats.org/drawingml/2006/main" lang="th-TH" sz="2800" b="1" dirty="0">
              <a:solidFill>
                <a:schemeClr val="tx2"/>
              </a:solidFill>
              <a:latin typeface="Arial Rounded MT Bold" pitchFamily="34" charset="0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714348" y="1643050"/>
            <a:ext cx="7858180" cy="4643470"/>
          </a:xfrm>
        </p:spPr>
        <p:txBody>
          <a:bodyPr/>
          <a:lstStyle/>
          <a:p>
            <a:pPr algn="l"/>
            <a:endParaRPr lang="en-US" b="1" dirty="0" smtClean="0">
              <a:solidFill>
                <a:schemeClr val="tx2">
                  <a:lumMod val="75000"/>
                </a:schemeClr>
              </a:solidFill>
              <a:latin typeface="Arial Rounded MT Bold" pitchFamily="34" charset="0"/>
            </a:endParaRPr>
          </a:p>
          <a:p>
            <a:pPr algn="l"/>
            <a:endParaRPr lang="en-US" b="1" dirty="0" smtClean="0">
              <a:solidFill>
                <a:schemeClr val="tx2">
                  <a:lumMod val="75000"/>
                </a:schemeClr>
              </a:solidFill>
              <a:latin typeface="Arial Rounded MT Bold" pitchFamily="34" charset="0"/>
            </a:endParaRPr>
          </a:p>
          <a:p>
            <a:pPr algn="l"/>
            <a:endParaRPr lang="en-US" b="1" dirty="0" smtClean="0">
              <a:solidFill>
                <a:schemeClr val="tx2">
                  <a:lumMod val="75000"/>
                </a:schemeClr>
              </a:solidFill>
              <a:latin typeface="Arial Rounded MT Bold" pitchFamily="34" charset="0"/>
            </a:endParaRPr>
          </a:p>
          <a:p>
            <a:pPr xmlns:a="http://schemas.openxmlformats.org/drawingml/2006/main" algn="l"/>
            <a:r xmlns:a="http://schemas.openxmlformats.org/drawingml/2006/main">
              <a:rPr lang="en" b="1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GLOBAIZATION</a:t>
            </a:r>
            <a:endParaRPr xmlns:a="http://schemas.openxmlformats.org/drawingml/2006/main" lang="th-TH" b="1" dirty="0">
              <a:solidFill>
                <a:schemeClr val="tx2">
                  <a:lumMod val="75000"/>
                </a:schemeClr>
              </a:solidFill>
              <a:latin typeface="Arial Rounded MT Bold" pitchFamily="34" charset="0"/>
            </a:endParaRPr>
          </a:p>
        </p:txBody>
      </p:sp>
      <p:cxnSp>
        <p:nvCxnSpPr>
          <p:cNvPr id="5" name="ลูกศรเชื่อมต่อแบบตรง 4"/>
          <p:cNvCxnSpPr/>
          <p:nvPr/>
        </p:nvCxnSpPr>
        <p:spPr>
          <a:xfrm rot="5400000">
            <a:off x="2215340" y="4142586"/>
            <a:ext cx="428628" cy="1588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142976" y="4429132"/>
            <a:ext cx="2786082" cy="181588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 xmlns:a="http://schemas.openxmlformats.org/drawingml/2006/main">
              <a:rPr lang="en" b="1" dirty="0" smtClean="0">
                <a:solidFill>
                  <a:schemeClr val="accent5">
                    <a:lumMod val="50000"/>
                  </a:schemeClr>
                </a:solidFill>
              </a:rPr>
              <a:t>ONE WORLD</a:t>
            </a:r>
          </a:p>
          <a:p>
            <a:r xmlns:a="http://schemas.openxmlformats.org/drawingml/2006/main">
              <a:rPr lang="en" b="1" dirty="0" smtClean="0">
                <a:solidFill>
                  <a:schemeClr val="accent5">
                    <a:lumMod val="50000"/>
                  </a:schemeClr>
                </a:solidFill>
              </a:rPr>
              <a:t>ONE MARKET</a:t>
            </a:r>
          </a:p>
          <a:p>
            <a:r xmlns:a="http://schemas.openxmlformats.org/drawingml/2006/main">
              <a:rPr lang="en" b="1" dirty="0" smtClean="0">
                <a:solidFill>
                  <a:schemeClr val="accent5">
                    <a:lumMod val="50000"/>
                  </a:schemeClr>
                </a:solidFill>
              </a:rPr>
              <a:t>ONE CERRENCY</a:t>
            </a:r>
          </a:p>
          <a:p>
            <a:r xmlns:a="http://schemas.openxmlformats.org/drawingml/2006/main">
              <a:rPr lang="en" b="1" dirty="0" smtClean="0">
                <a:solidFill>
                  <a:schemeClr val="accent5">
                    <a:lumMod val="50000"/>
                  </a:schemeClr>
                </a:solidFill>
              </a:rPr>
              <a:t>ONE SYETEM</a:t>
            </a:r>
            <a:endParaRPr xmlns:a="http://schemas.openxmlformats.org/drawingml/2006/main" lang="th-TH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71934" y="3357562"/>
            <a:ext cx="142876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xmlns:a="http://schemas.openxmlformats.org/drawingml/2006/main" algn="ctr"/>
            <a:r xmlns:a="http://schemas.openxmlformats.org/drawingml/2006/main">
              <a:rPr lang="en" b="1" dirty="0" smtClean="0">
                <a:solidFill>
                  <a:schemeClr val="accent5">
                    <a:lumMod val="50000"/>
                  </a:schemeClr>
                </a:solidFill>
                <a:latin typeface="Arial Rounded MT Bold" pitchFamily="34" charset="0"/>
              </a:rPr>
              <a:t>SPEED</a:t>
            </a:r>
            <a:endParaRPr xmlns:a="http://schemas.openxmlformats.org/drawingml/2006/main" lang="th-TH" b="1" dirty="0">
              <a:solidFill>
                <a:schemeClr val="accent5">
                  <a:lumMod val="50000"/>
                </a:schemeClr>
              </a:solidFill>
              <a:latin typeface="Arial Rounded MT Bold" pitchFamily="34" charset="0"/>
            </a:endParaRPr>
          </a:p>
        </p:txBody>
      </p:sp>
      <p:cxnSp>
        <p:nvCxnSpPr>
          <p:cNvPr id="9" name="ลูกศรเชื่อมต่อแบบตรง 8"/>
          <p:cNvCxnSpPr/>
          <p:nvPr/>
        </p:nvCxnSpPr>
        <p:spPr>
          <a:xfrm>
            <a:off x="5500694" y="3571876"/>
            <a:ext cx="571504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072198" y="2214554"/>
            <a:ext cx="2643206" cy="406265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xmlns:a="http://schemas.openxmlformats.org/drawingml/2006/main">
              <a:lnSpc>
                <a:spcPct val="150000"/>
              </a:lnSpc>
            </a:pPr>
            <a:r xmlns:a="http://schemas.openxmlformats.org/drawingml/2006/main">
              <a:rPr lang="en" sz="1600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PRODUCTS &amp; SERVICES</a:t>
            </a:r>
          </a:p>
          <a:p>
            <a:pPr xmlns:a="http://schemas.openxmlformats.org/drawingml/2006/main">
              <a:lnSpc>
                <a:spcPct val="150000"/>
              </a:lnSpc>
            </a:pPr>
            <a:r xmlns:a="http://schemas.openxmlformats.org/drawingml/2006/main">
              <a:rPr lang="en" sz="1600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TECHNOLOGY</a:t>
            </a:r>
          </a:p>
          <a:p>
            <a:pPr xmlns:a="http://schemas.openxmlformats.org/drawingml/2006/main">
              <a:lnSpc>
                <a:spcPct val="150000"/>
              </a:lnSpc>
            </a:pPr>
            <a:r xmlns:a="http://schemas.openxmlformats.org/drawingml/2006/main">
              <a:rPr lang="en" sz="1600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INFORMATION</a:t>
            </a:r>
          </a:p>
          <a:p>
            <a:pPr xmlns:a="http://schemas.openxmlformats.org/drawingml/2006/main">
              <a:lnSpc>
                <a:spcPct val="150000"/>
              </a:lnSpc>
            </a:pPr>
            <a:r xmlns:a="http://schemas.openxmlformats.org/drawingml/2006/main">
              <a:rPr lang="en" sz="1600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JOBS &amp; LABORS</a:t>
            </a:r>
          </a:p>
          <a:p>
            <a:pPr xmlns:a="http://schemas.openxmlformats.org/drawingml/2006/main">
              <a:lnSpc>
                <a:spcPct val="150000"/>
              </a:lnSpc>
            </a:pPr>
            <a:r xmlns:a="http://schemas.openxmlformats.org/drawingml/2006/main">
              <a:rPr lang="en" sz="1600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CULTURES &amp; SOCIAL</a:t>
            </a:r>
          </a:p>
          <a:p>
            <a:pPr xmlns:a="http://schemas.openxmlformats.org/drawingml/2006/main">
              <a:lnSpc>
                <a:spcPct val="150000"/>
              </a:lnSpc>
            </a:pPr>
            <a:r xmlns:a="http://schemas.openxmlformats.org/drawingml/2006/main">
              <a:rPr lang="en" sz="1600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LAWS</a:t>
            </a:r>
          </a:p>
          <a:p>
            <a:pPr xmlns:a="http://schemas.openxmlformats.org/drawingml/2006/main">
              <a:lnSpc>
                <a:spcPct val="150000"/>
              </a:lnSpc>
            </a:pPr>
            <a:r xmlns:a="http://schemas.openxmlformats.org/drawingml/2006/main">
              <a:rPr lang="en" sz="1600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POLITIES</a:t>
            </a:r>
          </a:p>
          <a:p>
            <a:pPr xmlns:a="http://schemas.openxmlformats.org/drawingml/2006/main">
              <a:lnSpc>
                <a:spcPct val="150000"/>
              </a:lnSpc>
            </a:pPr>
            <a:r xmlns:a="http://schemas.openxmlformats.org/drawingml/2006/main">
              <a:rPr lang="en" sz="1600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COMMUNICATIONS</a:t>
            </a:r>
          </a:p>
          <a:p>
            <a:pPr xmlns:a="http://schemas.openxmlformats.org/drawingml/2006/main">
              <a:lnSpc>
                <a:spcPct val="150000"/>
              </a:lnSpc>
            </a:pPr>
            <a:r xmlns:a="http://schemas.openxmlformats.org/drawingml/2006/main">
              <a:rPr lang="en" sz="1600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LOGISTIC</a:t>
            </a:r>
          </a:p>
          <a:p>
            <a:pPr xmlns:a="http://schemas.openxmlformats.org/drawingml/2006/main">
              <a:lnSpc>
                <a:spcPct val="150000"/>
              </a:lnSpc>
            </a:pPr>
            <a:r xmlns:a="http://schemas.openxmlformats.org/drawingml/2006/main">
              <a:rPr lang="en" sz="1600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FINANCE</a:t>
            </a:r>
          </a:p>
          <a:p>
            <a:pPr algn="ctr"/>
            <a:endParaRPr lang="th-TH" sz="1800" dirty="0">
              <a:solidFill>
                <a:schemeClr val="accent5">
                  <a:lumMod val="50000"/>
                </a:schemeClr>
              </a:solidFill>
              <a:latin typeface="Arial Rounded MT Bold" pitchFamily="34" charset="0"/>
            </a:endParaRPr>
          </a:p>
        </p:txBody>
      </p:sp>
      <p:cxnSp>
        <p:nvCxnSpPr>
          <p:cNvPr id="17" name="ลูกศรเชื่อมต่อแบบตรง 16"/>
          <p:cNvCxnSpPr/>
          <p:nvPr/>
        </p:nvCxnSpPr>
        <p:spPr>
          <a:xfrm rot="5400000" flipH="1" flipV="1">
            <a:off x="5355150" y="2569075"/>
            <a:ext cx="857257" cy="7197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ลูกศรเชื่อมต่อแบบตรง 19"/>
          <p:cNvCxnSpPr/>
          <p:nvPr/>
        </p:nvCxnSpPr>
        <p:spPr>
          <a:xfrm flipV="1">
            <a:off x="5500694" y="2857496"/>
            <a:ext cx="642942" cy="57150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ลูกศรเชื่อมต่อแบบตรง 23"/>
          <p:cNvCxnSpPr/>
          <p:nvPr/>
        </p:nvCxnSpPr>
        <p:spPr>
          <a:xfrm flipV="1">
            <a:off x="5500694" y="3214686"/>
            <a:ext cx="642942" cy="2857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ลูกศรเชื่อมต่อแบบตรง 31"/>
          <p:cNvCxnSpPr/>
          <p:nvPr/>
        </p:nvCxnSpPr>
        <p:spPr>
          <a:xfrm>
            <a:off x="5500694" y="3643314"/>
            <a:ext cx="642942" cy="2857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ลูกศรเชื่อมต่อแบบตรง 38"/>
          <p:cNvCxnSpPr/>
          <p:nvPr/>
        </p:nvCxnSpPr>
        <p:spPr>
          <a:xfrm>
            <a:off x="5500694" y="3714752"/>
            <a:ext cx="642942" cy="50006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7" name="ลูกศรเชื่อมต่อแบบตรง 66"/>
          <p:cNvCxnSpPr/>
          <p:nvPr/>
        </p:nvCxnSpPr>
        <p:spPr>
          <a:xfrm rot="16200000" flipH="1">
            <a:off x="5429256" y="3857628"/>
            <a:ext cx="785818" cy="64294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1" name="ลูกศรเชื่อมต่อแบบตรง 70"/>
          <p:cNvCxnSpPr/>
          <p:nvPr/>
        </p:nvCxnSpPr>
        <p:spPr>
          <a:xfrm rot="16200000" flipH="1">
            <a:off x="5214942" y="4071942"/>
            <a:ext cx="1143008" cy="71438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4" name="ลูกศรเชื่อมต่อแบบตรง 73"/>
          <p:cNvCxnSpPr/>
          <p:nvPr/>
        </p:nvCxnSpPr>
        <p:spPr>
          <a:xfrm rot="16200000" flipH="1">
            <a:off x="4964909" y="4250537"/>
            <a:ext cx="1571636" cy="78581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7" name="ลูกศรเชื่อมต่อแบบตรง 76"/>
          <p:cNvCxnSpPr/>
          <p:nvPr/>
        </p:nvCxnSpPr>
        <p:spPr>
          <a:xfrm rot="16200000" flipH="1">
            <a:off x="4750595" y="4393413"/>
            <a:ext cx="1928826" cy="8572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 xmlns:a="http://schemas.openxmlformats.org/drawingml/2006/main">
              <a:rPr lang="en" sz="6000" b="1" dirty="0" smtClean="0">
                <a:solidFill>
                  <a:schemeClr val="tx2"/>
                </a:solidFill>
                <a:latin typeface="Arial Rounded MT Bold" pitchFamily="34" charset="0"/>
              </a:rPr>
              <a:t>NAFTA</a:t>
            </a:r>
            <a:endParaRPr xmlns:a="http://schemas.openxmlformats.org/drawingml/2006/main" lang="th-TH" sz="6000" b="1" dirty="0">
              <a:solidFill>
                <a:schemeClr val="tx2"/>
              </a:solidFill>
              <a:latin typeface="Arial Rounded MT Bold" pitchFamily="34" charset="0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285720" y="1600200"/>
            <a:ext cx="8572560" cy="4525963"/>
          </a:xfrm>
        </p:spPr>
        <p:txBody>
          <a:bodyPr>
            <a:normAutofit/>
          </a:bodyPr>
          <a:lstStyle/>
          <a:p>
            <a:pPr xmlns:a="http://schemas.openxmlformats.org/drawingml/2006/main" algn="ctr">
              <a:buNone/>
            </a:pPr>
            <a:r xmlns:a="http://schemas.openxmlformats.org/drawingml/2006/main">
              <a:rPr lang="en" sz="3600" b="1" dirty="0" smtClean="0">
                <a:solidFill>
                  <a:srgbClr val="0070C0"/>
                </a:solidFill>
                <a:latin typeface="Arial Rounded MT Bold" pitchFamily="34" charset="0"/>
              </a:rPr>
              <a:t>NORTH AMERICA FREE TRADE AREA</a:t>
            </a:r>
          </a:p>
          <a:p>
            <a:pPr algn="ctr">
              <a:buNone/>
            </a:pPr>
            <a:endParaRPr lang="en-US" sz="3600" b="1" dirty="0">
              <a:solidFill>
                <a:srgbClr val="0070C0"/>
              </a:solidFill>
              <a:latin typeface="Arial Rounded MT Bold" pitchFamily="34" charset="0"/>
            </a:endParaRPr>
          </a:p>
          <a:p>
            <a:pPr xmlns:a="http://schemas.openxmlformats.org/drawingml/2006/main" algn="ctr">
              <a:buNone/>
            </a:pPr>
            <a:r xmlns:a="http://schemas.openxmlformats.org/drawingml/2006/main">
              <a:rPr lang="en" b="1" dirty="0" smtClean="0">
                <a:solidFill>
                  <a:srgbClr val="0070C0"/>
                </a:solidFill>
                <a:latin typeface="Arial Rounded MT Bold" pitchFamily="34" charset="0"/>
              </a:rPr>
              <a:t>COUNTRIES 3 MEMBERS</a:t>
            </a:r>
          </a:p>
          <a:p>
            <a:pPr algn="ctr">
              <a:buNone/>
            </a:pPr>
            <a:endParaRPr lang="en-US" b="1" dirty="0">
              <a:solidFill>
                <a:srgbClr val="0070C0"/>
              </a:solidFill>
              <a:latin typeface="Arial Rounded MT Bold" pitchFamily="34" charset="0"/>
            </a:endParaRPr>
          </a:p>
          <a:p>
            <a:pPr algn="ctr">
              <a:buNone/>
            </a:pPr>
            <a:endParaRPr lang="th-TH" b="1" dirty="0">
              <a:solidFill>
                <a:srgbClr val="0070C0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xmlns:a="http://schemas.openxmlformats.org/drawingml/2006/main" algn="l"/>
            <a:r xmlns:a="http://schemas.openxmlformats.org/drawingml/2006/main">
              <a:rPr lang="en" b="1" dirty="0" smtClean="0">
                <a:solidFill>
                  <a:schemeClr val="tx2"/>
                </a:solidFill>
                <a:latin typeface="Arial Rounded MT Bold" pitchFamily="34" charset="0"/>
              </a:rPr>
              <a:t>EU</a:t>
            </a:r>
            <a:endParaRPr xmlns:a="http://schemas.openxmlformats.org/drawingml/2006/main" lang="th-TH" b="1" dirty="0">
              <a:solidFill>
                <a:schemeClr val="tx2"/>
              </a:solidFill>
              <a:latin typeface="Arial Rounded MT Bold" pitchFamily="34" charset="0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xmlns:a="http://schemas.openxmlformats.org/drawingml/2006/main">
              <a:buNone/>
            </a:pPr>
            <a:r xmlns:a="http://schemas.openxmlformats.org/drawingml/2006/main">
              <a:rPr lang="en" dirty="0" smtClean="0">
                <a:solidFill>
                  <a:srgbClr val="0070C0"/>
                </a:solidFill>
                <a:latin typeface="Arial Rounded MT Bold" pitchFamily="34" charset="0"/>
              </a:rPr>
              <a:t>THE EUROPEAN UNION</a:t>
            </a:r>
          </a:p>
          <a:p>
            <a:pPr xmlns:a="http://schemas.openxmlformats.org/drawingml/2006/main">
              <a:buNone/>
            </a:pPr>
            <a:r xmlns:a="http://schemas.openxmlformats.org/drawingml/2006/main">
              <a:rPr lang="en" dirty="0" smtClean="0">
                <a:solidFill>
                  <a:srgbClr val="0070C0"/>
                </a:solidFill>
                <a:latin typeface="Arial Rounded MT Bold" pitchFamily="34" charset="0"/>
              </a:rPr>
              <a:t>COUNTRIES 29 MEMBERS</a:t>
            </a:r>
          </a:p>
          <a:p>
            <a:pPr xmlns:a="http://schemas.openxmlformats.org/drawingml/2006/main">
              <a:buNone/>
            </a:pPr>
            <a:r xmlns:a="http://schemas.openxmlformats.org/drawingml/2006/main">
              <a:rPr lang="en" dirty="0" smtClean="0">
                <a:solidFill>
                  <a:srgbClr val="0070C0"/>
                </a:solidFill>
                <a:latin typeface="Arial Rounded MT Bold" pitchFamily="34" charset="0"/>
              </a:rPr>
              <a:t>POPULATIONS: 530 MIL.PEO.</a:t>
            </a:r>
          </a:p>
          <a:p>
            <a:pPr xmlns:a="http://schemas.openxmlformats.org/drawingml/2006/main">
              <a:buNone/>
            </a:pPr>
            <a:r xmlns:a="http://schemas.openxmlformats.org/drawingml/2006/main">
              <a:rPr lang="en" dirty="0" smtClean="0">
                <a:solidFill>
                  <a:srgbClr val="0070C0"/>
                </a:solidFill>
                <a:latin typeface="Arial Rounded MT Bold" pitchFamily="34" charset="0"/>
              </a:rPr>
              <a:t>CHARTER: COMMON MARKET.</a:t>
            </a:r>
          </a:p>
          <a:p>
            <a:pPr xmlns:a="http://schemas.openxmlformats.org/drawingml/2006/main">
              <a:buNone/>
            </a:pPr>
            <a:r xmlns:a="http://schemas.openxmlformats.org/drawingml/2006/main">
              <a:rPr lang="en" dirty="0">
                <a:solidFill>
                  <a:srgbClr val="0070C0"/>
                </a:solidFill>
                <a:latin typeface="Arial Rounded MT Bold" pitchFamily="34" charset="0"/>
              </a:rPr>
              <a:t> </a:t>
            </a:r>
            <a:r xmlns:a="http://schemas.openxmlformats.org/drawingml/2006/main">
              <a:rPr lang="en" dirty="0" smtClean="0">
                <a:solidFill>
                  <a:srgbClr val="0070C0"/>
                </a:solidFill>
                <a:latin typeface="Arial Rounded MT Bold" pitchFamily="34" charset="0"/>
              </a:rPr>
              <a:t>ONE MARKET*</a:t>
            </a:r>
          </a:p>
          <a:p>
            <a:pPr xmlns:a="http://schemas.openxmlformats.org/drawingml/2006/main">
              <a:buNone/>
            </a:pPr>
            <a:r xmlns:a="http://schemas.openxmlformats.org/drawingml/2006/main">
              <a:rPr lang="en" dirty="0" smtClean="0">
                <a:solidFill>
                  <a:srgbClr val="0070C0"/>
                </a:solidFill>
                <a:latin typeface="Arial Rounded MT Bold" pitchFamily="34" charset="0"/>
              </a:rPr>
              <a:t>ONE CURRENCY </a:t>
            </a:r>
            <a:r xmlns:a="http://schemas.openxmlformats.org/drawingml/2006/main">
              <a:rPr lang="en" sz="4000" dirty="0" smtClean="0">
                <a:solidFill>
                  <a:srgbClr val="0070C0"/>
                </a:solidFill>
                <a:latin typeface="Arial Rounded MT Bold" pitchFamily="34" charset="0"/>
              </a:rPr>
              <a:t>€ </a:t>
            </a:r>
            <a:r xmlns:a="http://schemas.openxmlformats.org/drawingml/2006/main">
              <a:rPr lang="en" dirty="0" smtClean="0">
                <a:solidFill>
                  <a:srgbClr val="0070C0"/>
                </a:solidFill>
                <a:latin typeface="Arial Rounded MT Bold" pitchFamily="34" charset="0"/>
              </a:rPr>
              <a:t>EURO</a:t>
            </a:r>
          </a:p>
          <a:p>
            <a:pPr xmlns:a="http://schemas.openxmlformats.org/drawingml/2006/main">
              <a:buNone/>
            </a:pPr>
            <a:r xmlns:a="http://schemas.openxmlformats.org/drawingml/2006/main">
              <a:rPr lang="en" sz="4000" dirty="0" smtClean="0">
                <a:solidFill>
                  <a:srgbClr val="0070C0"/>
                </a:solidFill>
                <a:latin typeface="Arial Rounded MT Bold" pitchFamily="34" charset="0"/>
              </a:rPr>
              <a:t>GDP: </a:t>
            </a:r>
            <a:r xmlns:a="http://schemas.openxmlformats.org/drawingml/2006/main">
              <a:rPr lang="en" sz="3500" dirty="0" smtClean="0">
                <a:solidFill>
                  <a:srgbClr val="0070C0"/>
                </a:solidFill>
                <a:latin typeface="Arial Rounded MT Bold" pitchFamily="34" charset="0"/>
              </a:rPr>
              <a:t>1,728 BILLIONS</a:t>
            </a:r>
          </a:p>
          <a:p>
            <a:pPr xmlns:a="http://schemas.openxmlformats.org/drawingml/2006/main">
              <a:buNone/>
            </a:pPr>
            <a:r xmlns:a="http://schemas.openxmlformats.org/drawingml/2006/main">
              <a:rPr lang="en" dirty="0" smtClean="0">
                <a:solidFill>
                  <a:srgbClr val="0070C0"/>
                </a:solidFill>
                <a:latin typeface="Arial Rounded MT Bold" pitchFamily="34" charset="0"/>
              </a:rPr>
              <a:t> </a:t>
            </a:r>
            <a:endParaRPr xmlns:a="http://schemas.openxmlformats.org/drawingml/2006/main" lang="th-TH" dirty="0">
              <a:solidFill>
                <a:srgbClr val="0070C0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 xmlns:a="http://schemas.openxmlformats.org/drawingml/2006/main">
              <a:rPr lang="en" b="1" dirty="0" smtClean="0">
                <a:solidFill>
                  <a:schemeClr val="tx2"/>
                </a:solidFill>
                <a:latin typeface="Arial Rounded MT Bold" pitchFamily="34" charset="0"/>
              </a:rPr>
              <a:t>OPEC</a:t>
            </a:r>
            <a:endParaRPr xmlns:a="http://schemas.openxmlformats.org/drawingml/2006/main" lang="th-TH" b="1" dirty="0">
              <a:solidFill>
                <a:schemeClr val="tx2"/>
              </a:solidFill>
              <a:latin typeface="Arial Rounded MT Bold" pitchFamily="34" charset="0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214282" y="1600200"/>
            <a:ext cx="8572560" cy="4525963"/>
          </a:xfrm>
        </p:spPr>
        <p:txBody>
          <a:bodyPr/>
          <a:lstStyle/>
          <a:p>
            <a:pPr xmlns:a="http://schemas.openxmlformats.org/drawingml/2006/main">
              <a:buNone/>
            </a:pPr>
            <a:r xmlns:a="http://schemas.openxmlformats.org/drawingml/2006/main">
              <a:rPr lang="en" dirty="0" smtClean="0">
                <a:solidFill>
                  <a:schemeClr val="tx2"/>
                </a:solidFill>
                <a:latin typeface="Arial Rounded MT Bold" pitchFamily="34" charset="0"/>
              </a:rPr>
              <a:t>THE ORGANIZATION OF THE PETROLEIM</a:t>
            </a:r>
          </a:p>
          <a:p>
            <a:pPr xmlns:a="http://schemas.openxmlformats.org/drawingml/2006/main">
              <a:buNone/>
            </a:pPr>
            <a:r xmlns:a="http://schemas.openxmlformats.org/drawingml/2006/main">
              <a:rPr lang="en" dirty="0" smtClean="0">
                <a:solidFill>
                  <a:schemeClr val="tx2"/>
                </a:solidFill>
                <a:latin typeface="Arial Rounded MT Bold" pitchFamily="34" charset="0"/>
              </a:rPr>
              <a:t>EXPORTING COUNTIES</a:t>
            </a:r>
          </a:p>
          <a:p>
            <a:pPr>
              <a:buNone/>
            </a:pPr>
            <a:endParaRPr lang="en-US" dirty="0">
              <a:solidFill>
                <a:schemeClr val="tx2"/>
              </a:solidFill>
              <a:latin typeface="Arial Rounded MT Bold" pitchFamily="34" charset="0"/>
            </a:endParaRPr>
          </a:p>
          <a:p>
            <a:pPr xmlns:a="http://schemas.openxmlformats.org/drawingml/2006/main">
              <a:buNone/>
            </a:pPr>
            <a:r xmlns:a="http://schemas.openxmlformats.org/drawingml/2006/main">
              <a:rPr lang="en" b="1" dirty="0" smtClean="0">
                <a:solidFill>
                  <a:schemeClr val="tx2"/>
                </a:solidFill>
                <a:latin typeface="Arial Rounded MT Bold" pitchFamily="34" charset="0"/>
              </a:rPr>
              <a:t>CHARTER : SUPPORT CIL PRICE STABLE</a:t>
            </a:r>
            <a:endParaRPr xmlns:a="http://schemas.openxmlformats.org/drawingml/2006/main" lang="th-TH" b="1" dirty="0">
              <a:solidFill>
                <a:schemeClr val="tx2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xmlns:a="http://schemas.openxmlformats.org/drawingml/2006/main" algn="l"/>
            <a:r xmlns:a="http://schemas.openxmlformats.org/drawingml/2006/main">
              <a:rPr lang="en" sz="6600" b="1" dirty="0" smtClean="0">
                <a:solidFill>
                  <a:schemeClr val="tx2"/>
                </a:solidFill>
                <a:latin typeface="Arial Rounded MT Bold" pitchFamily="34" charset="0"/>
              </a:rPr>
              <a:t>IMF</a:t>
            </a:r>
            <a:endParaRPr xmlns:a="http://schemas.openxmlformats.org/drawingml/2006/main" lang="th-TH" sz="6600" b="1" dirty="0">
              <a:solidFill>
                <a:schemeClr val="tx2"/>
              </a:solidFill>
              <a:latin typeface="Arial Rounded MT Bold" pitchFamily="34" charset="0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xmlns:a="http://schemas.openxmlformats.org/drawingml/2006/main">
              <a:buNone/>
            </a:pPr>
            <a:r xmlns:a="http://schemas.openxmlformats.org/drawingml/2006/main">
              <a:rPr lang="en" sz="4400" b="1" dirty="0" smtClean="0">
                <a:solidFill>
                  <a:schemeClr val="tx2"/>
                </a:solidFill>
                <a:latin typeface="Arial Rounded MT Bold" pitchFamily="34" charset="0"/>
              </a:rPr>
              <a:t>INTERNATIONAL MONETARY FUND.</a:t>
            </a:r>
          </a:p>
          <a:p>
            <a:pPr>
              <a:buNone/>
            </a:pPr>
            <a:endParaRPr lang="en-US" sz="4400" b="1" dirty="0">
              <a:latin typeface="Arial Rounded MT Bold" pitchFamily="34" charset="0"/>
            </a:endParaRPr>
          </a:p>
          <a:p>
            <a:pPr xmlns:a="http://schemas.openxmlformats.org/drawingml/2006/main">
              <a:buNone/>
            </a:pPr>
            <a:r xmlns:a="http://schemas.openxmlformats.org/drawingml/2006/main">
              <a:rPr lang="en" sz="3600" b="1" dirty="0" smtClean="0">
                <a:solidFill>
                  <a:schemeClr val="tx2"/>
                </a:solidFill>
                <a:latin typeface="Arial Rounded MT Bold" pitchFamily="34" charset="0"/>
              </a:rPr>
              <a:t>CHARTER: SUPPORT FINANCE TO MEMBERS</a:t>
            </a:r>
            <a:endParaRPr xmlns:a="http://schemas.openxmlformats.org/drawingml/2006/main" lang="th-TH" sz="3600" b="1" dirty="0">
              <a:solidFill>
                <a:schemeClr val="tx2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 xmlns:a="http://schemas.openxmlformats.org/drawingml/2006/main">
              <a:rPr lang="en" sz="2800" b="1" dirty="0" smtClean="0">
                <a:solidFill>
                  <a:schemeClr val="tx2"/>
                </a:solidFill>
                <a:latin typeface="Arial Rounded MT Bold" pitchFamily="34" charset="0"/>
                <a:cs typeface="Calibri"/>
              </a:rPr>
              <a:t>① </a:t>
            </a:r>
            <a:r xmlns:a="http://schemas.openxmlformats.org/drawingml/2006/main">
              <a:rPr lang="en" sz="2800" b="1" dirty="0" smtClean="0">
                <a:solidFill>
                  <a:srgbClr val="FF0000"/>
                </a:solidFill>
                <a:latin typeface="Arial Rounded MT Bold" pitchFamily="34" charset="0"/>
              </a:rPr>
              <a:t>EU, </a:t>
            </a:r>
            <a:r xmlns:a="http://schemas.openxmlformats.org/drawingml/2006/main">
              <a:rPr lang="en" sz="2800" b="1" dirty="0" smtClean="0">
                <a:solidFill>
                  <a:schemeClr val="tx2"/>
                </a:solidFill>
                <a:latin typeface="Arial Rounded MT Bold" pitchFamily="34" charset="0"/>
                <a:cs typeface="Calibri"/>
              </a:rPr>
              <a:t>② </a:t>
            </a:r>
            <a:r xmlns:a="http://schemas.openxmlformats.org/drawingml/2006/main">
              <a:rPr lang="en" sz="2800" b="1" dirty="0" smtClean="0">
                <a:solidFill>
                  <a:srgbClr val="FF0000"/>
                </a:solidFill>
                <a:latin typeface="Arial Rounded MT Bold" pitchFamily="34" charset="0"/>
                <a:cs typeface="Calibri"/>
              </a:rPr>
              <a:t>NAFTA, </a:t>
            </a:r>
            <a:r xmlns:a="http://schemas.openxmlformats.org/drawingml/2006/main">
              <a:rPr lang="en" sz="2800" b="1" dirty="0" smtClean="0">
                <a:solidFill>
                  <a:schemeClr val="tx2"/>
                </a:solidFill>
                <a:latin typeface="Arial Rounded MT Bold" pitchFamily="34" charset="0"/>
                <a:cs typeface="Calibri"/>
              </a:rPr>
              <a:t>③ </a:t>
            </a:r>
            <a:r xmlns:a="http://schemas.openxmlformats.org/drawingml/2006/main">
              <a:rPr lang="en" sz="2800" b="1" dirty="0" smtClean="0">
                <a:solidFill>
                  <a:srgbClr val="FF0000"/>
                </a:solidFill>
                <a:latin typeface="Arial Rounded MT Bold" pitchFamily="34" charset="0"/>
                <a:cs typeface="Calibri"/>
              </a:rPr>
              <a:t>AFTA, </a:t>
            </a:r>
            <a:r xmlns:a="http://schemas.openxmlformats.org/drawingml/2006/main">
              <a:rPr lang="en" sz="2800" b="1" dirty="0" smtClean="0">
                <a:solidFill>
                  <a:schemeClr val="tx2"/>
                </a:solidFill>
                <a:latin typeface="Arial Rounded MT Bold" pitchFamily="34" charset="0"/>
                <a:cs typeface="Calibri"/>
              </a:rPr>
              <a:t>④ </a:t>
            </a:r>
            <a:r xmlns:a="http://schemas.openxmlformats.org/drawingml/2006/main">
              <a:rPr lang="en" sz="2800" b="1" dirty="0" smtClean="0">
                <a:solidFill>
                  <a:srgbClr val="FF0000"/>
                </a:solidFill>
                <a:latin typeface="Arial Rounded MT Bold" pitchFamily="34" charset="0"/>
                <a:cs typeface="Calibri"/>
              </a:rPr>
              <a:t>IMF AND </a:t>
            </a:r>
            <a:r xmlns:a="http://schemas.openxmlformats.org/drawingml/2006/main">
              <a:rPr lang="en" sz="2800" b="1" dirty="0" smtClean="0">
                <a:solidFill>
                  <a:schemeClr val="tx2"/>
                </a:solidFill>
                <a:latin typeface="Arial Rounded MT Bold" pitchFamily="34" charset="0"/>
                <a:cs typeface="Calibri"/>
              </a:rPr>
              <a:t>⑤ </a:t>
            </a:r>
            <a:r xmlns:a="http://schemas.openxmlformats.org/drawingml/2006/main">
              <a:rPr lang="en" sz="2800" b="1" dirty="0" smtClean="0">
                <a:solidFill>
                  <a:srgbClr val="FF0000"/>
                </a:solidFill>
                <a:latin typeface="Arial Rounded MT Bold" pitchFamily="34" charset="0"/>
                <a:cs typeface="Calibri"/>
              </a:rPr>
              <a:t>OPEC</a:t>
            </a:r>
            <a:endParaRPr xmlns:a="http://schemas.openxmlformats.org/drawingml/2006/main" lang="th-TH" sz="2800" b="1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/>
          <a:lstStyle/>
          <a:p>
            <a:pPr xmlns:a="http://schemas.openxmlformats.org/drawingml/2006/main" marL="514350" indent="-514350">
              <a:buAutoNum type="arabicPeriod"/>
            </a:pPr>
            <a:r xmlns:a="http://schemas.openxmlformats.org/drawingml/2006/main">
              <a:rPr lang="en" dirty="0" smtClean="0">
                <a:solidFill>
                  <a:srgbClr val="C00000"/>
                </a:solidFill>
                <a:latin typeface="Arial Rounded MT Bold" pitchFamily="34" charset="0"/>
              </a:rPr>
              <a:t>FULL NAME</a:t>
            </a:r>
          </a:p>
          <a:p>
            <a:pPr xmlns:a="http://schemas.openxmlformats.org/drawingml/2006/main" marL="514350" indent="-514350">
              <a:buAutoNum type="arabicPeriod"/>
            </a:pPr>
            <a:r xmlns:a="http://schemas.openxmlformats.org/drawingml/2006/main">
              <a:rPr lang="en" dirty="0" smtClean="0">
                <a:solidFill>
                  <a:srgbClr val="C00000"/>
                </a:solidFill>
                <a:latin typeface="Arial Rounded MT Bold" pitchFamily="34" charset="0"/>
              </a:rPr>
              <a:t>HOW MANY COUNTRYS MEMBER?</a:t>
            </a:r>
          </a:p>
          <a:p>
            <a:pPr xmlns:a="http://schemas.openxmlformats.org/drawingml/2006/main" marL="514350" indent="-514350">
              <a:buAutoNum type="arabicPeriod"/>
            </a:pPr>
            <a:r xmlns:a="http://schemas.openxmlformats.org/drawingml/2006/main">
              <a:rPr lang="en" dirty="0" smtClean="0">
                <a:solidFill>
                  <a:srgbClr val="C00000"/>
                </a:solidFill>
                <a:latin typeface="Arial Rounded MT Bold" pitchFamily="34" charset="0"/>
              </a:rPr>
              <a:t>IT'S CHARTER </a:t>
            </a:r>
            <a:r xmlns:a="http://schemas.openxmlformats.org/drawingml/2006/main">
              <a:rPr lang="en" dirty="0" smtClean="0">
                <a:solidFill>
                  <a:schemeClr val="tx2"/>
                </a:solidFill>
                <a:latin typeface="Arial Rounded MT Bold" pitchFamily="34" charset="0"/>
              </a:rPr>
              <a:t>.(CONCLUSION)</a:t>
            </a:r>
          </a:p>
          <a:p>
            <a:pPr marL="514350" indent="-514350">
              <a:buNone/>
            </a:pPr>
            <a:endParaRPr lang="en-US" dirty="0">
              <a:solidFill>
                <a:schemeClr val="tx2"/>
              </a:solidFill>
              <a:latin typeface="Arial Rounded MT Bold" pitchFamily="34" charset="0"/>
            </a:endParaRPr>
          </a:p>
          <a:p>
            <a:pPr xmlns:a="http://schemas.openxmlformats.org/drawingml/2006/main" marL="514350" indent="-514350">
              <a:buNone/>
            </a:pPr>
            <a:r xmlns:a="http://schemas.openxmlformats.org/drawingml/2006/main">
              <a:rPr lang="en" dirty="0" smtClean="0">
                <a:solidFill>
                  <a:schemeClr val="tx2"/>
                </a:solidFill>
                <a:latin typeface="Arial Rounded MT Bold" pitchFamily="34" charset="0"/>
              </a:rPr>
              <a:t>WEIGHT ON PAPER</a:t>
            </a:r>
          </a:p>
          <a:p>
            <a:pPr marL="514350" indent="-514350">
              <a:buNone/>
            </a:pPr>
            <a:endParaRPr lang="en-US" dirty="0" smtClean="0">
              <a:solidFill>
                <a:schemeClr val="tx2"/>
              </a:solidFill>
              <a:latin typeface="Arial Rounded MT Bold" pitchFamily="34" charset="0"/>
            </a:endParaRPr>
          </a:p>
          <a:p>
            <a:pPr xmlns:a="http://schemas.openxmlformats.org/drawingml/2006/main" marL="514350" indent="-514350">
              <a:buNone/>
            </a:pPr>
            <a:r xmlns:a="http://schemas.openxmlformats.org/drawingml/2006/main">
              <a:rPr lang="en" dirty="0" smtClean="0">
                <a:solidFill>
                  <a:schemeClr val="tx2"/>
                </a:solidFill>
                <a:latin typeface="Arial Rounded MT Bold" pitchFamily="34" charset="0"/>
              </a:rPr>
              <a:t>ASS.#8 20 MINITES. TILL 2.45 PM.</a:t>
            </a:r>
          </a:p>
          <a:p>
            <a:pPr xmlns:a="http://schemas.openxmlformats.org/drawingml/2006/main" marL="514350" indent="-514350">
              <a:buNone/>
            </a:pPr>
            <a:r xmlns:a="http://schemas.openxmlformats.org/drawingml/2006/main">
              <a:rPr lang="en" dirty="0" smtClean="0">
                <a:solidFill>
                  <a:schemeClr val="tx2"/>
                </a:solidFill>
                <a:latin typeface="Arial Rounded MT Bold" pitchFamily="34" charset="0"/>
              </a:rPr>
              <a:t>SENT TO EMAIL : </a:t>
            </a:r>
            <a:r xmlns:a="http://schemas.openxmlformats.org/drawingml/2006/main" xmlns:r="http://schemas.openxmlformats.org/officeDocument/2006/relationships">
              <a:rPr lang="en" dirty="0" smtClean="0">
                <a:solidFill>
                  <a:schemeClr val="tx2"/>
                </a:solidFill>
                <a:latin typeface="Arial Rounded MT Bold" pitchFamily="34" charset="0"/>
                <a:hlinkClick r:id="rId2"/>
              </a:rPr>
              <a:t>DRRU61@GMAIL.COM</a:t>
            </a:r>
            <a:endParaRPr xmlns:a="http://schemas.openxmlformats.org/drawingml/2006/main" lang="en-US" dirty="0" smtClean="0">
              <a:solidFill>
                <a:schemeClr val="tx2"/>
              </a:solidFill>
              <a:latin typeface="Arial Rounded MT Bold" pitchFamily="34" charset="0"/>
            </a:endParaRPr>
          </a:p>
          <a:p>
            <a:pPr xmlns:a="http://schemas.openxmlformats.org/drawingml/2006/main" marL="514350" indent="-514350">
              <a:buNone/>
            </a:pPr>
            <a:r xmlns:a="http://schemas.openxmlformats.org/drawingml/2006/main">
              <a:rPr lang="en" dirty="0" smtClean="0">
                <a:solidFill>
                  <a:schemeClr val="tx2"/>
                </a:solidFill>
                <a:latin typeface="Arial Rounded MT Bold" pitchFamily="34" charset="0"/>
              </a:rPr>
              <a:t>When the class has closed.</a:t>
            </a:r>
          </a:p>
          <a:p>
            <a:pPr marL="514350" indent="-514350">
              <a:buNone/>
            </a:pPr>
            <a:endParaRPr lang="th-TH" dirty="0">
              <a:solidFill>
                <a:schemeClr val="tx2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929354"/>
          </a:xfrm>
        </p:spPr>
        <p:txBody>
          <a:bodyPr/>
          <a:lstStyle/>
          <a:p>
            <a:pPr xmlns:a="http://schemas.openxmlformats.org/drawingml/2006/main" algn="ctr">
              <a:buNone/>
            </a:pPr>
            <a:r xmlns:a="http://schemas.openxmlformats.org/drawingml/2006/main">
              <a:rPr lang="en" b="1" u="sng" dirty="0" err="1" smtClean="0">
                <a:solidFill>
                  <a:schemeClr val="accent5">
                    <a:lumMod val="75000"/>
                  </a:schemeClr>
                </a:solidFill>
                <a:latin typeface="Arial Rounded MT Bold" pitchFamily="34" charset="0"/>
              </a:rPr>
              <a:t>Onboarddute</a:t>
            </a:r>
            <a:endParaRPr xmlns:a="http://schemas.openxmlformats.org/drawingml/2006/main" lang="en-US" b="1" u="sng" dirty="0" smtClean="0">
              <a:solidFill>
                <a:schemeClr val="accent5">
                  <a:lumMod val="75000"/>
                </a:schemeClr>
              </a:solidFill>
              <a:latin typeface="Arial Rounded MT Bold" pitchFamily="34" charset="0"/>
            </a:endParaRPr>
          </a:p>
          <a:p>
            <a:pPr>
              <a:buNone/>
            </a:pPr>
            <a:endParaRPr lang="en-US" b="1" u="sng" dirty="0">
              <a:solidFill>
                <a:schemeClr val="accent5">
                  <a:lumMod val="75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1714488"/>
            <a:ext cx="1357322" cy="11387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xmlns:a="http://schemas.openxmlformats.org/drawingml/2006/main" algn="ctr"/>
            <a:r xmlns:a="http://schemas.openxmlformats.org/drawingml/2006/main">
              <a:rPr lang="en" sz="2000" b="1" dirty="0" smtClean="0">
                <a:solidFill>
                  <a:schemeClr val="accent5">
                    <a:lumMod val="50000"/>
                  </a:schemeClr>
                </a:solidFill>
              </a:rPr>
              <a:t>Shipper</a:t>
            </a:r>
          </a:p>
          <a:p>
            <a:pPr xmlns:a="http://schemas.openxmlformats.org/drawingml/2006/main" algn="ctr"/>
            <a:r xmlns:a="http://schemas.openxmlformats.org/drawingml/2006/main">
              <a:rPr lang="en" sz="2000" b="1" dirty="0" smtClean="0">
                <a:solidFill>
                  <a:schemeClr val="accent5">
                    <a:lumMod val="50000"/>
                  </a:schemeClr>
                </a:solidFill>
              </a:rPr>
              <a:t>Exporter</a:t>
            </a:r>
          </a:p>
          <a:p>
            <a:pPr xmlns:a="http://schemas.openxmlformats.org/drawingml/2006/main" algn="ctr"/>
            <a:r xmlns:a="http://schemas.openxmlformats.org/drawingml/2006/main">
              <a:rPr lang="en" sz="2000" b="1" dirty="0" smtClean="0">
                <a:solidFill>
                  <a:srgbClr val="C00000"/>
                </a:solidFill>
              </a:rPr>
              <a:t>Thailand</a:t>
            </a:r>
            <a:r xmlns:a="http://schemas.openxmlformats.org/drawingml/2006/main">
              <a:rPr lang="en" sz="20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 xmlns:a="http://schemas.openxmlformats.org/drawingml/2006/main">
              <a:rPr lang="en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xmlns:a="http://schemas.openxmlformats.org/drawingml/2006/main" lang="th-TH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00298" y="1857364"/>
            <a:ext cx="1500198" cy="70788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xmlns:a="http://schemas.openxmlformats.org/drawingml/2006/main" algn="ctr"/>
            <a:r xmlns:a="http://schemas.openxmlformats.org/drawingml/2006/main">
              <a:rPr lang="en" sz="2000" b="1" dirty="0" smtClean="0">
                <a:solidFill>
                  <a:schemeClr val="accent5">
                    <a:lumMod val="50000"/>
                  </a:schemeClr>
                </a:solidFill>
              </a:rPr>
              <a:t>Freight</a:t>
            </a:r>
          </a:p>
          <a:p>
            <a:pPr xmlns:a="http://schemas.openxmlformats.org/drawingml/2006/main" algn="ctr"/>
            <a:r xmlns:a="http://schemas.openxmlformats.org/drawingml/2006/main">
              <a:rPr lang="en" sz="2000" b="1" dirty="0" smtClean="0">
                <a:solidFill>
                  <a:schemeClr val="accent5">
                    <a:lumMod val="50000"/>
                  </a:schemeClr>
                </a:solidFill>
              </a:rPr>
              <a:t>Forwarder</a:t>
            </a:r>
            <a:endParaRPr xmlns:a="http://schemas.openxmlformats.org/drawingml/2006/main" lang="th-TH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57752" y="1714488"/>
            <a:ext cx="1357322" cy="101566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xmlns:a="http://schemas.openxmlformats.org/drawingml/2006/main" algn="ctr"/>
            <a:r xmlns:a="http://schemas.openxmlformats.org/drawingml/2006/main">
              <a:rPr lang="en" sz="2000" b="1" dirty="0" err="1" smtClean="0">
                <a:solidFill>
                  <a:schemeClr val="accent5">
                    <a:lumMod val="50000"/>
                  </a:schemeClr>
                </a:solidFill>
              </a:rPr>
              <a:t>Vocy</a:t>
            </a:r>
            <a:r xmlns:a="http://schemas.openxmlformats.org/drawingml/2006/main">
              <a:rPr lang="en" sz="20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pPr xmlns:a="http://schemas.openxmlformats.org/drawingml/2006/main" algn="ctr"/>
            <a:r xmlns:a="http://schemas.openxmlformats.org/drawingml/2006/main">
              <a:rPr lang="en" sz="2000" b="1" dirty="0" err="1" smtClean="0">
                <a:solidFill>
                  <a:schemeClr val="accent5">
                    <a:lumMod val="50000"/>
                  </a:schemeClr>
                </a:solidFill>
              </a:rPr>
              <a:t>Vesse</a:t>
            </a:r>
            <a:endParaRPr xmlns:a="http://schemas.openxmlformats.org/drawingml/2006/main" lang="en-US" sz="20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xmlns:a="http://schemas.openxmlformats.org/drawingml/2006/main" algn="ctr"/>
            <a:r xmlns:a="http://schemas.openxmlformats.org/drawingml/2006/main">
              <a:rPr lang="en" sz="2000" b="1" dirty="0" smtClean="0">
                <a:solidFill>
                  <a:schemeClr val="accent5">
                    <a:lumMod val="50000"/>
                  </a:schemeClr>
                </a:solidFill>
              </a:rPr>
              <a:t>company</a:t>
            </a:r>
            <a:endParaRPr xmlns:a="http://schemas.openxmlformats.org/drawingml/2006/main" lang="th-TH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43768" y="1714488"/>
            <a:ext cx="1357322" cy="1015663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xmlns:a="http://schemas.openxmlformats.org/drawingml/2006/main" algn="ctr"/>
            <a:r xmlns:a="http://schemas.openxmlformats.org/drawingml/2006/main">
              <a:rPr lang="en" sz="2000" b="1" dirty="0" err="1" smtClean="0">
                <a:solidFill>
                  <a:srgbClr val="C00000"/>
                </a:solidFill>
              </a:rPr>
              <a:t>Censignes</a:t>
            </a:r>
            <a:endParaRPr xmlns:a="http://schemas.openxmlformats.org/drawingml/2006/main" lang="en-US" sz="2000" b="1" dirty="0" smtClean="0">
              <a:solidFill>
                <a:srgbClr val="C00000"/>
              </a:solidFill>
            </a:endParaRPr>
          </a:p>
          <a:p>
            <a:pPr xmlns:a="http://schemas.openxmlformats.org/drawingml/2006/main" algn="ctr"/>
            <a:r xmlns:a="http://schemas.openxmlformats.org/drawingml/2006/main">
              <a:rPr lang="en" sz="2000" b="1" dirty="0" smtClean="0">
                <a:solidFill>
                  <a:srgbClr val="C00000"/>
                </a:solidFill>
              </a:rPr>
              <a:t>Importer</a:t>
            </a:r>
          </a:p>
          <a:p>
            <a:pPr xmlns:a="http://schemas.openxmlformats.org/drawingml/2006/main" algn="ctr"/>
            <a:r xmlns:a="http://schemas.openxmlformats.org/drawingml/2006/main">
              <a:rPr lang="en" sz="2000" b="1" dirty="0" smtClean="0">
                <a:solidFill>
                  <a:srgbClr val="C00000"/>
                </a:solidFill>
              </a:rPr>
              <a:t>JP</a:t>
            </a:r>
            <a:endParaRPr xmlns:a="http://schemas.openxmlformats.org/drawingml/2006/main" lang="th-TH" sz="2000" b="1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43768" y="3429000"/>
            <a:ext cx="1357322" cy="40011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xmlns:a="http://schemas.openxmlformats.org/drawingml/2006/main" algn="ctr"/>
            <a:r xmlns:a="http://schemas.openxmlformats.org/drawingml/2006/main">
              <a:rPr lang="en" sz="2000" b="1" dirty="0" smtClean="0">
                <a:solidFill>
                  <a:srgbClr val="C00000"/>
                </a:solidFill>
              </a:rPr>
              <a:t>FF</a:t>
            </a:r>
            <a:endParaRPr xmlns:a="http://schemas.openxmlformats.org/drawingml/2006/main" lang="th-TH" sz="2000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29190" y="4143380"/>
            <a:ext cx="1357322" cy="40011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xmlns:a="http://schemas.openxmlformats.org/drawingml/2006/main" algn="ctr"/>
            <a:r xmlns:a="http://schemas.openxmlformats.org/drawingml/2006/main">
              <a:rPr lang="en" sz="2000" b="1" u="sng" dirty="0" smtClean="0">
                <a:solidFill>
                  <a:srgbClr val="C00000"/>
                </a:solidFill>
              </a:rPr>
              <a:t>system</a:t>
            </a:r>
            <a:endParaRPr xmlns:a="http://schemas.openxmlformats.org/drawingml/2006/main" lang="th-TH" sz="2000" b="1" u="sng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14480" y="2928934"/>
            <a:ext cx="2286016" cy="40011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xmlns:a="http://schemas.openxmlformats.org/drawingml/2006/main" algn="ctr"/>
            <a:r xmlns:a="http://schemas.openxmlformats.org/drawingml/2006/main">
              <a:rPr lang="en" sz="2000" b="1" u="sng" dirty="0" smtClean="0">
                <a:solidFill>
                  <a:srgbClr val="C00000"/>
                </a:solidFill>
              </a:rPr>
              <a:t>House B/C issuing</a:t>
            </a:r>
            <a:endParaRPr xmlns:a="http://schemas.openxmlformats.org/drawingml/2006/main" lang="th-TH" sz="2000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1472" y="3643314"/>
            <a:ext cx="2357454" cy="101566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xmlns:a="http://schemas.openxmlformats.org/drawingml/2006/main" marL="457200" indent="-457200">
              <a:buAutoNum type="arabicPeriod"/>
            </a:pPr>
            <a:r xmlns:a="http://schemas.openxmlformats.org/drawingml/2006/main">
              <a:rPr lang="en" sz="2000" b="1" dirty="0" smtClean="0">
                <a:solidFill>
                  <a:srgbClr val="C00000"/>
                </a:solidFill>
              </a:rPr>
              <a:t>Original B/C</a:t>
            </a:r>
          </a:p>
          <a:p>
            <a:pPr xmlns:a="http://schemas.openxmlformats.org/drawingml/2006/main" marL="457200" indent="-457200">
              <a:buAutoNum type="arabicPeriod"/>
            </a:pPr>
            <a:r xmlns:a="http://schemas.openxmlformats.org/drawingml/2006/main">
              <a:rPr lang="en" sz="2000" b="1" u="sng" dirty="0" smtClean="0">
                <a:solidFill>
                  <a:srgbClr val="C00000"/>
                </a:solidFill>
              </a:rPr>
              <a:t>Surrender B/C</a:t>
            </a:r>
          </a:p>
          <a:p>
            <a:pPr xmlns:a="http://schemas.openxmlformats.org/drawingml/2006/main" marL="457200" indent="-457200">
              <a:buAutoNum type="arabicPeriod"/>
            </a:pPr>
            <a:r xmlns:a="http://schemas.openxmlformats.org/drawingml/2006/main">
              <a:rPr lang="en" sz="2000" b="1" u="sng" dirty="0" smtClean="0">
                <a:solidFill>
                  <a:srgbClr val="C00000"/>
                </a:solidFill>
              </a:rPr>
              <a:t>Telex </a:t>
            </a:r>
            <a:r xmlns:a="http://schemas.openxmlformats.org/drawingml/2006/main">
              <a:rPr lang="en" sz="2000" b="1" u="sng" dirty="0" err="1" smtClean="0">
                <a:solidFill>
                  <a:srgbClr val="C00000"/>
                </a:solidFill>
              </a:rPr>
              <a:t>relcase</a:t>
            </a:r>
            <a:endParaRPr xmlns:a="http://schemas.openxmlformats.org/drawingml/2006/main" lang="th-TH" sz="2000" b="1" u="sng" dirty="0">
              <a:solidFill>
                <a:srgbClr val="C00000"/>
              </a:solidFill>
            </a:endParaRPr>
          </a:p>
        </p:txBody>
      </p:sp>
      <p:sp>
        <p:nvSpPr>
          <p:cNvPr id="12" name="วงรี 11"/>
          <p:cNvSpPr/>
          <p:nvPr/>
        </p:nvSpPr>
        <p:spPr>
          <a:xfrm>
            <a:off x="714348" y="4857760"/>
            <a:ext cx="1928826" cy="142876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xmlns:a="http://schemas.openxmlformats.org/drawingml/2006/main" algn="ctr"/>
            <a:r xmlns:a="http://schemas.openxmlformats.org/drawingml/2006/main">
              <a:rPr lang="en" sz="1600" b="1" dirty="0" smtClean="0">
                <a:solidFill>
                  <a:srgbClr val="C00000"/>
                </a:solidFill>
              </a:rPr>
              <a:t>Co- </a:t>
            </a:r>
            <a:r xmlns:a="http://schemas.openxmlformats.org/drawingml/2006/main">
              <a:rPr lang="en" sz="1600" b="1" dirty="0" err="1" smtClean="0">
                <a:solidFill>
                  <a:srgbClr val="C00000"/>
                </a:solidFill>
              </a:rPr>
              <a:t>Oporats</a:t>
            </a:r>
            <a:endParaRPr xmlns:a="http://schemas.openxmlformats.org/drawingml/2006/main" lang="en-US" sz="1600" b="1" dirty="0" smtClean="0">
              <a:solidFill>
                <a:srgbClr val="C00000"/>
              </a:solidFill>
            </a:endParaRPr>
          </a:p>
          <a:p>
            <a:pPr xmlns:a="http://schemas.openxmlformats.org/drawingml/2006/main" algn="ctr"/>
            <a:r xmlns:a="http://schemas.openxmlformats.org/drawingml/2006/main">
              <a:rPr lang="en" sz="1600" b="1" dirty="0" smtClean="0">
                <a:solidFill>
                  <a:srgbClr val="C00000"/>
                </a:solidFill>
              </a:rPr>
              <a:t>Collaboration</a:t>
            </a:r>
          </a:p>
          <a:p>
            <a:pPr xmlns:a="http://schemas.openxmlformats.org/drawingml/2006/main" algn="ctr"/>
            <a:r xmlns:a="http://schemas.openxmlformats.org/drawingml/2006/main">
              <a:rPr lang="en" sz="1600" b="1" dirty="0" err="1">
                <a:solidFill>
                  <a:srgbClr val="C00000"/>
                </a:solidFill>
              </a:rPr>
              <a:t>Logistic </a:t>
            </a:r>
            <a:r xmlns:a="http://schemas.openxmlformats.org/drawingml/2006/main">
              <a:rPr lang="en" sz="1600" b="1" dirty="0" err="1" smtClean="0">
                <a:solidFill>
                  <a:srgbClr val="C00000"/>
                </a:solidFill>
              </a:rPr>
              <a:t>_</a:t>
            </a:r>
            <a:endParaRPr xmlns:a="http://schemas.openxmlformats.org/drawingml/2006/main" lang="th-TH" sz="1800" dirty="0"/>
          </a:p>
        </p:txBody>
      </p:sp>
      <p:sp>
        <p:nvSpPr>
          <p:cNvPr id="13" name="วงเล็บปีกกาขวา 12"/>
          <p:cNvSpPr/>
          <p:nvPr/>
        </p:nvSpPr>
        <p:spPr>
          <a:xfrm>
            <a:off x="2285984" y="5286388"/>
            <a:ext cx="428628" cy="571504"/>
          </a:xfrm>
          <a:prstGeom prst="rightBrace">
            <a:avLst>
              <a:gd name="adj1" fmla="val 8333"/>
              <a:gd name="adj2" fmla="val 48286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TextBox 13"/>
          <p:cNvSpPr txBox="1"/>
          <p:nvPr/>
        </p:nvSpPr>
        <p:spPr>
          <a:xfrm>
            <a:off x="2643174" y="5214950"/>
            <a:ext cx="1357322" cy="70788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xmlns:a="http://schemas.openxmlformats.org/drawingml/2006/main" algn="ctr"/>
            <a:r xmlns:a="http://schemas.openxmlformats.org/drawingml/2006/main">
              <a:rPr lang="en" sz="2000" b="1" dirty="0" smtClean="0">
                <a:solidFill>
                  <a:srgbClr val="C00000"/>
                </a:solidFill>
              </a:rPr>
              <a:t>Market</a:t>
            </a:r>
          </a:p>
          <a:p>
            <a:pPr xmlns:a="http://schemas.openxmlformats.org/drawingml/2006/main" algn="ctr"/>
            <a:r xmlns:a="http://schemas.openxmlformats.org/drawingml/2006/main">
              <a:rPr lang="en" sz="2000" b="1" dirty="0" err="1" smtClean="0">
                <a:solidFill>
                  <a:srgbClr val="C00000"/>
                </a:solidFill>
              </a:rPr>
              <a:t>banhit</a:t>
            </a:r>
            <a:endParaRPr xmlns:a="http://schemas.openxmlformats.org/drawingml/2006/main" lang="th-TH" sz="2000" b="1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43438" y="5214950"/>
            <a:ext cx="2214578" cy="769441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xmlns:a="http://schemas.openxmlformats.org/drawingml/2006/main" algn="ctr"/>
            <a:r xmlns:a="http://schemas.openxmlformats.org/drawingml/2006/main">
              <a:rPr lang="en" sz="4400" b="1" dirty="0" smtClean="0">
                <a:solidFill>
                  <a:srgbClr val="C00000"/>
                </a:solidFill>
                <a:latin typeface="Arial Rounded MT Bold" pitchFamily="34" charset="0"/>
              </a:rPr>
              <a:t>FTA</a:t>
            </a:r>
            <a:endParaRPr xmlns:a="http://schemas.openxmlformats.org/drawingml/2006/main" lang="th-TH" sz="4400" b="1" dirty="0">
              <a:solidFill>
                <a:srgbClr val="C000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57686" y="3071810"/>
            <a:ext cx="1857388" cy="40011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xmlns:a="http://schemas.openxmlformats.org/drawingml/2006/main" algn="ctr"/>
            <a:r xmlns:a="http://schemas.openxmlformats.org/drawingml/2006/main">
              <a:rPr lang="en" sz="2000" b="1" u="sng" dirty="0" smtClean="0">
                <a:solidFill>
                  <a:schemeClr val="accent5">
                    <a:lumMod val="50000"/>
                  </a:schemeClr>
                </a:solidFill>
              </a:rPr>
              <a:t>Master B/C</a:t>
            </a:r>
            <a:endParaRPr xmlns:a="http://schemas.openxmlformats.org/drawingml/2006/main" lang="th-TH" sz="2000" b="1" u="sng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71736" y="6143645"/>
            <a:ext cx="4714908" cy="52322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xmlns:a="http://schemas.openxmlformats.org/drawingml/2006/main" algn="ctr"/>
            <a:r xmlns:a="http://schemas.openxmlformats.org/drawingml/2006/main">
              <a:rPr lang="en" b="1" dirty="0" smtClean="0">
                <a:solidFill>
                  <a:srgbClr val="C00000"/>
                </a:solidFill>
                <a:latin typeface="Arial Rounded MT Bold" pitchFamily="34" charset="0"/>
              </a:rPr>
              <a:t>FREE TRADE ARDE</a:t>
            </a:r>
            <a:endParaRPr xmlns:a="http://schemas.openxmlformats.org/drawingml/2006/main" lang="th-TH" b="1" dirty="0">
              <a:solidFill>
                <a:srgbClr val="C00000"/>
              </a:solidFill>
              <a:latin typeface="Arial Rounded MT Bold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215206" y="4643446"/>
            <a:ext cx="1785950" cy="1169551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sz="1000" b="1" dirty="0" smtClean="0">
              <a:solidFill>
                <a:srgbClr val="C00000"/>
              </a:solidFill>
              <a:latin typeface="Arial Rounded MT Bold" pitchFamily="34" charset="0"/>
            </a:endParaRPr>
          </a:p>
          <a:p>
            <a:pPr xmlns:a="http://schemas.openxmlformats.org/drawingml/2006/main" algn="ctr"/>
            <a:r xmlns:a="http://schemas.openxmlformats.org/drawingml/2006/main">
              <a:rPr lang="en" sz="3200" b="1" dirty="0" err="1" smtClean="0">
                <a:solidFill>
                  <a:srgbClr val="C00000"/>
                </a:solidFill>
                <a:latin typeface="Arial Rounded MT Bold" pitchFamily="34" charset="0"/>
              </a:rPr>
              <a:t>Banier</a:t>
            </a:r>
            <a:endParaRPr xmlns:a="http://schemas.openxmlformats.org/drawingml/2006/main" lang="en-US" sz="3200" b="1" dirty="0" smtClean="0">
              <a:solidFill>
                <a:srgbClr val="C00000"/>
              </a:solidFill>
              <a:latin typeface="Arial Rounded MT Bold" pitchFamily="34" charset="0"/>
            </a:endParaRPr>
          </a:p>
          <a:p>
            <a:pPr algn="ctr"/>
            <a:endParaRPr lang="th-TH" b="1" dirty="0">
              <a:solidFill>
                <a:srgbClr val="C00000"/>
              </a:solidFill>
              <a:latin typeface="Arial Rounded MT Bold" pitchFamily="34" charset="0"/>
            </a:endParaRPr>
          </a:p>
        </p:txBody>
      </p:sp>
      <p:sp>
        <p:nvSpPr>
          <p:cNvPr id="43" name="ส่วนโค้ง 42"/>
          <p:cNvSpPr/>
          <p:nvPr/>
        </p:nvSpPr>
        <p:spPr>
          <a:xfrm>
            <a:off x="1357290" y="1500174"/>
            <a:ext cx="6000792" cy="785818"/>
          </a:xfrm>
          <a:prstGeom prst="arc">
            <a:avLst>
              <a:gd name="adj1" fmla="val 10912077"/>
              <a:gd name="adj2" fmla="val 21483104"/>
            </a:avLst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4" name="TextBox 43"/>
          <p:cNvSpPr txBox="1"/>
          <p:nvPr/>
        </p:nvSpPr>
        <p:spPr>
          <a:xfrm rot="412822">
            <a:off x="6162414" y="1197281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 xmlns:a="http://schemas.openxmlformats.org/drawingml/2006/main">
              <a:rPr lang="en" sz="1800" dirty="0" smtClean="0">
                <a:solidFill>
                  <a:srgbClr val="C00000"/>
                </a:solidFill>
              </a:rPr>
              <a:t>5 days.</a:t>
            </a:r>
            <a:endParaRPr xmlns:a="http://schemas.openxmlformats.org/drawingml/2006/main" lang="th-TH" sz="1800" dirty="0">
              <a:solidFill>
                <a:srgbClr val="C00000"/>
              </a:solidFill>
            </a:endParaRPr>
          </a:p>
        </p:txBody>
      </p:sp>
      <p:cxnSp>
        <p:nvCxnSpPr>
          <p:cNvPr id="46" name="ลูกศรเชื่อมต่อแบบตรง 45"/>
          <p:cNvCxnSpPr/>
          <p:nvPr/>
        </p:nvCxnSpPr>
        <p:spPr>
          <a:xfrm>
            <a:off x="1785918" y="2143116"/>
            <a:ext cx="857256" cy="1588"/>
          </a:xfrm>
          <a:prstGeom prst="straightConnector1">
            <a:avLst/>
          </a:prstGeom>
          <a:ln w="3810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7" name="ลูกศรเชื่อมต่อแบบตรง 46"/>
          <p:cNvCxnSpPr/>
          <p:nvPr/>
        </p:nvCxnSpPr>
        <p:spPr>
          <a:xfrm>
            <a:off x="3857620" y="2143116"/>
            <a:ext cx="1143008" cy="1588"/>
          </a:xfrm>
          <a:prstGeom prst="straightConnector1">
            <a:avLst/>
          </a:prstGeom>
          <a:ln w="38100">
            <a:solidFill>
              <a:schemeClr val="accent5">
                <a:lumMod val="75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9" name="ลูกศรเชื่อมต่อแบบตรง 48"/>
          <p:cNvCxnSpPr/>
          <p:nvPr/>
        </p:nvCxnSpPr>
        <p:spPr>
          <a:xfrm rot="10800000">
            <a:off x="3428992" y="2500306"/>
            <a:ext cx="1214446" cy="714380"/>
          </a:xfrm>
          <a:prstGeom prst="straightConnector1">
            <a:avLst/>
          </a:prstGeom>
          <a:ln w="3810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56" name="ส่วนโค้ง 55"/>
          <p:cNvSpPr/>
          <p:nvPr/>
        </p:nvSpPr>
        <p:spPr>
          <a:xfrm flipV="1">
            <a:off x="1643042" y="1571612"/>
            <a:ext cx="1357322" cy="1071570"/>
          </a:xfrm>
          <a:prstGeom prst="arc">
            <a:avLst>
              <a:gd name="adj1" fmla="val 11987675"/>
              <a:gd name="adj2" fmla="val 19735780"/>
            </a:avLst>
          </a:prstGeom>
          <a:ln w="28575">
            <a:headEnd type="arrow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57" name="ลูกศรเชื่อมต่อแบบตรง 56"/>
          <p:cNvCxnSpPr/>
          <p:nvPr/>
        </p:nvCxnSpPr>
        <p:spPr>
          <a:xfrm rot="5400000">
            <a:off x="7501752" y="2999578"/>
            <a:ext cx="714380" cy="1588"/>
          </a:xfrm>
          <a:prstGeom prst="straightConnector1">
            <a:avLst/>
          </a:prstGeom>
          <a:ln w="38100">
            <a:solidFill>
              <a:srgbClr val="C00000"/>
            </a:solidFill>
            <a:headEnd type="arrow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3" name="ลูกศรเชื่อมต่อแบบตรง 72"/>
          <p:cNvCxnSpPr/>
          <p:nvPr/>
        </p:nvCxnSpPr>
        <p:spPr>
          <a:xfrm flipV="1">
            <a:off x="4429124" y="2714620"/>
            <a:ext cx="3286148" cy="18573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77" name="ส่วนโค้ง 76"/>
          <p:cNvSpPr/>
          <p:nvPr/>
        </p:nvSpPr>
        <p:spPr>
          <a:xfrm>
            <a:off x="2000232" y="4572008"/>
            <a:ext cx="5214974" cy="857256"/>
          </a:xfrm>
          <a:prstGeom prst="arc">
            <a:avLst>
              <a:gd name="adj1" fmla="val 10912077"/>
              <a:gd name="adj2" fmla="val 21483104"/>
            </a:avLst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78" name="ลูกศรเชื่อมต่อแบบตรง 77"/>
          <p:cNvCxnSpPr/>
          <p:nvPr/>
        </p:nvCxnSpPr>
        <p:spPr>
          <a:xfrm>
            <a:off x="4000496" y="5572140"/>
            <a:ext cx="571504" cy="1588"/>
          </a:xfrm>
          <a:prstGeom prst="straightConnector1">
            <a:avLst/>
          </a:prstGeom>
          <a:ln w="3810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4" name="ลูกศรเชื่อมต่อแบบตรง 83"/>
          <p:cNvCxnSpPr/>
          <p:nvPr/>
        </p:nvCxnSpPr>
        <p:spPr>
          <a:xfrm rot="5400000" flipH="1" flipV="1">
            <a:off x="5036347" y="4893479"/>
            <a:ext cx="500066" cy="1588"/>
          </a:xfrm>
          <a:prstGeom prst="straightConnector1">
            <a:avLst/>
          </a:prstGeom>
          <a:ln w="3810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8" name="ลูกศรเชื่อมต่อแบบตรง 87"/>
          <p:cNvCxnSpPr/>
          <p:nvPr/>
        </p:nvCxnSpPr>
        <p:spPr>
          <a:xfrm rot="5400000">
            <a:off x="7501752" y="5999974"/>
            <a:ext cx="285752" cy="1588"/>
          </a:xfrm>
          <a:prstGeom prst="straightConnector1">
            <a:avLst/>
          </a:prstGeom>
          <a:ln w="3810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4" name="ลูกศรเชื่อมต่อแบบตรง 93"/>
          <p:cNvCxnSpPr/>
          <p:nvPr/>
        </p:nvCxnSpPr>
        <p:spPr>
          <a:xfrm rot="5400000">
            <a:off x="8430446" y="5999974"/>
            <a:ext cx="285752" cy="1588"/>
          </a:xfrm>
          <a:prstGeom prst="straightConnector1">
            <a:avLst/>
          </a:prstGeom>
          <a:ln w="3810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5" name="ลูกศรเชื่อมต่อแบบตรง 94"/>
          <p:cNvCxnSpPr/>
          <p:nvPr/>
        </p:nvCxnSpPr>
        <p:spPr>
          <a:xfrm rot="5400000">
            <a:off x="8716198" y="5999974"/>
            <a:ext cx="285752" cy="1588"/>
          </a:xfrm>
          <a:prstGeom prst="straightConnector1">
            <a:avLst/>
          </a:prstGeom>
          <a:ln w="3810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7143768" y="6215082"/>
            <a:ext cx="1357322" cy="40011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xmlns:a="http://schemas.openxmlformats.org/drawingml/2006/main" algn="ctr"/>
            <a:r xmlns:a="http://schemas.openxmlformats.org/drawingml/2006/main">
              <a:rPr lang="en" sz="2000" b="1" u="sng" dirty="0" smtClean="0">
                <a:solidFill>
                  <a:srgbClr val="C00000"/>
                </a:solidFill>
              </a:rPr>
              <a:t>In-Trade</a:t>
            </a:r>
            <a:endParaRPr xmlns:a="http://schemas.openxmlformats.org/drawingml/2006/main" lang="th-TH" sz="2000" b="1" u="sng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xmlns:a="http://schemas.openxmlformats.org/drawingml/2006/main" algn="l"/>
            <a:r xmlns:a="http://schemas.openxmlformats.org/drawingml/2006/main">
              <a:rPr lang="en" b="1" dirty="0" smtClean="0">
                <a:solidFill>
                  <a:schemeClr val="tx2"/>
                </a:solidFill>
                <a:latin typeface="Arial Rounded MT Bold" pitchFamily="34" charset="0"/>
              </a:rPr>
              <a:t>Ass. # 6.</a:t>
            </a:r>
            <a:endParaRPr xmlns:a="http://schemas.openxmlformats.org/drawingml/2006/main" lang="th-TH" b="1" dirty="0">
              <a:solidFill>
                <a:schemeClr val="tx2"/>
              </a:solidFill>
              <a:latin typeface="Arial Rounded MT Bold" pitchFamily="34" charset="0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xmlns:a="http://schemas.openxmlformats.org/drawingml/2006/main">
              <a:buNone/>
            </a:pPr>
            <a:r xmlns:a="http://schemas.openxmlformats.org/drawingml/2006/main">
              <a:rPr lang="en" sz="4000" b="1" dirty="0" err="1" smtClean="0">
                <a:solidFill>
                  <a:schemeClr val="tx2"/>
                </a:solidFill>
                <a:latin typeface="Arial Rounded MT Bold" pitchFamily="34" charset="0"/>
              </a:rPr>
              <a:t>Coronavirus </a:t>
            </a:r>
            <a:r xmlns:a="http://schemas.openxmlformats.org/drawingml/2006/main">
              <a:rPr lang="en" sz="4000" b="1" dirty="0" smtClean="0">
                <a:solidFill>
                  <a:schemeClr val="tx2"/>
                </a:solidFill>
                <a:latin typeface="Arial Rounded MT Bold" pitchFamily="34" charset="0"/>
              </a:rPr>
              <a:t>recession</a:t>
            </a:r>
          </a:p>
          <a:p>
            <a:pPr xmlns:a="http://schemas.openxmlformats.org/drawingml/2006/main">
              <a:buNone/>
            </a:pPr>
            <a:r xmlns:a="http://schemas.openxmlformats.org/drawingml/2006/main">
              <a:rPr lang="en" sz="4000" b="1" dirty="0" smtClean="0">
                <a:solidFill>
                  <a:schemeClr val="tx2"/>
                </a:solidFill>
                <a:latin typeface="Arial Rounded MT Bold" pitchFamily="34" charset="0"/>
              </a:rPr>
              <a:t>= Economic Activities</a:t>
            </a:r>
          </a:p>
          <a:p>
            <a:pPr xmlns:a="http://schemas.openxmlformats.org/drawingml/2006/main">
              <a:buNone/>
            </a:pPr>
            <a:r xmlns:a="http://schemas.openxmlformats.org/drawingml/2006/main">
              <a:rPr lang="en" sz="4000" b="1" dirty="0" err="1" smtClean="0">
                <a:solidFill>
                  <a:schemeClr val="tx2"/>
                </a:solidFill>
                <a:latin typeface="Arial Rounded MT Bold" pitchFamily="34" charset="0"/>
              </a:rPr>
              <a:t>Tecrease </a:t>
            </a:r>
            <a:r xmlns:a="http://schemas.openxmlformats.org/drawingml/2006/main">
              <a:rPr lang="en" sz="4000" b="1" dirty="0" smtClean="0">
                <a:solidFill>
                  <a:schemeClr val="tx2"/>
                </a:solidFill>
                <a:latin typeface="Arial Rounded MT Bold" pitchFamily="34" charset="0"/>
              </a:rPr>
              <a:t>and Stop</a:t>
            </a:r>
          </a:p>
          <a:p>
            <a:pPr>
              <a:buNone/>
            </a:pPr>
            <a:endParaRPr lang="en-US" sz="4000" b="1" dirty="0">
              <a:solidFill>
                <a:schemeClr val="tx2"/>
              </a:solidFill>
              <a:latin typeface="Arial Rounded MT Bold" pitchFamily="34" charset="0"/>
            </a:endParaRPr>
          </a:p>
          <a:p>
            <a:pPr xmlns:a="http://schemas.openxmlformats.org/drawingml/2006/main">
              <a:buNone/>
            </a:pPr>
            <a:r xmlns:a="http://schemas.openxmlformats.org/drawingml/2006/main">
              <a:rPr lang="en" sz="4000" b="1" dirty="0" smtClean="0">
                <a:solidFill>
                  <a:schemeClr val="tx2"/>
                </a:solidFill>
                <a:latin typeface="Arial Rounded MT Bold" pitchFamily="34" charset="0"/>
              </a:rPr>
              <a:t>Great depression</a:t>
            </a:r>
          </a:p>
          <a:p>
            <a:pPr xmlns:a="http://schemas.openxmlformats.org/drawingml/2006/main">
              <a:buNone/>
            </a:pPr>
            <a:r xmlns:a="http://schemas.openxmlformats.org/drawingml/2006/main">
              <a:rPr lang="en" sz="4000" b="1" dirty="0">
                <a:solidFill>
                  <a:schemeClr val="tx2"/>
                </a:solidFill>
                <a:latin typeface="Arial Rounded MT Bold" pitchFamily="34" charset="0"/>
              </a:rPr>
              <a:t> </a:t>
            </a:r>
            <a:r xmlns:a="http://schemas.openxmlformats.org/drawingml/2006/main">
              <a:rPr lang="en" sz="4000" b="1" dirty="0" smtClean="0">
                <a:solidFill>
                  <a:schemeClr val="tx2"/>
                </a:solidFill>
                <a:latin typeface="Arial Rounded MT Bold" pitchFamily="34" charset="0"/>
              </a:rPr>
              <a:t>= </a:t>
            </a:r>
            <a:r xmlns:a="http://schemas.openxmlformats.org/drawingml/2006/main">
              <a:rPr lang="en" sz="4000" b="1" smtClean="0">
                <a:solidFill>
                  <a:schemeClr val="tx2"/>
                </a:solidFill>
                <a:latin typeface="Arial Rounded MT Bold" pitchFamily="34" charset="0"/>
              </a:rPr>
              <a:t>Financial lockdown</a:t>
            </a:r>
            <a:endParaRPr xmlns:a="http://schemas.openxmlformats.org/drawingml/2006/main" lang="th-TH" sz="4000" b="1" dirty="0">
              <a:solidFill>
                <a:schemeClr val="tx2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139</Words>
  <Application>Microsoft Office PowerPoint</Application>
  <PresentationFormat>นำเสนอทางหน้าจอ (4:3)</PresentationFormat>
  <Paragraphs>89</Paragraphs>
  <Slides>8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8</vt:i4>
      </vt:variant>
    </vt:vector>
  </HeadingPairs>
  <TitlesOfParts>
    <vt:vector size="9" baseType="lpstr">
      <vt:lpstr>ชุดรูปแบบของ Office</vt:lpstr>
      <vt:lpstr>IBM  MON 13 APR 2020:9-16</vt:lpstr>
      <vt:lpstr>NAFTA</vt:lpstr>
      <vt:lpstr>EU</vt:lpstr>
      <vt:lpstr>OPEC</vt:lpstr>
      <vt:lpstr>IMF</vt:lpstr>
      <vt:lpstr>①EU, ②NAFTA,③AFTA,④IMF AND⑤OPEC</vt:lpstr>
      <vt:lpstr>ภาพนิ่ง 7</vt:lpstr>
      <vt:lpstr>Ass. # 6.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IBM  MON 13 APR 2020:9-16</dc:title>
  <dc:creator>ACER</dc:creator>
  <cp:lastModifiedBy>ACER</cp:lastModifiedBy>
  <cp:revision>18</cp:revision>
  <dcterms:created xsi:type="dcterms:W3CDTF">2020-07-26T14:21:39Z</dcterms:created>
  <dcterms:modified xsi:type="dcterms:W3CDTF">2020-07-26T16:57:45Z</dcterms:modified>
</cp:coreProperties>
</file>