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การขาย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 xmlns:a="http://schemas.openxmlformats.org/drawingml/2006/main">
                      <a:rPr lang="en" b="1" dirty="0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United states,</a:t>
                    </a:r>
                    <a:endParaRPr xmlns:a="http://schemas.openxmlformats.org/drawingml/2006/main" lang="en-US" b="1" dirty="0" smtClean="0">
                      <a:solidFill>
                        <a:schemeClr val="tx1"/>
                      </a:solidFill>
                      <a:latin typeface="TH Krub" pitchFamily="2" charset="-34"/>
                      <a:cs typeface="TH Krub" pitchFamily="2" charset="-34"/>
                    </a:endParaRPr>
                  </a:p>
                  <a:p>
                    <a:r xmlns:a="http://schemas.openxmlformats.org/drawingml/2006/main">
                      <a:rPr lang="en" b="1" dirty="0" smtClean="0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35 </a:t>
                    </a:r>
                    <a:r xmlns:a="http://schemas.openxmlformats.org/drawingml/2006/main">
                      <a:rPr lang="en" b="1" dirty="0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 xmlns:a="http://schemas.openxmlformats.org/drawingml/2006/main">
                      <a:rPr lang="en" b="1" dirty="0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Canada, 3%</a:t>
                    </a:r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 xmlns:a="http://schemas.openxmlformats.org/drawingml/2006/main">
                      <a:rPr lang="en" b="1" smtClean="0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Japan</a:t>
                    </a:r>
                  </a:p>
                  <a:p>
                    <a:r xmlns:a="http://schemas.openxmlformats.org/drawingml/2006/main">
                      <a:rPr lang="en" b="1" smtClean="0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7 </a:t>
                    </a:r>
                    <a:r xmlns:a="http://schemas.openxmlformats.org/drawingml/2006/main">
                      <a:rPr lang="en" b="1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 xmlns:a="http://schemas.openxmlformats.org/drawingml/2006/main">
                      <a:rPr lang="en" b="1" dirty="0" smtClean="0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European Union</a:t>
                    </a:r>
                  </a:p>
                  <a:p>
                    <a:r xmlns:a="http://schemas.openxmlformats.org/drawingml/2006/main">
                      <a:rPr lang="en" b="1" dirty="0" smtClean="0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29 </a:t>
                    </a:r>
                    <a:r xmlns:a="http://schemas.openxmlformats.org/drawingml/2006/main">
                      <a:rPr lang="en" b="1" dirty="0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%</a:t>
                    </a:r>
                  </a:p>
                </c:rich>
              </c:tx>
              <c:showVal val="1"/>
              <c:showCatName val="1"/>
            </c:dLbl>
            <c:dLbl>
              <c:idx val="4"/>
              <c:layout/>
              <c:tx>
                <c:rich>
                  <a:bodyPr/>
                  <a:lstStyle/>
                  <a:p>
                    <a:r xmlns:a="http://schemas.openxmlformats.org/drawingml/2006/main">
                      <a:rPr lang="en" b="1" dirty="0" err="1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Chian </a:t>
                    </a:r>
                    <a:r xmlns:a="http://schemas.openxmlformats.org/drawingml/2006/main">
                      <a:rPr lang="en" b="1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,</a:t>
                    </a:r>
                    <a:endParaRPr xmlns:a="http://schemas.openxmlformats.org/drawingml/2006/main" lang="en-US" b="1" smtClean="0">
                      <a:solidFill>
                        <a:schemeClr val="tx1"/>
                      </a:solidFill>
                      <a:latin typeface="TH Krub" pitchFamily="2" charset="-34"/>
                      <a:cs typeface="TH Krub" pitchFamily="2" charset="-34"/>
                    </a:endParaRPr>
                  </a:p>
                  <a:p>
                    <a:r xmlns:a="http://schemas.openxmlformats.org/drawingml/2006/main">
                      <a:rPr lang="en" b="1" smtClean="0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3 </a:t>
                    </a:r>
                    <a:r xmlns:a="http://schemas.openxmlformats.org/drawingml/2006/main">
                      <a:rPr lang="en" b="1">
                        <a:solidFill>
                          <a:schemeClr val="tx1"/>
                        </a:solidFill>
                        <a:latin typeface="TH Krub" pitchFamily="2" charset="-34"/>
                        <a:cs typeface="TH Krub" pitchFamily="2" charset="-34"/>
                      </a:rPr>
                      <a:t>%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latin typeface="TH Krub" pitchFamily="2" charset="-34"/>
                    <a:cs typeface="TH Krub" pitchFamily="2" charset="-34"/>
                  </a:defRPr>
                </a:pPr>
                <a:endParaRPr lang="th-TH"/>
              </a:p>
            </c:txPr>
            <c:showVal val="1"/>
            <c:showCatName val="1"/>
            <c:showLeaderLines val="1"/>
          </c:dLbls>
          <c:cat>
            <c:strRef>
              <c:f>Sheet1!$A$2:$A$7</c:f>
              <c:strCache>
                <c:ptCount val="6"/>
                <c:pt idx="0">
                  <c:v>United states</c:v>
                </c:pt>
                <c:pt idx="1">
                  <c:v>Canada</c:v>
                </c:pt>
                <c:pt idx="2">
                  <c:v>Japan</c:v>
                </c:pt>
                <c:pt idx="3">
                  <c:v>Europane Union</c:v>
                </c:pt>
                <c:pt idx="4">
                  <c:v>Chian</c:v>
                </c:pt>
                <c:pt idx="5">
                  <c:v>Chian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0.35</c:v>
                </c:pt>
                <c:pt idx="1">
                  <c:v>0.03</c:v>
                </c:pt>
                <c:pt idx="2">
                  <c:v>7.0000000000000007E-2</c:v>
                </c:pt>
                <c:pt idx="3">
                  <c:v>0.28999999999999998</c:v>
                </c:pt>
                <c:pt idx="4">
                  <c:v>0.03</c:v>
                </c:pt>
                <c:pt idx="5">
                  <c:v>0.23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คอลัมน์1</c:v>
                </c:pt>
              </c:strCache>
            </c:strRef>
          </c:tx>
          <c:dLbls>
            <c:dLbl>
              <c:idx val="2"/>
              <c:layout>
                <c:manualLayout>
                  <c:x val="0.16779511420281998"/>
                  <c:y val="-0.16271213739810664"/>
                </c:manualLayout>
              </c:layout>
              <c:tx>
                <c:rich>
                  <a:bodyPr/>
                  <a:lstStyle/>
                  <a:p>
                    <a:r xmlns:a="http://schemas.openxmlformats.org/drawingml/2006/main">
                      <a:rPr lang="en" dirty="0" smtClean="0"/>
                      <a:t>21%</a:t>
                    </a:r>
                  </a:p>
                  <a:p>
                    <a:r xmlns:a="http://schemas.openxmlformats.org/drawingml/2006/main">
                      <a:rPr lang="en" dirty="0" smtClean="0"/>
                      <a:t>EU+UK</a:t>
                    </a:r>
                    <a:endParaRPr xmlns:a="http://schemas.openxmlformats.org/drawingml/2006/main" lang="en-US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latin typeface="TH Krub" pitchFamily="2" charset="-34"/>
                    <a:cs typeface="TH Krub" pitchFamily="2" charset="-34"/>
                  </a:defRPr>
                </a:pPr>
                <a:endParaRPr lang="th-TH"/>
              </a:p>
            </c:txPr>
            <c:showVal val="1"/>
            <c:showCatName val="1"/>
            <c:showLeaderLines val="1"/>
          </c:dLbls>
          <c:cat>
            <c:strRef>
              <c:f>Sheet1!$A$2:$A$7</c:f>
              <c:strCache>
                <c:ptCount val="6"/>
                <c:pt idx="1">
                  <c:v>Chian</c:v>
                </c:pt>
                <c:pt idx="2">
                  <c:v>EU+UK</c:v>
                </c:pt>
                <c:pt idx="3">
                  <c:v>Japan</c:v>
                </c:pt>
                <c:pt idx="4">
                  <c:v>Canada</c:v>
                </c:pt>
                <c:pt idx="5">
                  <c:v>US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0.31</c:v>
                </c:pt>
                <c:pt idx="1">
                  <c:v>0.15</c:v>
                </c:pt>
                <c:pt idx="2">
                  <c:v>0.21</c:v>
                </c:pt>
                <c:pt idx="3">
                  <c:v>0.06</c:v>
                </c:pt>
                <c:pt idx="4">
                  <c:v>0.02</c:v>
                </c:pt>
                <c:pt idx="5">
                  <c:v>0.24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th-TH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B1F42-6655-4FC8-819E-49468A2BA8A2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xmlns:a="http://schemas.openxmlformats.org/drawingml/2006/main" lvl="0"/>
            <a:r xmlns:a="http://schemas.openxmlformats.org/drawingml/2006/main">
              <a:rPr lang="en" smtClean="0"/>
              <a:t>Click to edit the style of the underlying text.</a:t>
            </a:r>
          </a:p>
          <a:p>
            <a:pPr xmlns:a="http://schemas.openxmlformats.org/drawingml/2006/main" lvl="1"/>
            <a:r xmlns:a="http://schemas.openxmlformats.org/drawingml/2006/main">
              <a:rPr lang="en" smtClean="0"/>
              <a:t>second level</a:t>
            </a:r>
          </a:p>
          <a:p>
            <a:pPr xmlns:a="http://schemas.openxmlformats.org/drawingml/2006/main" lvl="2"/>
            <a:r xmlns:a="http://schemas.openxmlformats.org/drawingml/2006/main">
              <a:rPr lang="en" smtClean="0"/>
              <a:t>third level</a:t>
            </a:r>
          </a:p>
          <a:p>
            <a:pPr xmlns:a="http://schemas.openxmlformats.org/drawingml/2006/main" lvl="3"/>
            <a:r xmlns:a="http://schemas.openxmlformats.org/drawingml/2006/main">
              <a:rPr lang="en" smtClean="0"/>
              <a:t>fourth level</a:t>
            </a:r>
          </a:p>
          <a:p>
            <a:pPr xmlns:a="http://schemas.openxmlformats.org/drawingml/2006/main" lvl="4"/>
            <a:r xmlns:a="http://schemas.openxmlformats.org/drawingml/2006/main">
              <a:rPr lang="en" smtClean="0"/>
              <a:t>fifth level</a:t>
            </a:r>
            <a:endParaRPr xmlns:a="http://schemas.openxmlformats.org/drawingml/2006/main"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3CA38-DEC7-4376-8A83-4FE778182AE9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ยึดบันทึกย่อ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3CA38-DEC7-4376-8A83-4FE778182AE9}" type="slidenum">
              <a:rPr lang="th-TH" smtClean="0"/>
              <a:t>2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 xmlns:a="http://schemas.openxmlformats.org/drawingml/2006/main">
              <a:rPr lang="en" smtClean="0"/>
              <a:t>Click to edit the master title style.</a:t>
            </a:r>
            <a:endParaRPr xmlns:a="http://schemas.openxmlformats.org/drawingml/2006/main"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xmlns:a="http://schemas.openxmlformats.org/drawingml/2006/main" lvl="0"/>
            <a:r xmlns:a="http://schemas.openxmlformats.org/drawingml/2006/main">
              <a:rPr lang="en" smtClean="0"/>
              <a:t>Click to edit the style of the underlying text.</a:t>
            </a:r>
          </a:p>
          <a:p>
            <a:pPr xmlns:a="http://schemas.openxmlformats.org/drawingml/2006/main" lvl="1"/>
            <a:r xmlns:a="http://schemas.openxmlformats.org/drawingml/2006/main">
              <a:rPr lang="en" smtClean="0"/>
              <a:t>second level</a:t>
            </a:r>
          </a:p>
          <a:p>
            <a:pPr xmlns:a="http://schemas.openxmlformats.org/drawingml/2006/main" lvl="2"/>
            <a:r xmlns:a="http://schemas.openxmlformats.org/drawingml/2006/main">
              <a:rPr lang="en" smtClean="0"/>
              <a:t>third level</a:t>
            </a:r>
          </a:p>
          <a:p>
            <a:pPr xmlns:a="http://schemas.openxmlformats.org/drawingml/2006/main" lvl="3"/>
            <a:r xmlns:a="http://schemas.openxmlformats.org/drawingml/2006/main">
              <a:rPr lang="en" smtClean="0"/>
              <a:t>fourth level</a:t>
            </a:r>
          </a:p>
          <a:p>
            <a:pPr xmlns:a="http://schemas.openxmlformats.org/drawingml/2006/main" lvl="4"/>
            <a:r xmlns:a="http://schemas.openxmlformats.org/drawingml/2006/main">
              <a:rPr lang="en" smtClean="0"/>
              <a:t>fifth level</a:t>
            </a:r>
            <a:endParaRPr xmlns:a="http://schemas.openxmlformats.org/drawingml/2006/main"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8A538-E37E-44A0-8F05-F9C0ACD9C4B9}" type="datetimeFigureOut">
              <a:rPr lang="th-TH" smtClean="0"/>
              <a:t>24/07/63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89233-9A57-4F22-B556-4D51AA866399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DRRU61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1470025"/>
          </a:xfrm>
        </p:spPr>
        <p:txBody>
          <a:bodyPr/>
          <a:lstStyle/>
          <a:p>
            <a:r xmlns:a="http://schemas.openxmlformats.org/drawingml/2006/main">
              <a:rPr lang="en" b="1" dirty="0" smtClean="0">
                <a:latin typeface="Arial Rounded MT Bold" pitchFamily="34" charset="0"/>
              </a:rPr>
              <a:t>IBM 30/03/20</a:t>
            </a:r>
            <a:endParaRPr xmlns:a="http://schemas.openxmlformats.org/drawingml/2006/main" lang="th-TH" b="1" dirty="0">
              <a:latin typeface="Arial Rounded MT Bold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28728" y="3214686"/>
            <a:ext cx="6357982" cy="2214578"/>
          </a:xfrm>
        </p:spPr>
        <p:txBody>
          <a:bodyPr>
            <a:noAutofit/>
          </a:bodyPr>
          <a:lstStyle/>
          <a:p>
            <a:r xmlns:a="http://schemas.openxmlformats.org/drawingml/2006/main">
              <a:rPr lang="en" sz="36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GLOBAL MARKETPLACES</a:t>
            </a:r>
          </a:p>
          <a:p>
            <a:r xmlns:a="http://schemas.openxmlformats.org/drawingml/2006/main">
              <a:rPr lang="en" sz="36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&amp;</a:t>
            </a:r>
          </a:p>
          <a:p>
            <a:r xmlns:a="http://schemas.openxmlformats.org/drawingml/2006/main">
              <a:rPr lang="en" sz="36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BUSINESS CENTERS</a:t>
            </a:r>
            <a:endParaRPr xmlns:a="http://schemas.openxmlformats.org/drawingml/2006/main" lang="th-TH" sz="36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6. SOUTH AMERICA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POP. 422,535,000</a:t>
            </a:r>
          </a:p>
          <a:p>
            <a:pPr>
              <a:buNone/>
            </a:pPr>
            <a:endParaRPr lang="en-US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COUNTRIES 12</a:t>
            </a:r>
            <a:endParaRPr xmlns:a="http://schemas.openxmlformats.org/drawingml/2006/main" lang="th-TH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7. ANTARCTICA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POP. 1,106</a:t>
            </a:r>
          </a:p>
          <a:p>
            <a:pPr>
              <a:buNone/>
            </a:pPr>
            <a:endParaRPr lang="en-US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COUNTRIES 0</a:t>
            </a:r>
            <a:endParaRPr xmlns:a="http://schemas.openxmlformats.org/drawingml/2006/main" lang="th-TH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14282" y="571480"/>
            <a:ext cx="8643998" cy="5554683"/>
          </a:xfrm>
        </p:spPr>
        <p:txBody>
          <a:bodyPr>
            <a:normAutofit/>
          </a:bodyPr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sz="28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THE WORLD ECONOMY 1970 VS 2017</a:t>
            </a:r>
          </a:p>
          <a:p>
            <a:pPr>
              <a:buNone/>
            </a:pPr>
            <a:endParaRPr lang="en-US" sz="28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18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REST OF THE WORLD REST OF THE WORLD</a:t>
            </a:r>
          </a:p>
          <a:p>
            <a:pPr>
              <a:buNone/>
            </a:pPr>
            <a:endParaRPr lang="en-US" sz="1800" b="1" dirty="0" smtClean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algn="ctr">
              <a:buNone/>
            </a:pPr>
            <a:endParaRPr lang="en-US" sz="2800" b="1" dirty="0" smtClean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algn="ctr">
              <a:buNone/>
            </a:pPr>
            <a:endParaRPr lang="th-TH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graphicFrame>
        <p:nvGraphicFramePr>
          <p:cNvPr id="5" name="แผนภูมิ 4"/>
          <p:cNvGraphicFramePr/>
          <p:nvPr/>
        </p:nvGraphicFramePr>
        <p:xfrm>
          <a:off x="4143372" y="2071678"/>
          <a:ext cx="4214842" cy="3278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แผนภูมิ 5"/>
          <p:cNvGraphicFramePr/>
          <p:nvPr/>
        </p:nvGraphicFramePr>
        <p:xfrm>
          <a:off x="642910" y="2000240"/>
          <a:ext cx="4071966" cy="3278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28728" y="6072206"/>
            <a:ext cx="2286016" cy="5232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b="1" dirty="0" smtClean="0">
                <a:latin typeface="Arial Rounded MT Bold" pitchFamily="34" charset="0"/>
              </a:rPr>
              <a:t>2017</a:t>
            </a:r>
            <a:endParaRPr xmlns:a="http://schemas.openxmlformats.org/drawingml/2006/main" lang="th-TH" b="1" dirty="0">
              <a:latin typeface="Arial Rounded MT Bold" pitchFamily="34" charset="0"/>
            </a:endParaRPr>
          </a:p>
        </p:txBody>
      </p:sp>
      <p:sp>
        <p:nvSpPr>
          <p:cNvPr id="16" name="รูปแบบอิสระ 15"/>
          <p:cNvSpPr/>
          <p:nvPr/>
        </p:nvSpPr>
        <p:spPr>
          <a:xfrm>
            <a:off x="3571869" y="3714752"/>
            <a:ext cx="857255" cy="973500"/>
          </a:xfrm>
          <a:custGeom>
            <a:avLst/>
            <a:gdLst>
              <a:gd name="connsiteX0" fmla="*/ 976829 w 976829"/>
              <a:gd name="connsiteY0" fmla="*/ 0 h 1116376"/>
              <a:gd name="connsiteX1" fmla="*/ 392935 w 976829"/>
              <a:gd name="connsiteY1" fmla="*/ 958468 h 1116376"/>
              <a:gd name="connsiteX2" fmla="*/ 51412 w 976829"/>
              <a:gd name="connsiteY2" fmla="*/ 947451 h 1116376"/>
              <a:gd name="connsiteX3" fmla="*/ 84462 w 976829"/>
              <a:gd name="connsiteY3" fmla="*/ 969485 h 111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6829" h="1116376">
                <a:moveTo>
                  <a:pt x="976829" y="0"/>
                </a:moveTo>
                <a:cubicBezTo>
                  <a:pt x="762000" y="400280"/>
                  <a:pt x="547171" y="800560"/>
                  <a:pt x="392935" y="958468"/>
                </a:cubicBezTo>
                <a:cubicBezTo>
                  <a:pt x="238699" y="1116376"/>
                  <a:pt x="102824" y="945615"/>
                  <a:pt x="51412" y="947451"/>
                </a:cubicBezTo>
                <a:cubicBezTo>
                  <a:pt x="0" y="949287"/>
                  <a:pt x="84462" y="969485"/>
                  <a:pt x="84462" y="969485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dirty="0">
              <a:ln w="38100">
                <a:solidFill>
                  <a:srgbClr val="0000CC"/>
                </a:solidFill>
                <a:headEnd type="triangle"/>
              </a:ln>
              <a:noFill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71934" y="5643578"/>
            <a:ext cx="4500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 xmlns:a="http://schemas.openxmlformats.org/drawingml/2006/main">
              <a:rPr lang="en" dirty="0" smtClean="0">
                <a:latin typeface="Arial Rounded MT Bold" pitchFamily="34" charset="0"/>
              </a:rPr>
              <a:t>Look East Look west</a:t>
            </a:r>
          </a:p>
          <a:p>
            <a:pPr xmlns:a="http://schemas.openxmlformats.org/drawingml/2006/main" algn="ctr"/>
            <a:r xmlns:a="http://schemas.openxmlformats.org/drawingml/2006/main">
              <a:rPr lang="en" dirty="0" smtClean="0">
                <a:latin typeface="Arial Rounded MT Bold" pitchFamily="34" charset="0"/>
              </a:rPr>
              <a:t>1970</a:t>
            </a:r>
            <a:endParaRPr xmlns:a="http://schemas.openxmlformats.org/drawingml/2006/main" lang="th-TH" dirty="0">
              <a:latin typeface="Arial Rounded MT Bold" pitchFamily="34" charset="0"/>
            </a:endParaRPr>
          </a:p>
        </p:txBody>
      </p:sp>
      <p:cxnSp>
        <p:nvCxnSpPr>
          <p:cNvPr id="19" name="ลูกศรเชื่อมต่อแบบตรง 18"/>
          <p:cNvCxnSpPr/>
          <p:nvPr/>
        </p:nvCxnSpPr>
        <p:spPr>
          <a:xfrm>
            <a:off x="5929322" y="5857892"/>
            <a:ext cx="571504" cy="15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MARKETS</a:t>
            </a:r>
          </a:p>
          <a:p>
            <a:pPr algn="ctr">
              <a:buNone/>
            </a:pPr>
            <a:endParaRPr lang="en-US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algn="ctr">
              <a:buNone/>
            </a:pPr>
            <a:endParaRPr lang="en-US" b="1" dirty="0" smtClean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algn="ctr">
              <a:buNone/>
            </a:pPr>
            <a:endParaRPr lang="en-US" sz="2400" b="1" dirty="0" smtClean="0">
              <a:latin typeface="Arial Rounded MT Bold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3306" y="2643182"/>
            <a:ext cx="1428760" cy="3385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1600" b="1" dirty="0" smtClean="0">
                <a:latin typeface="Arial Rounded MT Bold" pitchFamily="34" charset="0"/>
              </a:rPr>
              <a:t>Products</a:t>
            </a:r>
            <a:endParaRPr xmlns:a="http://schemas.openxmlformats.org/drawingml/2006/main" lang="th-TH" sz="1600" b="1" dirty="0">
              <a:latin typeface="Arial Rounded MT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44" y="3286124"/>
            <a:ext cx="1285884" cy="3385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1600" b="1" dirty="0" smtClean="0">
                <a:latin typeface="Arial Rounded MT Bold" pitchFamily="34" charset="0"/>
              </a:rPr>
              <a:t>Services</a:t>
            </a:r>
            <a:endParaRPr xmlns:a="http://schemas.openxmlformats.org/drawingml/2006/main" lang="th-TH" sz="1600" b="1" dirty="0">
              <a:latin typeface="Arial Rounded MT Bold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3000372"/>
            <a:ext cx="1285884" cy="3385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1600" b="1" dirty="0" smtClean="0">
                <a:latin typeface="Arial Rounded MT Bold" pitchFamily="34" charset="0"/>
              </a:rPr>
              <a:t>Logistics</a:t>
            </a:r>
            <a:endParaRPr xmlns:a="http://schemas.openxmlformats.org/drawingml/2006/main" lang="th-TH" sz="1600" b="1" dirty="0">
              <a:latin typeface="Arial Rounded MT Bold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0892" y="2714620"/>
            <a:ext cx="785818" cy="8309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1600" b="1" dirty="0" smtClean="0">
              <a:latin typeface="Arial Rounded MT Bold" pitchFamily="34" charset="0"/>
            </a:endParaRPr>
          </a:p>
          <a:p>
            <a:pPr xmlns:a="http://schemas.openxmlformats.org/drawingml/2006/main" algn="ctr"/>
            <a:r xmlns:a="http://schemas.openxmlformats.org/drawingml/2006/main">
              <a:rPr lang="en" sz="1600" b="1" dirty="0" err="1" smtClean="0">
                <a:latin typeface="Arial Rounded MT Bold" pitchFamily="34" charset="0"/>
              </a:rPr>
              <a:t>Mkts</a:t>
            </a:r>
            <a:endParaRPr xmlns:a="http://schemas.openxmlformats.org/drawingml/2006/main" lang="en-US" sz="1600" b="1" dirty="0" smtClean="0">
              <a:latin typeface="Arial Rounded MT Bold" pitchFamily="34" charset="0"/>
            </a:endParaRPr>
          </a:p>
          <a:p>
            <a:pPr algn="ctr"/>
            <a:endParaRPr lang="th-TH" sz="1600" b="1" dirty="0"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7818" y="3714752"/>
            <a:ext cx="1428760" cy="33855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1600" b="1" dirty="0" err="1" smtClean="0">
                <a:solidFill>
                  <a:srgbClr val="FF0000"/>
                </a:solidFill>
                <a:latin typeface="Arial Rounded MT Bold" pitchFamily="34" charset="0"/>
              </a:rPr>
              <a:t>Made </a:t>
            </a:r>
            <a:r xmlns:a="http://schemas.openxmlformats.org/drawingml/2006/main">
              <a:rPr lang="en" sz="1600" b="1" dirty="0" smtClean="0">
                <a:solidFill>
                  <a:srgbClr val="FF0000"/>
                </a:solidFill>
                <a:latin typeface="Arial Rounded MT Bold" pitchFamily="34" charset="0"/>
              </a:rPr>
              <a:t>by IT</a:t>
            </a:r>
            <a:endParaRPr xmlns:a="http://schemas.openxmlformats.org/drawingml/2006/main" lang="th-TH" sz="16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1604" y="3000372"/>
            <a:ext cx="1643074" cy="3385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1600" b="1" dirty="0" smtClean="0">
                <a:latin typeface="Arial Rounded MT Bold" pitchFamily="34" charset="0"/>
              </a:rPr>
              <a:t>Factories</a:t>
            </a:r>
            <a:endParaRPr xmlns:a="http://schemas.openxmlformats.org/drawingml/2006/main" lang="th-TH" sz="1600" b="1" dirty="0">
              <a:latin typeface="Arial Rounded MT Bol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7422" y="4357694"/>
            <a:ext cx="1643074" cy="3385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1600" b="1" dirty="0" smtClean="0">
                <a:latin typeface="Arial Rounded MT Bold" pitchFamily="34" charset="0"/>
              </a:rPr>
              <a:t>IN PORTS</a:t>
            </a:r>
            <a:endParaRPr xmlns:a="http://schemas.openxmlformats.org/drawingml/2006/main" lang="th-TH" sz="1600" b="1" dirty="0">
              <a:latin typeface="Arial Rounded MT Bol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7422" y="5072074"/>
            <a:ext cx="1643074" cy="33855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1600" b="1" dirty="0" smtClean="0">
                <a:latin typeface="Arial Rounded MT Bold" pitchFamily="34" charset="0"/>
              </a:rPr>
              <a:t>Exports</a:t>
            </a:r>
            <a:endParaRPr xmlns:a="http://schemas.openxmlformats.org/drawingml/2006/main" lang="th-TH" sz="1600" b="1" dirty="0">
              <a:latin typeface="Arial Rounded MT Bol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6578" y="4286256"/>
            <a:ext cx="1500198" cy="33855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1600" b="1" dirty="0" smtClean="0">
                <a:latin typeface="Arial Rounded MT Bold" pitchFamily="34" charset="0"/>
              </a:rPr>
              <a:t>Customers</a:t>
            </a:r>
            <a:endParaRPr xmlns:a="http://schemas.openxmlformats.org/drawingml/2006/main" lang="th-TH" sz="1600" b="1" dirty="0"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14612" y="5643578"/>
            <a:ext cx="4143404" cy="7694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xmlns:a="http://schemas.openxmlformats.org/drawingml/2006/main" algn="ctr"/>
            <a:r xmlns:a="http://schemas.openxmlformats.org/drawingml/2006/main">
              <a:rPr lang="en" sz="4400" b="1" dirty="0" smtClean="0">
                <a:solidFill>
                  <a:srgbClr val="FF0000"/>
                </a:solidFill>
                <a:latin typeface="Arial Rounded MT Bold" pitchFamily="34" charset="0"/>
              </a:rPr>
              <a:t>*SPEED*</a:t>
            </a:r>
            <a:endParaRPr xmlns:a="http://schemas.openxmlformats.org/drawingml/2006/main" lang="th-TH" sz="44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29322" y="1428736"/>
            <a:ext cx="16430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xmlns:a="http://schemas.openxmlformats.org/drawingml/2006/main">
              <a:buFontTx/>
              <a:buChar char="-"/>
            </a:pPr>
            <a:r xmlns:a="http://schemas.openxmlformats.org/drawingml/2006/main">
              <a:rPr lang="en" sz="2000" dirty="0" smtClean="0">
                <a:latin typeface="Arial Rounded MT Bold" pitchFamily="34" charset="0"/>
              </a:rPr>
              <a:t>Air</a:t>
            </a:r>
          </a:p>
          <a:p>
            <a:pPr xmlns:a="http://schemas.openxmlformats.org/drawingml/2006/main">
              <a:buFontTx/>
              <a:buChar char="-"/>
            </a:pPr>
            <a:r xmlns:a="http://schemas.openxmlformats.org/drawingml/2006/main">
              <a:rPr lang="en" sz="2000" dirty="0" smtClean="0">
                <a:latin typeface="Arial Rounded MT Bold" pitchFamily="34" charset="0"/>
              </a:rPr>
              <a:t>RAIL</a:t>
            </a:r>
          </a:p>
          <a:p>
            <a:pPr xmlns:a="http://schemas.openxmlformats.org/drawingml/2006/main">
              <a:buFontTx/>
              <a:buChar char="-"/>
            </a:pPr>
            <a:r xmlns:a="http://schemas.openxmlformats.org/drawingml/2006/main">
              <a:rPr lang="en" sz="2000" dirty="0" smtClean="0">
                <a:latin typeface="Arial Rounded MT Bold" pitchFamily="34" charset="0"/>
              </a:rPr>
              <a:t>ROAD</a:t>
            </a:r>
          </a:p>
          <a:p>
            <a:pPr xmlns:a="http://schemas.openxmlformats.org/drawingml/2006/main">
              <a:buFontTx/>
              <a:buChar char="-"/>
            </a:pPr>
            <a:r xmlns:a="http://schemas.openxmlformats.org/drawingml/2006/main">
              <a:rPr lang="en" sz="2000" dirty="0" smtClean="0">
                <a:latin typeface="Arial Rounded MT Bold" pitchFamily="34" charset="0"/>
              </a:rPr>
              <a:t>WATER</a:t>
            </a:r>
            <a:endParaRPr xmlns:a="http://schemas.openxmlformats.org/drawingml/2006/main" lang="th-TH" sz="2000" dirty="0">
              <a:latin typeface="Arial Rounded MT Bold" pitchFamily="34" charset="0"/>
            </a:endParaRPr>
          </a:p>
        </p:txBody>
      </p:sp>
      <p:cxnSp>
        <p:nvCxnSpPr>
          <p:cNvPr id="16" name="ตัวเชื่อมต่อตรง 15"/>
          <p:cNvCxnSpPr>
            <a:endCxn id="6" idx="0"/>
          </p:cNvCxnSpPr>
          <p:nvPr/>
        </p:nvCxnSpPr>
        <p:spPr>
          <a:xfrm rot="5400000">
            <a:off x="5322104" y="2321710"/>
            <a:ext cx="1357319" cy="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วงเล็บเหลี่ยมขวา 19"/>
          <p:cNvSpPr/>
          <p:nvPr/>
        </p:nvSpPr>
        <p:spPr>
          <a:xfrm>
            <a:off x="4857752" y="2786058"/>
            <a:ext cx="214314" cy="714380"/>
          </a:xfrm>
          <a:prstGeom prst="rightBracke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วงเล็บเหลี่ยมขวา 20"/>
          <p:cNvSpPr/>
          <p:nvPr/>
        </p:nvSpPr>
        <p:spPr>
          <a:xfrm flipH="1">
            <a:off x="3643306" y="2786058"/>
            <a:ext cx="214314" cy="714380"/>
          </a:xfrm>
          <a:prstGeom prst="rightBracke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3" name="ลูกศรเชื่อมต่อแบบตรง 22"/>
          <p:cNvCxnSpPr>
            <a:endCxn id="20" idx="2"/>
          </p:cNvCxnSpPr>
          <p:nvPr/>
        </p:nvCxnSpPr>
        <p:spPr>
          <a:xfrm rot="10800000">
            <a:off x="5072066" y="3143248"/>
            <a:ext cx="428628" cy="158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ลูกศรเชื่อมต่อแบบตรง 25"/>
          <p:cNvCxnSpPr/>
          <p:nvPr/>
        </p:nvCxnSpPr>
        <p:spPr>
          <a:xfrm rot="10800000" flipV="1">
            <a:off x="6500826" y="3143248"/>
            <a:ext cx="428628" cy="13129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ลูกศรเชื่อมต่อแบบตรง 31"/>
          <p:cNvCxnSpPr>
            <a:endCxn id="6" idx="2"/>
          </p:cNvCxnSpPr>
          <p:nvPr/>
        </p:nvCxnSpPr>
        <p:spPr>
          <a:xfrm rot="16200000" flipV="1">
            <a:off x="5819412" y="3520274"/>
            <a:ext cx="375826" cy="13130"/>
          </a:xfrm>
          <a:prstGeom prst="straightConnector1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ลูกศรเชื่อมต่อแบบตรง 33"/>
          <p:cNvCxnSpPr/>
          <p:nvPr/>
        </p:nvCxnSpPr>
        <p:spPr>
          <a:xfrm rot="16200000" flipV="1">
            <a:off x="7108051" y="3893348"/>
            <a:ext cx="649507" cy="6563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ลูกศรเชื่อมต่อแบบตรง 35"/>
          <p:cNvCxnSpPr/>
          <p:nvPr/>
        </p:nvCxnSpPr>
        <p:spPr>
          <a:xfrm rot="10800000">
            <a:off x="2928926" y="3143248"/>
            <a:ext cx="642942" cy="158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วงเล็บเหลี่ยมขวา 39"/>
          <p:cNvSpPr/>
          <p:nvPr/>
        </p:nvSpPr>
        <p:spPr>
          <a:xfrm>
            <a:off x="3714744" y="4500570"/>
            <a:ext cx="214314" cy="785818"/>
          </a:xfrm>
          <a:prstGeom prst="rightBracke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วงเล็บเหลี่ยมขวา 40"/>
          <p:cNvSpPr/>
          <p:nvPr/>
        </p:nvSpPr>
        <p:spPr>
          <a:xfrm flipH="1">
            <a:off x="2428860" y="4500570"/>
            <a:ext cx="214314" cy="785818"/>
          </a:xfrm>
          <a:prstGeom prst="rightBracket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42" name="ลูกศรเชื่อมต่อแบบตรง 41"/>
          <p:cNvCxnSpPr/>
          <p:nvPr/>
        </p:nvCxnSpPr>
        <p:spPr>
          <a:xfrm rot="10800000">
            <a:off x="1214414" y="3143248"/>
            <a:ext cx="642942" cy="158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ตัวเชื่อมต่อหักมุม 43"/>
          <p:cNvCxnSpPr/>
          <p:nvPr/>
        </p:nvCxnSpPr>
        <p:spPr>
          <a:xfrm rot="10800000" flipV="1">
            <a:off x="4071934" y="3143248"/>
            <a:ext cx="4000528" cy="1785950"/>
          </a:xfrm>
          <a:prstGeom prst="bentConnector3">
            <a:avLst>
              <a:gd name="adj1" fmla="val -8106"/>
            </a:avLst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ตัวเชื่อมต่อหักมุม 72"/>
          <p:cNvCxnSpPr/>
          <p:nvPr/>
        </p:nvCxnSpPr>
        <p:spPr>
          <a:xfrm rot="16200000" flipH="1">
            <a:off x="928662" y="3571876"/>
            <a:ext cx="1785950" cy="1071570"/>
          </a:xfrm>
          <a:prstGeom prst="bentConnector3">
            <a:avLst>
              <a:gd name="adj1" fmla="val 99966"/>
            </a:avLst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sz="4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WHY DOES THE SPEED IN INPORTANT TO BUSINESS TODAY ?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sz="6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Q </a:t>
            </a:r>
            <a:r xmlns:a="http://schemas.openxmlformats.org/drawingml/2006/main">
              <a:rPr lang="en" sz="54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&amp; </a:t>
            </a:r>
            <a:r xmlns:a="http://schemas.openxmlformats.org/drawingml/2006/main">
              <a:rPr lang="en" sz="6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S </a:t>
            </a:r>
            <a:r xmlns:a="http://schemas.openxmlformats.org/drawingml/2006/main">
              <a:rPr lang="en" sz="54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&amp; </a:t>
            </a:r>
            <a:r xmlns:a="http://schemas.openxmlformats.org/drawingml/2006/main">
              <a:rPr lang="en" sz="6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A</a:t>
            </a:r>
          </a:p>
          <a:p>
            <a:pPr algn="ctr">
              <a:buNone/>
            </a:pPr>
            <a:endParaRPr lang="en-US" sz="4000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sz="4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TIME IS VALUES ASSETS</a:t>
            </a:r>
          </a:p>
          <a:p>
            <a:pPr algn="ctr">
              <a:buNone/>
            </a:pPr>
            <a:endParaRPr lang="th-TH" sz="6000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000108"/>
            <a:ext cx="8543956" cy="5126055"/>
          </a:xfrm>
        </p:spPr>
        <p:txBody>
          <a:bodyPr/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HEADQURTERS OF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THE WORLD'S 500 LARGUT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CORPORATIONS IN 2017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BY COUNTRY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1, US 126 4, GERMANY 32 7, SOUTH KOREA 16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2, CHINA 111 5, FRANCE 28 8, NETHERLANDS 15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3, JAPAN 52 6, UK.21 9, SWISS 14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2000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2000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10, CANADA.12</a:t>
            </a:r>
            <a:endParaRPr xmlns:a="http://schemas.openxmlformats.org/drawingml/2006/main" lang="th-TH" sz="2000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 xmlns:a="http://schemas.openxmlformats.org/drawingml/2006/main">
              <a:rPr lang="en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TOP 10 COUNTAIES</a:t>
            </a:r>
            <a:endParaRPr xmlns:a="http://schemas.openxmlformats.org/drawingml/2006/main" lang="th-TH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TOTAL 427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TOP. 5 COUNTRIES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TOTAL 370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WHAT DOES IT MEANS ?</a:t>
            </a:r>
            <a:endParaRPr xmlns:a="http://schemas.openxmlformats.org/drawingml/2006/main" lang="th-TH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WHERE IS THE BIGEST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MARKET PLARE ?</a:t>
            </a:r>
          </a:p>
          <a:p>
            <a:pPr algn="ctr">
              <a:buNone/>
            </a:pPr>
            <a:endParaRPr lang="en-US" b="1" dirty="0" smtClean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ASSISMENT 3 15 MINS</a:t>
            </a:r>
            <a:endParaRPr xmlns:a="http://schemas.openxmlformats.org/drawingml/2006/main" lang="th-TH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sz="4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WHAT WE THE MANES OF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sz="4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THE FOUR TIGES WHICH MOST RAPIDLY INDUSTRIALIGE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sz="4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IN ASIA ?</a:t>
            </a: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sz="4000" b="1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endParaRPr xmlns:a="http://schemas.openxmlformats.org/drawingml/2006/main" lang="en-US" sz="4000" b="1" dirty="0" smtClean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 algn="r">
              <a:buNone/>
            </a:pPr>
            <a:r xmlns:a="http://schemas.openxmlformats.org/drawingml/2006/main">
              <a:rPr lang="en" sz="4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ASSISMENT &amp; 15 MINS</a:t>
            </a:r>
            <a:endParaRPr xmlns:a="http://schemas.openxmlformats.org/drawingml/2006/main" lang="th-TH" sz="4000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xmlns:a="http://schemas.openxmlformats.org/drawingml/2006/main" algn="l"/>
            <a:r xmlns:a="http://schemas.openxmlformats.org/drawingml/2006/main">
              <a:rPr lang="en" sz="6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IB</a:t>
            </a:r>
            <a:endParaRPr xmlns:a="http://schemas.openxmlformats.org/drawingml/2006/main" lang="th-TH" sz="6000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525963"/>
          </a:xfrm>
        </p:spPr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4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LEGAL</a:t>
            </a:r>
          </a:p>
          <a:p>
            <a:pPr>
              <a:buNone/>
            </a:pPr>
            <a:endParaRPr lang="en-US" sz="4000" b="1" dirty="0" smtClean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000" b="1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TECHNOLOGICAL</a:t>
            </a:r>
          </a:p>
          <a:p>
            <a:pPr>
              <a:buNone/>
            </a:pPr>
            <a:endParaRPr lang="en-US" sz="4000" b="1" dirty="0" smtClean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000" b="1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0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POLITICAL ENVIRONMENTS</a:t>
            </a:r>
            <a:endParaRPr xmlns:a="http://schemas.openxmlformats.org/drawingml/2006/main" lang="th-TH" sz="4000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/>
          <a:lstStyle/>
          <a:p>
            <a:r xmlns:a="http://schemas.openxmlformats.org/drawingml/2006/main">
              <a:rPr lang="en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HOW MANY COTINENTS </a:t>
            </a:r>
            <a:br xmlns:a="http://schemas.openxmlformats.org/drawingml/2006/main"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</a:br>
            <a:r xmlns:a="http://schemas.openxmlformats.org/drawingml/2006/main">
              <a:rPr lang="en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OF THE WORLD ?</a:t>
            </a:r>
            <a:endParaRPr xmlns:a="http://schemas.openxmlformats.org/drawingml/2006/main" lang="th-TH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286148"/>
          </a:xfrm>
        </p:spPr>
        <p:txBody>
          <a:bodyPr/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ASSISNMENT 1 10 MINS</a:t>
            </a:r>
            <a:endParaRPr xmlns:a="http://schemas.openxmlformats.org/drawingml/2006/main" lang="th-TH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xmlns:a="http://schemas.openxmlformats.org/drawingml/2006/main" algn="l"/>
            <a:r xmlns:a="http://schemas.openxmlformats.org/drawingml/2006/main">
              <a:rPr lang="en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BI</a:t>
            </a:r>
            <a:endParaRPr xmlns:a="http://schemas.openxmlformats.org/drawingml/2006/main" lang="th-TH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24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WHY CONCENTRATION ON LEGAL, TECHONLOGY AND POLITICAL ENVIONMENT ?</a:t>
            </a:r>
          </a:p>
          <a:p>
            <a:pPr>
              <a:buNone/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24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ASSISNMENT 5. 30 MINS</a:t>
            </a:r>
          </a:p>
          <a:p>
            <a:pPr>
              <a:buNone/>
            </a:pPr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  <a:p>
            <a:pPr algn="r">
              <a:buNone/>
            </a:pPr>
            <a:endParaRPr lang="en-US" sz="2400" b="1" dirty="0" smtClean="0">
              <a:solidFill>
                <a:srgbClr val="C00000"/>
              </a:solidFill>
              <a:latin typeface="Arial Rounded MT Bold" pitchFamily="34" charset="0"/>
            </a:endParaRPr>
          </a:p>
          <a:p>
            <a:pPr algn="r">
              <a:buNone/>
            </a:pPr>
            <a:endParaRPr lang="en-US" sz="2400" b="1" dirty="0">
              <a:solidFill>
                <a:srgbClr val="C00000"/>
              </a:solidFill>
              <a:latin typeface="Arial Rounded MT Bold" pitchFamily="34" charset="0"/>
            </a:endParaRPr>
          </a:p>
          <a:p>
            <a:pPr xmlns:a="http://schemas.openxmlformats.org/drawingml/2006/main" algn="r">
              <a:buNone/>
            </a:pPr>
            <a:r xmlns:a="http://schemas.openxmlformats.org/drawingml/2006/main">
              <a:rPr lang="en" sz="2400" b="1" dirty="0" smtClean="0">
                <a:solidFill>
                  <a:srgbClr val="C00000"/>
                </a:solidFill>
                <a:latin typeface="Arial Rounded MT Bold" pitchFamily="34" charset="0"/>
              </a:rPr>
              <a:t>email : drru61@gmail.com</a:t>
            </a:r>
            <a:endParaRPr xmlns:a="http://schemas.openxmlformats.org/drawingml/2006/main" lang="th-TH" sz="2400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28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ASSISNMONTS REARANGE COMSE OF THE PROCASS IN TEACHING &amp; LEARNING HAVE CHANGEL TO ONLINE</a:t>
            </a:r>
          </a:p>
          <a:p>
            <a:pPr xmlns:a="http://schemas.openxmlformats.org/drawingml/2006/main" marL="514350" indent="-514350">
              <a:buAutoNum type="arabicPeriod"/>
            </a:pPr>
            <a:r xmlns:a="http://schemas.openxmlformats.org/drawingml/2006/main">
              <a:rPr lang="en" sz="28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SUMARIGE : WB REPORT 2020 5 P@ GROUP SENT. THE NAME OF THE GROUP</a:t>
            </a:r>
          </a:p>
          <a:p>
            <a:pPr xmlns:a="http://schemas.openxmlformats.org/drawingml/2006/main" marL="514350" indent="-514350">
              <a:buAutoNum type="arabicPeriod"/>
            </a:pPr>
            <a:r xmlns:a="http://schemas.openxmlformats.org/drawingml/2006/main">
              <a:rPr lang="en" sz="2800" b="1" dirty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28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INDIVIDUAL PAPER SENT ME A HEADLINE OF THE PAPER.</a:t>
            </a:r>
          </a:p>
          <a:p>
            <a:pPr xmlns:a="http://schemas.openxmlformats.org/drawingml/2006/main" marL="514350" indent="-514350">
              <a:buAutoNum type="arabicPeriod"/>
            </a:pPr>
            <a:r xmlns:a="http://schemas.openxmlformats.org/drawingml/2006/main">
              <a:rPr lang="en" sz="2800" b="1" u="sng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NEW </a:t>
            </a:r>
            <a:r xmlns:a="http://schemas.openxmlformats.org/drawingml/2006/main">
              <a:rPr lang="en" sz="28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DO ASSIGNMENTS IN </a:t>
            </a:r>
            <a:r xmlns:a="http://schemas.openxmlformats.org/drawingml/2006/main">
              <a:rPr lang="en" sz="2800" b="1" u="sng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DANS </a:t>
            </a:r>
            <a:r xmlns:a="http://schemas.openxmlformats.org/drawingml/2006/main">
              <a:rPr lang="en" sz="2800" b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&amp; ON. THE LINE GROUP : </a:t>
            </a:r>
            <a:r xmlns:a="http://schemas.openxmlformats.org/drawingml/2006/main" xmlns:r="http://schemas.openxmlformats.org/officeDocument/2006/relationships">
              <a:rPr lang="en" sz="2800" b="1" u="sng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  <a:hlinkClick r:id="rId2"/>
              </a:rPr>
              <a:t>DRRU61@GMAIL.COM</a:t>
            </a:r>
            <a:endParaRPr xmlns:a="http://schemas.openxmlformats.org/drawingml/2006/main" lang="en-US" sz="2800" b="1" u="sng" dirty="0" smtClean="0">
              <a:solidFill>
                <a:schemeClr val="accent1">
                  <a:lumMod val="75000"/>
                </a:schemeClr>
              </a:solidFill>
              <a:latin typeface="Arial Rounded MT Bold" pitchFamily="34" charset="0"/>
            </a:endParaRPr>
          </a:p>
          <a:p>
            <a:pPr marL="514350" indent="-514350" algn="r">
              <a:buNone/>
            </a:pPr>
            <a:endParaRPr lang="en-US" sz="2800" b="1" smtClean="0">
              <a:solidFill>
                <a:srgbClr val="FF0000"/>
              </a:solidFill>
              <a:latin typeface="Arial Rounded MT Bold" pitchFamily="34" charset="0"/>
            </a:endParaRPr>
          </a:p>
          <a:p>
            <a:pPr xmlns:a="http://schemas.openxmlformats.org/drawingml/2006/main" marL="514350" indent="-514350" algn="r">
              <a:buNone/>
            </a:pPr>
            <a:r xmlns:a="http://schemas.openxmlformats.org/drawingml/2006/main">
              <a:rPr lang="en" sz="2800" b="1" smtClean="0">
                <a:solidFill>
                  <a:srgbClr val="FF0000"/>
                </a:solidFill>
                <a:latin typeface="Arial Rounded MT Bold" pitchFamily="34" charset="0"/>
              </a:rPr>
              <a:t>ONTIME </a:t>
            </a:r>
            <a:r xmlns:a="http://schemas.openxmlformats.org/drawingml/2006/main">
              <a:rPr lang="en" sz="2800" b="1" dirty="0" smtClean="0">
                <a:solidFill>
                  <a:srgbClr val="FF0000"/>
                </a:solidFill>
                <a:latin typeface="Arial Rounded MT Bold" pitchFamily="34" charset="0"/>
              </a:rPr>
              <a:t>.</a:t>
            </a:r>
            <a:endParaRPr xmlns:a="http://schemas.openxmlformats.org/drawingml/2006/main" lang="th-TH" sz="28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xmlns:a="http://schemas.openxmlformats.org/drawingml/2006/main" algn="ctr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THIS ARE 7 CONTINENTS</a:t>
            </a:r>
          </a:p>
          <a:p>
            <a:pPr algn="ctr">
              <a:buNone/>
            </a:pPr>
            <a:endParaRPr lang="en-US" sz="4400" b="1" dirty="0" smtClean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1.ASIA 5. NORTH AMERICA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2. AFRICA 6. SOUTH AMERICA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3. EUROPE</a:t>
            </a:r>
            <a:r xmlns:a="http://schemas.openxmlformats.org/drawingml/2006/main">
              <a:rPr lang="en" b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7. ANTARCTICA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b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4. AUSTRALIA</a:t>
            </a:r>
            <a:endParaRPr xmlns:a="http://schemas.openxmlformats.org/drawingml/2006/main" lang="th-TH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>
            <a:normAutofit/>
          </a:bodyPr>
          <a:lstStyle/>
          <a:p>
            <a:pPr xmlns:a="http://schemas.openxmlformats.org/drawingml/2006/main" algn="thaiDist">
              <a:buNone/>
            </a:pPr>
            <a:r xmlns:a="http://schemas.openxmlformats.org/drawingml/2006/main">
              <a:rPr lang="en" sz="36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HOW MANY PEOPLE LIVE AND NUMBERS COUNTRICS EACH CONTINENTS ?</a:t>
            </a:r>
          </a:p>
          <a:p>
            <a:pPr>
              <a:buNone/>
            </a:pPr>
            <a:endParaRPr lang="en-US" sz="3600" b="1" dirty="0" smtClean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 algn="ctr">
              <a:buNone/>
            </a:pPr>
            <a:r xmlns:a="http://schemas.openxmlformats.org/drawingml/2006/main">
              <a:rPr lang="en" sz="36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ASSIGNMENT 2 15 MINS.</a:t>
            </a:r>
            <a:endParaRPr xmlns:a="http://schemas.openxmlformats.org/drawingml/2006/main" lang="th-TH" sz="36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1. ASIA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POP. 4,436,224,000</a:t>
            </a:r>
          </a:p>
          <a:p>
            <a:pPr>
              <a:buNone/>
            </a:pPr>
            <a:endParaRPr lang="en-US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COUNTRIES 48</a:t>
            </a:r>
            <a:endParaRPr xmlns:a="http://schemas.openxmlformats.org/drawingml/2006/main" lang="th-TH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2. AFRICA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POP. 1,216,130,000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COUNTRIES 54</a:t>
            </a:r>
            <a:endParaRPr xmlns:a="http://schemas.openxmlformats.org/drawingml/2006/main" lang="th-TH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3.EUROPE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POP. 738,849,000</a:t>
            </a:r>
          </a:p>
          <a:p>
            <a:pPr>
              <a:buNone/>
            </a:pPr>
            <a:endParaRPr lang="en-US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COUNTRIES 50</a:t>
            </a:r>
            <a:endParaRPr xmlns:a="http://schemas.openxmlformats.org/drawingml/2006/main" lang="th-TH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48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4. AUSTRALIA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800" b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8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POP. 39,901,000</a:t>
            </a:r>
          </a:p>
          <a:p>
            <a:pPr>
              <a:buNone/>
            </a:pPr>
            <a:endParaRPr lang="en-US" sz="48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8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COUNTRIES 3</a:t>
            </a:r>
            <a:endParaRPr xmlns:a="http://schemas.openxmlformats.org/drawingml/2006/main" lang="th-TH" sz="48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5. NORTH AMERICA</a:t>
            </a: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POP. 579,024,000</a:t>
            </a:r>
          </a:p>
          <a:p>
            <a:pPr>
              <a:buNone/>
            </a:pPr>
            <a:endParaRPr lang="en-US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  <a:p>
            <a:pPr xmlns:a="http://schemas.openxmlformats.org/drawingml/2006/main">
              <a:buNone/>
            </a:pPr>
            <a:r xmlns:a="http://schemas.openxmlformats.org/drawingml/2006/main">
              <a:rPr lang="en" sz="4400" b="1" dirty="0" smtClean="0">
                <a:solidFill>
                  <a:schemeClr val="tx2">
                    <a:lumMod val="75000"/>
                  </a:schemeClr>
                </a:solidFill>
                <a:latin typeface="Arial Rounded MT Bold" pitchFamily="34" charset="0"/>
              </a:rPr>
              <a:t>COUNTRIES 23</a:t>
            </a:r>
            <a:endParaRPr xmlns:a="http://schemas.openxmlformats.org/drawingml/2006/main" lang="th-TH" sz="4400" b="1" dirty="0">
              <a:solidFill>
                <a:schemeClr val="tx2">
                  <a:lumMod val="75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265</Words>
  <Application>Microsoft Office PowerPoint</Application>
  <PresentationFormat>นำเสนอทางหน้าจอ (4:3)</PresentationFormat>
  <Paragraphs>125</Paragraphs>
  <Slides>21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21</vt:i4>
      </vt:variant>
    </vt:vector>
  </HeadingPairs>
  <TitlesOfParts>
    <vt:vector size="22" baseType="lpstr">
      <vt:lpstr>ชุดรูปแบบของ Office</vt:lpstr>
      <vt:lpstr>IBM   30/03/20</vt:lpstr>
      <vt:lpstr>HOW MANY COTINENTS  OF THE WORLD ?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  <vt:lpstr>ภาพนิ่ง 13</vt:lpstr>
      <vt:lpstr>ภาพนิ่ง 14</vt:lpstr>
      <vt:lpstr>ภาพนิ่ง 15</vt:lpstr>
      <vt:lpstr>TOP 10 COUNTAIES</vt:lpstr>
      <vt:lpstr>ภาพนิ่ง 17</vt:lpstr>
      <vt:lpstr>ภาพนิ่ง 18</vt:lpstr>
      <vt:lpstr>IB</vt:lpstr>
      <vt:lpstr>BI</vt:lpstr>
      <vt:lpstr>ภาพนิ่ง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IBM   30/03/20</dc:title>
  <dc:creator>ACER</dc:creator>
  <cp:lastModifiedBy>ACER</cp:lastModifiedBy>
  <cp:revision>25</cp:revision>
  <dcterms:created xsi:type="dcterms:W3CDTF">2020-07-24T12:04:21Z</dcterms:created>
  <dcterms:modified xsi:type="dcterms:W3CDTF">2020-07-24T15:37:42Z</dcterms:modified>
</cp:coreProperties>
</file>