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7010400" cy="92964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56E8"/>
    <a:srgbClr val="FF0066"/>
    <a:srgbClr val="00330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3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8B40D33-3F3C-4C28-BB8C-CB2AF7B6CADE}" type="datetimeFigureOut">
              <a:rPr lang="th-TH" smtClean="0"/>
              <a:t>21/12/64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9D81B7-A3C5-4B86-87A5-00C15F832BD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4285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32B41F8-3926-41A7-9075-9FEEF8E7A437}" type="datetimeFigureOut">
              <a:rPr lang="th-TH" smtClean="0"/>
              <a:t>21/12/64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34A6F98-653E-4771-A72B-136A9293C13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4829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A6F98-653E-4771-A72B-136A9293C137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06079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A6F98-653E-4771-A72B-136A9293C137}" type="slidenum">
              <a:rPr lang="th-TH" smtClean="0"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88787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A6F98-653E-4771-A72B-136A9293C137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171937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A6F98-653E-4771-A72B-136A9293C137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23048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A6F98-653E-4771-A72B-136A9293C137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68636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A6F98-653E-4771-A72B-136A9293C137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00208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A6F98-653E-4771-A72B-136A9293C137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8436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A6F98-653E-4771-A72B-136A9293C137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238203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A6F98-653E-4771-A72B-136A9293C137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2791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A6F98-653E-4771-A72B-136A9293C137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49080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A6F98-653E-4771-A72B-136A9293C137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95427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A6F98-653E-4771-A72B-136A9293C137}" type="slidenum">
              <a:rPr lang="th-TH" smtClean="0"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02902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74FCA3A-4894-439A-A265-896C5F85798F}" type="datetimeFigureOut">
              <a:rPr lang="th-TH" smtClean="0"/>
              <a:t>21/12/64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4F22424-F549-4D3E-993E-1BE0AE5170A1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CA3A-4894-439A-A265-896C5F85798F}" type="datetimeFigureOut">
              <a:rPr lang="th-TH" smtClean="0"/>
              <a:t>21/12/64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2424-F549-4D3E-993E-1BE0AE5170A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CA3A-4894-439A-A265-896C5F85798F}" type="datetimeFigureOut">
              <a:rPr lang="th-TH" smtClean="0"/>
              <a:t>21/12/64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2424-F549-4D3E-993E-1BE0AE5170A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74FCA3A-4894-439A-A265-896C5F85798F}" type="datetimeFigureOut">
              <a:rPr lang="th-TH" smtClean="0"/>
              <a:t>21/12/64</a:t>
            </a:fld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4F22424-F549-4D3E-993E-1BE0AE5170A1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74FCA3A-4894-439A-A265-896C5F85798F}" type="datetimeFigureOut">
              <a:rPr lang="th-TH" smtClean="0"/>
              <a:t>21/12/64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4F22424-F549-4D3E-993E-1BE0AE5170A1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CA3A-4894-439A-A265-896C5F85798F}" type="datetimeFigureOut">
              <a:rPr lang="th-TH" smtClean="0"/>
              <a:t>21/12/64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2424-F549-4D3E-993E-1BE0AE5170A1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CA3A-4894-439A-A265-896C5F85798F}" type="datetimeFigureOut">
              <a:rPr lang="th-TH" smtClean="0"/>
              <a:t>21/12/64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2424-F549-4D3E-993E-1BE0AE5170A1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74FCA3A-4894-439A-A265-896C5F85798F}" type="datetimeFigureOut">
              <a:rPr lang="th-TH" smtClean="0"/>
              <a:t>21/12/64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4F22424-F549-4D3E-993E-1BE0AE5170A1}" type="slidenum">
              <a:rPr lang="th-TH" smtClean="0"/>
              <a:t>‹#›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FCA3A-4894-439A-A265-896C5F85798F}" type="datetimeFigureOut">
              <a:rPr lang="th-TH" smtClean="0"/>
              <a:t>21/12/64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22424-F549-4D3E-993E-1BE0AE5170A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74FCA3A-4894-439A-A265-896C5F85798F}" type="datetimeFigureOut">
              <a:rPr lang="th-TH" smtClean="0"/>
              <a:t>21/12/64</a:t>
            </a:fld>
            <a:endParaRPr lang="th-TH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4F22424-F549-4D3E-993E-1BE0AE5170A1}" type="slidenum">
              <a:rPr lang="th-TH" smtClean="0"/>
              <a:t>‹#›</a:t>
            </a:fld>
            <a:endParaRPr lang="th-TH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74FCA3A-4894-439A-A265-896C5F85798F}" type="datetimeFigureOut">
              <a:rPr lang="th-TH" smtClean="0"/>
              <a:t>21/12/64</a:t>
            </a:fld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4F22424-F549-4D3E-993E-1BE0AE5170A1}" type="slidenum">
              <a:rPr lang="th-TH" smtClean="0"/>
              <a:t>‹#›</a:t>
            </a:fld>
            <a:endParaRPr lang="th-TH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74FCA3A-4894-439A-A265-896C5F85798F}" type="datetimeFigureOut">
              <a:rPr lang="th-TH" smtClean="0"/>
              <a:t>21/12/64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4F22424-F549-4D3E-993E-1BE0AE5170A1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rru61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6409" y="821636"/>
            <a:ext cx="6619461" cy="4929807"/>
          </a:xfrm>
        </p:spPr>
        <p:txBody>
          <a:bodyPr>
            <a:normAutofit fontScale="90000"/>
          </a:bodyPr>
          <a:lstStyle/>
          <a:p>
            <a:pPr algn="ctr"/>
            <a:r>
              <a:rPr lang="th-TH" sz="3600" b="1" dirty="0" smtClean="0"/>
              <a:t>รหัสวิชา </a:t>
            </a:r>
            <a:r>
              <a:rPr lang="en-US" sz="3600" b="1" dirty="0" smtClean="0"/>
              <a:t>MMF 5271</a:t>
            </a:r>
            <a:br>
              <a:rPr lang="en-US" sz="3600" b="1" dirty="0" smtClean="0"/>
            </a:br>
            <a:r>
              <a:rPr lang="th-TH" sz="3600" b="1" dirty="0" smtClean="0"/>
              <a:t>รายวิชา  การจัดการทุนมนุษย์สำหรับธุรกิจฟุตบอล</a:t>
            </a:r>
            <a:br>
              <a:rPr lang="th-TH" sz="3600" b="1" dirty="0" smtClean="0"/>
            </a:br>
            <a:r>
              <a:rPr lang="th-TH" sz="3600" b="1" dirty="0" smtClean="0"/>
              <a:t>สาขา  วิชาการจัดการฟุตบอลอาชีพ</a:t>
            </a:r>
            <a:br>
              <a:rPr lang="th-TH" sz="3600" b="1" dirty="0" smtClean="0"/>
            </a:br>
            <a:r>
              <a:rPr lang="th-TH" sz="3600" b="1" dirty="0" smtClean="0"/>
              <a:t>วิทยาลัยนวัตกรรมและการจัดการ</a:t>
            </a:r>
            <a:br>
              <a:rPr lang="th-TH" sz="3600" b="1" dirty="0" smtClean="0"/>
            </a:br>
            <a:r>
              <a:rPr lang="th-TH" sz="3600" b="1" dirty="0" smtClean="0"/>
              <a:t>ภาคการศึกษา 2/2564</a:t>
            </a:r>
            <a:br>
              <a:rPr lang="th-TH" sz="3600" b="1" dirty="0" smtClean="0"/>
            </a:br>
            <a:r>
              <a:rPr lang="th-TH" sz="36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เวลา อังคาร 18.00 – 21.00 น.  </a:t>
            </a:r>
            <a:r>
              <a:rPr lang="en-US" sz="36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Online /Onsite</a:t>
            </a:r>
            <a:br>
              <a:rPr lang="en-US" sz="36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</a:br>
            <a:r>
              <a:rPr lang="th-TH" sz="36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ผู้สอน ผศ.ดร.ชัยธนัตถ์กร  ภวิศพิริยะกฤติ</a:t>
            </a:r>
            <a:br>
              <a:rPr lang="th-TH" sz="36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</a:br>
            <a:r>
              <a:rPr lang="th-TH" sz="36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โทร. 081 – 9229055 </a:t>
            </a:r>
            <a:r>
              <a:rPr lang="en-US" sz="36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Email : </a:t>
            </a:r>
            <a:r>
              <a:rPr lang="en-US" sz="3600" b="1" dirty="0" smtClean="0">
                <a:latin typeface="Cordia New" panose="020B0304020202020204" pitchFamily="34" charset="-34"/>
                <a:cs typeface="Cordia New" panose="020B0304020202020204" pitchFamily="34" charset="-34"/>
                <a:hlinkClick r:id="rId2"/>
              </a:rPr>
              <a:t>drru61@gmail.com</a:t>
            </a:r>
            <a:r>
              <a:rPr lang="en-US" sz="3600" b="1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  Line: </a:t>
            </a:r>
            <a:r>
              <a:rPr lang="en-US" sz="3600" b="1" dirty="0" err="1" smtClean="0">
                <a:latin typeface="Cordia New" panose="020B0304020202020204" pitchFamily="34" charset="-34"/>
                <a:cs typeface="Cordia New" panose="020B0304020202020204" pitchFamily="34" charset="-34"/>
              </a:rPr>
              <a:t>drrrru</a:t>
            </a:r>
            <a:endParaRPr lang="en-US" sz="3600" b="1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31956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91264" cy="62133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6000" b="1" dirty="0" smtClean="0">
                <a:latin typeface="LilyUPC" pitchFamily="34" charset="-34"/>
                <a:cs typeface="LilyUPC" pitchFamily="34" charset="-34"/>
              </a:rPr>
              <a:t>องค์ประกอบของการรวมกลุ่มของคน</a:t>
            </a:r>
          </a:p>
          <a:p>
            <a:pPr marL="0" indent="0">
              <a:buNone/>
            </a:pPr>
            <a:r>
              <a:rPr lang="th-TH" sz="3600" b="1" dirty="0" err="1" smtClean="0">
                <a:latin typeface="LilyUPC" pitchFamily="34" charset="-34"/>
                <a:cs typeface="LilyUPC" pitchFamily="34" charset="-34"/>
              </a:rPr>
              <a:t>เดล</a:t>
            </a:r>
            <a:r>
              <a:rPr lang="th-TH" sz="3600" b="1" dirty="0" smtClean="0">
                <a:latin typeface="LilyUPC" pitchFamily="34" charset="-34"/>
                <a:cs typeface="LilyUPC" pitchFamily="34" charset="-34"/>
              </a:rPr>
              <a:t> </a:t>
            </a:r>
            <a:r>
              <a:rPr lang="th-TH" sz="3600" b="1" dirty="0" err="1" smtClean="0">
                <a:latin typeface="LilyUPC" pitchFamily="34" charset="-34"/>
                <a:cs typeface="LilyUPC" pitchFamily="34" charset="-34"/>
              </a:rPr>
              <a:t>เอส</a:t>
            </a:r>
            <a:r>
              <a:rPr lang="th-TH" sz="3600" b="1" dirty="0" smtClean="0">
                <a:latin typeface="LilyUPC" pitchFamily="34" charset="-34"/>
                <a:cs typeface="LilyUPC" pitchFamily="34" charset="-34"/>
              </a:rPr>
              <a:t>. </a:t>
            </a:r>
            <a:r>
              <a:rPr lang="th-TH" sz="3600" b="1" dirty="0" err="1" smtClean="0">
                <a:latin typeface="LilyUPC" pitchFamily="34" charset="-34"/>
                <a:cs typeface="LilyUPC" pitchFamily="34" charset="-34"/>
              </a:rPr>
              <a:t>บิช</a:t>
            </a:r>
            <a:r>
              <a:rPr lang="th-TH" sz="3600" b="1" dirty="0" smtClean="0">
                <a:latin typeface="LilyUPC" pitchFamily="34" charset="-34"/>
                <a:cs typeface="LilyUPC" pitchFamily="34" charset="-34"/>
              </a:rPr>
              <a:t> (</a:t>
            </a:r>
            <a:r>
              <a:rPr lang="en-US" sz="3600" b="1" dirty="0" smtClean="0">
                <a:latin typeface="LilyUPC" pitchFamily="34" charset="-34"/>
                <a:cs typeface="LilyUPC" pitchFamily="34" charset="-34"/>
              </a:rPr>
              <a:t>Dale S. Beach)</a:t>
            </a:r>
          </a:p>
          <a:p>
            <a:pPr marL="0" indent="0">
              <a:buNone/>
            </a:pPr>
            <a:r>
              <a:rPr lang="en-US" sz="3600" b="1" dirty="0" smtClean="0">
                <a:latin typeface="LilyUPC" pitchFamily="34" charset="-34"/>
                <a:cs typeface="LilyUPC" pitchFamily="34" charset="-34"/>
              </a:rPr>
              <a:t>1. </a:t>
            </a:r>
            <a:r>
              <a:rPr lang="th-TH" sz="3600" b="1" dirty="0" smtClean="0">
                <a:latin typeface="LilyUPC" pitchFamily="34" charset="-34"/>
                <a:cs typeface="LilyUPC" pitchFamily="34" charset="-34"/>
              </a:rPr>
              <a:t>ต้องการมีเพื่อน หรือ มิตร</a:t>
            </a:r>
          </a:p>
          <a:p>
            <a:pPr marL="0" indent="0">
              <a:buNone/>
            </a:pPr>
            <a:r>
              <a:rPr lang="th-TH" sz="3600" b="1" dirty="0" smtClean="0">
                <a:latin typeface="LilyUPC" pitchFamily="34" charset="-34"/>
                <a:cs typeface="LilyUPC" pitchFamily="34" charset="-34"/>
              </a:rPr>
              <a:t>2. ต้องการความรู้สึกมั่นคง ปลอดภัยอบอุ่นใจ</a:t>
            </a:r>
          </a:p>
          <a:p>
            <a:pPr marL="0" indent="0">
              <a:buNone/>
            </a:pPr>
            <a:r>
              <a:rPr lang="th-TH" sz="3600" b="1" dirty="0" smtClean="0">
                <a:latin typeface="LilyUPC" pitchFamily="34" charset="-34"/>
                <a:cs typeface="LilyUPC" pitchFamily="34" charset="-34"/>
              </a:rPr>
              <a:t>3. ช่วยยกย่องฐานะตนเอง หรือ ให้กลุ่ม</a:t>
            </a:r>
          </a:p>
          <a:p>
            <a:pPr marL="0" indent="0">
              <a:buNone/>
            </a:pPr>
            <a:r>
              <a:rPr lang="th-TH" sz="3600" b="1" dirty="0" smtClean="0">
                <a:latin typeface="LilyUPC" pitchFamily="34" charset="-34"/>
                <a:cs typeface="LilyUPC" pitchFamily="34" charset="-34"/>
              </a:rPr>
              <a:t>4. ต้องการการช่วยเหลือด้านการทำงาน</a:t>
            </a:r>
          </a:p>
          <a:p>
            <a:pPr marL="0" indent="0">
              <a:buNone/>
            </a:pPr>
            <a:r>
              <a:rPr lang="th-TH" sz="3600" b="1" dirty="0" smtClean="0">
                <a:latin typeface="LilyUPC" pitchFamily="34" charset="-34"/>
                <a:cs typeface="LilyUPC" pitchFamily="34" charset="-34"/>
              </a:rPr>
              <a:t>5. ต้องการให้เป็นเครื่องมือติดต่อสื่อสาร และเครือข่ายข้อมูลข่าวสาร</a:t>
            </a:r>
          </a:p>
        </p:txBody>
      </p:sp>
    </p:spTree>
    <p:extLst>
      <p:ext uri="{BB962C8B-B14F-4D97-AF65-F5344CB8AC3E}">
        <p14:creationId xmlns:p14="http://schemas.microsoft.com/office/powerpoint/2010/main" val="65797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147248" cy="6285312"/>
          </a:xfrm>
        </p:spPr>
        <p:txBody>
          <a:bodyPr>
            <a:normAutofit/>
          </a:bodyPr>
          <a:lstStyle/>
          <a:p>
            <a:pPr marL="0" lvl="0" indent="0">
              <a:buClr>
                <a:srgbClr val="FE8637"/>
              </a:buClr>
              <a:buNone/>
            </a:pPr>
            <a:r>
              <a:rPr lang="th-TH" sz="3600" b="1" dirty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แกรี่ เด</a:t>
            </a:r>
            <a:r>
              <a:rPr lang="th-TH" sz="3600" b="1" dirty="0" err="1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สเล่อ</a:t>
            </a:r>
            <a:r>
              <a:rPr lang="th-TH" sz="3600" b="1" dirty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 (</a:t>
            </a:r>
            <a:r>
              <a:rPr lang="en-US" sz="3600" b="1" dirty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Gary </a:t>
            </a:r>
            <a:r>
              <a:rPr lang="en-US" sz="3600" b="1" dirty="0" err="1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Dessler</a:t>
            </a:r>
            <a:r>
              <a:rPr lang="en-US" sz="3600" b="1" dirty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)</a:t>
            </a:r>
          </a:p>
          <a:p>
            <a:pPr marL="0" lvl="0" indent="0">
              <a:buClr>
                <a:srgbClr val="FE8637"/>
              </a:buClr>
              <a:buNone/>
            </a:pPr>
            <a:r>
              <a:rPr lang="en-US" sz="3600" b="1" dirty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    </a:t>
            </a:r>
            <a:r>
              <a:rPr lang="th-TH" sz="3600" b="1" dirty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กลุ่มในองค์การมีทั้งเป็นทางการและไม่เป็นทางการซึ่งขึ้นอยู่กับ</a:t>
            </a:r>
          </a:p>
          <a:p>
            <a:pPr marL="0" indent="0">
              <a:buNone/>
            </a:pPr>
            <a:r>
              <a:rPr lang="en-US" sz="3200" b="1" dirty="0" smtClean="0">
                <a:latin typeface="LilyUPC" pitchFamily="34" charset="-34"/>
                <a:cs typeface="LilyUPC" pitchFamily="34" charset="-34"/>
              </a:rPr>
              <a:t>1. </a:t>
            </a:r>
            <a:r>
              <a:rPr lang="th-TH" sz="3200" b="1" dirty="0" smtClean="0">
                <a:latin typeface="LilyUPC" pitchFamily="34" charset="-34"/>
                <a:cs typeface="LilyUPC" pitchFamily="34" charset="-34"/>
              </a:rPr>
              <a:t>โอกาสในการรวมกลุ่ม (</a:t>
            </a:r>
            <a:r>
              <a:rPr lang="en-US" sz="3200" b="1" dirty="0" smtClean="0">
                <a:latin typeface="LilyUPC" pitchFamily="34" charset="-34"/>
                <a:cs typeface="LilyUPC" pitchFamily="34" charset="-34"/>
              </a:rPr>
              <a:t>Opportunity)</a:t>
            </a:r>
          </a:p>
          <a:p>
            <a:pPr marL="0" indent="0">
              <a:buNone/>
            </a:pPr>
            <a:r>
              <a:rPr lang="en-US" sz="3200" b="1" dirty="0" smtClean="0">
                <a:latin typeface="LilyUPC" pitchFamily="34" charset="-34"/>
                <a:cs typeface="LilyUPC" pitchFamily="34" charset="-34"/>
              </a:rPr>
              <a:t>2. </a:t>
            </a:r>
            <a:r>
              <a:rPr lang="th-TH" sz="3200" b="1" dirty="0" smtClean="0">
                <a:latin typeface="LilyUPC" pitchFamily="34" charset="-34"/>
                <a:cs typeface="LilyUPC" pitchFamily="34" charset="-34"/>
              </a:rPr>
              <a:t>ความปรารถนา ที่จะรวมกลุ่มของแต่ละคน(</a:t>
            </a:r>
            <a:r>
              <a:rPr lang="en-US" sz="3200" b="1" dirty="0" smtClean="0">
                <a:latin typeface="LilyUPC" pitchFamily="34" charset="-34"/>
                <a:cs typeface="LilyUPC" pitchFamily="34" charset="-34"/>
              </a:rPr>
              <a:t>Desire)</a:t>
            </a:r>
          </a:p>
          <a:p>
            <a:pPr marL="0" indent="0">
              <a:buNone/>
            </a:pPr>
            <a:r>
              <a:rPr lang="en-US" sz="3200" b="1" dirty="0" smtClean="0">
                <a:latin typeface="LilyUPC" pitchFamily="34" charset="-34"/>
                <a:cs typeface="LilyUPC" pitchFamily="34" charset="-34"/>
              </a:rPr>
              <a:t>3. </a:t>
            </a:r>
            <a:r>
              <a:rPr lang="th-TH" sz="3200" b="1" dirty="0" smtClean="0">
                <a:latin typeface="LilyUPC" pitchFamily="34" charset="-34"/>
                <a:cs typeface="LilyUPC" pitchFamily="34" charset="-34"/>
              </a:rPr>
              <a:t>ความใกล้ชิด (</a:t>
            </a:r>
            <a:r>
              <a:rPr lang="en-US" sz="3200" b="1" dirty="0" smtClean="0">
                <a:latin typeface="LilyUPC" pitchFamily="34" charset="-34"/>
                <a:cs typeface="LilyUPC" pitchFamily="34" charset="-34"/>
              </a:rPr>
              <a:t>Proximity)</a:t>
            </a:r>
          </a:p>
          <a:p>
            <a:pPr marL="0" indent="0">
              <a:buNone/>
            </a:pPr>
            <a:r>
              <a:rPr lang="en-US" sz="3200" b="1" dirty="0" smtClean="0">
                <a:latin typeface="LilyUPC" pitchFamily="34" charset="-34"/>
                <a:cs typeface="LilyUPC" pitchFamily="34" charset="-34"/>
              </a:rPr>
              <a:t>4. </a:t>
            </a:r>
            <a:r>
              <a:rPr lang="th-TH" sz="3200" b="1" dirty="0" smtClean="0">
                <a:latin typeface="LilyUPC" pitchFamily="34" charset="-34"/>
                <a:cs typeface="LilyUPC" pitchFamily="34" charset="-34"/>
              </a:rPr>
              <a:t>การติดต่อสัมพันธ์ (</a:t>
            </a:r>
            <a:r>
              <a:rPr lang="en-US" sz="3200" b="1" dirty="0" smtClean="0">
                <a:latin typeface="LilyUPC" pitchFamily="34" charset="-34"/>
                <a:cs typeface="LilyUPC" pitchFamily="34" charset="-34"/>
              </a:rPr>
              <a:t>Contact) </a:t>
            </a:r>
            <a:r>
              <a:rPr lang="th-TH" sz="3200" b="1" dirty="0" smtClean="0">
                <a:latin typeface="LilyUPC" pitchFamily="34" charset="-34"/>
                <a:cs typeface="LilyUPC" pitchFamily="34" charset="-34"/>
              </a:rPr>
              <a:t>กันอันเนื่องจากความชอบพอ </a:t>
            </a:r>
          </a:p>
          <a:p>
            <a:pPr marL="0" indent="0">
              <a:buNone/>
            </a:pPr>
            <a:r>
              <a:rPr lang="th-TH" sz="3200" b="1" dirty="0" smtClean="0">
                <a:latin typeface="LilyUPC" pitchFamily="34" charset="-34"/>
                <a:cs typeface="LilyUPC" pitchFamily="34" charset="-34"/>
              </a:rPr>
              <a:t>พึงพอใจ ความคล้ายกัน</a:t>
            </a:r>
          </a:p>
          <a:p>
            <a:pPr marL="0" indent="0">
              <a:buNone/>
            </a:pPr>
            <a:endParaRPr lang="th-TH" sz="3200" b="1" dirty="0">
              <a:latin typeface="LilyUPC" pitchFamily="34" charset="-34"/>
              <a:cs typeface="Lily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3217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08912" cy="1143000"/>
          </a:xfrm>
        </p:spPr>
        <p:txBody>
          <a:bodyPr>
            <a:normAutofit/>
          </a:bodyPr>
          <a:lstStyle/>
          <a:p>
            <a:pPr algn="ctr"/>
            <a:r>
              <a:rPr lang="th-TH" sz="6000" b="1" dirty="0" smtClean="0">
                <a:solidFill>
                  <a:schemeClr val="tx1"/>
                </a:solidFill>
                <a:latin typeface="LilyUPC" pitchFamily="34" charset="-34"/>
                <a:cs typeface="LilyUPC" pitchFamily="34" charset="-34"/>
              </a:rPr>
              <a:t>ปทัสถานของกลุ่ม (</a:t>
            </a:r>
            <a:r>
              <a:rPr lang="en-US" sz="6000" b="1" dirty="0" smtClean="0">
                <a:solidFill>
                  <a:schemeClr val="tx1"/>
                </a:solidFill>
                <a:latin typeface="LilyUPC" pitchFamily="34" charset="-34"/>
                <a:cs typeface="LilyUPC" pitchFamily="34" charset="-34"/>
              </a:rPr>
              <a:t>Group norm)</a:t>
            </a:r>
            <a:endParaRPr lang="th-TH" sz="6000" b="1" dirty="0">
              <a:solidFill>
                <a:schemeClr val="tx1"/>
              </a:solidFill>
              <a:latin typeface="LilyUPC" pitchFamily="34" charset="-34"/>
              <a:cs typeface="LilyUPC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4400" b="1" dirty="0" smtClean="0">
                <a:latin typeface="TH Baijam" pitchFamily="2" charset="-34"/>
                <a:cs typeface="TH Baijam" pitchFamily="2" charset="-34"/>
              </a:rPr>
              <a:t>มาตรฐานของกลุ่ม</a:t>
            </a:r>
          </a:p>
          <a:p>
            <a:pPr marL="0" indent="0">
              <a:buNone/>
            </a:pPr>
            <a:r>
              <a:rPr lang="th-TH" sz="4400" b="1" dirty="0" smtClean="0">
                <a:latin typeface="TH Baijam" pitchFamily="2" charset="-34"/>
                <a:cs typeface="TH Baijam" pitchFamily="2" charset="-34"/>
              </a:rPr>
              <a:t>1.ความเชื่อ (</a:t>
            </a:r>
            <a:r>
              <a:rPr lang="en-US" sz="4400" b="1" dirty="0" smtClean="0">
                <a:latin typeface="TH Baijam" pitchFamily="2" charset="-34"/>
                <a:cs typeface="TH Baijam" pitchFamily="2" charset="-34"/>
              </a:rPr>
              <a:t>Beliefs)</a:t>
            </a:r>
          </a:p>
          <a:p>
            <a:pPr marL="0" indent="0">
              <a:buNone/>
            </a:pPr>
            <a:r>
              <a:rPr lang="en-US" sz="4400" b="1" dirty="0" smtClean="0">
                <a:latin typeface="TH Baijam" pitchFamily="2" charset="-34"/>
                <a:cs typeface="TH Baijam" pitchFamily="2" charset="-34"/>
              </a:rPr>
              <a:t>2.</a:t>
            </a:r>
            <a:r>
              <a:rPr lang="th-TH" sz="4400" b="1" dirty="0" smtClean="0">
                <a:latin typeface="TH Baijam" pitchFamily="2" charset="-34"/>
                <a:cs typeface="TH Baijam" pitchFamily="2" charset="-34"/>
              </a:rPr>
              <a:t>ความรู้สึก (</a:t>
            </a:r>
            <a:r>
              <a:rPr lang="en-US" sz="4400" b="1" dirty="0" smtClean="0">
                <a:latin typeface="TH Baijam" pitchFamily="2" charset="-34"/>
                <a:cs typeface="TH Baijam" pitchFamily="2" charset="-34"/>
              </a:rPr>
              <a:t>Feeling)</a:t>
            </a:r>
          </a:p>
          <a:p>
            <a:pPr marL="0" indent="0">
              <a:buNone/>
            </a:pPr>
            <a:r>
              <a:rPr lang="en-US" sz="4400" b="1" dirty="0" smtClean="0">
                <a:latin typeface="TH Baijam" pitchFamily="2" charset="-34"/>
                <a:cs typeface="TH Baijam" pitchFamily="2" charset="-34"/>
              </a:rPr>
              <a:t>3.</a:t>
            </a:r>
            <a:r>
              <a:rPr lang="th-TH" sz="4400" b="1" dirty="0" smtClean="0">
                <a:latin typeface="TH Baijam" pitchFamily="2" charset="-34"/>
                <a:cs typeface="TH Baijam" pitchFamily="2" charset="-34"/>
              </a:rPr>
              <a:t>เจตนคติ หรือ ทัศนคติ (</a:t>
            </a:r>
            <a:r>
              <a:rPr lang="en-US" sz="4400" b="1" dirty="0" smtClean="0">
                <a:latin typeface="TH Baijam" pitchFamily="2" charset="-34"/>
                <a:cs typeface="TH Baijam" pitchFamily="2" charset="-34"/>
              </a:rPr>
              <a:t>Attitude)</a:t>
            </a:r>
          </a:p>
          <a:p>
            <a:pPr marL="0" indent="0">
              <a:buNone/>
            </a:pPr>
            <a:r>
              <a:rPr lang="en-US" sz="4400" b="1" dirty="0" smtClean="0">
                <a:latin typeface="TH Baijam" pitchFamily="2" charset="-34"/>
                <a:cs typeface="TH Baijam" pitchFamily="2" charset="-34"/>
              </a:rPr>
              <a:t>4.</a:t>
            </a:r>
            <a:r>
              <a:rPr lang="th-TH" sz="4400" b="1" dirty="0" smtClean="0">
                <a:latin typeface="TH Baijam" pitchFamily="2" charset="-34"/>
                <a:cs typeface="TH Baijam" pitchFamily="2" charset="-34"/>
              </a:rPr>
              <a:t>มาตรฐาน (</a:t>
            </a:r>
            <a:r>
              <a:rPr lang="en-US" sz="4400" b="1" dirty="0" smtClean="0">
                <a:latin typeface="TH Baijam" pitchFamily="2" charset="-34"/>
                <a:cs typeface="TH Baijam" pitchFamily="2" charset="-34"/>
              </a:rPr>
              <a:t>Standard)</a:t>
            </a:r>
          </a:p>
          <a:p>
            <a:pPr marL="0" indent="0">
              <a:buNone/>
            </a:pPr>
            <a:r>
              <a:rPr lang="en-US" sz="4400" b="1" dirty="0" smtClean="0">
                <a:latin typeface="TH Baijam" pitchFamily="2" charset="-34"/>
                <a:cs typeface="TH Baijam" pitchFamily="2" charset="-34"/>
              </a:rPr>
              <a:t>5.</a:t>
            </a:r>
            <a:r>
              <a:rPr lang="th-TH" sz="4400" b="1" dirty="0" smtClean="0">
                <a:latin typeface="TH Baijam" pitchFamily="2" charset="-34"/>
                <a:cs typeface="TH Baijam" pitchFamily="2" charset="-34"/>
              </a:rPr>
              <a:t>ค่านิยม </a:t>
            </a:r>
            <a:r>
              <a:rPr lang="en-US" sz="4400" b="1" dirty="0" smtClean="0">
                <a:latin typeface="TH Baijam" pitchFamily="2" charset="-34"/>
                <a:cs typeface="TH Baijam" pitchFamily="2" charset="-34"/>
              </a:rPr>
              <a:t>(Values)</a:t>
            </a:r>
            <a:endParaRPr lang="th-TH" sz="4400" b="1" dirty="0">
              <a:latin typeface="TH Baijam" pitchFamily="2" charset="-34"/>
              <a:cs typeface="TH Baijam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1348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8352928" cy="633670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th-TH" sz="5600" dirty="0" smtClean="0">
                <a:latin typeface="LilyUPC" pitchFamily="34" charset="-34"/>
                <a:ea typeface="Arial Unicode MS" pitchFamily="34" charset="-128"/>
                <a:cs typeface="LilyUPC" pitchFamily="34" charset="-34"/>
              </a:rPr>
              <a:t>ความกลมเกลียว ความสมานฉันท์ (</a:t>
            </a:r>
            <a:r>
              <a:rPr lang="en-US" sz="5600" dirty="0" smtClean="0">
                <a:latin typeface="LilyUPC" pitchFamily="34" charset="-34"/>
                <a:ea typeface="Arial Unicode MS" pitchFamily="34" charset="-128"/>
                <a:cs typeface="LilyUPC" pitchFamily="34" charset="-34"/>
              </a:rPr>
              <a:t>Cohesiveness)</a:t>
            </a:r>
          </a:p>
          <a:p>
            <a:pPr marL="0" indent="0">
              <a:buNone/>
            </a:pPr>
            <a:r>
              <a:rPr lang="th-TH" sz="4400" dirty="0">
                <a:latin typeface="LilyUPC" pitchFamily="34" charset="-34"/>
                <a:ea typeface="Arial Unicode MS" pitchFamily="34" charset="-128"/>
                <a:cs typeface="LilyUPC" pitchFamily="34" charset="-34"/>
              </a:rPr>
              <a:t>	</a:t>
            </a:r>
            <a:endParaRPr lang="th-TH" sz="4400" dirty="0" smtClean="0">
              <a:latin typeface="LilyUPC" pitchFamily="34" charset="-34"/>
              <a:ea typeface="Arial Unicode MS" pitchFamily="34" charset="-128"/>
              <a:cs typeface="LilyUPC" pitchFamily="34" charset="-34"/>
            </a:endParaRPr>
          </a:p>
          <a:p>
            <a:pPr marL="0" indent="0">
              <a:buNone/>
            </a:pPr>
            <a:r>
              <a:rPr lang="th-TH" sz="4400" dirty="0">
                <a:latin typeface="LilyUPC" pitchFamily="34" charset="-34"/>
                <a:ea typeface="Arial Unicode MS" pitchFamily="34" charset="-128"/>
                <a:cs typeface="LilyUPC" pitchFamily="34" charset="-34"/>
              </a:rPr>
              <a:t>	</a:t>
            </a:r>
            <a:r>
              <a:rPr lang="th-TH" sz="4400" dirty="0" smtClean="0">
                <a:latin typeface="LilyUPC" pitchFamily="34" charset="-34"/>
                <a:ea typeface="Arial Unicode MS" pitchFamily="34" charset="-128"/>
                <a:cs typeface="LilyUPC" pitchFamily="34" charset="-34"/>
              </a:rPr>
              <a:t>กลุ่มใหญ่ขึ้นจะมีความสมาน</a:t>
            </a:r>
            <a:r>
              <a:rPr lang="th-TH" sz="4400" dirty="0" err="1" smtClean="0">
                <a:latin typeface="LilyUPC" pitchFamily="34" charset="-34"/>
                <a:ea typeface="Arial Unicode MS" pitchFamily="34" charset="-128"/>
                <a:cs typeface="LilyUPC" pitchFamily="34" charset="-34"/>
              </a:rPr>
              <a:t>ฉันฑ์</a:t>
            </a:r>
            <a:r>
              <a:rPr lang="th-TH" sz="4400" dirty="0" smtClean="0">
                <a:latin typeface="LilyUPC" pitchFamily="34" charset="-34"/>
                <a:ea typeface="Arial Unicode MS" pitchFamily="34" charset="-128"/>
                <a:cs typeface="LilyUPC" pitchFamily="34" charset="-34"/>
              </a:rPr>
              <a:t>ลดลง </a:t>
            </a:r>
          </a:p>
          <a:p>
            <a:pPr marL="0" indent="0">
              <a:buNone/>
            </a:pPr>
            <a:r>
              <a:rPr lang="th-TH" sz="4400" dirty="0" smtClean="0">
                <a:latin typeface="LilyUPC" pitchFamily="34" charset="-34"/>
                <a:ea typeface="Arial Unicode MS" pitchFamily="34" charset="-128"/>
                <a:cs typeface="LilyUPC" pitchFamily="34" charset="-34"/>
              </a:rPr>
              <a:t>	</a:t>
            </a:r>
          </a:p>
          <a:p>
            <a:pPr marL="0" indent="0">
              <a:buNone/>
            </a:pPr>
            <a:r>
              <a:rPr lang="th-TH" sz="4400" dirty="0">
                <a:latin typeface="LilyUPC" pitchFamily="34" charset="-34"/>
                <a:ea typeface="Arial Unicode MS" pitchFamily="34" charset="-128"/>
                <a:cs typeface="LilyUPC" pitchFamily="34" charset="-34"/>
              </a:rPr>
              <a:t>	</a:t>
            </a:r>
            <a:r>
              <a:rPr lang="th-TH" sz="4400" dirty="0" smtClean="0">
                <a:latin typeface="LilyUPC" pitchFamily="34" charset="-34"/>
                <a:ea typeface="Arial Unicode MS" pitchFamily="34" charset="-128"/>
                <a:cs typeface="LilyUPC" pitchFamily="34" charset="-34"/>
              </a:rPr>
              <a:t>กลุ่มตั้งแต่ 20 คน จะมีความกลมเกลียวลดลง และจะเริ่มมีคนวงใน (</a:t>
            </a:r>
            <a:r>
              <a:rPr lang="en-US" sz="4400" dirty="0" smtClean="0">
                <a:latin typeface="LilyUPC" pitchFamily="34" charset="-34"/>
                <a:ea typeface="Arial Unicode MS" pitchFamily="34" charset="-128"/>
                <a:cs typeface="LilyUPC" pitchFamily="34" charset="-34"/>
              </a:rPr>
              <a:t>Inner Group) </a:t>
            </a:r>
            <a:r>
              <a:rPr lang="th-TH" sz="4400" dirty="0" smtClean="0">
                <a:latin typeface="LilyUPC" pitchFamily="34" charset="-34"/>
                <a:ea typeface="Arial Unicode MS" pitchFamily="34" charset="-128"/>
                <a:cs typeface="LilyUPC" pitchFamily="34" charset="-34"/>
              </a:rPr>
              <a:t>คนวงนอก (</a:t>
            </a:r>
            <a:r>
              <a:rPr lang="en-US" sz="4400" dirty="0" smtClean="0">
                <a:latin typeface="LilyUPC" pitchFamily="34" charset="-34"/>
                <a:ea typeface="Arial Unicode MS" pitchFamily="34" charset="-128"/>
                <a:cs typeface="LilyUPC" pitchFamily="34" charset="-34"/>
              </a:rPr>
              <a:t>Outsider)</a:t>
            </a:r>
          </a:p>
          <a:p>
            <a:pPr marL="0" indent="0">
              <a:buNone/>
            </a:pPr>
            <a:r>
              <a:rPr lang="en-US" sz="4400" dirty="0">
                <a:latin typeface="LilyUPC" pitchFamily="34" charset="-34"/>
                <a:ea typeface="Arial Unicode MS" pitchFamily="34" charset="-128"/>
                <a:cs typeface="LilyUPC" pitchFamily="34" charset="-34"/>
              </a:rPr>
              <a:t>	</a:t>
            </a:r>
            <a:endParaRPr lang="th-TH" sz="4400" dirty="0" smtClean="0">
              <a:latin typeface="LilyUPC" pitchFamily="34" charset="-34"/>
              <a:ea typeface="Arial Unicode MS" pitchFamily="34" charset="-128"/>
              <a:cs typeface="LilyUPC" pitchFamily="34" charset="-34"/>
            </a:endParaRPr>
          </a:p>
          <a:p>
            <a:pPr marL="0" indent="0">
              <a:buNone/>
            </a:pPr>
            <a:r>
              <a:rPr lang="th-TH" sz="4400" dirty="0" smtClean="0">
                <a:latin typeface="LilyUPC" pitchFamily="34" charset="-34"/>
                <a:ea typeface="Arial Unicode MS" pitchFamily="34" charset="-128"/>
                <a:cs typeface="LilyUPC" pitchFamily="34" charset="-34"/>
              </a:rPr>
              <a:t>	กลุ่มไม่เป็นทางการ </a:t>
            </a:r>
          </a:p>
          <a:p>
            <a:pPr marL="0" indent="0">
              <a:buNone/>
            </a:pPr>
            <a:r>
              <a:rPr lang="th-TH" sz="4400" dirty="0" smtClean="0">
                <a:latin typeface="LilyUPC" pitchFamily="34" charset="-34"/>
                <a:ea typeface="Arial Unicode MS" pitchFamily="34" charset="-128"/>
                <a:cs typeface="LilyUPC" pitchFamily="34" charset="-34"/>
              </a:rPr>
              <a:t>		2-5 คน พอดี</a:t>
            </a:r>
          </a:p>
          <a:p>
            <a:pPr marL="0" indent="0">
              <a:buNone/>
            </a:pPr>
            <a:r>
              <a:rPr lang="th-TH" sz="4400" dirty="0" smtClean="0">
                <a:latin typeface="LilyUPC" pitchFamily="34" charset="-34"/>
                <a:ea typeface="Arial Unicode MS" pitchFamily="34" charset="-128"/>
                <a:cs typeface="LilyUPC" pitchFamily="34" charset="-34"/>
              </a:rPr>
              <a:t>		7-9 คน ใหญ่</a:t>
            </a:r>
          </a:p>
          <a:p>
            <a:pPr marL="0" indent="0">
              <a:buNone/>
            </a:pPr>
            <a:r>
              <a:rPr lang="th-TH" sz="4400" dirty="0" smtClean="0">
                <a:latin typeface="LilyUPC" pitchFamily="34" charset="-34"/>
                <a:ea typeface="Arial Unicode MS" pitchFamily="34" charset="-128"/>
                <a:cs typeface="LilyUPC" pitchFamily="34" charset="-34"/>
              </a:rPr>
              <a:t>		11-15 คน มาก</a:t>
            </a:r>
          </a:p>
          <a:p>
            <a:pPr marL="0" indent="0">
              <a:buNone/>
            </a:pPr>
            <a:r>
              <a:rPr lang="th-TH" sz="4400" dirty="0" smtClean="0">
                <a:latin typeface="LilyUPC" pitchFamily="34" charset="-34"/>
                <a:ea typeface="Arial Unicode MS" pitchFamily="34" charset="-128"/>
                <a:cs typeface="LilyUPC" pitchFamily="34" charset="-34"/>
              </a:rPr>
              <a:t> </a:t>
            </a:r>
            <a:endParaRPr lang="en-US" sz="4400" dirty="0" smtClean="0">
              <a:latin typeface="LilyUPC" pitchFamily="34" charset="-34"/>
              <a:ea typeface="Arial Unicode MS" pitchFamily="34" charset="-128"/>
              <a:cs typeface="LilyUPC" pitchFamily="34" charset="-34"/>
            </a:endParaRPr>
          </a:p>
          <a:p>
            <a:pPr marL="0" indent="0">
              <a:buNone/>
            </a:pPr>
            <a:endParaRPr lang="th-TH" sz="4400" dirty="0" smtClean="0">
              <a:latin typeface="LilyUPC" pitchFamily="34" charset="-34"/>
              <a:ea typeface="Arial Unicode MS" pitchFamily="34" charset="-128"/>
              <a:cs typeface="LilyUPC" pitchFamily="34" charset="-34"/>
            </a:endParaRPr>
          </a:p>
          <a:p>
            <a:pPr marL="0" indent="0">
              <a:buNone/>
            </a:pPr>
            <a:endParaRPr lang="th-TH" sz="4400" dirty="0" smtClean="0">
              <a:latin typeface="LilyUPC" pitchFamily="34" charset="-34"/>
              <a:ea typeface="Arial Unicode MS" pitchFamily="34" charset="-128"/>
              <a:cs typeface="Lily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54003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859216" cy="61206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sz="3200" b="1" cap="small" dirty="0">
                <a:solidFill>
                  <a:prstClr val="black"/>
                </a:solidFill>
                <a:latin typeface="LilyUPC" pitchFamily="34" charset="-34"/>
                <a:ea typeface="+mj-ea"/>
                <a:cs typeface="LilyUPC" pitchFamily="34" charset="-34"/>
              </a:rPr>
              <a:t>สมาชิก</a:t>
            </a:r>
            <a:endParaRPr lang="th-TH" sz="3200" dirty="0" smtClean="0">
              <a:latin typeface="LilyUPC" pitchFamily="34" charset="-34"/>
              <a:cs typeface="LilyUPC" pitchFamily="34" charset="-34"/>
            </a:endParaRPr>
          </a:p>
          <a:p>
            <a:pPr marL="0" indent="0">
              <a:buNone/>
            </a:pPr>
            <a:r>
              <a:rPr lang="th-TH" b="1" dirty="0" smtClean="0">
                <a:latin typeface="LilyUPC" pitchFamily="34" charset="-34"/>
                <a:cs typeface="LilyUPC" pitchFamily="34" charset="-34"/>
              </a:rPr>
              <a:t>	</a:t>
            </a:r>
            <a:r>
              <a:rPr lang="th-TH" sz="2800" b="1" dirty="0" smtClean="0">
                <a:latin typeface="LilyUPC" pitchFamily="34" charset="-34"/>
                <a:cs typeface="LilyUPC" pitchFamily="34" charset="-34"/>
              </a:rPr>
              <a:t>1. มุ่งงาน</a:t>
            </a:r>
          </a:p>
          <a:p>
            <a:pPr marL="0" indent="0">
              <a:buNone/>
            </a:pPr>
            <a:r>
              <a:rPr lang="th-TH" sz="2800" b="1" dirty="0" smtClean="0">
                <a:latin typeface="LilyUPC" pitchFamily="34" charset="-34"/>
                <a:cs typeface="LilyUPC" pitchFamily="34" charset="-34"/>
              </a:rPr>
              <a:t>	2. มุ่งสัมพันธ์</a:t>
            </a:r>
          </a:p>
          <a:p>
            <a:pPr marL="0" indent="0">
              <a:buNone/>
            </a:pPr>
            <a:r>
              <a:rPr lang="th-TH" sz="2800" b="1" dirty="0" smtClean="0">
                <a:latin typeface="LilyUPC" pitchFamily="34" charset="-34"/>
                <a:cs typeface="LilyUPC" pitchFamily="34" charset="-34"/>
              </a:rPr>
              <a:t>	3. มุ่งตนเอง</a:t>
            </a:r>
          </a:p>
          <a:p>
            <a:pPr marL="0" indent="0">
              <a:buNone/>
            </a:pPr>
            <a:r>
              <a:rPr lang="th-TH" dirty="0"/>
              <a:t> </a:t>
            </a:r>
            <a:r>
              <a:rPr lang="th-TH" sz="3600" b="1" dirty="0" smtClean="0">
                <a:latin typeface="LilyUPC" pitchFamily="34" charset="-34"/>
                <a:cs typeface="LilyUPC" pitchFamily="34" charset="-34"/>
              </a:rPr>
              <a:t>เครื่องมือ</a:t>
            </a:r>
          </a:p>
          <a:p>
            <a:pPr marL="0" indent="0">
              <a:buNone/>
            </a:pPr>
            <a:r>
              <a:rPr lang="th-TH" sz="2800" b="1" dirty="0" smtClean="0">
                <a:latin typeface="LilyUPC" pitchFamily="34" charset="-34"/>
                <a:cs typeface="LilyUPC" pitchFamily="34" charset="-34"/>
              </a:rPr>
              <a:t>	1. </a:t>
            </a:r>
            <a:r>
              <a:rPr lang="en-US" sz="2800" b="1" dirty="0" smtClean="0">
                <a:latin typeface="LilyUPC" pitchFamily="34" charset="-34"/>
                <a:cs typeface="LilyUPC" pitchFamily="34" charset="-34"/>
              </a:rPr>
              <a:t>MBO</a:t>
            </a:r>
          </a:p>
          <a:p>
            <a:pPr marL="0" indent="0">
              <a:buNone/>
            </a:pPr>
            <a:r>
              <a:rPr lang="en-US" sz="2800" b="1" dirty="0">
                <a:latin typeface="LilyUPC" pitchFamily="34" charset="-34"/>
                <a:cs typeface="LilyUPC" pitchFamily="34" charset="-34"/>
              </a:rPr>
              <a:t>	</a:t>
            </a:r>
            <a:r>
              <a:rPr lang="en-US" sz="2800" b="1" dirty="0" smtClean="0">
                <a:latin typeface="LilyUPC" pitchFamily="34" charset="-34"/>
                <a:cs typeface="LilyUPC" pitchFamily="34" charset="-34"/>
              </a:rPr>
              <a:t>2. QCC</a:t>
            </a:r>
          </a:p>
          <a:p>
            <a:pPr marL="0" indent="0">
              <a:buNone/>
            </a:pPr>
            <a:r>
              <a:rPr lang="en-US" sz="2800" b="1" dirty="0">
                <a:latin typeface="LilyUPC" pitchFamily="34" charset="-34"/>
                <a:cs typeface="LilyUPC" pitchFamily="34" charset="-34"/>
              </a:rPr>
              <a:t>	</a:t>
            </a:r>
            <a:r>
              <a:rPr lang="en-US" sz="2800" b="1" dirty="0" smtClean="0">
                <a:latin typeface="LilyUPC" pitchFamily="34" charset="-34"/>
                <a:cs typeface="LilyUPC" pitchFamily="34" charset="-34"/>
              </a:rPr>
              <a:t>3. Six-</a:t>
            </a:r>
            <a:r>
              <a:rPr lang="en-US" sz="2800" b="1" dirty="0" err="1" smtClean="0">
                <a:latin typeface="LilyUPC" pitchFamily="34" charset="-34"/>
                <a:cs typeface="LilyUPC" pitchFamily="34" charset="-34"/>
              </a:rPr>
              <a:t>Zigma</a:t>
            </a:r>
            <a:endParaRPr lang="en-US" sz="2800" b="1" dirty="0" smtClean="0">
              <a:latin typeface="LilyUPC" pitchFamily="34" charset="-34"/>
              <a:cs typeface="LilyUPC" pitchFamily="34" charset="-34"/>
            </a:endParaRPr>
          </a:p>
          <a:p>
            <a:pPr marL="0" indent="0">
              <a:buNone/>
            </a:pPr>
            <a:r>
              <a:rPr lang="en-US" sz="2800" b="1" dirty="0">
                <a:latin typeface="LilyUPC" pitchFamily="34" charset="-34"/>
                <a:cs typeface="LilyUPC" pitchFamily="34" charset="-34"/>
              </a:rPr>
              <a:t>	</a:t>
            </a:r>
            <a:r>
              <a:rPr lang="en-US" sz="2800" b="1" dirty="0" smtClean="0">
                <a:latin typeface="LilyUPC" pitchFamily="34" charset="-34"/>
                <a:cs typeface="LilyUPC" pitchFamily="34" charset="-34"/>
              </a:rPr>
              <a:t>4. ISO</a:t>
            </a:r>
          </a:p>
          <a:p>
            <a:pPr marL="0" indent="0">
              <a:buNone/>
            </a:pPr>
            <a:r>
              <a:rPr lang="en-US" sz="2800" b="1" dirty="0" smtClean="0">
                <a:latin typeface="LilyUPC" pitchFamily="34" charset="-34"/>
                <a:cs typeface="LilyUPC" pitchFamily="34" charset="-34"/>
              </a:rPr>
              <a:t>	6. A-I-C (Appreciation –Influence-Control)</a:t>
            </a:r>
          </a:p>
          <a:p>
            <a:pPr marL="0" indent="0">
              <a:buNone/>
            </a:pPr>
            <a:r>
              <a:rPr lang="en-US" sz="2800" b="1" dirty="0">
                <a:latin typeface="LilyUPC" pitchFamily="34" charset="-34"/>
                <a:cs typeface="LilyUPC" pitchFamily="34" charset="-34"/>
              </a:rPr>
              <a:t>	</a:t>
            </a:r>
            <a:r>
              <a:rPr lang="th-TH" sz="2800" b="1" dirty="0" smtClean="0">
                <a:latin typeface="LilyUPC" pitchFamily="34" charset="-34"/>
                <a:cs typeface="LilyUPC" pitchFamily="34" charset="-34"/>
              </a:rPr>
              <a:t>การรวมพลังสร้างอนาคต/การรวมพลังสร้างสรรค์</a:t>
            </a:r>
          </a:p>
          <a:p>
            <a:pPr marL="0" indent="0">
              <a:buNone/>
            </a:pPr>
            <a:r>
              <a:rPr lang="th-TH" sz="2800" b="1" dirty="0">
                <a:latin typeface="LilyUPC" pitchFamily="34" charset="-34"/>
                <a:cs typeface="LilyUPC" pitchFamily="34" charset="-34"/>
              </a:rPr>
              <a:t>	</a:t>
            </a:r>
            <a:r>
              <a:rPr lang="th-TH" sz="2800" b="1" dirty="0" smtClean="0">
                <a:latin typeface="LilyUPC" pitchFamily="34" charset="-34"/>
                <a:cs typeface="LilyUPC" pitchFamily="34" charset="-34"/>
              </a:rPr>
              <a:t>7. </a:t>
            </a:r>
            <a:r>
              <a:rPr lang="en-US" sz="2800" b="1" dirty="0" smtClean="0">
                <a:latin typeface="LilyUPC" pitchFamily="34" charset="-34"/>
                <a:cs typeface="LilyUPC" pitchFamily="34" charset="-34"/>
              </a:rPr>
              <a:t>Think off Box</a:t>
            </a:r>
            <a:endParaRPr lang="th-TH" sz="2800" b="1" dirty="0">
              <a:latin typeface="LilyUPC" pitchFamily="34" charset="-34"/>
              <a:cs typeface="LilyUPC" pitchFamily="34" charset="-3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3" y="1556792"/>
            <a:ext cx="3886489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313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4400" b="1" dirty="0" smtClean="0">
                <a:solidFill>
                  <a:schemeClr val="tx1"/>
                </a:solidFill>
                <a:latin typeface="LilyUPC" pitchFamily="34" charset="-34"/>
                <a:cs typeface="LilyUPC" pitchFamily="34" charset="-34"/>
              </a:rPr>
              <a:t>การประชุม</a:t>
            </a:r>
            <a:endParaRPr lang="th-TH" sz="4400" b="1" dirty="0">
              <a:solidFill>
                <a:schemeClr val="tx1"/>
              </a:solidFill>
              <a:latin typeface="LilyUPC" pitchFamily="34" charset="-34"/>
              <a:cs typeface="LilyUPC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ClrTx/>
              <a:buFont typeface="+mj-lt"/>
              <a:buAutoNum type="arabicPeriod"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องค์ประชุม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ที่ประชุม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ระเบียบวาระ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ญัตติ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ความคิดเห็น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มติ</a:t>
            </a:r>
            <a:endParaRPr lang="th-TH" sz="4000" b="1" dirty="0">
              <a:latin typeface="LilyUPC" pitchFamily="34" charset="-34"/>
              <a:cs typeface="LilyUPC" pitchFamily="34" charset="-3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1817440"/>
            <a:ext cx="3744416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944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4400" b="1" dirty="0" smtClean="0">
                <a:solidFill>
                  <a:schemeClr val="tx1"/>
                </a:solidFill>
                <a:latin typeface="LilyUPC" pitchFamily="34" charset="-34"/>
                <a:cs typeface="LilyUPC" pitchFamily="34" charset="-34"/>
              </a:rPr>
              <a:t>รูปแบบ</a:t>
            </a:r>
            <a:endParaRPr lang="th-TH" sz="4400" b="1" dirty="0">
              <a:solidFill>
                <a:schemeClr val="tx1"/>
              </a:solidFill>
              <a:latin typeface="LilyUPC" pitchFamily="34" charset="-34"/>
              <a:cs typeface="LilyUPC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th-TH" sz="3600" dirty="0" smtClean="0">
                <a:latin typeface="LilyUPC" pitchFamily="34" charset="-34"/>
                <a:cs typeface="LilyUPC" pitchFamily="34" charset="-34"/>
              </a:rPr>
              <a:t>ประชุมกรรมการ (</a:t>
            </a:r>
            <a:r>
              <a:rPr lang="en-US" sz="3600" dirty="0" smtClean="0">
                <a:latin typeface="LilyUPC" pitchFamily="34" charset="-34"/>
                <a:cs typeface="LilyUPC" pitchFamily="34" charset="-34"/>
              </a:rPr>
              <a:t>Committee)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th-TH" sz="3600" dirty="0" smtClean="0">
                <a:latin typeface="LilyUPC" pitchFamily="34" charset="-34"/>
                <a:cs typeface="LilyUPC" pitchFamily="34" charset="-34"/>
              </a:rPr>
              <a:t>การอภิปรายกลุ่ม ( </a:t>
            </a:r>
            <a:r>
              <a:rPr lang="en-US" sz="3600" dirty="0" smtClean="0">
                <a:latin typeface="LilyUPC" pitchFamily="34" charset="-34"/>
                <a:cs typeface="LilyUPC" pitchFamily="34" charset="-34"/>
              </a:rPr>
              <a:t>Buzz </a:t>
            </a:r>
            <a:r>
              <a:rPr lang="en-US" sz="3600" dirty="0" err="1" smtClean="0">
                <a:latin typeface="LilyUPC" pitchFamily="34" charset="-34"/>
                <a:cs typeface="LilyUPC" pitchFamily="34" charset="-34"/>
              </a:rPr>
              <a:t>sesion</a:t>
            </a:r>
            <a:r>
              <a:rPr lang="en-US" sz="3600" dirty="0" smtClean="0">
                <a:latin typeface="LilyUPC" pitchFamily="34" charset="-34"/>
                <a:cs typeface="LilyUPC" pitchFamily="34" charset="-34"/>
              </a:rPr>
              <a:t>/buzz Group)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th-TH" sz="3600" dirty="0" smtClean="0">
                <a:latin typeface="LilyUPC" pitchFamily="34" charset="-34"/>
                <a:cs typeface="LilyUPC" pitchFamily="34" charset="-34"/>
              </a:rPr>
              <a:t>การประชุมแบบ</a:t>
            </a:r>
            <a:r>
              <a:rPr lang="th-TH" sz="3600" dirty="0" err="1" smtClean="0">
                <a:latin typeface="LilyUPC" pitchFamily="34" charset="-34"/>
                <a:cs typeface="LilyUPC" pitchFamily="34" charset="-34"/>
              </a:rPr>
              <a:t>ซินดีเคต</a:t>
            </a:r>
            <a:r>
              <a:rPr lang="th-TH" sz="3600" dirty="0" smtClean="0">
                <a:latin typeface="LilyUPC" pitchFamily="34" charset="-34"/>
                <a:cs typeface="LilyUPC" pitchFamily="34" charset="-34"/>
              </a:rPr>
              <a:t> (</a:t>
            </a:r>
            <a:r>
              <a:rPr lang="en-US" sz="3600" dirty="0" err="1" smtClean="0">
                <a:latin typeface="LilyUPC" pitchFamily="34" charset="-34"/>
                <a:cs typeface="LilyUPC" pitchFamily="34" charset="-34"/>
              </a:rPr>
              <a:t>Synclicate</a:t>
            </a:r>
            <a:r>
              <a:rPr lang="en-US" sz="3600" dirty="0" smtClean="0">
                <a:latin typeface="LilyUPC" pitchFamily="34" charset="-34"/>
                <a:cs typeface="LilyUPC" pitchFamily="34" charset="-34"/>
              </a:rPr>
              <a:t>)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th-TH" sz="3600" dirty="0" smtClean="0">
                <a:latin typeface="LilyUPC" pitchFamily="34" charset="-34"/>
                <a:cs typeface="LilyUPC" pitchFamily="34" charset="-34"/>
              </a:rPr>
              <a:t>การระดมความคิด (</a:t>
            </a:r>
            <a:r>
              <a:rPr lang="en-US" sz="3600" dirty="0" err="1" smtClean="0">
                <a:latin typeface="LilyUPC" pitchFamily="34" charset="-34"/>
                <a:cs typeface="LilyUPC" pitchFamily="34" charset="-34"/>
              </a:rPr>
              <a:t>Bains</a:t>
            </a:r>
            <a:r>
              <a:rPr lang="en-US" sz="3600" dirty="0" smtClean="0">
                <a:latin typeface="LilyUPC" pitchFamily="34" charset="-34"/>
                <a:cs typeface="LilyUPC" pitchFamily="34" charset="-34"/>
              </a:rPr>
              <a:t> </a:t>
            </a:r>
            <a:r>
              <a:rPr lang="en-US" sz="3600" dirty="0" err="1" smtClean="0">
                <a:latin typeface="LilyUPC" pitchFamily="34" charset="-34"/>
                <a:cs typeface="LilyUPC" pitchFamily="34" charset="-34"/>
              </a:rPr>
              <a:t>Troming</a:t>
            </a:r>
            <a:r>
              <a:rPr lang="en-US" sz="3600" dirty="0" smtClean="0">
                <a:latin typeface="LilyUPC" pitchFamily="34" charset="-34"/>
                <a:cs typeface="LilyUPC" pitchFamily="34" charset="-34"/>
              </a:rPr>
              <a:t>)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th-TH" sz="3600" dirty="0" smtClean="0">
                <a:latin typeface="LilyUPC" pitchFamily="34" charset="-34"/>
                <a:cs typeface="LilyUPC" pitchFamily="34" charset="-34"/>
              </a:rPr>
              <a:t>การประชุมปรึกษาหารือ </a:t>
            </a:r>
            <a:r>
              <a:rPr lang="en-US" sz="3600" dirty="0" smtClean="0">
                <a:latin typeface="LilyUPC" pitchFamily="34" charset="-34"/>
                <a:cs typeface="LilyUPC" pitchFamily="34" charset="-34"/>
              </a:rPr>
              <a:t>(</a:t>
            </a:r>
            <a:r>
              <a:rPr lang="en-US" sz="3600" dirty="0" err="1" smtClean="0">
                <a:latin typeface="LilyUPC" pitchFamily="34" charset="-34"/>
                <a:cs typeface="LilyUPC" pitchFamily="34" charset="-34"/>
              </a:rPr>
              <a:t>Confernec</a:t>
            </a:r>
            <a:r>
              <a:rPr lang="en-US" sz="3600" dirty="0" smtClean="0">
                <a:latin typeface="LilyUPC" pitchFamily="34" charset="-34"/>
                <a:cs typeface="LilyUPC" pitchFamily="34" charset="-34"/>
              </a:rPr>
              <a:t>)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th-TH" sz="3600" dirty="0">
                <a:latin typeface="LilyUPC" pitchFamily="34" charset="-34"/>
                <a:cs typeface="LilyUPC" pitchFamily="34" charset="-34"/>
              </a:rPr>
              <a:t>การ</a:t>
            </a:r>
            <a:r>
              <a:rPr lang="th-TH" sz="3600" dirty="0" smtClean="0">
                <a:latin typeface="LilyUPC" pitchFamily="34" charset="-34"/>
                <a:cs typeface="LilyUPC" pitchFamily="34" charset="-34"/>
              </a:rPr>
              <a:t>ประชุมทางวิชาการ (</a:t>
            </a:r>
            <a:r>
              <a:rPr lang="en-US" sz="3600" dirty="0" smtClean="0">
                <a:latin typeface="LilyUPC" pitchFamily="34" charset="-34"/>
                <a:cs typeface="LilyUPC" pitchFamily="34" charset="-34"/>
              </a:rPr>
              <a:t>Symposium)</a:t>
            </a:r>
            <a:endParaRPr lang="th-TH" sz="3600" dirty="0">
              <a:latin typeface="LilyUPC" pitchFamily="34" charset="-34"/>
              <a:cs typeface="LilyUPC" pitchFamily="34" charset="-34"/>
            </a:endParaRP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th-TH" sz="3600" dirty="0" smtClean="0">
                <a:latin typeface="LilyUPC" pitchFamily="34" charset="-34"/>
                <a:cs typeface="LilyUPC" pitchFamily="34" charset="-34"/>
              </a:rPr>
              <a:t>การ</a:t>
            </a:r>
            <a:r>
              <a:rPr lang="th-TH" sz="3600" dirty="0">
                <a:latin typeface="LilyUPC" pitchFamily="34" charset="-34"/>
                <a:cs typeface="LilyUPC" pitchFamily="34" charset="-34"/>
              </a:rPr>
              <a:t>ประชุมใหญ่ (</a:t>
            </a:r>
            <a:r>
              <a:rPr lang="en-US" sz="3600" dirty="0" err="1">
                <a:latin typeface="LilyUPC" pitchFamily="34" charset="-34"/>
                <a:cs typeface="LilyUPC" pitchFamily="34" charset="-34"/>
              </a:rPr>
              <a:t>Convenlion</a:t>
            </a:r>
            <a:r>
              <a:rPr lang="en-US" sz="3600" dirty="0" smtClean="0">
                <a:latin typeface="LilyUPC" pitchFamily="34" charset="-34"/>
                <a:cs typeface="LilyUPC" pitchFamily="34" charset="-34"/>
              </a:rPr>
              <a:t>)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th-TH" sz="3600" dirty="0" smtClean="0">
                <a:latin typeface="LilyUPC" pitchFamily="34" charset="-34"/>
                <a:cs typeface="LilyUPC" pitchFamily="34" charset="-34"/>
              </a:rPr>
              <a:t>การประชุมสัมมนา (</a:t>
            </a:r>
            <a:r>
              <a:rPr lang="en-US" sz="3600" dirty="0" smtClean="0">
                <a:latin typeface="LilyUPC" pitchFamily="34" charset="-34"/>
                <a:cs typeface="LilyUPC" pitchFamily="34" charset="-34"/>
              </a:rPr>
              <a:t>Seminar)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th-TH" sz="3600" dirty="0" smtClean="0">
                <a:latin typeface="LilyUPC" pitchFamily="34" charset="-34"/>
                <a:cs typeface="LilyUPC" pitchFamily="34" charset="-34"/>
              </a:rPr>
              <a:t>การประชุมเชิงปฏิบัติการ (</a:t>
            </a:r>
            <a:r>
              <a:rPr lang="en-US" sz="3600" dirty="0" smtClean="0">
                <a:latin typeface="LilyUPC" pitchFamily="34" charset="-34"/>
                <a:cs typeface="LilyUPC" pitchFamily="34" charset="-34"/>
              </a:rPr>
              <a:t>Workshop)</a:t>
            </a:r>
            <a:endParaRPr lang="en-US" sz="3600" dirty="0">
              <a:latin typeface="LilyUPC" pitchFamily="34" charset="-34"/>
              <a:cs typeface="LilyUPC" pitchFamily="34" charset="-34"/>
            </a:endParaRP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endParaRPr lang="th-TH" sz="3600" dirty="0">
              <a:latin typeface="LilyUPC" pitchFamily="34" charset="-34"/>
              <a:cs typeface="LilyUPC" pitchFamily="34" charset="-34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3969" y="3429000"/>
            <a:ext cx="2736304" cy="205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269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87208" cy="940966"/>
          </a:xfrm>
        </p:spPr>
        <p:txBody>
          <a:bodyPr>
            <a:normAutofit/>
          </a:bodyPr>
          <a:lstStyle/>
          <a:p>
            <a:pPr algn="ctr"/>
            <a:r>
              <a:rPr lang="th-TH" sz="4400" b="1" dirty="0" smtClean="0">
                <a:solidFill>
                  <a:schemeClr val="tx1"/>
                </a:solidFill>
                <a:latin typeface="LilyUPC" pitchFamily="34" charset="-34"/>
                <a:cs typeface="LilyUPC" pitchFamily="34" charset="-34"/>
              </a:rPr>
              <a:t>กิจกรรมให้สร้างกลุ่มแล้วไปดำเนินการ</a:t>
            </a:r>
            <a:endParaRPr lang="th-TH" sz="4400" b="1" dirty="0">
              <a:solidFill>
                <a:schemeClr val="tx1"/>
              </a:solidFill>
              <a:latin typeface="LilyUPC" pitchFamily="34" charset="-34"/>
              <a:cs typeface="LilyUPC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075240" cy="53285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h-TH" b="1" dirty="0" smtClean="0">
                <a:latin typeface="LilyUPC" pitchFamily="34" charset="-34"/>
                <a:cs typeface="LilyUPC" pitchFamily="34" charset="-34"/>
              </a:rPr>
              <a:t>การหาข้อมูล</a:t>
            </a:r>
          </a:p>
          <a:p>
            <a:pPr marL="0" indent="0">
              <a:buNone/>
            </a:pPr>
            <a:r>
              <a:rPr lang="th-TH" b="1" dirty="0" smtClean="0">
                <a:latin typeface="LilyUPC" pitchFamily="34" charset="-34"/>
                <a:cs typeface="LilyUPC" pitchFamily="34" charset="-34"/>
              </a:rPr>
              <a:t>บุคคลที่ใช้บริการ โรงอาหารทางมหาวิทยาลัย ณ เวลานี้ว่า </a:t>
            </a:r>
          </a:p>
          <a:p>
            <a:pPr marL="457200" indent="-457200">
              <a:buClrTx/>
              <a:buAutoNum type="arabicPeriod"/>
            </a:pPr>
            <a:r>
              <a:rPr lang="th-TH" b="1" dirty="0" smtClean="0">
                <a:latin typeface="LilyUPC" pitchFamily="34" charset="-34"/>
                <a:cs typeface="LilyUPC" pitchFamily="34" charset="-34"/>
              </a:rPr>
              <a:t>จำนวน</a:t>
            </a:r>
          </a:p>
          <a:p>
            <a:pPr marL="457200" indent="-457200">
              <a:buClrTx/>
              <a:buAutoNum type="arabicPeriod"/>
            </a:pPr>
            <a:r>
              <a:rPr lang="th-TH" b="1" dirty="0">
                <a:latin typeface="LilyUPC" pitchFamily="34" charset="-34"/>
                <a:cs typeface="LilyUPC" pitchFamily="34" charset="-34"/>
              </a:rPr>
              <a:t> </a:t>
            </a:r>
            <a:r>
              <a:rPr lang="th-TH" b="1" dirty="0" smtClean="0">
                <a:latin typeface="LilyUPC" pitchFamily="34" charset="-34"/>
                <a:cs typeface="LilyUPC" pitchFamily="34" charset="-34"/>
              </a:rPr>
              <a:t>เพศ/ ชาย-หญิง</a:t>
            </a:r>
          </a:p>
          <a:p>
            <a:pPr marL="457200" indent="-457200">
              <a:buClrTx/>
              <a:buAutoNum type="arabicPeriod"/>
            </a:pPr>
            <a:r>
              <a:rPr lang="th-TH" b="1" dirty="0" smtClean="0">
                <a:latin typeface="LilyUPC" pitchFamily="34" charset="-34"/>
                <a:cs typeface="LilyUPC" pitchFamily="34" charset="-34"/>
              </a:rPr>
              <a:t>นักศึกษา คณะ</a:t>
            </a:r>
          </a:p>
          <a:p>
            <a:pPr marL="457200" indent="-457200">
              <a:buClrTx/>
              <a:buAutoNum type="arabicPeriod"/>
            </a:pPr>
            <a:r>
              <a:rPr lang="th-TH" b="1" dirty="0" smtClean="0">
                <a:latin typeface="LilyUPC" pitchFamily="34" charset="-34"/>
                <a:cs typeface="LilyUPC" pitchFamily="34" charset="-34"/>
              </a:rPr>
              <a:t>จำนวนเงินที่ใช้บริการ</a:t>
            </a:r>
          </a:p>
          <a:p>
            <a:pPr marL="457200" indent="-457200">
              <a:buClrTx/>
              <a:buAutoNum type="arabicPeriod"/>
            </a:pPr>
            <a:r>
              <a:rPr lang="th-TH" b="1" dirty="0" smtClean="0">
                <a:latin typeface="LilyUPC" pitchFamily="34" charset="-34"/>
                <a:cs typeface="LilyUPC" pitchFamily="34" charset="-34"/>
              </a:rPr>
              <a:t>เวลาที่ใช้บริการ</a:t>
            </a:r>
          </a:p>
          <a:p>
            <a:pPr marL="457200" indent="-457200">
              <a:buClrTx/>
              <a:buAutoNum type="arabicPeriod"/>
            </a:pPr>
            <a:r>
              <a:rPr lang="th-TH" b="1" dirty="0" smtClean="0">
                <a:latin typeface="LilyUPC" pitchFamily="34" charset="-34"/>
                <a:cs typeface="LilyUPC" pitchFamily="34" charset="-34"/>
              </a:rPr>
              <a:t>ความพึงพอใจ</a:t>
            </a:r>
          </a:p>
          <a:p>
            <a:pPr marL="0" indent="0">
              <a:buClrTx/>
              <a:buNone/>
            </a:pPr>
            <a:r>
              <a:rPr lang="th-TH" b="1" dirty="0">
                <a:latin typeface="LilyUPC" pitchFamily="34" charset="-34"/>
                <a:cs typeface="LilyUPC" pitchFamily="34" charset="-34"/>
              </a:rPr>
              <a:t>	</a:t>
            </a:r>
            <a:r>
              <a:rPr lang="th-TH" b="1" dirty="0" smtClean="0">
                <a:latin typeface="LilyUPC" pitchFamily="34" charset="-34"/>
                <a:cs typeface="LilyUPC" pitchFamily="34" charset="-34"/>
              </a:rPr>
              <a:t>1. ประเภทอาหาร</a:t>
            </a:r>
          </a:p>
          <a:p>
            <a:pPr marL="0" indent="0">
              <a:buClrTx/>
              <a:buNone/>
            </a:pPr>
            <a:r>
              <a:rPr lang="th-TH" b="1" dirty="0">
                <a:latin typeface="LilyUPC" pitchFamily="34" charset="-34"/>
                <a:cs typeface="LilyUPC" pitchFamily="34" charset="-34"/>
              </a:rPr>
              <a:t>	</a:t>
            </a:r>
            <a:r>
              <a:rPr lang="th-TH" b="1" dirty="0" smtClean="0">
                <a:latin typeface="LilyUPC" pitchFamily="34" charset="-34"/>
                <a:cs typeface="LilyUPC" pitchFamily="34" charset="-34"/>
              </a:rPr>
              <a:t>2. ราคา</a:t>
            </a:r>
          </a:p>
          <a:p>
            <a:pPr marL="0" indent="0">
              <a:buClrTx/>
              <a:buNone/>
            </a:pPr>
            <a:r>
              <a:rPr lang="th-TH" b="1" dirty="0">
                <a:latin typeface="LilyUPC" pitchFamily="34" charset="-34"/>
                <a:cs typeface="LilyUPC" pitchFamily="34" charset="-34"/>
              </a:rPr>
              <a:t>	</a:t>
            </a:r>
            <a:r>
              <a:rPr lang="th-TH" b="1" dirty="0" smtClean="0">
                <a:latin typeface="LilyUPC" pitchFamily="34" charset="-34"/>
                <a:cs typeface="LilyUPC" pitchFamily="34" charset="-34"/>
              </a:rPr>
              <a:t>3. รสชาติ</a:t>
            </a:r>
          </a:p>
          <a:p>
            <a:pPr marL="0" indent="0">
              <a:buClrTx/>
              <a:buNone/>
            </a:pPr>
            <a:r>
              <a:rPr lang="th-TH" b="1" dirty="0">
                <a:latin typeface="LilyUPC" pitchFamily="34" charset="-34"/>
                <a:cs typeface="LilyUPC" pitchFamily="34" charset="-34"/>
              </a:rPr>
              <a:t>	</a:t>
            </a:r>
            <a:r>
              <a:rPr lang="th-TH" b="1" dirty="0" smtClean="0">
                <a:latin typeface="LilyUPC" pitchFamily="34" charset="-34"/>
                <a:cs typeface="LilyUPC" pitchFamily="34" charset="-34"/>
              </a:rPr>
              <a:t>4. ความสะดวก</a:t>
            </a:r>
          </a:p>
          <a:p>
            <a:pPr marL="0" indent="0">
              <a:buClrTx/>
              <a:buNone/>
            </a:pPr>
            <a:r>
              <a:rPr lang="th-TH" b="1" dirty="0">
                <a:latin typeface="LilyUPC" pitchFamily="34" charset="-34"/>
                <a:cs typeface="LilyUPC" pitchFamily="34" charset="-34"/>
              </a:rPr>
              <a:t>	</a:t>
            </a:r>
            <a:r>
              <a:rPr lang="th-TH" b="1" dirty="0" smtClean="0">
                <a:latin typeface="LilyUPC" pitchFamily="34" charset="-34"/>
                <a:cs typeface="LilyUPC" pitchFamily="34" charset="-34"/>
              </a:rPr>
              <a:t>5. ปริมาณ</a:t>
            </a:r>
          </a:p>
          <a:p>
            <a:pPr marL="0" indent="0">
              <a:buClrTx/>
              <a:buNone/>
            </a:pPr>
            <a:r>
              <a:rPr lang="th-TH" b="1" dirty="0">
                <a:latin typeface="LilyUPC" pitchFamily="34" charset="-34"/>
                <a:cs typeface="LilyUPC" pitchFamily="34" charset="-34"/>
              </a:rPr>
              <a:t>	</a:t>
            </a:r>
            <a:r>
              <a:rPr lang="th-TH" b="1" dirty="0" smtClean="0">
                <a:latin typeface="LilyUPC" pitchFamily="34" charset="-34"/>
                <a:cs typeface="LilyUPC" pitchFamily="34" charset="-34"/>
              </a:rPr>
              <a:t>6. ข้อเสนอแนะ</a:t>
            </a:r>
          </a:p>
          <a:p>
            <a:pPr marL="0" indent="0">
              <a:buClrTx/>
              <a:buNone/>
            </a:pPr>
            <a:r>
              <a:rPr lang="th-TH" b="1" dirty="0" smtClean="0">
                <a:latin typeface="LilyUPC" pitchFamily="34" charset="-34"/>
                <a:cs typeface="LilyUPC" pitchFamily="34" charset="-34"/>
              </a:rPr>
              <a:t>เสร็จแล้วนำเสนอในห้องเวลา 16.30 น. </a:t>
            </a:r>
          </a:p>
          <a:p>
            <a:pPr marL="0" indent="0">
              <a:buClrTx/>
              <a:buNone/>
            </a:pPr>
            <a:r>
              <a:rPr lang="th-TH" b="1" dirty="0" smtClean="0">
                <a:latin typeface="LilyUPC" pitchFamily="34" charset="-34"/>
                <a:cs typeface="LilyUPC" pitchFamily="34" charset="-34"/>
              </a:rPr>
              <a:t>อภิปราย </a:t>
            </a:r>
            <a:endParaRPr lang="th-TH" b="1" dirty="0">
              <a:latin typeface="LilyUPC" pitchFamily="34" charset="-34"/>
              <a:cs typeface="Lily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72834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h-TH" sz="4400" dirty="0" smtClean="0">
                <a:solidFill>
                  <a:schemeClr val="tx1"/>
                </a:solidFill>
                <a:latin typeface="LilyUPC" pitchFamily="34" charset="-34"/>
                <a:cs typeface="LilyUPC" pitchFamily="34" charset="-34"/>
              </a:rPr>
              <a:t>คำถามคำตอบ</a:t>
            </a:r>
            <a:endParaRPr lang="th-TH" sz="4400" dirty="0">
              <a:solidFill>
                <a:schemeClr val="tx1"/>
              </a:solidFill>
              <a:latin typeface="LilyUPC" pitchFamily="34" charset="-34"/>
              <a:cs typeface="LilyUPC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th-TH" dirty="0" smtClean="0"/>
          </a:p>
          <a:p>
            <a:pPr marL="0" indent="0" algn="ctr">
              <a:buNone/>
            </a:pPr>
            <a:r>
              <a:rPr lang="th-TH" sz="8000" b="1" dirty="0" smtClean="0"/>
              <a:t>ขอบคุณครับ</a:t>
            </a:r>
            <a:endParaRPr lang="th-TH" sz="8000" b="1" dirty="0"/>
          </a:p>
        </p:txBody>
      </p:sp>
    </p:spTree>
    <p:extLst>
      <p:ext uri="{BB962C8B-B14F-4D97-AF65-F5344CB8AC3E}">
        <p14:creationId xmlns:p14="http://schemas.microsoft.com/office/powerpoint/2010/main" val="267166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0807"/>
          <a:stretch/>
        </p:blipFill>
        <p:spPr bwMode="auto">
          <a:xfrm>
            <a:off x="5364088" y="5646232"/>
            <a:ext cx="3651507" cy="1211768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879" y="332656"/>
            <a:ext cx="8844734" cy="2592288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TH Fah kwang" pitchFamily="2" charset="-34"/>
                <a:cs typeface="TH Fah kwang" pitchFamily="2" charset="-34"/>
              </a:rPr>
              <a:t>TE</a:t>
            </a:r>
            <a:r>
              <a:rPr lang="en-US" sz="6000" dirty="0" smtClean="0">
                <a:solidFill>
                  <a:srgbClr val="C00000"/>
                </a:solidFill>
                <a:latin typeface="TH Fah kwang" pitchFamily="2" charset="-34"/>
                <a:cs typeface="TH Fah kwang" pitchFamily="2" charset="-34"/>
              </a:rPr>
              <a:t>AM WORK</a:t>
            </a:r>
            <a:r>
              <a:rPr lang="th-TH" sz="6000" b="1" dirty="0" smtClean="0">
                <a:solidFill>
                  <a:srgbClr val="C00000"/>
                </a:solidFill>
                <a:latin typeface="TH Fah kwang" pitchFamily="2" charset="-34"/>
                <a:cs typeface="TH Fah kwang" pitchFamily="2" charset="-34"/>
              </a:rPr>
              <a:t/>
            </a:r>
            <a:br>
              <a:rPr lang="th-TH" sz="6000" b="1" dirty="0" smtClean="0">
                <a:solidFill>
                  <a:srgbClr val="C00000"/>
                </a:solidFill>
                <a:latin typeface="TH Fah kwang" pitchFamily="2" charset="-34"/>
                <a:cs typeface="TH Fah kwang" pitchFamily="2" charset="-34"/>
              </a:rPr>
            </a:br>
            <a:endParaRPr lang="th-TH" sz="4800" b="1" dirty="0">
              <a:latin typeface="TH Baijam" pitchFamily="2" charset="-34"/>
              <a:cs typeface="TH Baijam" pitchFamily="2" charset="-34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411760" y="4653136"/>
            <a:ext cx="6115038" cy="187220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th-TH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11760" y="2348880"/>
            <a:ext cx="611503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b="1" dirty="0" smtClean="0">
                <a:latin typeface="LilyUPC" pitchFamily="34" charset="-34"/>
                <a:cs typeface="LilyUPC" pitchFamily="34" charset="-34"/>
              </a:rPr>
              <a:t>กลุ่ม (</a:t>
            </a:r>
            <a:r>
              <a:rPr lang="en-US" sz="3200" b="1" dirty="0" smtClean="0">
                <a:latin typeface="LilyUPC" pitchFamily="34" charset="-34"/>
                <a:cs typeface="LilyUPC" pitchFamily="34" charset="-34"/>
              </a:rPr>
              <a:t>Group)</a:t>
            </a:r>
          </a:p>
          <a:p>
            <a:r>
              <a:rPr lang="th-TH" sz="3200" b="1" dirty="0" smtClean="0">
                <a:latin typeface="LilyUPC" pitchFamily="34" charset="-34"/>
                <a:cs typeface="LilyUPC" pitchFamily="34" charset="-34"/>
              </a:rPr>
              <a:t>ทีม  (</a:t>
            </a:r>
            <a:r>
              <a:rPr lang="en-US" sz="3200" b="1" dirty="0" smtClean="0">
                <a:latin typeface="LilyUPC" pitchFamily="34" charset="-34"/>
                <a:cs typeface="LilyUPC" pitchFamily="34" charset="-34"/>
              </a:rPr>
              <a:t>Team)</a:t>
            </a:r>
          </a:p>
          <a:p>
            <a:r>
              <a:rPr lang="th-TH" sz="3200" b="1" dirty="0" smtClean="0">
                <a:latin typeface="LilyUPC" pitchFamily="34" charset="-34"/>
                <a:cs typeface="LilyUPC" pitchFamily="34" charset="-34"/>
              </a:rPr>
              <a:t>ทีม/กลุ่ม เป็นความสัมพันธ์ระหว่างคน 2 คนขึ้นไป</a:t>
            </a:r>
          </a:p>
          <a:p>
            <a:pPr marL="514350" indent="-514350">
              <a:buAutoNum type="arabicPeriod"/>
            </a:pPr>
            <a:r>
              <a:rPr lang="th-TH" sz="3200" b="1" dirty="0" smtClean="0">
                <a:latin typeface="LilyUPC" pitchFamily="34" charset="-34"/>
                <a:cs typeface="LilyUPC" pitchFamily="34" charset="-34"/>
              </a:rPr>
              <a:t>มีปฏิสัมพันธ์ </a:t>
            </a:r>
          </a:p>
          <a:p>
            <a:pPr marL="514350" indent="-514350">
              <a:buAutoNum type="arabicPeriod"/>
            </a:pPr>
            <a:r>
              <a:rPr lang="th-TH" sz="3200" b="1" dirty="0" smtClean="0">
                <a:latin typeface="LilyUPC" pitchFamily="34" charset="-34"/>
                <a:cs typeface="LilyUPC" pitchFamily="34" charset="-34"/>
              </a:rPr>
              <a:t>มีจุดมุ่งหมายร่วมกัน</a:t>
            </a:r>
          </a:p>
          <a:p>
            <a:pPr marL="514350" indent="-514350">
              <a:buAutoNum type="arabicPeriod"/>
            </a:pPr>
            <a:r>
              <a:rPr lang="th-TH" sz="3200" b="1" dirty="0" smtClean="0">
                <a:latin typeface="LilyUPC" pitchFamily="34" charset="-34"/>
                <a:cs typeface="LilyUPC" pitchFamily="34" charset="-34"/>
              </a:rPr>
              <a:t>มีโครงสร้างของทีม</a:t>
            </a:r>
          </a:p>
          <a:p>
            <a:pPr marL="514350" indent="-514350">
              <a:buAutoNum type="arabicPeriod"/>
            </a:pPr>
            <a:r>
              <a:rPr lang="th-TH" sz="3200" b="1" dirty="0" smtClean="0">
                <a:latin typeface="LilyUPC" pitchFamily="34" charset="-34"/>
                <a:cs typeface="LilyUPC" pitchFamily="34" charset="-34"/>
              </a:rPr>
              <a:t>สมาชิก มีบทบาทและความรู้สึกร่วมกัน</a:t>
            </a:r>
            <a:endParaRPr lang="th-TH" sz="3200" b="1" dirty="0">
              <a:latin typeface="LilyUPC" pitchFamily="34" charset="-34"/>
              <a:cs typeface="Lily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1328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th-TH" sz="6000" b="1" dirty="0" smtClean="0">
                <a:solidFill>
                  <a:schemeClr val="tx1"/>
                </a:solidFill>
                <a:latin typeface="LilyUPC" pitchFamily="34" charset="-34"/>
                <a:cs typeface="LilyUPC" pitchFamily="34" charset="-34"/>
              </a:rPr>
              <a:t>กลุ่ม/ทีม</a:t>
            </a:r>
            <a:endParaRPr lang="th-TH" sz="6000" b="1" dirty="0">
              <a:solidFill>
                <a:schemeClr val="tx1"/>
              </a:solidFill>
              <a:latin typeface="LilyUPC" pitchFamily="34" charset="-34"/>
              <a:cs typeface="LilyUPC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03232" cy="5421216"/>
          </a:xfrm>
        </p:spPr>
        <p:txBody>
          <a:bodyPr/>
          <a:lstStyle/>
          <a:p>
            <a:pPr marL="0" indent="0">
              <a:buNone/>
            </a:pPr>
            <a:r>
              <a:rPr lang="th-TH" dirty="0" smtClean="0"/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5576" y="1268760"/>
            <a:ext cx="756084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th-TH" b="1" dirty="0" smtClean="0">
                <a:latin typeface="LilyUPC" pitchFamily="34" charset="-34"/>
                <a:cs typeface="LilyUPC" pitchFamily="34" charset="-34"/>
              </a:rPr>
              <a:t>แบบอรูปนัย (</a:t>
            </a:r>
            <a:r>
              <a:rPr lang="en-US" b="1" dirty="0" smtClean="0">
                <a:latin typeface="LilyUPC" pitchFamily="34" charset="-34"/>
                <a:cs typeface="LilyUPC" pitchFamily="34" charset="-34"/>
              </a:rPr>
              <a:t>Informal)</a:t>
            </a:r>
          </a:p>
          <a:p>
            <a:pPr marL="514350" indent="-514350">
              <a:buAutoNum type="arabicPeriod"/>
            </a:pPr>
            <a:r>
              <a:rPr lang="th-TH" b="1" dirty="0" smtClean="0">
                <a:latin typeface="LilyUPC" pitchFamily="34" charset="-34"/>
                <a:cs typeface="LilyUPC" pitchFamily="34" charset="-34"/>
              </a:rPr>
              <a:t>แบบรูปนัย (</a:t>
            </a:r>
            <a:r>
              <a:rPr lang="en-US" b="1" dirty="0" smtClean="0">
                <a:latin typeface="LilyUPC" pitchFamily="34" charset="-34"/>
                <a:cs typeface="LilyUPC" pitchFamily="34" charset="-34"/>
              </a:rPr>
              <a:t>Formal)</a:t>
            </a:r>
          </a:p>
          <a:p>
            <a:endParaRPr lang="en-US" b="1" dirty="0">
              <a:latin typeface="LilyUPC" pitchFamily="34" charset="-34"/>
              <a:cs typeface="LilyUPC" pitchFamily="34" charset="-34"/>
            </a:endParaRPr>
          </a:p>
          <a:p>
            <a:r>
              <a:rPr lang="th-TH" b="1" dirty="0" smtClean="0">
                <a:latin typeface="LilyUPC" pitchFamily="34" charset="-34"/>
                <a:cs typeface="LilyUPC" pitchFamily="34" charset="-34"/>
              </a:rPr>
              <a:t>กลุ่ม/ทีม</a:t>
            </a:r>
          </a:p>
          <a:p>
            <a:pPr marL="514350" indent="-514350">
              <a:buAutoNum type="arabicPeriod"/>
            </a:pPr>
            <a:r>
              <a:rPr lang="th-TH" b="1" dirty="0" smtClean="0">
                <a:latin typeface="LilyUPC" pitchFamily="34" charset="-34"/>
                <a:cs typeface="LilyUPC" pitchFamily="34" charset="-34"/>
              </a:rPr>
              <a:t>กลุ่มปฐมภูมิ (</a:t>
            </a:r>
            <a:r>
              <a:rPr lang="en-US" b="1" dirty="0" smtClean="0">
                <a:latin typeface="LilyUPC" pitchFamily="34" charset="-34"/>
                <a:cs typeface="LilyUPC" pitchFamily="34" charset="-34"/>
              </a:rPr>
              <a:t>Primary Groups)</a:t>
            </a:r>
          </a:p>
          <a:p>
            <a:pPr marL="514350" indent="-514350">
              <a:buAutoNum type="arabicPeriod"/>
            </a:pPr>
            <a:r>
              <a:rPr lang="th-TH" b="1" dirty="0" smtClean="0">
                <a:latin typeface="LilyUPC" pitchFamily="34" charset="-34"/>
                <a:cs typeface="LilyUPC" pitchFamily="34" charset="-34"/>
              </a:rPr>
              <a:t>กลุ่มทุติยภูมิ (</a:t>
            </a:r>
            <a:r>
              <a:rPr lang="en-US" b="1" dirty="0" smtClean="0">
                <a:latin typeface="LilyUPC" pitchFamily="34" charset="-34"/>
                <a:cs typeface="LilyUPC" pitchFamily="34" charset="-34"/>
              </a:rPr>
              <a:t>Secondary Groups)</a:t>
            </a:r>
          </a:p>
          <a:p>
            <a:endParaRPr lang="en-US" b="1" dirty="0">
              <a:latin typeface="LilyUPC" pitchFamily="34" charset="-34"/>
              <a:cs typeface="LilyUPC" pitchFamily="34" charset="-34"/>
            </a:endParaRPr>
          </a:p>
          <a:p>
            <a:r>
              <a:rPr lang="th-TH" b="1" dirty="0" smtClean="0">
                <a:latin typeface="LilyUPC" pitchFamily="34" charset="-34"/>
                <a:cs typeface="LilyUPC" pitchFamily="34" charset="-34"/>
              </a:rPr>
              <a:t>การทำงานเป็นทีม จะมีเป้าประสงค์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atin typeface="LilyUPC" pitchFamily="34" charset="-34"/>
                <a:cs typeface="LilyUPC" pitchFamily="34" charset="-34"/>
              </a:rPr>
              <a:t>PURPOSE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atin typeface="LilyUPC" pitchFamily="34" charset="-34"/>
                <a:cs typeface="LilyUPC" pitchFamily="34" charset="-34"/>
              </a:rPr>
              <a:t>PIORITY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latin typeface="LilyUPC" pitchFamily="34" charset="-34"/>
                <a:cs typeface="LilyUPC" pitchFamily="34" charset="-34"/>
              </a:rPr>
              <a:t>PERFORMANCE</a:t>
            </a:r>
            <a:endParaRPr lang="th-TH" b="1" dirty="0">
              <a:latin typeface="LilyUPC" pitchFamily="34" charset="-34"/>
              <a:cs typeface="LilyUPC" pitchFamily="34" charset="-34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4824984"/>
            <a:ext cx="3048000" cy="203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01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547902"/>
            <a:ext cx="8568952" cy="583264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สรุปการทำงานเป็นทีม</a:t>
            </a:r>
          </a:p>
          <a:p>
            <a:pPr marL="0" indent="0">
              <a:buNone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1.ปฏิสัมพันธ์ต่อกัน</a:t>
            </a:r>
          </a:p>
          <a:p>
            <a:pPr marL="0" indent="0">
              <a:buNone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2. ความสัมพันธ์ต่อกันแบบมีแบบแผน</a:t>
            </a:r>
          </a:p>
          <a:p>
            <a:pPr marL="0" indent="0">
              <a:buNone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3. พึ่งพาในการปฏิบัติงาน</a:t>
            </a:r>
          </a:p>
          <a:p>
            <a:pPr marL="0" indent="0">
              <a:buNone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4.บุคคลในกลุ่มถือว่าตนเองเป็นสมาชิกในทีมงาน</a:t>
            </a:r>
          </a:p>
          <a:p>
            <a:pPr marL="0" indent="0">
              <a:buNone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5. วัตถุประสงค์และเป้าหมายร่วมกัน</a:t>
            </a:r>
          </a:p>
          <a:p>
            <a:pPr marL="0" indent="0">
              <a:buNone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6. ความคิดในการทำงานร่วมกันย่อมดีกว่าทำคนเดียว</a:t>
            </a:r>
          </a:p>
          <a:p>
            <a:pPr marL="0" indent="0">
              <a:buNone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7. สมัครใจในการทำงานร่วมกัน</a:t>
            </a:r>
          </a:p>
          <a:p>
            <a:pPr marL="0" indent="0">
              <a:buNone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8.ทำงานอย่างมีความสุขและสร้างผลิตภาพสูง</a:t>
            </a:r>
          </a:p>
          <a:p>
            <a:pPr marL="0" indent="0">
              <a:buNone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9.ความพร้อมในการเผชิญปัญหาอุปสรรค์ร่วมกัน</a:t>
            </a:r>
            <a:endParaRPr lang="th-TH" sz="4000" b="1" dirty="0">
              <a:latin typeface="LilyUPC" pitchFamily="34" charset="-34"/>
              <a:cs typeface="Lily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2366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74847" y="260648"/>
            <a:ext cx="8229600" cy="585793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th-TH" sz="6000" b="1" dirty="0" smtClean="0">
                <a:latin typeface="LilyUPC" pitchFamily="34" charset="-34"/>
                <a:cs typeface="LilyUPC" pitchFamily="34" charset="-34"/>
              </a:rPr>
              <a:t>ทีม</a:t>
            </a:r>
          </a:p>
          <a:p>
            <a:pPr marL="0" indent="0">
              <a:buNone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1. หัวหน้าหรือผู้นำที่ดี</a:t>
            </a:r>
          </a:p>
          <a:p>
            <a:pPr marL="0" indent="0">
              <a:buNone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2. เลขาที่ดี</a:t>
            </a:r>
          </a:p>
          <a:p>
            <a:pPr marL="0" indent="0">
              <a:buNone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3. สมาชิกของทีมที่ดี</a:t>
            </a:r>
          </a:p>
          <a:p>
            <a:pPr marL="0" indent="0" algn="ctr">
              <a:buNone/>
            </a:pPr>
            <a:endParaRPr lang="th-TH" sz="4000" b="1" dirty="0" smtClean="0">
              <a:latin typeface="LilyUPC" pitchFamily="34" charset="-34"/>
              <a:cs typeface="LilyUPC" pitchFamily="34" charset="-34"/>
            </a:endParaRPr>
          </a:p>
          <a:p>
            <a:pPr marL="0" indent="0" algn="ctr">
              <a:buNone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การทำงานเป็นทีม</a:t>
            </a:r>
          </a:p>
          <a:p>
            <a:pPr marL="0" indent="0">
              <a:buNone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1. จัดระบบการทำงาน</a:t>
            </a:r>
          </a:p>
          <a:p>
            <a:pPr marL="0" indent="0">
              <a:buNone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2. ขั้นตอนการทำงานอย่างเป็นระบบ</a:t>
            </a:r>
          </a:p>
          <a:p>
            <a:pPr marL="0" indent="0">
              <a:buNone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3. ลงมือทำ</a:t>
            </a:r>
          </a:p>
          <a:p>
            <a:pPr marL="0" indent="0">
              <a:buNone/>
            </a:pPr>
            <a:r>
              <a:rPr lang="th-TH" sz="4000" b="1" dirty="0" smtClean="0">
                <a:latin typeface="LilyUPC" pitchFamily="34" charset="-34"/>
                <a:cs typeface="LilyUPC" pitchFamily="34" charset="-34"/>
              </a:rPr>
              <a:t>4. ประเมินผล ปรับปรุง พัฒนา</a:t>
            </a:r>
            <a:endParaRPr lang="th-TH" sz="4000" b="1" dirty="0">
              <a:latin typeface="LilyUPC" pitchFamily="34" charset="-34"/>
              <a:cs typeface="LilyUPC" pitchFamily="34" charset="-34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1369" y="3429000"/>
            <a:ext cx="2632201" cy="1974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43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147248" cy="60692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4400" b="1" dirty="0" smtClean="0">
                <a:latin typeface="LilyUPC" pitchFamily="34" charset="-34"/>
                <a:cs typeface="LilyUPC" pitchFamily="34" charset="-34"/>
              </a:rPr>
              <a:t>พลังของกลุ่ม (</a:t>
            </a:r>
            <a:r>
              <a:rPr lang="en-US" sz="4400" b="1" dirty="0" smtClean="0">
                <a:latin typeface="LilyUPC" pitchFamily="34" charset="-34"/>
                <a:cs typeface="LilyUPC" pitchFamily="34" charset="-34"/>
              </a:rPr>
              <a:t>Synergy)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600" b="1" dirty="0" smtClean="0">
                <a:latin typeface="LilyUPC" pitchFamily="34" charset="-34"/>
                <a:cs typeface="LilyUPC" pitchFamily="34" charset="-34"/>
              </a:rPr>
              <a:t>1+1=2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600" b="1" dirty="0" smtClean="0">
                <a:latin typeface="LilyUPC" pitchFamily="34" charset="-34"/>
                <a:cs typeface="LilyUPC" pitchFamily="34" charset="-34"/>
              </a:rPr>
              <a:t>1+1+1=3</a:t>
            </a:r>
          </a:p>
          <a:p>
            <a:pPr marL="0" indent="0">
              <a:spcBef>
                <a:spcPts val="0"/>
              </a:spcBef>
              <a:buNone/>
            </a:pPr>
            <a:r>
              <a:rPr lang="th-TH" sz="3600" b="1" dirty="0" smtClean="0">
                <a:latin typeface="LilyUPC" pitchFamily="34" charset="-34"/>
                <a:cs typeface="LilyUPC" pitchFamily="34" charset="-34"/>
              </a:rPr>
              <a:t>ทีม/</a:t>
            </a:r>
            <a:r>
              <a:rPr lang="en-US" sz="3600" b="1" dirty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 </a:t>
            </a:r>
            <a:r>
              <a:rPr lang="en-US" sz="3600" b="1" dirty="0" smtClean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Synergy</a:t>
            </a:r>
            <a:r>
              <a:rPr lang="th-TH" sz="3600" b="1" dirty="0" smtClean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 </a:t>
            </a:r>
            <a:r>
              <a:rPr lang="en-US" sz="3600" b="1" dirty="0" smtClean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	= 1+1  ≥</a:t>
            </a:r>
            <a:r>
              <a:rPr lang="en-US" sz="3600" b="1" dirty="0" smtClean="0">
                <a:solidFill>
                  <a:prstClr val="black"/>
                </a:solidFill>
                <a:latin typeface="Viner Hand ITC"/>
                <a:cs typeface="LilyUPC" pitchFamily="34" charset="-34"/>
              </a:rPr>
              <a:t>  </a:t>
            </a:r>
            <a:r>
              <a:rPr lang="en-US" sz="3600" b="1" dirty="0" smtClean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2</a:t>
            </a:r>
          </a:p>
          <a:p>
            <a:pPr marL="0" lvl="0" indent="0">
              <a:spcBef>
                <a:spcPts val="0"/>
              </a:spcBef>
              <a:buClr>
                <a:srgbClr val="FE8637"/>
              </a:buClr>
              <a:buNone/>
            </a:pPr>
            <a:r>
              <a:rPr lang="en-US" sz="3600" b="1" dirty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	</a:t>
            </a:r>
            <a:r>
              <a:rPr lang="en-US" sz="3600" b="1" dirty="0" smtClean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		= 1+1+1  </a:t>
            </a:r>
            <a:r>
              <a:rPr lang="en-US" sz="3600" b="1" dirty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≥</a:t>
            </a:r>
            <a:r>
              <a:rPr lang="en-US" sz="3600" b="1" dirty="0">
                <a:solidFill>
                  <a:prstClr val="black"/>
                </a:solidFill>
                <a:latin typeface="Viner Hand ITC"/>
                <a:cs typeface="LilyUPC" pitchFamily="34" charset="-34"/>
              </a:rPr>
              <a:t>  </a:t>
            </a:r>
            <a:r>
              <a:rPr lang="en-US" sz="3600" b="1" dirty="0" smtClean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3</a:t>
            </a:r>
          </a:p>
          <a:p>
            <a:pPr marL="0" lvl="0" indent="0">
              <a:spcBef>
                <a:spcPts val="0"/>
              </a:spcBef>
              <a:buClr>
                <a:srgbClr val="FE8637"/>
              </a:buClr>
              <a:buNone/>
            </a:pPr>
            <a:r>
              <a:rPr lang="en-US" sz="3600" b="1" dirty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	</a:t>
            </a:r>
            <a:r>
              <a:rPr lang="en-US" sz="3600" b="1" dirty="0" smtClean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		</a:t>
            </a:r>
            <a:r>
              <a:rPr lang="en-US" sz="3600" b="1" dirty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= </a:t>
            </a:r>
            <a:r>
              <a:rPr lang="en-US" sz="3600" b="1" dirty="0" smtClean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1+1+1+1  </a:t>
            </a:r>
            <a:r>
              <a:rPr lang="en-US" sz="3600" b="1" dirty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≥</a:t>
            </a:r>
            <a:r>
              <a:rPr lang="en-US" sz="3600" b="1" dirty="0">
                <a:solidFill>
                  <a:prstClr val="black"/>
                </a:solidFill>
                <a:latin typeface="Viner Hand ITC"/>
                <a:cs typeface="LilyUPC" pitchFamily="34" charset="-34"/>
              </a:rPr>
              <a:t>  </a:t>
            </a:r>
            <a:r>
              <a:rPr lang="en-US" sz="3600" b="1" dirty="0" smtClean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4 </a:t>
            </a:r>
            <a:r>
              <a:rPr lang="th-TH" sz="3600" b="1" dirty="0" smtClean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หรือ </a:t>
            </a:r>
            <a:r>
              <a:rPr lang="th-TH" sz="3600" b="1" dirty="0" smtClean="0">
                <a:solidFill>
                  <a:prstClr val="black"/>
                </a:solidFill>
                <a:latin typeface="Tw Cen MT Condensed Extra Bold"/>
                <a:cs typeface="LilyUPC" pitchFamily="34" charset="-34"/>
              </a:rPr>
              <a:t>∞</a:t>
            </a:r>
          </a:p>
          <a:p>
            <a:pPr marL="0" lvl="0" indent="0" algn="ctr">
              <a:spcBef>
                <a:spcPts val="0"/>
              </a:spcBef>
              <a:buClr>
                <a:srgbClr val="FE8637"/>
              </a:buClr>
              <a:buNone/>
            </a:pPr>
            <a:endParaRPr lang="th-TH" sz="3600" b="1" dirty="0" smtClean="0">
              <a:solidFill>
                <a:prstClr val="black"/>
              </a:solidFill>
              <a:latin typeface="Tw Cen MT Condensed Extra Bold"/>
              <a:cs typeface="LilyUPC" pitchFamily="34" charset="-34"/>
            </a:endParaRPr>
          </a:p>
          <a:p>
            <a:pPr marL="0" lvl="0" indent="0" algn="ctr">
              <a:spcBef>
                <a:spcPts val="0"/>
              </a:spcBef>
              <a:buClr>
                <a:srgbClr val="FE8637"/>
              </a:buClr>
              <a:buNone/>
            </a:pPr>
            <a:endParaRPr lang="th-TH" sz="3600" b="1" dirty="0">
              <a:solidFill>
                <a:prstClr val="black"/>
              </a:solidFill>
              <a:latin typeface="Tw Cen MT Condensed Extra Bold"/>
              <a:cs typeface="LilyUPC" pitchFamily="34" charset="-34"/>
            </a:endParaRPr>
          </a:p>
          <a:p>
            <a:pPr marL="0" lvl="0" indent="0">
              <a:spcBef>
                <a:spcPts val="0"/>
              </a:spcBef>
              <a:buClr>
                <a:srgbClr val="FE8637"/>
              </a:buClr>
              <a:buNone/>
            </a:pPr>
            <a:endParaRPr lang="th-TH" sz="3600" b="1" dirty="0" smtClean="0">
              <a:solidFill>
                <a:prstClr val="black"/>
              </a:solidFill>
              <a:latin typeface="Tw Cen MT Condensed Extra Bold"/>
              <a:cs typeface="LilyUPC" pitchFamily="34" charset="-34"/>
            </a:endParaRPr>
          </a:p>
          <a:p>
            <a:pPr marL="0" lvl="0" indent="0">
              <a:buClr>
                <a:srgbClr val="FE8637"/>
              </a:buClr>
              <a:buNone/>
            </a:pPr>
            <a:endParaRPr lang="en-US" sz="3600" b="1" dirty="0">
              <a:solidFill>
                <a:prstClr val="black"/>
              </a:solidFill>
              <a:latin typeface="LilyUPC" pitchFamily="34" charset="-34"/>
              <a:cs typeface="LilyUPC" pitchFamily="34" charset="-34"/>
            </a:endParaRPr>
          </a:p>
          <a:p>
            <a:pPr marL="0" lvl="0" indent="0">
              <a:buClr>
                <a:srgbClr val="FE8637"/>
              </a:buClr>
              <a:buNone/>
            </a:pPr>
            <a:endParaRPr lang="en-US" sz="4400" b="1" dirty="0">
              <a:solidFill>
                <a:prstClr val="black"/>
              </a:solidFill>
              <a:latin typeface="LilyUPC" pitchFamily="34" charset="-34"/>
              <a:cs typeface="LilyUPC" pitchFamily="34" charset="-34"/>
            </a:endParaRPr>
          </a:p>
          <a:p>
            <a:pPr marL="0" indent="0">
              <a:buNone/>
            </a:pPr>
            <a:endParaRPr lang="th-TH" sz="4400" b="1" dirty="0" smtClean="0">
              <a:latin typeface="LilyUPC" pitchFamily="34" charset="-34"/>
              <a:cs typeface="LilyUPC" pitchFamily="34" charset="-34"/>
            </a:endParaRPr>
          </a:p>
          <a:p>
            <a:pPr marL="0" indent="0">
              <a:buNone/>
            </a:pPr>
            <a:endParaRPr lang="th-TH" sz="3600" b="1" dirty="0">
              <a:latin typeface="TH Baijam" pitchFamily="2" charset="-34"/>
              <a:cs typeface="TH Baijam" pitchFamily="2" charset="-34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90030"/>
            <a:ext cx="3397837" cy="254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4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5037" y="806856"/>
            <a:ext cx="8229600" cy="5646480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buClr>
                <a:srgbClr val="FE8637"/>
              </a:buClr>
              <a:buNone/>
            </a:pPr>
            <a:r>
              <a:rPr lang="th-TH" sz="4000" b="1" dirty="0">
                <a:solidFill>
                  <a:prstClr val="black"/>
                </a:solidFill>
                <a:latin typeface="Tw Cen MT Condensed Extra Bold"/>
                <a:cs typeface="LilyUPC" pitchFamily="34" charset="-34"/>
              </a:rPr>
              <a:t>มติของกลุ่ม ต้องเป็นหนึ่งเดียว (</a:t>
            </a:r>
            <a:r>
              <a:rPr lang="en-US" sz="4000" b="1" dirty="0" err="1">
                <a:solidFill>
                  <a:prstClr val="black"/>
                </a:solidFill>
                <a:latin typeface="Tw Cen MT Condensed Extra Bold"/>
                <a:cs typeface="LilyUPC" pitchFamily="34" charset="-34"/>
              </a:rPr>
              <a:t>Confdremity</a:t>
            </a:r>
            <a:r>
              <a:rPr lang="en-US" sz="4000" b="1" dirty="0">
                <a:solidFill>
                  <a:prstClr val="black"/>
                </a:solidFill>
                <a:latin typeface="Tw Cen MT Condensed Extra Bold"/>
                <a:cs typeface="LilyUPC" pitchFamily="34" charset="-34"/>
              </a:rPr>
              <a:t>)</a:t>
            </a:r>
          </a:p>
          <a:p>
            <a:pPr marL="0" lvl="0" indent="0" algn="ctr">
              <a:spcBef>
                <a:spcPts val="0"/>
              </a:spcBef>
              <a:buClr>
                <a:srgbClr val="FE8637"/>
              </a:buClr>
              <a:buNone/>
            </a:pPr>
            <a:r>
              <a:rPr lang="th-TH" sz="4000" b="1" dirty="0">
                <a:solidFill>
                  <a:prstClr val="black"/>
                </a:solidFill>
                <a:latin typeface="Tw Cen MT Condensed Extra Bold"/>
                <a:cs typeface="LilyUPC" pitchFamily="34" charset="-34"/>
              </a:rPr>
              <a:t>การสร้างทีมให้ประสบความสำเร็จ 5 </a:t>
            </a:r>
            <a:r>
              <a:rPr lang="th-TH" sz="4000" b="1" dirty="0" smtClean="0">
                <a:solidFill>
                  <a:prstClr val="black"/>
                </a:solidFill>
                <a:latin typeface="Tw Cen MT Condensed Extra Bold"/>
                <a:cs typeface="LilyUPC" pitchFamily="34" charset="-34"/>
              </a:rPr>
              <a:t>ประการ</a:t>
            </a:r>
          </a:p>
          <a:p>
            <a:pPr marL="0" lvl="0" indent="0" algn="ctr">
              <a:spcBef>
                <a:spcPts val="0"/>
              </a:spcBef>
              <a:buClr>
                <a:srgbClr val="FE8637"/>
              </a:buClr>
              <a:buNone/>
            </a:pPr>
            <a:endParaRPr lang="th-TH" sz="4000" b="1" dirty="0">
              <a:solidFill>
                <a:prstClr val="black"/>
              </a:solidFill>
              <a:latin typeface="Tw Cen MT Condensed Extra Bold"/>
              <a:cs typeface="LilyUPC" pitchFamily="34" charset="-34"/>
            </a:endParaRPr>
          </a:p>
          <a:p>
            <a:pPr marL="0" lvl="0" indent="0">
              <a:spcBef>
                <a:spcPts val="0"/>
              </a:spcBef>
              <a:buClr>
                <a:srgbClr val="FE8637"/>
              </a:buClr>
              <a:buNone/>
            </a:pPr>
            <a:r>
              <a:rPr lang="th-TH" sz="3300" b="1" dirty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1. การเลือกสมาชิกของทีม (</a:t>
            </a:r>
            <a:r>
              <a:rPr lang="en-US" sz="3300" b="1" dirty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Team – Member Selection)</a:t>
            </a:r>
          </a:p>
          <a:p>
            <a:pPr marL="0" lvl="0" indent="0">
              <a:spcBef>
                <a:spcPts val="0"/>
              </a:spcBef>
              <a:buClr>
                <a:srgbClr val="FE8637"/>
              </a:buClr>
              <a:buNone/>
            </a:pPr>
            <a:r>
              <a:rPr lang="en-US" sz="3300" b="1" dirty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2. </a:t>
            </a:r>
            <a:r>
              <a:rPr lang="th-TH" sz="3300" b="1" dirty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การสร้างทีมงาน (</a:t>
            </a:r>
            <a:r>
              <a:rPr lang="en-US" sz="3300" b="1" dirty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Team Building)</a:t>
            </a:r>
          </a:p>
          <a:p>
            <a:pPr marL="0" lvl="0" indent="0">
              <a:spcBef>
                <a:spcPts val="0"/>
              </a:spcBef>
              <a:buClr>
                <a:srgbClr val="FE8637"/>
              </a:buClr>
              <a:buNone/>
            </a:pPr>
            <a:r>
              <a:rPr lang="en-US" sz="3300" b="1" dirty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3. </a:t>
            </a:r>
            <a:r>
              <a:rPr lang="th-TH" sz="3300" b="1" dirty="0" smtClean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การให้ความรู้เกี่ยวกับทีมแก่สมาชิก (</a:t>
            </a:r>
            <a:r>
              <a:rPr lang="en-US" sz="3300" b="1" dirty="0" smtClean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Team Training)</a:t>
            </a:r>
          </a:p>
          <a:p>
            <a:pPr marL="0" lvl="0" indent="0">
              <a:spcBef>
                <a:spcPts val="0"/>
              </a:spcBef>
              <a:buClr>
                <a:srgbClr val="FE8637"/>
              </a:buClr>
              <a:buNone/>
            </a:pPr>
            <a:r>
              <a:rPr lang="en-US" sz="3300" b="1" dirty="0" smtClean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4. </a:t>
            </a:r>
            <a:r>
              <a:rPr lang="th-TH" sz="3300" b="1" dirty="0" smtClean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การพัฒนาทักษะของผู้นำทีม (</a:t>
            </a:r>
            <a:r>
              <a:rPr lang="en-US" sz="3300" b="1" dirty="0" smtClean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Leadership Development)</a:t>
            </a:r>
          </a:p>
          <a:p>
            <a:pPr marL="0" lvl="0" indent="0">
              <a:spcBef>
                <a:spcPts val="0"/>
              </a:spcBef>
              <a:buClr>
                <a:srgbClr val="FE8637"/>
              </a:buClr>
              <a:buNone/>
            </a:pPr>
            <a:r>
              <a:rPr lang="en-US" sz="3300" b="1" dirty="0" smtClean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5. </a:t>
            </a:r>
            <a:r>
              <a:rPr lang="th-TH" sz="3300" b="1" dirty="0" smtClean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การออกแบบโครงสร้างของงาน </a:t>
            </a:r>
            <a:r>
              <a:rPr lang="en-US" sz="3300" b="1" dirty="0" smtClean="0">
                <a:solidFill>
                  <a:prstClr val="black"/>
                </a:solidFill>
                <a:latin typeface="LilyUPC" pitchFamily="34" charset="-34"/>
                <a:cs typeface="LilyUPC" pitchFamily="34" charset="-34"/>
              </a:rPr>
              <a:t>(Work Redesign/Restructuring)</a:t>
            </a:r>
            <a:endParaRPr lang="th-TH" sz="3300" b="1" dirty="0">
              <a:solidFill>
                <a:prstClr val="black"/>
              </a:solidFill>
              <a:latin typeface="LilyUPC" pitchFamily="34" charset="-34"/>
              <a:cs typeface="Lily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6150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th-TH" sz="6000" b="1" dirty="0" smtClean="0">
                <a:latin typeface="LilyUPC" pitchFamily="34" charset="-34"/>
                <a:cs typeface="LilyUPC" pitchFamily="34" charset="-34"/>
              </a:rPr>
              <a:t>ปัจจัยความสำเร็จ</a:t>
            </a:r>
          </a:p>
          <a:p>
            <a:pPr marL="0" indent="0">
              <a:buNone/>
            </a:pPr>
            <a:r>
              <a:rPr lang="th-TH" sz="3600" b="1" dirty="0" smtClean="0">
                <a:latin typeface="LilyUPC" pitchFamily="34" charset="-34"/>
                <a:cs typeface="LilyUPC" pitchFamily="34" charset="-34"/>
              </a:rPr>
              <a:t>1. การพึ่งพาซึ่งกันและกัน</a:t>
            </a:r>
          </a:p>
          <a:p>
            <a:pPr marL="0" indent="0">
              <a:buNone/>
            </a:pPr>
            <a:r>
              <a:rPr lang="th-TH" sz="3600" b="1" dirty="0" smtClean="0">
                <a:latin typeface="LilyUPC" pitchFamily="34" charset="-34"/>
                <a:cs typeface="LilyUPC" pitchFamily="34" charset="-34"/>
              </a:rPr>
              <a:t>2. งานยากรวมศักยภาพ</a:t>
            </a:r>
          </a:p>
          <a:p>
            <a:pPr marL="0" indent="0">
              <a:buNone/>
            </a:pPr>
            <a:r>
              <a:rPr lang="th-TH" sz="3600" b="1" dirty="0" smtClean="0">
                <a:latin typeface="LilyUPC" pitchFamily="34" charset="-34"/>
                <a:cs typeface="LilyUPC" pitchFamily="34" charset="-34"/>
              </a:rPr>
              <a:t>3. การมีส่วนร่วม</a:t>
            </a:r>
          </a:p>
          <a:p>
            <a:pPr marL="0" indent="0">
              <a:buNone/>
            </a:pPr>
            <a:r>
              <a:rPr lang="th-TH" sz="3600" b="1" dirty="0" smtClean="0">
                <a:latin typeface="LilyUPC" pitchFamily="34" charset="-34"/>
                <a:cs typeface="LilyUPC" pitchFamily="34" charset="-34"/>
              </a:rPr>
              <a:t>4. การสื่อสารแบบเปิดตรงไปตรงมา</a:t>
            </a:r>
          </a:p>
          <a:p>
            <a:pPr marL="0" indent="0">
              <a:buNone/>
            </a:pPr>
            <a:r>
              <a:rPr lang="th-TH" sz="3600" b="1" dirty="0" smtClean="0">
                <a:latin typeface="LilyUPC" pitchFamily="34" charset="-34"/>
                <a:cs typeface="LilyUPC" pitchFamily="34" charset="-34"/>
              </a:rPr>
              <a:t>5. ความจริงใจ และความห่วงใย</a:t>
            </a:r>
          </a:p>
          <a:p>
            <a:pPr marL="0" indent="0">
              <a:buNone/>
            </a:pPr>
            <a:r>
              <a:rPr lang="th-TH" sz="3600" b="1" dirty="0" smtClean="0">
                <a:latin typeface="LilyUPC" pitchFamily="34" charset="-34"/>
                <a:cs typeface="LilyUPC" pitchFamily="34" charset="-34"/>
              </a:rPr>
              <a:t>6. ผลัดกันเป็นผู้นำ</a:t>
            </a:r>
          </a:p>
          <a:p>
            <a:pPr marL="0" indent="0">
              <a:buNone/>
            </a:pPr>
            <a:r>
              <a:rPr lang="th-TH" sz="3600" b="1" dirty="0" smtClean="0">
                <a:latin typeface="LilyUPC" pitchFamily="34" charset="-34"/>
                <a:cs typeface="LilyUPC" pitchFamily="34" charset="-34"/>
              </a:rPr>
              <a:t>7. ทักษะในการแก้ปัญหา</a:t>
            </a:r>
          </a:p>
          <a:p>
            <a:pPr marL="0" indent="0">
              <a:buNone/>
            </a:pPr>
            <a:r>
              <a:rPr lang="th-TH" sz="3600" b="1" dirty="0" smtClean="0">
                <a:latin typeface="LilyUPC" pitchFamily="34" charset="-34"/>
                <a:cs typeface="LilyUPC" pitchFamily="34" charset="-34"/>
              </a:rPr>
              <a:t>8. ความได้แย้งในการบริหาร</a:t>
            </a:r>
          </a:p>
          <a:p>
            <a:pPr marL="0" indent="0">
              <a:buNone/>
            </a:pPr>
            <a:r>
              <a:rPr lang="th-TH" sz="3600" b="1" dirty="0" smtClean="0">
                <a:latin typeface="LilyUPC" pitchFamily="34" charset="-34"/>
                <a:cs typeface="LilyUPC" pitchFamily="34" charset="-34"/>
              </a:rPr>
              <a:t>9. การประเมินผลงาน</a:t>
            </a:r>
          </a:p>
          <a:p>
            <a:pPr marL="0" indent="0">
              <a:buNone/>
            </a:pPr>
            <a:r>
              <a:rPr lang="th-TH" sz="3600" b="1" dirty="0" smtClean="0">
                <a:latin typeface="LilyUPC" pitchFamily="34" charset="-34"/>
                <a:cs typeface="LilyUPC" pitchFamily="34" charset="-34"/>
              </a:rPr>
              <a:t>10. การให้รางวัล</a:t>
            </a:r>
          </a:p>
          <a:p>
            <a:pPr marL="0" indent="0">
              <a:buNone/>
            </a:pPr>
            <a:endParaRPr lang="th-TH" sz="4400" b="1" dirty="0" smtClean="0">
              <a:latin typeface="LilyUPC" pitchFamily="34" charset="-34"/>
              <a:cs typeface="LilyUPC" pitchFamily="34" charset="-34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293096"/>
            <a:ext cx="3345160" cy="2508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18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h-TH" sz="4400" b="1" dirty="0" smtClean="0">
                <a:latin typeface="LilyUPC" pitchFamily="34" charset="-34"/>
                <a:cs typeface="LilyUPC" pitchFamily="34" charset="-34"/>
              </a:rPr>
              <a:t>การพัฒนากลุ่มสัมพันธ์</a:t>
            </a:r>
            <a:endParaRPr lang="th-TH" sz="4400" b="1" dirty="0">
              <a:latin typeface="LilyUPC" pitchFamily="34" charset="-34"/>
              <a:cs typeface="LilyUPC" pitchFamily="34" charset="-34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755576" y="1196752"/>
            <a:ext cx="7607031" cy="5328592"/>
          </a:xfrm>
          <a:prstGeom prst="wedgeRoundRectCallout">
            <a:avLst>
              <a:gd name="adj1" fmla="val -51960"/>
              <a:gd name="adj2" fmla="val 25642"/>
              <a:gd name="adj3" fmla="val 16667"/>
            </a:avLst>
          </a:prstGeom>
          <a:ln w="76200">
            <a:solidFill>
              <a:srgbClr val="FF006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400" b="1" dirty="0" err="1" smtClean="0">
                <a:latin typeface="LilyUPC" pitchFamily="34" charset="-34"/>
                <a:cs typeface="LilyUPC" pitchFamily="34" charset="-34"/>
              </a:rPr>
              <a:t>เคิรท์</a:t>
            </a:r>
            <a:r>
              <a:rPr lang="th-TH" sz="2400" b="1" dirty="0" smtClean="0">
                <a:latin typeface="LilyUPC" pitchFamily="34" charset="-34"/>
                <a:cs typeface="LilyUPC" pitchFamily="34" charset="-34"/>
              </a:rPr>
              <a:t> </a:t>
            </a:r>
            <a:r>
              <a:rPr lang="th-TH" sz="2400" b="1" dirty="0" err="1" smtClean="0">
                <a:latin typeface="LilyUPC" pitchFamily="34" charset="-34"/>
                <a:cs typeface="LilyUPC" pitchFamily="34" charset="-34"/>
              </a:rPr>
              <a:t>เลวิน</a:t>
            </a:r>
            <a:r>
              <a:rPr lang="th-TH" sz="2400" b="1" dirty="0" smtClean="0">
                <a:latin typeface="LilyUPC" pitchFamily="34" charset="-34"/>
                <a:cs typeface="LilyUPC" pitchFamily="34" charset="-34"/>
              </a:rPr>
              <a:t> (</a:t>
            </a:r>
            <a:r>
              <a:rPr lang="en-US" sz="2400" b="1" dirty="0" err="1" smtClean="0">
                <a:latin typeface="LilyUPC" pitchFamily="34" charset="-34"/>
                <a:cs typeface="LilyUPC" pitchFamily="34" charset="-34"/>
              </a:rPr>
              <a:t>kurt</a:t>
            </a:r>
            <a:r>
              <a:rPr lang="en-US" sz="2400" b="1" dirty="0" smtClean="0">
                <a:latin typeface="LilyUPC" pitchFamily="34" charset="-34"/>
                <a:cs typeface="LilyUPC" pitchFamily="34" charset="-34"/>
              </a:rPr>
              <a:t> </a:t>
            </a:r>
            <a:r>
              <a:rPr lang="en-US" sz="2400" b="1" dirty="0" err="1" smtClean="0">
                <a:latin typeface="LilyUPC" pitchFamily="34" charset="-34"/>
                <a:cs typeface="LilyUPC" pitchFamily="34" charset="-34"/>
              </a:rPr>
              <a:t>Lewin</a:t>
            </a:r>
            <a:r>
              <a:rPr lang="en-US" sz="2400" b="1" dirty="0" smtClean="0">
                <a:latin typeface="LilyUPC" pitchFamily="34" charset="-34"/>
                <a:cs typeface="LilyUPC" pitchFamily="34" charset="-34"/>
              </a:rPr>
              <a:t>) </a:t>
            </a:r>
          </a:p>
          <a:p>
            <a:r>
              <a:rPr lang="en-US" sz="2400" b="1" dirty="0" smtClean="0">
                <a:latin typeface="LilyUPC" pitchFamily="34" charset="-34"/>
                <a:cs typeface="LilyUPC" pitchFamily="34" charset="-34"/>
              </a:rPr>
              <a:t>		Group Dynamic </a:t>
            </a:r>
            <a:r>
              <a:rPr lang="th-TH" sz="2400" b="1" dirty="0" smtClean="0">
                <a:latin typeface="LilyUPC" pitchFamily="34" charset="-34"/>
                <a:cs typeface="LilyUPC" pitchFamily="34" charset="-34"/>
              </a:rPr>
              <a:t>ผู้นำกับผู้ร่วมงาน</a:t>
            </a:r>
          </a:p>
          <a:p>
            <a:r>
              <a:rPr lang="en-US" sz="2400" b="1" dirty="0" smtClean="0">
                <a:latin typeface="LilyUPC" pitchFamily="34" charset="-34"/>
                <a:cs typeface="LilyUPC" pitchFamily="34" charset="-34"/>
              </a:rPr>
              <a:t>		T- Group = </a:t>
            </a:r>
            <a:r>
              <a:rPr lang="en-US" sz="2400" b="1" dirty="0" err="1" smtClean="0">
                <a:latin typeface="LilyUPC" pitchFamily="34" charset="-34"/>
                <a:cs typeface="LilyUPC" pitchFamily="34" charset="-34"/>
              </a:rPr>
              <a:t>Traning</a:t>
            </a:r>
            <a:endParaRPr lang="en-US" sz="2400" b="1" dirty="0" smtClean="0">
              <a:latin typeface="LilyUPC" pitchFamily="34" charset="-34"/>
              <a:cs typeface="LilyUPC" pitchFamily="34" charset="-34"/>
            </a:endParaRPr>
          </a:p>
          <a:p>
            <a:r>
              <a:rPr lang="th-TH" sz="2400" b="1" dirty="0" err="1">
                <a:latin typeface="LilyUPC" pitchFamily="34" charset="-34"/>
                <a:cs typeface="LilyUPC" pitchFamily="34" charset="-34"/>
              </a:rPr>
              <a:t>เอล</a:t>
            </a:r>
            <a:r>
              <a:rPr lang="th-TH" sz="2400" b="1" dirty="0">
                <a:latin typeface="LilyUPC" pitchFamily="34" charset="-34"/>
                <a:cs typeface="LilyUPC" pitchFamily="34" charset="-34"/>
              </a:rPr>
              <a:t>ตัน เมโย (</a:t>
            </a:r>
            <a:r>
              <a:rPr lang="en-US" sz="2400" b="1" dirty="0">
                <a:latin typeface="LilyUPC" pitchFamily="34" charset="-34"/>
                <a:cs typeface="LilyUPC" pitchFamily="34" charset="-34"/>
              </a:rPr>
              <a:t>Elton Mayo)</a:t>
            </a:r>
          </a:p>
          <a:p>
            <a:r>
              <a:rPr lang="th-TH" sz="2400" b="1" dirty="0">
                <a:latin typeface="LilyUPC" pitchFamily="34" charset="-34"/>
                <a:cs typeface="LilyUPC" pitchFamily="34" charset="-34"/>
              </a:rPr>
              <a:t>	สภาพแวดล้อมการทำงานที่ดีมีผลต่อการ</a:t>
            </a:r>
            <a:r>
              <a:rPr lang="th-TH" sz="2400" b="1" dirty="0" smtClean="0">
                <a:latin typeface="LilyUPC" pitchFamily="34" charset="-34"/>
                <a:cs typeface="LilyUPC" pitchFamily="34" charset="-34"/>
              </a:rPr>
              <a:t>ทำงาน</a:t>
            </a:r>
          </a:p>
          <a:p>
            <a:r>
              <a:rPr lang="th-TH" sz="2400" b="1" dirty="0">
                <a:latin typeface="LilyUPC" pitchFamily="34" charset="-34"/>
                <a:cs typeface="LilyUPC" pitchFamily="34" charset="-34"/>
              </a:rPr>
              <a:t>ยาขอบ </a:t>
            </a:r>
            <a:r>
              <a:rPr lang="th-TH" sz="2400" b="1" dirty="0" err="1">
                <a:latin typeface="LilyUPC" pitchFamily="34" charset="-34"/>
                <a:cs typeface="LilyUPC" pitchFamily="34" charset="-34"/>
              </a:rPr>
              <a:t>โมเร</a:t>
            </a:r>
            <a:r>
              <a:rPr lang="th-TH" sz="2400" b="1" dirty="0">
                <a:latin typeface="LilyUPC" pitchFamily="34" charset="-34"/>
                <a:cs typeface="LilyUPC" pitchFamily="34" charset="-34"/>
              </a:rPr>
              <a:t>โน (</a:t>
            </a:r>
            <a:r>
              <a:rPr lang="en-US" sz="2400" b="1" dirty="0">
                <a:latin typeface="LilyUPC" pitchFamily="34" charset="-34"/>
                <a:cs typeface="LilyUPC" pitchFamily="34" charset="-34"/>
              </a:rPr>
              <a:t>Jacob Moreno)</a:t>
            </a:r>
          </a:p>
          <a:p>
            <a:r>
              <a:rPr lang="en-US" sz="2400" b="1" dirty="0">
                <a:latin typeface="LilyUPC" pitchFamily="34" charset="-34"/>
                <a:cs typeface="LilyUPC" pitchFamily="34" charset="-34"/>
              </a:rPr>
              <a:t>	</a:t>
            </a:r>
            <a:r>
              <a:rPr lang="th-TH" sz="2400" b="1" dirty="0">
                <a:latin typeface="LilyUPC" pitchFamily="34" charset="-34"/>
                <a:cs typeface="LilyUPC" pitchFamily="34" charset="-34"/>
              </a:rPr>
              <a:t>สร้างสังคมมิติ (</a:t>
            </a:r>
            <a:r>
              <a:rPr lang="en-US" sz="2400" b="1" dirty="0" err="1" smtClean="0">
                <a:latin typeface="LilyUPC" pitchFamily="34" charset="-34"/>
                <a:cs typeface="LilyUPC" pitchFamily="34" charset="-34"/>
              </a:rPr>
              <a:t>Sociagram</a:t>
            </a:r>
            <a:r>
              <a:rPr lang="en-US" sz="2400" b="1" dirty="0" smtClean="0">
                <a:latin typeface="LilyUPC" pitchFamily="34" charset="-34"/>
                <a:cs typeface="LilyUPC" pitchFamily="34" charset="-34"/>
              </a:rPr>
              <a:t>)</a:t>
            </a:r>
          </a:p>
          <a:p>
            <a:r>
              <a:rPr lang="en-US" sz="2400" b="1" dirty="0">
                <a:latin typeface="LilyUPC" pitchFamily="34" charset="-34"/>
                <a:cs typeface="LilyUPC" pitchFamily="34" charset="-34"/>
              </a:rPr>
              <a:t>	</a:t>
            </a:r>
            <a:r>
              <a:rPr lang="th-TH" sz="2400" b="1" dirty="0" smtClean="0">
                <a:latin typeface="LilyUPC" pitchFamily="34" charset="-34"/>
                <a:cs typeface="LilyUPC" pitchFamily="34" charset="-34"/>
              </a:rPr>
              <a:t>ความสัมพันธ์กับปฏิสัมพันธ์ (</a:t>
            </a:r>
            <a:r>
              <a:rPr lang="en-US" sz="2400" b="1" dirty="0" smtClean="0">
                <a:latin typeface="LilyUPC" pitchFamily="34" charset="-34"/>
                <a:cs typeface="LilyUPC" pitchFamily="34" charset="-34"/>
              </a:rPr>
              <a:t>Relation </a:t>
            </a:r>
            <a:r>
              <a:rPr lang="en-US" sz="2400" b="1" dirty="0" err="1" smtClean="0">
                <a:latin typeface="LilyUPC" pitchFamily="34" charset="-34"/>
                <a:cs typeface="LilyUPC" pitchFamily="34" charset="-34"/>
              </a:rPr>
              <a:t>vs</a:t>
            </a:r>
            <a:r>
              <a:rPr lang="en-US" sz="2400" b="1" dirty="0" smtClean="0">
                <a:latin typeface="LilyUPC" pitchFamily="34" charset="-34"/>
                <a:cs typeface="LilyUPC" pitchFamily="34" charset="-34"/>
              </a:rPr>
              <a:t> Interaction)</a:t>
            </a:r>
          </a:p>
          <a:p>
            <a:r>
              <a:rPr lang="en-US" sz="2400" b="1" dirty="0">
                <a:latin typeface="LilyUPC" pitchFamily="34" charset="-34"/>
                <a:cs typeface="LilyUPC" pitchFamily="34" charset="-34"/>
              </a:rPr>
              <a:t>	</a:t>
            </a:r>
            <a:r>
              <a:rPr lang="th-TH" sz="2400" b="1" dirty="0" smtClean="0">
                <a:latin typeface="LilyUPC" pitchFamily="34" charset="-34"/>
                <a:cs typeface="LilyUPC" pitchFamily="34" charset="-34"/>
              </a:rPr>
              <a:t>สภาวะความรู้สึกในจิตใจ (</a:t>
            </a:r>
            <a:r>
              <a:rPr lang="en-US" sz="2400" b="1" dirty="0" smtClean="0">
                <a:latin typeface="LilyUPC" pitchFamily="34" charset="-34"/>
                <a:cs typeface="LilyUPC" pitchFamily="34" charset="-34"/>
              </a:rPr>
              <a:t>Sentiment)</a:t>
            </a:r>
          </a:p>
          <a:p>
            <a:r>
              <a:rPr lang="th-TH" sz="2400" b="1" dirty="0" smtClean="0">
                <a:latin typeface="LilyUPC" pitchFamily="34" charset="-34"/>
                <a:cs typeface="LilyUPC" pitchFamily="34" charset="-34"/>
              </a:rPr>
              <a:t>โร</a:t>
            </a:r>
            <a:r>
              <a:rPr lang="th-TH" sz="2400" b="1" dirty="0" err="1" smtClean="0">
                <a:latin typeface="LilyUPC" pitchFamily="34" charset="-34"/>
                <a:cs typeface="LilyUPC" pitchFamily="34" charset="-34"/>
              </a:rPr>
              <a:t>เบอร์ต</a:t>
            </a:r>
            <a:r>
              <a:rPr lang="th-TH" sz="2400" b="1" dirty="0" smtClean="0">
                <a:latin typeface="LilyUPC" pitchFamily="34" charset="-34"/>
                <a:cs typeface="LilyUPC" pitchFamily="34" charset="-34"/>
              </a:rPr>
              <a:t> </a:t>
            </a:r>
            <a:r>
              <a:rPr lang="th-TH" sz="2400" b="1" dirty="0" err="1" smtClean="0">
                <a:latin typeface="LilyUPC" pitchFamily="34" charset="-34"/>
                <a:cs typeface="LilyUPC" pitchFamily="34" charset="-34"/>
              </a:rPr>
              <a:t>เบล</a:t>
            </a:r>
            <a:r>
              <a:rPr lang="th-TH" sz="2400" b="1" dirty="0" smtClean="0">
                <a:latin typeface="LilyUPC" pitchFamily="34" charset="-34"/>
                <a:cs typeface="LilyUPC" pitchFamily="34" charset="-34"/>
              </a:rPr>
              <a:t> (</a:t>
            </a:r>
            <a:r>
              <a:rPr lang="en-US" sz="2400" b="1" dirty="0" smtClean="0">
                <a:latin typeface="LilyUPC" pitchFamily="34" charset="-34"/>
                <a:cs typeface="LilyUPC" pitchFamily="34" charset="-34"/>
              </a:rPr>
              <a:t>Robert Bale)</a:t>
            </a:r>
          </a:p>
          <a:p>
            <a:r>
              <a:rPr lang="en-US" sz="2400" b="1" dirty="0">
                <a:latin typeface="LilyUPC" pitchFamily="34" charset="-34"/>
                <a:cs typeface="LilyUPC" pitchFamily="34" charset="-34"/>
              </a:rPr>
              <a:t>	</a:t>
            </a:r>
            <a:r>
              <a:rPr lang="th-TH" sz="2400" b="1" dirty="0" smtClean="0">
                <a:latin typeface="LilyUPC" pitchFamily="34" charset="-34"/>
                <a:cs typeface="LilyUPC" pitchFamily="34" charset="-34"/>
              </a:rPr>
              <a:t>การรวมกลุ่มเล็ก เพื่อความสัมพันธ์เชิงสังคม</a:t>
            </a:r>
          </a:p>
          <a:p>
            <a:r>
              <a:rPr lang="th-TH" sz="2400" b="1" dirty="0">
                <a:latin typeface="LilyUPC" pitchFamily="34" charset="-34"/>
                <a:cs typeface="LilyUPC" pitchFamily="34" charset="-34"/>
              </a:rPr>
              <a:t>	</a:t>
            </a:r>
            <a:r>
              <a:rPr lang="th-TH" sz="2400" b="1" dirty="0" smtClean="0">
                <a:latin typeface="LilyUPC" pitchFamily="34" charset="-34"/>
                <a:cs typeface="LilyUPC" pitchFamily="34" charset="-34"/>
              </a:rPr>
              <a:t>สนองตอบความต้องการทางจิตใจ เพื่อความอยู่รอด</a:t>
            </a:r>
          </a:p>
          <a:p>
            <a:r>
              <a:rPr lang="th-TH" sz="2400" b="1" dirty="0">
                <a:latin typeface="LilyUPC" pitchFamily="34" charset="-34"/>
                <a:cs typeface="LilyUPC" pitchFamily="34" charset="-34"/>
              </a:rPr>
              <a:t>	</a:t>
            </a:r>
            <a:r>
              <a:rPr lang="th-TH" sz="2400" b="1" dirty="0" smtClean="0">
                <a:latin typeface="LilyUPC" pitchFamily="34" charset="-34"/>
                <a:cs typeface="LilyUPC" pitchFamily="34" charset="-34"/>
              </a:rPr>
              <a:t>มีความมั่นคง ปลอดภัย</a:t>
            </a:r>
            <a:endParaRPr lang="th-TH" sz="2400" b="1" dirty="0">
              <a:latin typeface="LilyUPC" pitchFamily="34" charset="-34"/>
              <a:cs typeface="LilyUPC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2918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6063</TotalTime>
  <Words>683</Words>
  <Application>Microsoft Office PowerPoint</Application>
  <PresentationFormat>On-screen Show (4:3)</PresentationFormat>
  <Paragraphs>179</Paragraphs>
  <Slides>18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Oriel</vt:lpstr>
      <vt:lpstr>รหัสวิชา MMF 5271 รายวิชา  การจัดการทุนมนุษย์สำหรับธุรกิจฟุตบอล สาขา  วิชาการจัดการฟุตบอลอาชีพ วิทยาลัยนวัตกรรมและการจัดการ ภาคการศึกษา 2/2564 เวลา อังคาร 18.00 – 21.00 น.  Online /Onsite ผู้สอน ผศ.ดร.ชัยธนัตถ์กร  ภวิศพิริยะกฤติ โทร. 081 – 9229055 Email : drru61@gmail.com  Line: drrrru</vt:lpstr>
      <vt:lpstr>TEAM WORK </vt:lpstr>
      <vt:lpstr>กลุ่ม/ทีม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ปทัสถานของกลุ่ม (Group norm)</vt:lpstr>
      <vt:lpstr>PowerPoint Presentation</vt:lpstr>
      <vt:lpstr>PowerPoint Presentation</vt:lpstr>
      <vt:lpstr>การประชุม</vt:lpstr>
      <vt:lpstr>รูปแบบ</vt:lpstr>
      <vt:lpstr>กิจกรรมให้สร้างกลุ่มแล้วไปดำเนินการ</vt:lpstr>
      <vt:lpstr>คำถามคำตอบ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QMT 3502 ภาวะผู้นำและการทำงานเป็นทีม ผศ.ชัยธนัตถ์กร ภวิศพิริยะกฤติ 11 กันยายน 2561 14.00-17.00 น. 2832</dc:title>
  <dc:creator>ACS</dc:creator>
  <cp:lastModifiedBy>SSRU</cp:lastModifiedBy>
  <cp:revision>52</cp:revision>
  <cp:lastPrinted>2018-09-08T07:14:42Z</cp:lastPrinted>
  <dcterms:created xsi:type="dcterms:W3CDTF">2018-09-04T06:59:20Z</dcterms:created>
  <dcterms:modified xsi:type="dcterms:W3CDTF">2021-12-21T06:21:50Z</dcterms:modified>
</cp:coreProperties>
</file>