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312" r:id="rId2"/>
    <p:sldId id="299" r:id="rId3"/>
    <p:sldId id="383" r:id="rId4"/>
    <p:sldId id="384" r:id="rId5"/>
    <p:sldId id="386" r:id="rId6"/>
    <p:sldId id="425" r:id="rId7"/>
    <p:sldId id="392" r:id="rId8"/>
    <p:sldId id="393" r:id="rId9"/>
    <p:sldId id="394" r:id="rId10"/>
    <p:sldId id="395" r:id="rId11"/>
    <p:sldId id="385" r:id="rId12"/>
    <p:sldId id="388" r:id="rId13"/>
    <p:sldId id="387" r:id="rId14"/>
    <p:sldId id="389" r:id="rId15"/>
    <p:sldId id="390" r:id="rId16"/>
    <p:sldId id="391" r:id="rId17"/>
    <p:sldId id="396" r:id="rId18"/>
    <p:sldId id="426" r:id="rId19"/>
    <p:sldId id="397" r:id="rId20"/>
    <p:sldId id="398" r:id="rId21"/>
    <p:sldId id="399" r:id="rId22"/>
    <p:sldId id="400" r:id="rId23"/>
    <p:sldId id="401" r:id="rId24"/>
    <p:sldId id="402" r:id="rId25"/>
    <p:sldId id="404" r:id="rId26"/>
    <p:sldId id="405" r:id="rId27"/>
    <p:sldId id="403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20" r:id="rId41"/>
    <p:sldId id="421" r:id="rId42"/>
    <p:sldId id="422" r:id="rId43"/>
    <p:sldId id="423" r:id="rId44"/>
    <p:sldId id="424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39" r:id="rId58"/>
    <p:sldId id="440" r:id="rId59"/>
    <p:sldId id="442" r:id="rId60"/>
    <p:sldId id="441" r:id="rId61"/>
    <p:sldId id="443" r:id="rId62"/>
    <p:sldId id="444" r:id="rId63"/>
    <p:sldId id="447" r:id="rId64"/>
    <p:sldId id="448" r:id="rId65"/>
    <p:sldId id="449" r:id="rId66"/>
    <p:sldId id="450" r:id="rId67"/>
    <p:sldId id="445" r:id="rId68"/>
    <p:sldId id="446" r:id="rId69"/>
    <p:sldId id="313" r:id="rId70"/>
    <p:sldId id="322" r:id="rId71"/>
    <p:sldId id="382" r:id="rId72"/>
    <p:sldId id="338" r:id="rId73"/>
    <p:sldId id="339" r:id="rId74"/>
    <p:sldId id="340" r:id="rId75"/>
    <p:sldId id="341" r:id="rId76"/>
    <p:sldId id="342" r:id="rId77"/>
    <p:sldId id="343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44" r:id="rId87"/>
    <p:sldId id="451" r:id="rId88"/>
    <p:sldId id="314" r:id="rId89"/>
    <p:sldId id="315" r:id="rId90"/>
    <p:sldId id="316" r:id="rId91"/>
    <p:sldId id="317" r:id="rId92"/>
    <p:sldId id="452" r:id="rId93"/>
    <p:sldId id="319" r:id="rId94"/>
    <p:sldId id="321" r:id="rId95"/>
    <p:sldId id="320" r:id="rId96"/>
    <p:sldId id="275" r:id="rId9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0" autoAdjust="0"/>
    <p:restoredTop sz="94484" autoAdjust="0"/>
  </p:normalViewPr>
  <p:slideViewPr>
    <p:cSldViewPr>
      <p:cViewPr varScale="1">
        <p:scale>
          <a:sx n="56" d="100"/>
          <a:sy n="56" d="100"/>
        </p:scale>
        <p:origin x="7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2A612F-C8AD-4989-A625-BE0D0B33C6E8}" type="doc">
      <dgm:prSet loTypeId="urn:microsoft.com/office/officeart/2005/8/layout/orgChart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th-TH"/>
        </a:p>
      </dgm:t>
    </dgm:pt>
    <dgm:pt modelId="{EBEB55F0-2330-4F27-AC40-555B7DE3D472}">
      <dgm:prSet phldrT="[Text]" custT="1"/>
      <dgm:spPr/>
      <dgm:t>
        <a:bodyPr/>
        <a:lstStyle/>
        <a:p>
          <a:r>
            <a:rPr lang="th-TH" sz="4000" b="1" dirty="0"/>
            <a:t>การกีฬาแห่งประเทศไทย</a:t>
          </a:r>
        </a:p>
      </dgm:t>
    </dgm:pt>
    <dgm:pt modelId="{69946792-C033-4592-A86E-D0D25A94F1BA}" type="parTrans" cxnId="{AD703475-2388-48E7-944A-2B184B9FE457}">
      <dgm:prSet/>
      <dgm:spPr/>
      <dgm:t>
        <a:bodyPr/>
        <a:lstStyle/>
        <a:p>
          <a:endParaRPr lang="th-TH"/>
        </a:p>
      </dgm:t>
    </dgm:pt>
    <dgm:pt modelId="{020393A2-DCF1-4A9E-B927-B2407842EBC6}" type="sibTrans" cxnId="{AD703475-2388-48E7-944A-2B184B9FE457}">
      <dgm:prSet/>
      <dgm:spPr/>
      <dgm:t>
        <a:bodyPr/>
        <a:lstStyle/>
        <a:p>
          <a:endParaRPr lang="th-TH"/>
        </a:p>
      </dgm:t>
    </dgm:pt>
    <dgm:pt modelId="{8B69F085-60A6-4FB0-B2B7-B7FD32DC2459}">
      <dgm:prSet phldrT="[Text]"/>
      <dgm:spPr/>
      <dgm:t>
        <a:bodyPr/>
        <a:lstStyle/>
        <a:p>
          <a:r>
            <a:rPr lang="th-TH" b="1" dirty="0"/>
            <a:t>สมาคมกีฬาจังหวัด</a:t>
          </a:r>
        </a:p>
      </dgm:t>
    </dgm:pt>
    <dgm:pt modelId="{0D4E2704-3C50-4694-BBD2-961297E917C1}" type="parTrans" cxnId="{270BAC7F-F343-48DA-A9A2-7FD5FF55ADEF}">
      <dgm:prSet/>
      <dgm:spPr/>
      <dgm:t>
        <a:bodyPr/>
        <a:lstStyle/>
        <a:p>
          <a:endParaRPr lang="th-TH"/>
        </a:p>
      </dgm:t>
    </dgm:pt>
    <dgm:pt modelId="{9472BDAC-19A4-48C8-97F2-15168110667F}" type="sibTrans" cxnId="{270BAC7F-F343-48DA-A9A2-7FD5FF55ADEF}">
      <dgm:prSet/>
      <dgm:spPr/>
      <dgm:t>
        <a:bodyPr/>
        <a:lstStyle/>
        <a:p>
          <a:endParaRPr lang="th-TH"/>
        </a:p>
      </dgm:t>
    </dgm:pt>
    <dgm:pt modelId="{1CD305EE-CB62-4614-8EFB-A6957DD9E7A7}">
      <dgm:prSet phldrT="[Text]"/>
      <dgm:spPr/>
      <dgm:t>
        <a:bodyPr/>
        <a:lstStyle/>
        <a:p>
          <a:r>
            <a:rPr lang="th-TH" b="1" dirty="0"/>
            <a:t>สมาคมกีฬาแห่งประเทศไทย</a:t>
          </a:r>
        </a:p>
      </dgm:t>
    </dgm:pt>
    <dgm:pt modelId="{D3D930F2-D6E6-4BA2-8160-6787492E84C2}" type="parTrans" cxnId="{996C49CD-3F34-4819-8D4D-8E2412FE960B}">
      <dgm:prSet/>
      <dgm:spPr/>
      <dgm:t>
        <a:bodyPr/>
        <a:lstStyle/>
        <a:p>
          <a:endParaRPr lang="th-TH"/>
        </a:p>
      </dgm:t>
    </dgm:pt>
    <dgm:pt modelId="{2B0887F7-73BB-43A4-B0A5-5B932C785E50}" type="sibTrans" cxnId="{996C49CD-3F34-4819-8D4D-8E2412FE960B}">
      <dgm:prSet/>
      <dgm:spPr/>
      <dgm:t>
        <a:bodyPr/>
        <a:lstStyle/>
        <a:p>
          <a:endParaRPr lang="th-TH"/>
        </a:p>
      </dgm:t>
    </dgm:pt>
    <dgm:pt modelId="{0B035322-DE10-4D76-94B1-804389A177EC}" type="pres">
      <dgm:prSet presAssocID="{1A2A612F-C8AD-4989-A625-BE0D0B33C6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C763CEF-A3AA-4D76-8047-DCC148241921}" type="pres">
      <dgm:prSet presAssocID="{EBEB55F0-2330-4F27-AC40-555B7DE3D472}" presName="hierRoot1" presStyleCnt="0">
        <dgm:presLayoutVars>
          <dgm:hierBranch val="init"/>
        </dgm:presLayoutVars>
      </dgm:prSet>
      <dgm:spPr/>
    </dgm:pt>
    <dgm:pt modelId="{D7D35FD8-0DFF-4FD0-996D-DF4D014F90BB}" type="pres">
      <dgm:prSet presAssocID="{EBEB55F0-2330-4F27-AC40-555B7DE3D472}" presName="rootComposite1" presStyleCnt="0"/>
      <dgm:spPr/>
    </dgm:pt>
    <dgm:pt modelId="{E7BF67C2-61B8-43A4-8923-177B0F100F65}" type="pres">
      <dgm:prSet presAssocID="{EBEB55F0-2330-4F27-AC40-555B7DE3D472}" presName="rootText1" presStyleLbl="node0" presStyleIdx="0" presStyleCnt="1" custScaleX="323845" custScaleY="96231">
        <dgm:presLayoutVars>
          <dgm:chPref val="3"/>
        </dgm:presLayoutVars>
      </dgm:prSet>
      <dgm:spPr/>
    </dgm:pt>
    <dgm:pt modelId="{BE947D76-992C-45FE-BA1F-5809D5C03C5A}" type="pres">
      <dgm:prSet presAssocID="{EBEB55F0-2330-4F27-AC40-555B7DE3D472}" presName="rootConnector1" presStyleLbl="node1" presStyleIdx="0" presStyleCnt="0"/>
      <dgm:spPr/>
    </dgm:pt>
    <dgm:pt modelId="{D76451E0-8809-415F-BF7D-74A89BA2617F}" type="pres">
      <dgm:prSet presAssocID="{EBEB55F0-2330-4F27-AC40-555B7DE3D472}" presName="hierChild2" presStyleCnt="0"/>
      <dgm:spPr/>
    </dgm:pt>
    <dgm:pt modelId="{32088075-9666-4E00-9041-AA476C412AB8}" type="pres">
      <dgm:prSet presAssocID="{0D4E2704-3C50-4694-BBD2-961297E917C1}" presName="Name37" presStyleLbl="parChTrans1D2" presStyleIdx="0" presStyleCnt="2"/>
      <dgm:spPr/>
    </dgm:pt>
    <dgm:pt modelId="{2A3F6A06-8B94-4D9C-8091-B53F8BA999FE}" type="pres">
      <dgm:prSet presAssocID="{8B69F085-60A6-4FB0-B2B7-B7FD32DC2459}" presName="hierRoot2" presStyleCnt="0">
        <dgm:presLayoutVars>
          <dgm:hierBranch val="init"/>
        </dgm:presLayoutVars>
      </dgm:prSet>
      <dgm:spPr/>
    </dgm:pt>
    <dgm:pt modelId="{D3D10880-3858-4F8D-9FC6-85190766D8F7}" type="pres">
      <dgm:prSet presAssocID="{8B69F085-60A6-4FB0-B2B7-B7FD32DC2459}" presName="rootComposite" presStyleCnt="0"/>
      <dgm:spPr/>
    </dgm:pt>
    <dgm:pt modelId="{D6B3DD3F-9D83-48E6-B69B-414AF15A0444}" type="pres">
      <dgm:prSet presAssocID="{8B69F085-60A6-4FB0-B2B7-B7FD32DC2459}" presName="rootText" presStyleLbl="node2" presStyleIdx="0" presStyleCnt="2" custScaleX="186513">
        <dgm:presLayoutVars>
          <dgm:chPref val="3"/>
        </dgm:presLayoutVars>
      </dgm:prSet>
      <dgm:spPr/>
    </dgm:pt>
    <dgm:pt modelId="{A142E403-8749-4CF8-A974-3661523FF94C}" type="pres">
      <dgm:prSet presAssocID="{8B69F085-60A6-4FB0-B2B7-B7FD32DC2459}" presName="rootConnector" presStyleLbl="node2" presStyleIdx="0" presStyleCnt="2"/>
      <dgm:spPr/>
    </dgm:pt>
    <dgm:pt modelId="{79F71909-F00D-4EC8-B945-63EC4148EDE0}" type="pres">
      <dgm:prSet presAssocID="{8B69F085-60A6-4FB0-B2B7-B7FD32DC2459}" presName="hierChild4" presStyleCnt="0"/>
      <dgm:spPr/>
    </dgm:pt>
    <dgm:pt modelId="{E7DC3428-8DBE-417A-BA80-891595EE3DEF}" type="pres">
      <dgm:prSet presAssocID="{8B69F085-60A6-4FB0-B2B7-B7FD32DC2459}" presName="hierChild5" presStyleCnt="0"/>
      <dgm:spPr/>
    </dgm:pt>
    <dgm:pt modelId="{51BD254F-2543-4D89-816C-CC932FA6560F}" type="pres">
      <dgm:prSet presAssocID="{D3D930F2-D6E6-4BA2-8160-6787492E84C2}" presName="Name37" presStyleLbl="parChTrans1D2" presStyleIdx="1" presStyleCnt="2"/>
      <dgm:spPr/>
    </dgm:pt>
    <dgm:pt modelId="{226E3BF3-2E89-4746-BBB5-886CA52E1191}" type="pres">
      <dgm:prSet presAssocID="{1CD305EE-CB62-4614-8EFB-A6957DD9E7A7}" presName="hierRoot2" presStyleCnt="0">
        <dgm:presLayoutVars>
          <dgm:hierBranch val="init"/>
        </dgm:presLayoutVars>
      </dgm:prSet>
      <dgm:spPr/>
    </dgm:pt>
    <dgm:pt modelId="{38624F25-5672-4336-8366-118EAC24BA6F}" type="pres">
      <dgm:prSet presAssocID="{1CD305EE-CB62-4614-8EFB-A6957DD9E7A7}" presName="rootComposite" presStyleCnt="0"/>
      <dgm:spPr/>
    </dgm:pt>
    <dgm:pt modelId="{50F08C57-18DA-4864-B08A-285BCE897758}" type="pres">
      <dgm:prSet presAssocID="{1CD305EE-CB62-4614-8EFB-A6957DD9E7A7}" presName="rootText" presStyleLbl="node2" presStyleIdx="1" presStyleCnt="2" custScaleX="247936">
        <dgm:presLayoutVars>
          <dgm:chPref val="3"/>
        </dgm:presLayoutVars>
      </dgm:prSet>
      <dgm:spPr/>
    </dgm:pt>
    <dgm:pt modelId="{4E117301-A85B-4777-A460-82A1B6B8BC6C}" type="pres">
      <dgm:prSet presAssocID="{1CD305EE-CB62-4614-8EFB-A6957DD9E7A7}" presName="rootConnector" presStyleLbl="node2" presStyleIdx="1" presStyleCnt="2"/>
      <dgm:spPr/>
    </dgm:pt>
    <dgm:pt modelId="{216B7E5B-4441-4010-909A-B2B78E1276E8}" type="pres">
      <dgm:prSet presAssocID="{1CD305EE-CB62-4614-8EFB-A6957DD9E7A7}" presName="hierChild4" presStyleCnt="0"/>
      <dgm:spPr/>
    </dgm:pt>
    <dgm:pt modelId="{0FC726C9-E183-47D2-ACD9-6E185F43423E}" type="pres">
      <dgm:prSet presAssocID="{1CD305EE-CB62-4614-8EFB-A6957DD9E7A7}" presName="hierChild5" presStyleCnt="0"/>
      <dgm:spPr/>
    </dgm:pt>
    <dgm:pt modelId="{468180A3-41B0-4F68-A881-D4B8915A2190}" type="pres">
      <dgm:prSet presAssocID="{EBEB55F0-2330-4F27-AC40-555B7DE3D472}" presName="hierChild3" presStyleCnt="0"/>
      <dgm:spPr/>
    </dgm:pt>
  </dgm:ptLst>
  <dgm:cxnLst>
    <dgm:cxn modelId="{3BFEE914-8175-4519-98A0-AB149ED6D427}" type="presOf" srcId="{0D4E2704-3C50-4694-BBD2-961297E917C1}" destId="{32088075-9666-4E00-9041-AA476C412AB8}" srcOrd="0" destOrd="0" presId="urn:microsoft.com/office/officeart/2005/8/layout/orgChart1"/>
    <dgm:cxn modelId="{00598822-0367-47E3-AA59-2D1B8B85736F}" type="presOf" srcId="{1A2A612F-C8AD-4989-A625-BE0D0B33C6E8}" destId="{0B035322-DE10-4D76-94B1-804389A177EC}" srcOrd="0" destOrd="0" presId="urn:microsoft.com/office/officeart/2005/8/layout/orgChart1"/>
    <dgm:cxn modelId="{BD7F805E-2541-4DF3-B6FC-19D48DA7F17D}" type="presOf" srcId="{8B69F085-60A6-4FB0-B2B7-B7FD32DC2459}" destId="{D6B3DD3F-9D83-48E6-B69B-414AF15A0444}" srcOrd="0" destOrd="0" presId="urn:microsoft.com/office/officeart/2005/8/layout/orgChart1"/>
    <dgm:cxn modelId="{6240CC5E-F1C9-4187-96A6-174BEC8D78CF}" type="presOf" srcId="{8B69F085-60A6-4FB0-B2B7-B7FD32DC2459}" destId="{A142E403-8749-4CF8-A974-3661523FF94C}" srcOrd="1" destOrd="0" presId="urn:microsoft.com/office/officeart/2005/8/layout/orgChart1"/>
    <dgm:cxn modelId="{8383FD61-AADD-447B-B76D-112D865910A0}" type="presOf" srcId="{1CD305EE-CB62-4614-8EFB-A6957DD9E7A7}" destId="{50F08C57-18DA-4864-B08A-285BCE897758}" srcOrd="0" destOrd="0" presId="urn:microsoft.com/office/officeart/2005/8/layout/orgChart1"/>
    <dgm:cxn modelId="{AD703475-2388-48E7-944A-2B184B9FE457}" srcId="{1A2A612F-C8AD-4989-A625-BE0D0B33C6E8}" destId="{EBEB55F0-2330-4F27-AC40-555B7DE3D472}" srcOrd="0" destOrd="0" parTransId="{69946792-C033-4592-A86E-D0D25A94F1BA}" sibTransId="{020393A2-DCF1-4A9E-B927-B2407842EBC6}"/>
    <dgm:cxn modelId="{270BAC7F-F343-48DA-A9A2-7FD5FF55ADEF}" srcId="{EBEB55F0-2330-4F27-AC40-555B7DE3D472}" destId="{8B69F085-60A6-4FB0-B2B7-B7FD32DC2459}" srcOrd="0" destOrd="0" parTransId="{0D4E2704-3C50-4694-BBD2-961297E917C1}" sibTransId="{9472BDAC-19A4-48C8-97F2-15168110667F}"/>
    <dgm:cxn modelId="{96B90496-A401-4312-A2B1-FAD56026B7DB}" type="presOf" srcId="{EBEB55F0-2330-4F27-AC40-555B7DE3D472}" destId="{E7BF67C2-61B8-43A4-8923-177B0F100F65}" srcOrd="0" destOrd="0" presId="urn:microsoft.com/office/officeart/2005/8/layout/orgChart1"/>
    <dgm:cxn modelId="{AA7379A4-E289-4DDF-A8B5-87037750C941}" type="presOf" srcId="{1CD305EE-CB62-4614-8EFB-A6957DD9E7A7}" destId="{4E117301-A85B-4777-A460-82A1B6B8BC6C}" srcOrd="1" destOrd="0" presId="urn:microsoft.com/office/officeart/2005/8/layout/orgChart1"/>
    <dgm:cxn modelId="{68EB93A8-A154-4B42-941E-569C8B7589FE}" type="presOf" srcId="{D3D930F2-D6E6-4BA2-8160-6787492E84C2}" destId="{51BD254F-2543-4D89-816C-CC932FA6560F}" srcOrd="0" destOrd="0" presId="urn:microsoft.com/office/officeart/2005/8/layout/orgChart1"/>
    <dgm:cxn modelId="{996C49CD-3F34-4819-8D4D-8E2412FE960B}" srcId="{EBEB55F0-2330-4F27-AC40-555B7DE3D472}" destId="{1CD305EE-CB62-4614-8EFB-A6957DD9E7A7}" srcOrd="1" destOrd="0" parTransId="{D3D930F2-D6E6-4BA2-8160-6787492E84C2}" sibTransId="{2B0887F7-73BB-43A4-B0A5-5B932C785E50}"/>
    <dgm:cxn modelId="{705A58EC-C2FC-491F-9EBE-BF318C60EF83}" type="presOf" srcId="{EBEB55F0-2330-4F27-AC40-555B7DE3D472}" destId="{BE947D76-992C-45FE-BA1F-5809D5C03C5A}" srcOrd="1" destOrd="0" presId="urn:microsoft.com/office/officeart/2005/8/layout/orgChart1"/>
    <dgm:cxn modelId="{D5D932BD-D6B5-4AE1-BCFF-3B614AD1335A}" type="presParOf" srcId="{0B035322-DE10-4D76-94B1-804389A177EC}" destId="{AC763CEF-A3AA-4D76-8047-DCC148241921}" srcOrd="0" destOrd="0" presId="urn:microsoft.com/office/officeart/2005/8/layout/orgChart1"/>
    <dgm:cxn modelId="{89EF6A27-DB15-4A36-92CF-02312B411D87}" type="presParOf" srcId="{AC763CEF-A3AA-4D76-8047-DCC148241921}" destId="{D7D35FD8-0DFF-4FD0-996D-DF4D014F90BB}" srcOrd="0" destOrd="0" presId="urn:microsoft.com/office/officeart/2005/8/layout/orgChart1"/>
    <dgm:cxn modelId="{4B246287-4B14-4893-8C32-4FDC0860C5B0}" type="presParOf" srcId="{D7D35FD8-0DFF-4FD0-996D-DF4D014F90BB}" destId="{E7BF67C2-61B8-43A4-8923-177B0F100F65}" srcOrd="0" destOrd="0" presId="urn:microsoft.com/office/officeart/2005/8/layout/orgChart1"/>
    <dgm:cxn modelId="{2A2333F5-DAF1-4905-BE82-F403B730677C}" type="presParOf" srcId="{D7D35FD8-0DFF-4FD0-996D-DF4D014F90BB}" destId="{BE947D76-992C-45FE-BA1F-5809D5C03C5A}" srcOrd="1" destOrd="0" presId="urn:microsoft.com/office/officeart/2005/8/layout/orgChart1"/>
    <dgm:cxn modelId="{C08442AE-BFA0-4185-9F8D-BCF25B9D622D}" type="presParOf" srcId="{AC763CEF-A3AA-4D76-8047-DCC148241921}" destId="{D76451E0-8809-415F-BF7D-74A89BA2617F}" srcOrd="1" destOrd="0" presId="urn:microsoft.com/office/officeart/2005/8/layout/orgChart1"/>
    <dgm:cxn modelId="{F8FC6DB8-620E-4323-BF1E-757CE0031E76}" type="presParOf" srcId="{D76451E0-8809-415F-BF7D-74A89BA2617F}" destId="{32088075-9666-4E00-9041-AA476C412AB8}" srcOrd="0" destOrd="0" presId="urn:microsoft.com/office/officeart/2005/8/layout/orgChart1"/>
    <dgm:cxn modelId="{9DB3D2D9-6EDF-425F-9A4E-7D09B20226EF}" type="presParOf" srcId="{D76451E0-8809-415F-BF7D-74A89BA2617F}" destId="{2A3F6A06-8B94-4D9C-8091-B53F8BA999FE}" srcOrd="1" destOrd="0" presId="urn:microsoft.com/office/officeart/2005/8/layout/orgChart1"/>
    <dgm:cxn modelId="{A7E24904-73F0-4082-B548-8B00A2AAAB89}" type="presParOf" srcId="{2A3F6A06-8B94-4D9C-8091-B53F8BA999FE}" destId="{D3D10880-3858-4F8D-9FC6-85190766D8F7}" srcOrd="0" destOrd="0" presId="urn:microsoft.com/office/officeart/2005/8/layout/orgChart1"/>
    <dgm:cxn modelId="{A786E171-A750-46D4-8362-2BC51412C9E3}" type="presParOf" srcId="{D3D10880-3858-4F8D-9FC6-85190766D8F7}" destId="{D6B3DD3F-9D83-48E6-B69B-414AF15A0444}" srcOrd="0" destOrd="0" presId="urn:microsoft.com/office/officeart/2005/8/layout/orgChart1"/>
    <dgm:cxn modelId="{91050940-084A-415C-A943-6A69C1942C07}" type="presParOf" srcId="{D3D10880-3858-4F8D-9FC6-85190766D8F7}" destId="{A142E403-8749-4CF8-A974-3661523FF94C}" srcOrd="1" destOrd="0" presId="urn:microsoft.com/office/officeart/2005/8/layout/orgChart1"/>
    <dgm:cxn modelId="{98F5FAAA-0AB3-4E70-B670-82B0EF4EB4DD}" type="presParOf" srcId="{2A3F6A06-8B94-4D9C-8091-B53F8BA999FE}" destId="{79F71909-F00D-4EC8-B945-63EC4148EDE0}" srcOrd="1" destOrd="0" presId="urn:microsoft.com/office/officeart/2005/8/layout/orgChart1"/>
    <dgm:cxn modelId="{C1D8D4A1-DE31-4548-9659-DD894D63D4EE}" type="presParOf" srcId="{2A3F6A06-8B94-4D9C-8091-B53F8BA999FE}" destId="{E7DC3428-8DBE-417A-BA80-891595EE3DEF}" srcOrd="2" destOrd="0" presId="urn:microsoft.com/office/officeart/2005/8/layout/orgChart1"/>
    <dgm:cxn modelId="{82513EAE-412E-4376-B186-7C75BFAA7479}" type="presParOf" srcId="{D76451E0-8809-415F-BF7D-74A89BA2617F}" destId="{51BD254F-2543-4D89-816C-CC932FA6560F}" srcOrd="2" destOrd="0" presId="urn:microsoft.com/office/officeart/2005/8/layout/orgChart1"/>
    <dgm:cxn modelId="{D0A35ECD-9E0A-4024-9007-B4180DEAE177}" type="presParOf" srcId="{D76451E0-8809-415F-BF7D-74A89BA2617F}" destId="{226E3BF3-2E89-4746-BBB5-886CA52E1191}" srcOrd="3" destOrd="0" presId="urn:microsoft.com/office/officeart/2005/8/layout/orgChart1"/>
    <dgm:cxn modelId="{9EA181BD-69D3-495D-A3C7-D770FF1BE506}" type="presParOf" srcId="{226E3BF3-2E89-4746-BBB5-886CA52E1191}" destId="{38624F25-5672-4336-8366-118EAC24BA6F}" srcOrd="0" destOrd="0" presId="urn:microsoft.com/office/officeart/2005/8/layout/orgChart1"/>
    <dgm:cxn modelId="{10252D0C-9791-41B2-8955-E14D648227B4}" type="presParOf" srcId="{38624F25-5672-4336-8366-118EAC24BA6F}" destId="{50F08C57-18DA-4864-B08A-285BCE897758}" srcOrd="0" destOrd="0" presId="urn:microsoft.com/office/officeart/2005/8/layout/orgChart1"/>
    <dgm:cxn modelId="{ACB45F3E-A48C-4547-8E5B-377730A48C82}" type="presParOf" srcId="{38624F25-5672-4336-8366-118EAC24BA6F}" destId="{4E117301-A85B-4777-A460-82A1B6B8BC6C}" srcOrd="1" destOrd="0" presId="urn:microsoft.com/office/officeart/2005/8/layout/orgChart1"/>
    <dgm:cxn modelId="{DBB6B2DE-771F-46E7-95BA-79EF2F7162A1}" type="presParOf" srcId="{226E3BF3-2E89-4746-BBB5-886CA52E1191}" destId="{216B7E5B-4441-4010-909A-B2B78E1276E8}" srcOrd="1" destOrd="0" presId="urn:microsoft.com/office/officeart/2005/8/layout/orgChart1"/>
    <dgm:cxn modelId="{7B2B4AAB-78BA-46F8-B7CD-3593BCFD1381}" type="presParOf" srcId="{226E3BF3-2E89-4746-BBB5-886CA52E1191}" destId="{0FC726C9-E183-47D2-ACD9-6E185F43423E}" srcOrd="2" destOrd="0" presId="urn:microsoft.com/office/officeart/2005/8/layout/orgChart1"/>
    <dgm:cxn modelId="{C7EBE646-9900-4476-B3EB-45C1C47269C1}" type="presParOf" srcId="{AC763CEF-A3AA-4D76-8047-DCC148241921}" destId="{468180A3-41B0-4F68-A881-D4B8915A21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D254F-2543-4D89-816C-CC932FA6560F}">
      <dsp:nvSpPr>
        <dsp:cNvPr id="0" name=""/>
        <dsp:cNvSpPr/>
      </dsp:nvSpPr>
      <dsp:spPr>
        <a:xfrm>
          <a:off x="3999073" y="1589098"/>
          <a:ext cx="1820889" cy="368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271"/>
              </a:lnTo>
              <a:lnTo>
                <a:pt x="1820889" y="184271"/>
              </a:lnTo>
              <a:lnTo>
                <a:pt x="1820889" y="36854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88075-9666-4E00-9041-AA476C412AB8}">
      <dsp:nvSpPr>
        <dsp:cNvPr id="0" name=""/>
        <dsp:cNvSpPr/>
      </dsp:nvSpPr>
      <dsp:spPr>
        <a:xfrm>
          <a:off x="1639207" y="1589098"/>
          <a:ext cx="2359865" cy="368542"/>
        </a:xfrm>
        <a:custGeom>
          <a:avLst/>
          <a:gdLst/>
          <a:ahLst/>
          <a:cxnLst/>
          <a:rect l="0" t="0" r="0" b="0"/>
          <a:pathLst>
            <a:path>
              <a:moveTo>
                <a:pt x="2359865" y="0"/>
              </a:moveTo>
              <a:lnTo>
                <a:pt x="2359865" y="184271"/>
              </a:lnTo>
              <a:lnTo>
                <a:pt x="0" y="184271"/>
              </a:lnTo>
              <a:lnTo>
                <a:pt x="0" y="36854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F67C2-61B8-43A4-8923-177B0F100F65}">
      <dsp:nvSpPr>
        <dsp:cNvPr id="0" name=""/>
        <dsp:cNvSpPr/>
      </dsp:nvSpPr>
      <dsp:spPr>
        <a:xfrm>
          <a:off x="1157391" y="744688"/>
          <a:ext cx="5683364" cy="8444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000" b="1" kern="1200" dirty="0"/>
            <a:t>การกีฬาแห่งประเทศไทย</a:t>
          </a:r>
        </a:p>
      </dsp:txBody>
      <dsp:txXfrm>
        <a:off x="1157391" y="744688"/>
        <a:ext cx="5683364" cy="844409"/>
      </dsp:txXfrm>
    </dsp:sp>
    <dsp:sp modelId="{D6B3DD3F-9D83-48E6-B69B-414AF15A0444}">
      <dsp:nvSpPr>
        <dsp:cNvPr id="0" name=""/>
        <dsp:cNvSpPr/>
      </dsp:nvSpPr>
      <dsp:spPr>
        <a:xfrm>
          <a:off x="2589" y="1957641"/>
          <a:ext cx="3273236" cy="8774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000" b="1" kern="1200" dirty="0"/>
            <a:t>สมาคมกีฬาจังหวัด</a:t>
          </a:r>
        </a:p>
      </dsp:txBody>
      <dsp:txXfrm>
        <a:off x="2589" y="1957641"/>
        <a:ext cx="3273236" cy="877482"/>
      </dsp:txXfrm>
    </dsp:sp>
    <dsp:sp modelId="{50F08C57-18DA-4864-B08A-285BCE897758}">
      <dsp:nvSpPr>
        <dsp:cNvPr id="0" name=""/>
        <dsp:cNvSpPr/>
      </dsp:nvSpPr>
      <dsp:spPr>
        <a:xfrm>
          <a:off x="3644368" y="1957641"/>
          <a:ext cx="4351188" cy="8774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000" b="1" kern="1200" dirty="0"/>
            <a:t>สมาคมกีฬาแห่งประเทศไทย</a:t>
          </a:r>
        </a:p>
      </dsp:txBody>
      <dsp:txXfrm>
        <a:off x="3644368" y="1957641"/>
        <a:ext cx="4351188" cy="877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7AAE9-7CAD-4A10-B055-49847B7C1530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500EF-34F0-4F6C-A385-471825D02C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2847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500EF-34F0-4F6C-A385-471825D02C5F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249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500EF-34F0-4F6C-A385-471825D02C5F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988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11A14D2-8EC4-42F9-92D1-1A78CD8B06BD}" type="datetimeFigureOut">
              <a:rPr lang="th-TH" smtClean="0"/>
              <a:t>19/12/64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C4312F0-8CDD-4007-96EA-C8334912DE65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gi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gif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Relationship Id="rId14" Type="http://schemas.openxmlformats.org/officeDocument/2006/relationships/image" Target="../media/image113.gi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MBF</a:t>
            </a:r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5686</a:t>
            </a:r>
            <a:b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Professional Football management</a:t>
            </a:r>
            <a:endParaRPr lang="th-TH" sz="4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Dr.Archavit</a:t>
            </a:r>
            <a:r>
              <a:rPr lang="en-US" dirty="0"/>
              <a:t> </a:t>
            </a:r>
            <a:r>
              <a:rPr lang="en-US" dirty="0" err="1"/>
              <a:t>Choengklinchan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1792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8B46-0F0E-43EF-974E-FD91D4F3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military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AA4CB-1FA6-47CE-8DF9-911C78616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32" b="1"/>
          <a:stretch/>
        </p:blipFill>
        <p:spPr>
          <a:xfrm>
            <a:off x="150923" y="1052736"/>
            <a:ext cx="884215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9C37-78C1-4B2A-AC2F-9AF55D00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Pre-scientific management period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A9AD-226B-49B6-9759-8CEC9B0C9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3579849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การถือกำเนิดของการปฏิวัติอุตสาหกรรมในช่วงกลางศตวรรษที่ 18 มีผลกระทบต่อการจัดการ การปฏิวัติอุตสาหกรรมทำให้เกิดการเปลี่ยนแปลงอย่างสมบูรณ์ในวิธีการผลิต เครื่องมือและอุปกรณ์ การจัดแรงงาน และวิธีการเพิ่มทุน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D8E9D-EEA7-4E47-B216-9C6FB670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92" y="2492896"/>
            <a:ext cx="5601816" cy="42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39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9C37-78C1-4B2A-AC2F-9AF55D00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Pre-scientific management period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A9AD-226B-49B6-9759-8CEC9B0C9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744"/>
            <a:ext cx="8964488" cy="3960440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ลูกจ้างไปทำงานแทนการรับจ้าง ดังนั้นระบบโรงงานดังที่ทราบกันในปัจจุบันจึงกลายเป็นลักษณะเด่นของเศรษฐกิจ ภายใต้ระบบนี้ ที่ดินและอาคาร แรงงานจ้าง และทุนมีให้สำหรับผู้ประกอบการ ซึ่งมุ่งมั่นที่จะรวมปัจจัยเหล่านี้ในการบรรลุผลสำเร็จอย่างมีประสิทธิภาพของเป้าหมายเฉพาะ ในทางกลับกัน การเปลี่ยนแปลงทั้งหมดนี้ทำให้เกิดการเปลี่ยนแปลงในด้านการจัดการ แนวคิดการจัดการแบบดั้งเดิม แบบธรรมดาหรือตามจารีตประเพณีค่อยๆ ละทิ้งไป และการจัดการต้องตั้งอยู่บนหลักการทางวิทยาศาสตร์ ในคำพูดของ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L.F. </a:t>
            </a:r>
            <a:r>
              <a:rPr lang="en-US" sz="2400" b="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Urwick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"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การจัดการสมัยใหม่ได้เปิดสาขาใหม่ของความรู้ของมนุษย์ จักรวาลแห่งวาทกรรมที่สดใหม่" ในช่วงหลังการปฏิวัติอุตสาหกรรม ผู้บุกเบิกบางคนพยายามท้าทายคุณลักษณะดั้งเดิมของการจัดการโดยแนะนำแนวคิดใหม่และลักษณะของการจัดการโดยแนะนำแนวคิดและแนวทางใหม่ๆ ผู้มีส่วนร่วมที่โดดเด่นของช่วงเวลานี้คือ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8428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5785-8A04-4F75-9D1A-EE1FF57E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Professor Charles Babbage (UK 1729 -1871)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CCEB7-9659-4BB9-BC13-CB26A1327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32" y="1100628"/>
            <a:ext cx="5884536" cy="4200580"/>
          </a:xfrm>
        </p:spPr>
        <p:txBody>
          <a:bodyPr>
            <a:normAutofit/>
          </a:bodyPr>
          <a:lstStyle/>
          <a:p>
            <a:pPr algn="thaiDist"/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เขาเป็นศาสตราจารย์วิชาคณิตศาสตร์ที่มหาวิทยาลัยเคมบริดจ์ </a:t>
            </a:r>
            <a:r>
              <a:rPr lang="en-US" sz="2400" b="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Prof.Babbage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พบว่าผู้ผลิตใช้วิทยาศาสตร์และคณิตศาสตร์เพียงเล็กน้อย และพวกเขา (ผู้ผลิต) อาศัยความคิดเห็นแทนการสืบสวนและความรู้ที่ถูกต้อง เขารู้สึกว่าวิธีการของวิทยาศาสตร์และคณิตศาสตร์สามารถนำไปใช้กับการแก้ปัญหาของวิธีการแทนที่งานเดาสำหรับการแก้ปัญหาทางธุรกิจ เขาสนับสนุนการใช้การสังเกต การวัดผล และความรู้ที่แม่นยำสำหรับการตัดสินใจทางธุรกิจอย่างถูกต้อง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4A47949-2308-47A4-BDA9-9EB82131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43" y="958320"/>
            <a:ext cx="2731066" cy="38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50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FCDC-A79A-4153-81F0-D0D8F483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James Watt Junior (UK 1796 - 1848)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10DCF-7438-45CD-91C3-A363E31D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58" y="1100628"/>
            <a:ext cx="6197934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มีส่วนช่วยในการพัฒนาความคิดของผู้บริหารโดยปฏิบัติตามเทคนิคการจัดการบางอย่าง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เขาเรียกร้องให้ผู้บริหารขององค์กร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อยู่บนพื้นฐานของข้อมูลที่ถูกต้อง ที่ได้รับจากการตรวจสอบอย่างเข้มงวด ความปรารถนาในการค้นหาจำนวนครั้งที่การดำเนินการแต่ละครั้งซ้ำ ในแต่ละชั่วโมง การแบ่งงานออกเป็นความพยายามทางจิตใจและร่างกาย การกำหนดที่แม่นยำ ค่าใช้จ่ายสำหรับทุกขั้นตอน และการจ่ายโบนัสให้กับคนงานตามสัดส่วนของประสิทธิภาพและความสำเร็จขององค์กร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098" name="Picture 2" descr="James Watt - Alchetron, The Free Social Encyclopedia">
            <a:extLst>
              <a:ext uri="{FF2B5EF4-FFF2-40B4-BE49-F238E27FC236}">
                <a16:creationId xmlns:a16="http://schemas.microsoft.com/office/drawing/2014/main" id="{DE693DDA-B460-438E-9798-9E70F22A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56" y="97535"/>
            <a:ext cx="244948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85D35-6644-4909-BF13-E883705C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257" y="3218582"/>
            <a:ext cx="2449485" cy="29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87A3-195F-4BB4-BCA2-801C96B9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Robert Owens (UK 1771 - 1858)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9653-37CF-48DF-8B46-471F8588A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6232808" cy="4632628"/>
          </a:xfrm>
        </p:spPr>
        <p:txBody>
          <a:bodyPr>
            <a:normAutofit/>
          </a:bodyPr>
          <a:lstStyle/>
          <a:p>
            <a:pPr algn="thaiDist"/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ผู้สนับสนุนขบวนการสหกรณ์และสหภาพแรงงานในอังกฤษ เน้นย้ำการยอมรับองค์ประกอบมนุษย์ในอุตสาหกรรม เขาเชื่อมั่นว่าผลงานของคนงานในอุตสาหกรรมได้รับอิทธิพลจากสภาพการทำงานและการปฏิบัติต่อคนงาน เขาแนะนำแนวคิดใหม่เกี่ยวกับมนุษยสัมพันธ์ - ชั่วโมงการทำงานที่สั้นลง สิ่งอำนวยความสะดวกในที่พักอาศัย การฝึกอบรมคนงานด้านสุขอนามัย การศึกษาของบุตรหลาน การจัดหาโรงอาหาร ฯลฯ โรเบิร์ต โอเว่น จัดการกลุ่มโรงงานทอผ้าในลานาร์ค สกอตแลนด์ ซึ่งเขาใช้ความคิดของเขา ของมนุษยสัมพันธ์ แม้ว่าแนวทางของเขาจะเป็นแบบบิดามารดา แต่เขาก็ได้รับการยกย่องว่าเป็นบิดาแห่งการบริหารงานบุคคล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69B05-09E7-4D2F-8BE8-45613DEFB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325970"/>
            <a:ext cx="239760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1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A1EF-8441-4C2D-A381-5ACC7430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Henry Robinson Towne (USA 1844 -1924)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7EB42-9A9E-4BDD-84EA-91F852B7E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00628"/>
            <a:ext cx="6192688" cy="3579849"/>
          </a:xfrm>
        </p:spPr>
        <p:txBody>
          <a:bodyPr>
            <a:normAutofit/>
          </a:bodyPr>
          <a:lstStyle/>
          <a:p>
            <a:pPr algn="thaiDist"/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เอช.อาร์.ทาวน์เป็นประธานของบริษัทผู้ผลิตกุญแจที่มีชื่อเสียง "เยล แอนด์ ทาวน์" เขาเรียกร้องให้มีการรวมวิศวกรและนักเศรษฐศาสตร์เป็นผู้จัดการอุตสาหกรรม การรวมกันของคุณสมบัตินี้ ร่วมกับทักษะบางอย่างในฐานะนักบัญชี มีความสำคัญต่อการจัดการที่ประสบความสำเร็จของคนงานในโรงงานอุตสาหกรรม เขาชอบการแลกเปลี่ยนประสบการณ์ระหว่างผู้จัดการอย่างเป็นระบบ และร้องขอให้มีความพยายามอย่างเป็นระบบในการรวบรวมเงินทุนมหาศาลจากความรู้ที่สั่งสมมาในศิลปะของการจัดการเวิร์กช็อป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75AD3-522A-427A-AD77-2580388DD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3" r="16895"/>
          <a:stretch/>
        </p:blipFill>
        <p:spPr>
          <a:xfrm>
            <a:off x="6516216" y="1100628"/>
            <a:ext cx="2448272" cy="279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20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67436-21D5-472B-B541-CF056EFA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Seebohm Rowntree (UK 1871- 1954)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E3DF-319E-494D-AFB2-2BBE5192C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11" y="1100628"/>
            <a:ext cx="6493321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Rowntree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ร้างความคิดเห็นของประชาชนเกี่ยวกับความจำเป็นของโครงการสวัสดิการแรงงานและการปรับปรุงความสัมพันธ์ทางอุตสาหกรรม สมาคมสวัสดิภาพอุตสาหกรรม กลุ่มวิจัยด้านการจัดการ และการประชุมบรรยายที่ออกซ์ฟอร์ดในสหราชอาณาจักร สืบเนื่องมาจากต้นกำเนิดและความก้าวหน้าของพวกเขาต่อความสนใจและความกระตือรือร้นของ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Rowntree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5F2AB-94DE-48BC-9492-824F729D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340768"/>
            <a:ext cx="20288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00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D3F0EC-6DEC-481C-8D24-7266794CA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Classical Theory</a:t>
            </a:r>
            <a:endParaRPr lang="en-US" sz="5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051B2B8-2964-4970-8106-954EC2D28E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0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1D9-529E-4478-B29C-BEE940A2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Classical Theory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6E91-21AD-41AB-B3CD-1D5E65230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0628"/>
            <a:ext cx="8928992" cy="4848652"/>
          </a:xfrm>
        </p:spPr>
        <p:txBody>
          <a:bodyPr>
            <a:normAutofit/>
          </a:bodyPr>
          <a:lstStyle/>
          <a:p>
            <a:pPr algn="thaiDist"/>
            <a:r>
              <a:rPr lang="en-US" sz="28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การเริ่มต้นที่แท้จริงของวิทยาศาสตร์การจัดการไม่ได้เกิดขึ้นจนกระทั่งทศวรรษสุดท้ายของศตวรรษที่ 19 ในช่วงเวลานี้ เหล่าผู้แข็งแกร่งอย่าง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F.W. Taylor, H.L. Gantt, Emerson, Frank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Lillian </a:t>
            </a:r>
            <a:r>
              <a:rPr lang="en-US" sz="2400" b="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Gilberth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เป็นต้น ได้วางรากฐานของการจัดการ ซึ่งต่อมาเรียกว่าการจัดการทางวิทยาศาสตร์ ยุคในประวัติศาสตร์ของการจัดการนี้จะถูกจดจำในฐานะยุคที่วิธีการจัดการแบบเดิมๆ ถูกท้าทาย ประสบการณ์การจัดการในอดีตได้รับการจัดระบบทางวิทยาศาสตร์ และหลักการของการจัดการได้รับการกลั่นกรองและเผยแพร่ การมีส่วนร่วมของผู้บุกเบิกในยุคนี้ส่งผลกระทบอย่างลึกซึ้งในการเพิ่มพูนความรู้ด้านการจัดการและเสริมคุณค่าหลักการบริหาร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FW Taylor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Henry Fayol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มักถูกมองว่าเป็นผู้ก่อตั้งการจัดการทางวิทยาศาสตร์และการจัดการด้านการบริหาร และทั้งคู่เป็นพื้นฐานสำหรับวิทยาศาสตร์และศิลปะการจัดการ</a:t>
            </a:r>
            <a:endParaRPr lang="en-US" sz="28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173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0270" y="1622082"/>
            <a:ext cx="5970033" cy="1207509"/>
          </a:xfrm>
        </p:spPr>
        <p:txBody>
          <a:bodyPr/>
          <a:lstStyle/>
          <a:p>
            <a:r>
              <a:rPr lang="en-US" sz="5400" b="1" i="0" dirty="0">
                <a:solidFill>
                  <a:srgbClr val="333333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Evolution of Management Concept</a:t>
            </a:r>
            <a:endParaRPr lang="th-TH" sz="6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022209" y="2282021"/>
            <a:ext cx="7389562" cy="496504"/>
          </a:xfrm>
        </p:spPr>
        <p:txBody>
          <a:bodyPr>
            <a:no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บทที่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วิวัฒนาการของแนวคิดการจัดการองค์กร</a:t>
            </a:r>
            <a:endParaRPr lang="th-TH" sz="2800" b="1" dirty="0"/>
          </a:p>
        </p:txBody>
      </p:sp>
    </p:spTree>
    <p:extLst>
      <p:ext uri="{BB962C8B-B14F-4D97-AF65-F5344CB8AC3E}">
        <p14:creationId xmlns:p14="http://schemas.microsoft.com/office/powerpoint/2010/main" val="1607147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07E9-F5CF-437B-81B4-DFB1626F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760"/>
            <a:ext cx="8069520" cy="548640"/>
          </a:xfrm>
        </p:spPr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Features of Management in the Classical Period: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6E3-7BD3-40DE-B07C-CF7FF625A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00628"/>
            <a:ext cx="8280920" cy="3579849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มีความเกี่ยวข้องอย่างใกล้ชิดกับการปฏิวัติอุตสาหกรรมและการเติบโตขององค์กรขนาดใหญ่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ทฤษฎีการจัดระเบียบและการจัดการแบบคลาสสิกมีพื้นฐานมาจากการมีส่วนร่วมจากแหล่งต่างๆ ได้แก่ การจัดการทางวิทยาศาสตร์ ทฤษฎีการบริหารการบริหาร แบบจำลองระบบราชการ เศรษฐศาสตร์จุลภาคและการบริหารรัฐกิจ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แนวคิดของการจัดการมุ่งเน้นไปที่การแบ่งเนื้อหางานของแรงงาน การกำหนดมาตรฐาน การทำให้เข้าใจง่าย และความเชี่ยวชาญเฉพาะด้าน และแนวทางทางวิทยาศาสตร์ที่มีต่อองค์กร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548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D79F-4BC4-4D8D-B275-E16639A2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Taylor's Scientific Management </a:t>
            </a:r>
            <a:b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(Frederick Winslow Taylor USA 1856-1915)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CEFE5-B803-4328-8961-D7203CD45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776"/>
            <a:ext cx="6156175" cy="3912548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เริ่มต้นเป็นช่างเครื่องฝึกหัดในฟิลาเดลเฟีย สหรัฐอเมริกา เขาลุกขึ้นมาเป็นหัวหน้าวิศวกรที่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Midvale Engineering Works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และต่อมาได้ทำงานที่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Bethlehem Works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ซึ่งเขาได้ทดลองกับความคิดของเขาและมีส่วนสนับสนุนทฤษฎีการจัดการที่เขาเป็นที่รู้จักเป็นอย่างดี เทย์เลอร์ เป็นที่รู้จักกันดีในฐานะผู้ก่อตั้งการจัดการทางวิทยาศาสตร์เป็นคนแรกที่ตระหนักและเน้นย้ำถึงความจำเป็นในการใช้แนวทางทางวิทยาศาสตร์ในการจัดการองค์กร เขาพยายามวินิจฉัยสาเหตุของประสิทธิภาพต่ำในอุตสาหกรรม และได้ข้อสรุปว่าของเสียและความไร้ประสิทธิภาพส่วนใหญ่เกิดจากการขาดระเบียบและระบบในวิธีการจัดกา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3ABE7-C35D-4430-BF04-6DB6DF203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96"/>
          <a:stretch/>
        </p:blipFill>
        <p:spPr>
          <a:xfrm>
            <a:off x="6156175" y="1412776"/>
            <a:ext cx="2839275" cy="35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5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D79F-4BC4-4D8D-B275-E16639A2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Taylor's Scientific Management </a:t>
            </a:r>
            <a:b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(Frederick Winslow Taylor USA 1856-1915)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CEFE5-B803-4328-8961-D7203CD45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30" y="1628800"/>
            <a:ext cx="8172400" cy="3912548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ดังนั้นเขาจึงแนะนำว่าผู้ที่รับผิดชอบด้านการจัดการควรใช้แนวทางทางวิทยาศาสตร์ในการทำงาน และใช้ "วิธีการทางวิทยาศาสตร์" เพื่อให้เกิดประสิทธิภาพที่สูงขึ้น วิธีการทางวิทยาศาสตร์ประกอบด้วย</a:t>
            </a: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การสังเกต</a:t>
            </a: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การวัด</a:t>
            </a: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การทดลองและ</a:t>
            </a: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การอนุมาน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0313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D79F-4BC4-4D8D-B275-E16639A2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Taylor's Scientific Management </a:t>
            </a:r>
            <a:b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(Frederick Winslow Taylor USA 1856-1915)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CEFE5-B803-4328-8961-D7203CD45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67" y="1340768"/>
            <a:ext cx="8838726" cy="3912548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เขาสนับสนุนการวางแผนงานอย่างละเอียดโดยฝ่ายบริหาร และเน้นย้ำถึงความจำเป็นในการทำความเข้าใจและความร่วมมือที่สมบูรณ์แบบระหว่างฝ่ายบริหารและพนักงานทั้งเพื่อเพิ่มผลกำไรและการใช้การสืบสวนทางวิทยาศาสตร์และความรู้ในงานอุตสาหกรรม เขาสรุปแนวทางของเขาด้วยคำพูดเหล่านี้:</a:t>
            </a:r>
          </a:p>
          <a:p>
            <a:pPr lvl="4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วิทยาศาสตร์ ไม่ใช่หลักการง่ายๆ</a:t>
            </a:r>
          </a:p>
          <a:p>
            <a:pPr lvl="4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สามัคคีไม่บาดหมาง</a:t>
            </a:r>
          </a:p>
          <a:p>
            <a:pPr lvl="4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ความร่วมมือ ไม่ใช่ ปัจเจกนิยม</a:t>
            </a:r>
          </a:p>
          <a:p>
            <a:pPr lvl="4"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Out Put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สูงสุด แทนที่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Out Put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ที่จำกัด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4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การพัฒนาของแต่ละคนให้มีประสิทธิภาพและความเจริญรุ่งเรืองสูงสุด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937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DC90-0A84-4986-97A9-12E43EDF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Elements of Scientific Management: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38A92-F6E2-481E-869F-E1842AE57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00628"/>
            <a:ext cx="7660332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เทคนิคที่เทย์เลอร์มองว่าเป็นองค์ประกอบหรือคุณลักษณะที่สำคัญอาจจำแนกได้ดังนี้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งานทางวิทยาศาสตร์และการกำหนดอัตรา การปรับปรุงงาน ฯลฯ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การวางแผนงาน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การคัดเลือกและฝึกอบรมสายอาชีพ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มาตรฐาน (สภาพการทำงาน อุปกรณ์วัสดุ ฯลฯ)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ความเชี่ยวชาญ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การปฏิวัติทางจิต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5849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3BAFC-EE2D-444D-B31A-2E416DE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Benefits of Scientific Management: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7179-4A70-4952-B088-8D31E00D7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00628"/>
            <a:ext cx="8784976" cy="5568732"/>
          </a:xfrm>
        </p:spPr>
        <p:txBody>
          <a:bodyPr>
            <a:no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แนวคิด การวิจัย และข้อเสนอแนะของเทย์เลอร์ได้นำไปสู่ประเด็นด้านเทคโนโลยี มนุษย์ และองค์กรในการจัดการอุตสาหกรรม ประโยชน์ของการจัดการทางวิทยาศาสตร์ของเทย์เลอร์รวมถึงขอบเขตที่กว้างขึ้นสำหรับความเชี่ยวชาญเฉพาะด้าน การวางแผนที่แม่นยำ การส่งมอบตรงเวลา วิธีการที่เป็นมาตรฐาน คุณภาพที่ดีขึ้น ค่าใช้จ่ายน้อยลง การสูญเสียวัสดุขั้นต่ำ เวลาและพลังงาน และความสัมพันธ์อันดีระหว่างผู้บริหารและพนักงาน จากข้อมูลของ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Gilbreths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ประโยชน์หลักของวิทยาศาสตร์การจัดการคือ "การอนุรักษ์และการออม การใช้พลังงานทุกประเภทที่ใช้จ่ายอย่างเพียงพอ"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54A39-5EE6-4B3A-8F11-726FE4A5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4012" l="2970" r="96865">
                        <a14:foregroundMark x1="18977" y1="69162" x2="3465" y2="74251"/>
                        <a14:foregroundMark x1="3465" y1="74251" x2="11551" y2="61078"/>
                        <a14:foregroundMark x1="11551" y1="61078" x2="22772" y2="64072"/>
                        <a14:foregroundMark x1="22772" y1="64072" x2="25083" y2="67665"/>
                        <a14:foregroundMark x1="13036" y1="79042" x2="23927" y2="72754"/>
                        <a14:foregroundMark x1="23927" y1="72754" x2="29043" y2="64970"/>
                        <a14:foregroundMark x1="12211" y1="37126" x2="34323" y2="40120"/>
                        <a14:foregroundMark x1="34323" y1="40120" x2="26898" y2="26946"/>
                        <a14:foregroundMark x1="26898" y1="26946" x2="21122" y2="26647"/>
                        <a14:foregroundMark x1="16667" y1="46707" x2="26898" y2="46707"/>
                        <a14:foregroundMark x1="26898" y1="46707" x2="37954" y2="43114"/>
                        <a14:foregroundMark x1="37954" y1="43114" x2="32508" y2="28144"/>
                        <a14:foregroundMark x1="32508" y1="28144" x2="32508" y2="28144"/>
                        <a14:foregroundMark x1="32673" y1="74551" x2="32673" y2="74551"/>
                        <a14:foregroundMark x1="43069" y1="60180" x2="43069" y2="60180"/>
                        <a14:foregroundMark x1="50330" y1="60180" x2="49340" y2="37126"/>
                        <a14:foregroundMark x1="68977" y1="45210" x2="81023" y2="34731"/>
                        <a14:foregroundMark x1="81023" y1="34731" x2="73267" y2="44012"/>
                        <a14:foregroundMark x1="73267" y1="44012" x2="68152" y2="44012"/>
                        <a14:foregroundMark x1="71287" y1="49401" x2="60396" y2="39521"/>
                        <a14:foregroundMark x1="60396" y1="39521" x2="67657" y2="28144"/>
                        <a14:foregroundMark x1="67657" y1="28144" x2="68647" y2="27844"/>
                        <a14:foregroundMark x1="93894" y1="70359" x2="77723" y2="63473"/>
                        <a14:foregroundMark x1="77723" y1="63473" x2="84818" y2="51796"/>
                        <a14:foregroundMark x1="84818" y1="51796" x2="96865" y2="63772"/>
                        <a14:foregroundMark x1="61716" y1="94012" x2="51485" y2="94311"/>
                        <a14:foregroundMark x1="51485" y1="94311" x2="40099" y2="88922"/>
                        <a14:foregroundMark x1="40099" y1="88922" x2="40594" y2="71557"/>
                        <a14:foregroundMark x1="40594" y1="71557" x2="52475" y2="69162"/>
                        <a14:foregroundMark x1="52475" y1="69162" x2="61551" y2="70359"/>
                        <a14:foregroundMark x1="61551" y1="70359" x2="67822" y2="87425"/>
                        <a14:foregroundMark x1="67822" y1="87425" x2="67822" y2="87425"/>
                        <a14:foregroundMark x1="54785" y1="27844" x2="38449" y2="21557"/>
                        <a14:foregroundMark x1="38449" y1="21557" x2="47360" y2="7186"/>
                        <a14:foregroundMark x1="47360" y1="7186" x2="58581" y2="13174"/>
                        <a14:foregroundMark x1="58581" y1="13174" x2="60231" y2="25749"/>
                        <a14:foregroundMark x1="63036" y1="61677" x2="65347" y2="53293"/>
                        <a14:foregroundMark x1="71287" y1="72156" x2="74422" y2="68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5" y="3270250"/>
            <a:ext cx="6509510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70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3BAFC-EE2D-444D-B31A-2E416DE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Benefits of Scientific Management: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7179-4A70-4952-B088-8D31E00D7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124744"/>
            <a:ext cx="7848872" cy="5568732"/>
          </a:xfrm>
        </p:spPr>
        <p:txBody>
          <a:bodyPr>
            <a:noAutofit/>
          </a:bodyPr>
          <a:lstStyle/>
          <a:p>
            <a:pPr algn="thaiDist"/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ประโยชน์ของการจัดการทางวิทยาศาสตร์คือ: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การเปลี่ยนวิธีหลักแบบเดิมๆ ด้วยเทคนิคทางวิทยาศาสตร์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การคัดเลือกและฝึกอบรมพนักงานอย่างเหมาะสม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ค่าตอบแทนจูงใจให้คนงานผลิตที่สูงขึ้น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การกำจัดของเสียและการหาเหตุผลเข้าข้างตนเองของระบบควบคุม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การกำหนดมาตรฐานเครื่องมือ อุปกรณ์ วัสดุ และวิธีการทำงาน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คำแนะนำโดยละเอียดและคำแนะนำอย่างต่อเนื่องของคนงาน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การสร้างความสามัคคีปรองดองระหว่างคนงานการใช้ทรัพยากรต่างๆ ให้ดียิ่งขึ้น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ตอบสนองความต้องการของลูกค้าด้วยการนำเสนอสินค้าคุณภาพสูงในราคาที่ถูกลง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5753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AA8F-335A-4BCD-BE37-3C91ED7EA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Contributions of Scientific Management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D4AC6-D0C7-4504-8285-9DC84E0DE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8"/>
            <a:ext cx="8069520" cy="3579849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เน้นการคิดอย่างมีเหตุมีผลในส่วนของการจัดการ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มุ่งเน้นความต้องการวิธีการทำงานอุตสาหกรรมที่ดีขึ้นผ่านการศึกษาวิจัยอย่างเป็นระบบ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เน้นการวางแผนและควบคุมการผลิตการพัฒนาการบัญชีต้นทุน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การพัฒนาแผนจูงใจการจ่ายค่าจ้างตามการศึกษางานอย่างเป็นระบบ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เน้นความต้องการแยกแผนกบุคคล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เน้นปัญหาความล้าและพักผ่อนในงานอุตสาหกรรม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8957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03ED-CC9F-4285-8DAB-D82E0D43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760"/>
            <a:ext cx="8352928" cy="548640"/>
          </a:xfrm>
        </p:spPr>
        <p:txBody>
          <a:bodyPr/>
          <a:lstStyle/>
          <a:p>
            <a:r>
              <a:rPr lang="sv-SE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Frank and Lillian </a:t>
            </a:r>
            <a:r>
              <a:rPr lang="sv-SE" sz="32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Gilbreth </a:t>
            </a:r>
            <a:r>
              <a:rPr lang="sv-SE" sz="32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(USA, 1867 - 1924</a:t>
            </a:r>
            <a:r>
              <a:rPr lang="sv-SE" sz="320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, 1878 - 1912):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F97D3-B8D6-4485-A44F-056775B43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3" y="987329"/>
            <a:ext cx="7069987" cy="4200580"/>
          </a:xfrm>
        </p:spPr>
        <p:txBody>
          <a:bodyPr>
            <a:normAutofit/>
          </a:bodyPr>
          <a:lstStyle/>
          <a:p>
            <a:pPr algn="thaiDist"/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คิดของเทย์เลอร์ยังได้รับการสนับสนุนและพัฒนาอย่างมากโดยทีมสามีและภรรยาที่มีชื่อเสียงของแฟรงค์และลิเลียน กิลเบรธ พวกเขาเริ่มสนใจการเคลื่อนไหวที่เสียเปล่าในการทำงาน หลังจากพบกับเทย์เลอร์ พวกเขารวมแนวคิดกับเทย์เลอร์เพื่อให้การจัดการทางวิทยาศาสตร์มีผล พวกเขาพยายามบุกเบิกในด้านการศึกษาการเคลื่อนไหว และวางรากฐานทั้งหมดของการใช้งานที่ทันสมัยของเราในการลดความซับซ้อนของงาน มาตรฐานการทำงานที่มีความหมาย และแผนค่าจ้างจูงใจ นางกิลเบรธมีพื้นฐานด้านจิตวิทยาและการจัดการที่ไม่เหมือนใคร และทั้งคู่ก็สามารถเริ่มดำเนินการค้นหาวิธีการทำงานที่ดีขึ้นได้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Frank Gilbreth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ถือเป็นบิดาแห่งการศึกษาการเคลื่อนไหว เขามีหน้าที่รับผิดชอบในการปลูกฝังกรอบความคิดของคำถามในใจของผู้จัดการและค้นหาวิธีที่ดีกว่าในการทำสิ่งต่าง ๆ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C34E2-34D0-4532-A1CB-1E12CE3F6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6"/>
          <a:stretch/>
        </p:blipFill>
        <p:spPr>
          <a:xfrm>
            <a:off x="7236296" y="3526513"/>
            <a:ext cx="1885411" cy="2467665"/>
          </a:xfrm>
          <a:prstGeom prst="rect">
            <a:avLst/>
          </a:prstGeom>
        </p:spPr>
      </p:pic>
      <p:pic>
        <p:nvPicPr>
          <p:cNvPr id="5122" name="Picture 2" descr="Frank (USA, 1867 - 1924) and Lillian (U.S.A, 1878 - 191 - MANAGEMENT PORTAL">
            <a:extLst>
              <a:ext uri="{FF2B5EF4-FFF2-40B4-BE49-F238E27FC236}">
                <a16:creationId xmlns:a16="http://schemas.microsoft.com/office/drawing/2014/main" id="{9B06D0F3-8C28-4D65-97DF-38D2ADE10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-338" r="50936" b="338"/>
          <a:stretch/>
        </p:blipFill>
        <p:spPr bwMode="auto">
          <a:xfrm>
            <a:off x="7236296" y="987329"/>
            <a:ext cx="1885411" cy="24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5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03ED-CC9F-4285-8DAB-D82E0D43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760"/>
            <a:ext cx="8352928" cy="548640"/>
          </a:xfrm>
        </p:spPr>
        <p:txBody>
          <a:bodyPr/>
          <a:lstStyle/>
          <a:p>
            <a:r>
              <a:rPr lang="sv-SE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Frank and Lillian </a:t>
            </a:r>
            <a:r>
              <a:rPr lang="sv-SE" sz="32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Gilbreth </a:t>
            </a:r>
            <a:r>
              <a:rPr lang="sv-SE" sz="32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(USA, 1867 - 1924</a:t>
            </a:r>
            <a:r>
              <a:rPr lang="sv-SE" sz="320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, 1878 - 1912):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F97D3-B8D6-4485-A44F-056775B43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052736"/>
            <a:ext cx="7704856" cy="5328592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วิธีที่ดีที่สุดวิธีหนึ่งในการทำงาน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วิธีที่เกี่ยวข้องกับการเคลื่อนไหวน้อยที่สุดในพื้นที่ที่สามารถเข้าถึงได้และในตำแหน่งที่สบายที่สุด 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ที่ดีที่สุดสามารถพบได้โดยการกำจัดการเคลื่อนไหวที่ไม่มีประสิทธิภาพและสิ้นเปลืองที่เกี่ยวข้องกับง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เขาเน้นย้ำว่าควรให้การฝึกอบรมแก่คนงานตั้งแต่แรกเริ่ม เพื่อที่พวกเขาจะได้บรรลุความสามารถโดยเร็วที่สุด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เขาแนะนำว่าควรพิจารณาให้คนงานแต่ละคนดำรงตำแหน่งสามตำแหน่ง 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3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งานที่เขาทำก่อนเลื่อนตำแหน่งไปยังตำแหน่งปัจจุบัน 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3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ตำแหน่งปัจจุบันของเขาและ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3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ตำแหน่งที่สูงขึ้นต่อไป 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056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9E0F45-AB0C-4E02-9768-6B55918C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dirty="0">
                <a:solidFill>
                  <a:srgbClr val="333333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Evolution of Management Concept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4318F3-0FA1-4447-BC51-6045B7369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124744"/>
            <a:ext cx="8676456" cy="3912548"/>
          </a:xfrm>
        </p:spPr>
        <p:txBody>
          <a:bodyPr>
            <a:noAutofit/>
          </a:bodyPr>
          <a:lstStyle/>
          <a:p>
            <a:pPr algn="thaiDist"/>
            <a:r>
              <a:rPr lang="en-US" sz="28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ต้นกำเนิดของวิวัฒนาการการจัดการสามารถสืบย้อนไปถึงสมัยที่มนุษย์เริ่มใช้ชีวิตเป็นกลุ่ม ประวัติศาสตร์เผยให้เห็นว่าชายฉกรรจ์จัดมวลชนเป็นกลุ่มตามสติปัญญา ความสามารถทางร่างกายและจิตใจ หลักฐานของการใช้หลักการจัดการที่เป็นที่ยอมรับกันดีมีอยู่ในการจัดระเบียบชีวิตสาธารณะในกรีกโบราณ การจัดระเบียบของนิกายโรมันคาธอลิก และการจัดกองกำลังทหาร ดังนั้นการจัดการในรูปแบบใดรูปแบบหนึ่งจึงได้รับการฝึกฝนในส่วนต่าง ๆ ของโลกตั้งแต่รุ่งอรุณของอารยธรรม เมื่อมีการปฏิวัติอุตสาหกรรมเกิดขึ้น ตำแหน่งก็เปลี่ยนไปอย่างสิ้นเชิง โครงสร้างของอุตสาหกรรมมีความซับซ้อนอย่างมาก ในขั้นตอนนี้ การพัฒนาทฤษฎีการจัดการอย่างเป็นทางการจึงมีความจำเป็นอย่างยิ่ง ขัดกับภูมิหลังนี้ที่ผู้บุกเบิกแนวคิดการจัดการสมัยใหม่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(modern management)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วางรากฐานของทฤษฎีและการปฏิบัติการจัดการสมัยใหม่</a:t>
            </a:r>
            <a:endParaRPr lang="en-US" sz="28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0592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03ED-CC9F-4285-8DAB-D82E0D43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760"/>
            <a:ext cx="8352928" cy="548640"/>
          </a:xfrm>
        </p:spPr>
        <p:txBody>
          <a:bodyPr/>
          <a:lstStyle/>
          <a:p>
            <a:r>
              <a:rPr lang="sv-SE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Frank and Lillian </a:t>
            </a:r>
            <a:r>
              <a:rPr lang="sv-SE" sz="32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Gilbreth </a:t>
            </a:r>
            <a:r>
              <a:rPr lang="sv-SE" sz="32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(USA, 1867 - 1924</a:t>
            </a:r>
            <a:r>
              <a:rPr lang="sv-SE" sz="320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, 1878 - 1912):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F97D3-B8D6-4485-A44F-056775B43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241131"/>
            <a:ext cx="7776864" cy="5280700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ควรใช้เวลาส่วนหนึ่งของคนงานในการสอนชายที่อยู่ใต้เขาและเรียนรู้จากชายที่อยู่เหนือเขา สิ่งนี้จะช่วยให้เขามีคุณสมบัติในการเลื่อนตำแหน่งและช่วยจัดหาผู้สืบทอดตำแหน่งงานปัจจุบันของเขา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แฟรงค์และลิเลียน กิลเบิร์ธยังให้ความคิดถึงสวัสดิการของบุคคลที่ทำงานในองค์กรอีกด้วย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กิลเบรธยังได้คิดค้นวิธีการเพื่อหลีกเลี่ยงการเคลื่อนไหวที่สิ้นเปลืองและไม่ก่อผล กำหนดว่าคนงานควรยืนอย่างไร มือของเขาควรเคลื่อนไหวอย่างไร เป็นต้น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8044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D45D-16FF-4E2D-BC51-2A4E3266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Henry Lawrence Gantt (USA, 1861 - 1819)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0C3FB-06B4-45DF-B7CD-9298570EB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0628"/>
            <a:ext cx="6588224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HL Gantt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เกิดในปี 1861 เขาสำเร็จการศึกษาจากวิทยาลัย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John Hopkins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บางครั้งเขาทำงานเป็นช่างเขียนแบบในโรงหล่อเหล็กในปี พ.ศ. 2427 เขามีคุณสมบัติเป็นวิศวกรเครื่องกลที่สถาบันสตีเวนส์ ในปี พ.ศ. 2430 เขาได้เข้าร่วมบริษัท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Midvale Steel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ในไม่ช้าเขาก็กลายเป็นผู้ช่วยของ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F.W Taylor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เขาร่วมงานกับเทย์เลอร์ตั้งแต่ปี พ.ศ. 2430 - 2462 ที่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Midvale Steel Company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เขาทำงานให้คำปรึกษามากมายเกี่ยวกับการคัดเลือกคนงานทางวิทยาศาสตร์และการพัฒนาระบบโบนัสจูงใจ เขาเน้นย้ำถึงความจำเป็นในการพัฒนาผลประโยชน์ร่วมกันระหว่างฝ่ายบริหารและแรงงาน แกนต์มีส่วนสำคัญสี่ประการต่อแนวคิดการจัดการ: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77578-3218-42BD-BCE6-6067D4CD9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580864"/>
            <a:ext cx="2095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4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A318-F688-4487-97A2-3776CB07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Henry Lawrence Gantt (USA, 1861 - 1819)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113FF-A531-466F-ADA2-7319C0633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00628"/>
            <a:ext cx="8280920" cy="5064676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แผนภูมิแกนต์เพื่อเปรียบเทียบประสิทธิภาพตามจริงกับประสิทธิภาพที่วางแผนไว้ แผนภูมิแกนต์เป็นแผนภูมิรายวันที่แสดงขั้นตอนการทำงานแบบกราฟิกโดยแสดงการทำงานของเครื่องจักร ประสิทธิภาพชั่วโมงทำงาน การส่งมอบ ผลกระทบ และงานที่ค้างชำระ แผนภูมินี้จัดทำขึ้นเพื่ออำนวยความสะดวกในการวางแผนการผลิตในแต่ละวัน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แผนงานและโบนัสสำหรับค่าตอบแทนคนงานซึ่งบ่งชี้ถึงแนวทางด้านมนุษยธรรมที่มากขึ้น แผนนี้มีจุดมุ่งหมายเพื่อให้ค่าจ้างเพิ่มเติมสำหรับงานพิเศษนอกเหนือจากการรับประกันค่าจ้างขั้นต่ำ ภายใต้ระบบการจ่ายค่าจ้างนี้ หากคนงานทำงานที่วางไว้ให้เสร็จสิ้น เขาจะได้รับโบนัสที่แน่นอนเพิ่มเติมจากค่าจ้างขั้นต่ำรายวันของเขา ในทางกลับกัน ถ้าคนงานทำงานไม่เสร็จ เขาจะได้รับค่าจ้างขั้นต่ำรายวันเท่านั้น มีข้อกำหนดในการให้โบนัสแก่ผู้บังคับบัญชาหากคนงานภายใต้เขาสามารถได้รับโบนัสดังกล่าวจากการทำงานพิเศษ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707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A318-F688-4487-97A2-3776CB07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Henry Lawrence Gantt (USA, 1861 - 1819)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113FF-A531-466F-ADA2-7319C0633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00628"/>
            <a:ext cx="8280920" cy="5064676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จิตวิทยาพนักงานสัมพันธ์แสดงถึงความรับผิดชอบของผู้บริหารในการสอนและฝึกอบรมพนักงาน ในบทความเรื่อง "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Training Workmen in Habits of Industry and Cooperation" Gantt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อ้อนวอนขอให้มีนโยบายในการสั่งและสอนคนงานให้ทำงานในกระบวนการนี้ ซึ่งพัฒนามาจากการคิดล่วงหน้าเกี่ยวกับการจัดการ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แกนต์ให้ความสำคัญอย่างมากกับความเป็นผู้นำ เขาถือว่าการจัดการเป็นหน้าที่ของผู้นำ เขาเน้นย้ำถึงความสำคัญของความเป็นผู้นำที่ยอมรับได้ในฐานะองค์ประกอบหลักในความสำเร็จของธุรกิจใดๆ การมีส่วนร่วมของ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Gantt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อยู่ในธรรมชาติของการปรับแต่งมากกว่าแนวคิดพื้นฐาน พวกเขาทำให้การจัดการทางวิทยาศาสตร์มีมนุษยธรรมและมีความหมายมากขึ้นสำหรับผู้ชื่นชอบเทย์เลอร์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3892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5CF11-CFA6-481D-B081-82A62D8F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Harrington Emerson (USA, 1853 - 1931):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83FA3-56B9-426D-B7DF-E8693500F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" y="1339159"/>
            <a:ext cx="5940152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Emerson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เป็นวิศวกรชาวอเมริกัน เขาทุ่มเทความสนใจไปที่ประสิทธิภาพในอุตสาหกรรม เขาเป็นคนแรกที่ใช้คำว่า 'วิศวกรรมประสิทธิภาพ' เพื่ออธิบายแบรนด์การให้คำปรึกษาของเขา เขาเรียกปรัชญาของเขาว่า "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The Gospel of Efficiency"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ตามที่เขาพูด "ประสิทธิภาพหมายความว่าสิ่งที่ถูกต้องทำในลักษณะที่ถูกต้องโดยคนที่ใช่ ณ สถานที่ที่เหมาะสมในเวลาที่เหมาะสม"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0FA91-9AB3-444E-A0BD-2DD18A17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320201"/>
            <a:ext cx="2483346" cy="31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7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5CF11-CFA6-481D-B081-82A62D8F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Harrington Emerson (USA, 1853 - 1931):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83FA3-56B9-426D-B7DF-E8693500F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" y="1339159"/>
            <a:ext cx="7883340" cy="5258193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Emerson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ได้วางหลักการของประสิทธิภาพดังต่อไปนี้เพื่อให้ฝ่ายบริหารปฏิบัติตาม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อุดมคติ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กึ๋น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ที่ปรึกษา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ผู้ทรงคุณวุฒิ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การลงโทษ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ข้อตกลงที่ยุติธรรม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บันทึกที่เหมาะสม</a:t>
            </a:r>
          </a:p>
          <a:p>
            <a:pPr marL="1188720" lvl="6" indent="0" algn="thaiDist">
              <a:buNone/>
            </a:pP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CBE609-AF55-45BA-B4F9-05F589609457}"/>
              </a:ext>
            </a:extLst>
          </p:cNvPr>
          <p:cNvSpPr txBox="1">
            <a:spLocks/>
          </p:cNvSpPr>
          <p:nvPr/>
        </p:nvSpPr>
        <p:spPr>
          <a:xfrm>
            <a:off x="3275856" y="1763918"/>
            <a:ext cx="4464496" cy="5258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กำลังจัดส่ง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มาตรฐานและกำหนดการ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เงื่อนไขมาตรฐาน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การดำเนินงานที่ได้มาตรฐาน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คำแนะนำการปฏิบัติมาตรฐานและ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รางวัลประสิทธิภาพ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777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D70D2-DF55-421C-B03C-0644C2CB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Administrative Management Theory: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0FDF-9B24-4222-B1F1-9B51A2974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00628"/>
            <a:ext cx="8784976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Henry Fayol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เป็นเลขชี้กำลังที่สำคัญที่สุดของทฤษฎีนี้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The pyramidal form, scalar principle,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เอกภาพในการบังคับบัญชา หลักการยกเว้น ช่วงการควบคุม และการแบ่งแผนก เป็นแนวคิดที่สำคัญบางประการที่กำหนดโดย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Fayol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และผู้ติดตามของเขา เช่น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Mooney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b="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Reiley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, Simon, </a:t>
            </a:r>
            <a:r>
              <a:rPr lang="en-US" sz="2400" b="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Urwick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, </a:t>
            </a:r>
            <a:r>
              <a:rPr lang="en-US" sz="2400" b="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Gullick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เป็นต้น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1021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91F9-4F00-426F-94EA-8953C111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Henry Fayol (France, 1841 - 1925):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FF02C-E731-4FF1-89B3-36ABBB333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6372200" cy="4056564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Henry Fayol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เกิดในปี 1941 ที่กรุงคอนสแตนติโนเปิลในฝรั่งเศส เขาสำเร็จการศึกษาในฐานะวิศวกรเหมืองแร่ในปี พ.ศ. 2403 จากโรงเรียนเหมืองแร่แห่งชาติ หลังจากสำเร็จการศึกษา เขาได้ร่วมงานกับบริษัทเหมืองถ่านหินของฝรั่งเศสในตำแหน่งวิศวกร หลังจากนั้นสองสามปี เขาได้รับการเลื่อนตำแหน่งให้เป็นผู้จัดการ เขาได้รับแต่งตั้งให้เป็นผู้จัดการทั่วไปของบริษัทในปี พ.ศ. 2431 ในขณะนั้น บริษัทประสบความสูญเสียอย่างหนักและเกือบจะล้มละลาย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Henry Fayol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ะสบความสำเร็จในการเปลี่ยนบริษัทของเขาจากการล้มละลายที่ใกล้จะถึงเป็นสถานะทางการเงินที่แข็งแกร่งและบันทึกผลกำไรและเงินปันผลเป็นเวลาน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146" name="Picture 2" descr="IE102-Barış Güngör-1556539: Henry Fayol">
            <a:extLst>
              <a:ext uri="{FF2B5EF4-FFF2-40B4-BE49-F238E27FC236}">
                <a16:creationId xmlns:a16="http://schemas.microsoft.com/office/drawing/2014/main" id="{1AC24627-5496-47F2-BEF9-1B671321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8"/>
            <a:ext cx="2232645" cy="31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589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5A13-EF8D-4C3E-A6EC-7929CDA5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Concept of Management: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56F6F-56C8-4FB6-A825-DC6B8D0BE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268760"/>
            <a:ext cx="9144000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Henry Fayol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ถือเป็นบิดาแห่งทฤษฎีสมัยใหม่ของการจัดการทั่วไปและอุตสาหกรรม เขาแบ่งการจัดการทั่วไปและอุตสาหกรรมออกเป็นหกกลุ่ม: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5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กิจกรรมทางเทคนิค - การผลิต การผลิต 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5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การปรับตัวกิจกรรมทางการค้า - ซื้อ ขาย และแลกเปลี่ยน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5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กิจกรรมทางการเงิน – การค้นหาและใช้เงินทุนให้เกิดประโยชน์สูงสุด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5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กิจกรรมรักษาความปลอดภัย-คุ้มครองทรัพย์สินและบุคคล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5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กิจกรรมการบัญชี - การเก็บสต๊อก งบดุล ต้นทุน และสถิติ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5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กิจกรรมการจัดการ - การวางแผน การจัดองค์กร คำสั่ง การประสานงานและการควบคุม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7255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ADC8-8523-4B05-8356-E4259CA2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197846"/>
            <a:ext cx="7520940" cy="548640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Fayol's Principles of Management: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4E550-DA40-4810-8757-5A96DBB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64704"/>
            <a:ext cx="8424936" cy="5268642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Division of work: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กองงานหรือความเชี่ยวชาญเพียงอย่างเดียวสามารถให้ผลผลิตและประสิทธิภาพสูงสุด ทั้งกิจกรรมทางเทคนิคและการบริหารสามารถทำได้อย่างดีที่สุดผ่านการแบ่งงานและความเชี่ยวชาญเท่านั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Authority and Responsibility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สิทธิในการสั่งการเรียกว่าผู้มีอำนาจ ภาระผูกพันที่จะทำให้สำเร็จเรียกว่าความรับผิดชอบ อำนาจและความรับผิดชอบเป็นสองด้านของเหรียญการจัดการ พวกเขาอยู่ด้วยกัน พวกเขาเสริมและพึ่งพาซึ่งกันและกัน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Discipline: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วัตถุประสงค์ กฎและข้อบังคับ นโยบายและขั้นตอนต้องได้รับเกียรติจากสมาชิกแต่ละคนขององค์กร ต้องมีข้อตกลงที่ชัดเจนและยุติธรรมเกี่ยวกับหลักเกณฑ์และวัตถุประสงค์ เกี่ยวกับนโยบายและขั้นตอนการปฏิบัติงาน จะต้องมีบทลงโทษ (ลงโทษ) สำหรับการไม่เชื่อฟังหรือไม่ปฏิบัติตามวินัย ไม่มีองค์กรใดสามารถทำงานได้อย่างราบรื่นโดยปราศจากวินัย - ควรมีวินัยโดยสมัคร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310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783E-9681-4480-AEC1-413B3481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Explain the Evolution of Management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67609-1D38-4EEA-A0C6-137AAD9C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200580"/>
          </a:xfrm>
        </p:spPr>
        <p:txBody>
          <a:bodyPr>
            <a:normAutofit/>
          </a:bodyPr>
          <a:lstStyle/>
          <a:p>
            <a:pPr algn="l"/>
            <a:r>
              <a:rPr lang="en-US" sz="2400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Evolution of management thought may be divided into four stages</a:t>
            </a:r>
          </a:p>
          <a:p>
            <a:pPr algn="l">
              <a:buFont typeface="+mj-lt"/>
              <a:buAutoNum type="arabicPeriod"/>
            </a:pPr>
            <a:r>
              <a:rPr lang="en-US" sz="2800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Pre-scientific management period.</a:t>
            </a:r>
          </a:p>
          <a:p>
            <a:pPr algn="l">
              <a:buFont typeface="+mj-lt"/>
              <a:buAutoNum type="arabicPeriod"/>
            </a:pPr>
            <a:r>
              <a:rPr lang="en-US" sz="2800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Classical Theory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Scientific Management of Taylor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Administrative Management of Fayol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Bureaucratic Model of Max Weber</a:t>
            </a:r>
          </a:p>
          <a:p>
            <a:pPr algn="l">
              <a:buFont typeface="+mj-lt"/>
              <a:buAutoNum type="arabicPeriod"/>
            </a:pPr>
            <a:r>
              <a:rPr lang="en-US" sz="2800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Neo-classical Theory or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Behaviour</a:t>
            </a:r>
            <a:r>
              <a:rPr lang="en-US" sz="2800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 Approach</a:t>
            </a:r>
          </a:p>
          <a:p>
            <a:pPr algn="l">
              <a:buFont typeface="+mj-lt"/>
              <a:buAutoNum type="arabicPeriod"/>
            </a:pPr>
            <a:r>
              <a:rPr lang="en-US" sz="2800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Modern Theory or Systems Approach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20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ADC8-8523-4B05-8356-E4259CA2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197846"/>
            <a:ext cx="7520940" cy="548640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Fayol's Principles of Management: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4E550-DA40-4810-8757-5A96DBB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80728"/>
            <a:ext cx="8064896" cy="5268642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Unity of Command: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เพื่อหลีกเลี่ยงความสับสนและความขัดแย้ง สมาชิกแต่ละคนขององค์กรต้องได้รับคำสั่งและคำแนะนำจากหัวหน้า (หัวหน้า) เพียงคนเดียวเท่านั้น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Common Interest: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นี่เรียกว่าหลักการของความร่วมมือ แต่ละคนจะทำงานเพื่อทุกคนและทุกคน ผลประโยชน์ทั่วไปหรือผลประโยชน์ร่วมกันจะต้องสูงสุดในวิสาหกิจร่วมใดๆ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Remuneration: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จ่ายเงินที่ยุติธรรมและผลตอบแทนที่ไม่ใช่ทางการเงินสามารถทำหน้าที่เป็นสิ่งจูงใจหรือแรงจูงใจที่ดีที่สุดสำหรับผลงานที่ดี ต้องขจัดการเอารัดเอาเปรียบพนักงานในลักษณะใด ๆ รูปแบบค่าตอบแทนที่ดีรวมถึงสิ่งจูงใจทางการเงินและที่ไม่ใช่ทางการเงินที่เพียงพอ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Centralization: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ต้องมีความสมดุลที่ดีระหว่างการรวมศูนย์และการกระจายอำนาจของอำนาจและอำนาจ ต้องหลีกเลี่ยงการรวมศูนย์และการกระจายอำนาจที่รุนแรง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7370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ADC8-8523-4B05-8356-E4259CA2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197846"/>
            <a:ext cx="7520940" cy="548640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Fayol's Principles of Management: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4E550-DA40-4810-8757-5A96DBB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268642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Scalar Chain: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ามัคคีของคำสั่งทำให้เกิดห่วงโซ่หรือลำดับชั้นของคำสั่งที่เชื่อมโยงสมาชิกทั้งหมดขององค์กรจากบนลงล่าง สเกลาร์หมายถึงขั้นตอน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Order: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ฟาโยลแนะนำว่ามีที่สำหรับทุกสิ่ง การสั่งซื้อหรือระบบเพียงอย่างเดียวสามารถสร้างองค์กรที่ดีและการจัดการที่มีประสิทธิภาพ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Equity: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องค์กรประกอบด้วยกลุ่มคนที่เกี่ยวข้องกับความพยายามร่วมกัน ดังนั้น ความเสมอภาค (เช่น ความยุติธรรม) จึงต้องอยู่ที่นั่น หากปราศจากความเท่าเทียม เราก็ไม่สามารถมีความร่วมมือร่วมกันได้อย่างยั่งยืนและเพียงพอ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Centralization: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ต้องมีความสมดุลที่ดีระหว่างการรวมศูนย์และการกระจายอำนาจของอำนาจและอำนาจ ต้องหลีกเลี่ยงการรวมศูนย์และการกระจายอำนาจที่รุนแรง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0523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ADC8-8523-4B05-8356-E4259CA2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" y="197846"/>
            <a:ext cx="7520940" cy="548640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Fayol's Principles of Management: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4E550-DA40-4810-8757-5A96DBB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48" y="1124744"/>
            <a:ext cx="7668852" cy="5268642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Stability of Tenure: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บุคคลต้องการเวลาในการปรับตัวกับงานใหม่และแสดงให้เห็นถึงประสิทธิภาพในเวลาที่เหมาะสม ดังนั้นพนักงานและผู้จัดการต้องมีความมั่นคงในการทำงาน ความมั่นคงของรายได้และการจ้างงานเป็นข้อกำหนดเบื้องต้นของการจัดระเบียบและการจัดการที่ดี</a:t>
            </a: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Esprit of Co-operation: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เป็นรากฐานขององค์กรที่ดี ยูเนี่ยนคือความแข็งแกร่ง แต่ความสามัคคีต้องการความร่วมมือ ความภูมิใจ ความจงรักภักดี และสำนึกในความเป็นเจ้าของมีส่วนรับผิดชอบต่อผลการปฏิบัติงานที่ดี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Initiative: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คิดสร้างสรรค์และความสามารถในการริเริ่มสามารถทำให้เรามีการวางแผนการจัดการที่ดีและการดำเนินการตามแผนที่กำหนดไว้ล่วงหน้า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1648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1CCB-BB83-45E6-ADAC-CA1A3243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Bureaucratic Model: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C26-F2F7-47F5-9BE9-D3B64A98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220698"/>
            <a:ext cx="8712968" cy="4416604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Max Weber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นักสังคมวิทยาชาวเยอรมันได้พัฒนารูปแบบระบบราชการ แบบอย่างของระบบราชการของเขาได้แก่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ลำดับชั้นของอำนาจ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กองแรงงานตามความเชี่ยวชาญเฉพาะทาง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ระบบกฏระเบียบ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ความไม่มีตัวตนของความสัมพันธ์ระหว่างบุคคล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มีระบบขั้นตอนการทำงาน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การจัดตำแหน่งพนักงานตามความสามารถทางเทคนิค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อำนาจทางกฎหมายและอำนาจ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2658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1CCB-BB83-45E6-ADAC-CA1A3243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Bureaucratic Model: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C26-F2F7-47F5-9BE9-D3B64A98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220698"/>
            <a:ext cx="8712968" cy="4416604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ระบบราชการให้รูปแบบองค์กรที่เข้มงวด ไม่ได้คำนึงถึงองค์ประกอบที่สำคัญของมนุษย์ คุณสมบัติของข้าราชการคือ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ความแข็งแกร่ง ความไม่มีตัวตน และต้นทุนการควบคุมที่สูงขึ้น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ความวิตกกังวลเนื่องจากแรงกดดันของการปฏิบัติตามกฎและขั้นตอน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เป็นที่พึ่งที่เหนือกว่า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มีแนวโน้มที่จะลืมเป้าหมายสูงสุดขององค์กร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วรใช้แบบจำลองทางราชการในกรณีที่ไม่คาดว่าจะมีการเปลี่ยนแปลงหรือสามารถระบุอัตราการเปลี่ยนแปลงได้ ตามมาในหน่วยงานของรัฐและในองค์กรธุรกิจขนาดใหญ่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607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D3F0EC-6DEC-481C-8D24-7266794CA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Neoclassical Theory</a:t>
            </a:r>
            <a:endParaRPr lang="en-US" sz="5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49A86F0-36DE-40B1-ADDE-462E341B69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91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C1A08-2C06-441B-A776-53B1B0C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Neoclassical Theory: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A03E08-F976-4E6A-9F34-0572C55A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8"/>
            <a:ext cx="7709480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ทฤษฎีนีโอคลาสสิกสร้างขึ้นจากพื้นฐานของทฤษฎีคลาสสิก มันแก้ไข ปรับปรุง และขยายทฤษฎีคลาสสิก ทฤษฎีคลาสสิกมุ่งเน้นไปที่เนื้อหางานและการจัดการทรัพยากรทางกายภาพ ในขณะที่ทฤษฎีนีโอคลาสสิกให้ความสำคัญกับความสัมพันธ์ระหว่างบุคคลและกลุ่มในที่ทำงานมากขึ้น ทฤษฎีนีโอคลาสสิกชี้ให้เห็นถึงบทบาทของจิตวิทยาและสังคมวิทยาในการทำความเข้าใจพฤติกรรมบุคคลและกลุ่มในองค์ก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1A2A1-EC51-4D22-9756-1FBDE678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531" y="3156605"/>
            <a:ext cx="6126938" cy="34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8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E899-CF3E-459A-B288-EC48B27BC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George Elton Mayo (Australia, 1880 - 1949):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7A189-FF00-42F3-A9E1-4A502BC7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" y="1052736"/>
            <a:ext cx="5939638" cy="4128572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Elton Mayo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เกิดที่ออสเตรเลีย เขาได้รับการศึกษาด้านตรรกะและปรัชญาที่วิทยาลัยเซนต์ปีเตอร์ เมืองแอดิเลด เขานำทีมนักวิจัยจากมหาวิทยาลัยฮาร์วาร์ด ซึ่งดำเนินการตรวจสอบปัญหาของมนุษย์ที่โรงงาน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Hawthorne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ของบริษัท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Western Electrical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ที่ชิคาโก พวกเขาทำการทดลองบางอย่าง (เรียกว่า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Hawthorne Experiments)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และตรวจสอบการจัดกลุ่มแบบไม่เป็นทางการ ความสัมพันธ์แบบไม่เป็นทางการ รูปแบบการสื่อสาร รูปแบบการเป็นผู้นำแบบไม่เป็นทางการ เป็นต้น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Elton Mayo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เป็นที่รู้จักโดยทั่วไปว่าเป็นบิดาของโรงเรียนมนุษยสัมพันธ์ ผู้มีส่วนร่วมที่โดดเด่นอื่น ๆ ในโรงเรียนนี้ ได้แก่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Roethlisberger, Dickson, Dewey, </a:t>
            </a:r>
            <a:r>
              <a:rPr lang="en-US" sz="2400" b="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Lewinetc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34400-A92A-4E1E-8106-BEA006C5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370" y="1340768"/>
            <a:ext cx="2674428" cy="33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3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53B4-2508-4D67-9D04-E1500CB3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099B-C576-4E0C-B803-E4A0CC65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0628"/>
            <a:ext cx="8712968" cy="3912548"/>
          </a:xfrm>
        </p:spPr>
        <p:txBody>
          <a:bodyPr>
            <a:normAutofit lnSpcReduction="10000"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กลุ่มนักวิจัยที่นำโดย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Elton Mayo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Fritz Roethlisberger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จาก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Harvard Business School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ได้รับเชิญให้เข้าร่วมในการศึกษาที่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Hawthorne Works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Western Electric Company, Chicago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การทดลองดำเนินไปจนถึงปี พ.ศ. 2475 การทดลองของฮอว์ธอร์นพบว่าผลิตภาพของพนักงานไม่ใช่หน้าที่ของสภาพการทำงานทางกายภาพเพียงอย่างเดียวและเงินที่จ่ายให้กับพวกเขา ผลผลิตของพนักงานขึ้นอยู่กับความพึงพอใจของพนักงานในสถานการณ์การทำงานเป็นอย่างมาก แนวคิดของ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Mayo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คือปัจจัยเชิงตรรกะมีความสำคัญน้อยกว่าปัจจัยทางอารมณ์ในการกำหนดประสิทธิภาพการผลิต นอกจากนี้ จากปัจจัยมนุษย์ทั้งหมดที่มีอิทธิพลต่อพฤติกรรมของพนักงาน ปัจจัยที่มีอิทธิพลมากที่สุดคือปัจจัยที่เล็ดลอดออกมาจากการมีส่วนร่วมของคนงานในกลุ่มสังคม ดังนั้น มาโยจึงสรุปว่าการจัดเตรียมงานนอกเหนือจากการบรรลุข้อกำหนดวัตถุประสงค์ของการผลิตจะต้องตอบสนองความต้องการส่วนตัวของพนักงานในเรื่องความพึงพอใจทางสังคมในสถานที่ทำงานของเขาด้วย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9416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53B4-2508-4D67-9D04-E1500CB3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099B-C576-4E0C-B803-E4A0CC65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0628"/>
            <a:ext cx="8712968" cy="3912548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การทดลองฮอว์ธอร์นประกอบด้วยสี่ส่วน ส่วนเหล่านี้อธิบายสั้น ๆ ด้านล่าง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:</a:t>
            </a: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illumination Experiment: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การทดลองการส่องสว่าง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Relay Assembly Test Room Experiment: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การทดลองห้องทดสอบการประกอบรีเลย์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Mass Interview Program: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โปรแกรมสัมภาษณ์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Bank Wiring Test Room Experiment: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ห้องทดลองเดินสายไฟของธนาคาร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392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F91B-A2A7-48C3-9BAD-7E4E7362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03BD3-A9A8-4E42-8C0D-1E8817FBA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volution of Management Thought">
            <a:extLst>
              <a:ext uri="{FF2B5EF4-FFF2-40B4-BE49-F238E27FC236}">
                <a16:creationId xmlns:a16="http://schemas.microsoft.com/office/drawing/2014/main" id="{481A2685-E3BD-4136-864B-CEDF80B1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" y="0"/>
            <a:ext cx="9131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44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53B4-2508-4D67-9D04-E1500CB3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099B-C576-4E0C-B803-E4A0CC65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0628"/>
            <a:ext cx="8712968" cy="3912548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การทดลองฮอว์ธอร์นประกอบด้วยสี่ส่วน ส่วนเหล่านี้อธิบายสั้น ๆ ด้านล่าง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:</a:t>
            </a: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illumination Experiment: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การทดลองการส่องสว่างการทดลองนี้ดำเนินการเพื่อสร้างความสัมพันธ์ระหว่างเอาต์พุตและการส่องสว่าง เมื่อความเข้มของแสงเพิ่มขึ้น เอาต์พุตก็เพิ่มขึ้นด้วย ผลลัพธ์มีแนวโน้มสูงขึ้นแม้ว่าแสงจะค่อยๆ ลดระดับลงสู่ระดับปกติ ดังนั้นจึงสรุปได้ว่าไม่มีความสัมพันธ์ที่สอดคล้องกันระหว่างผลผลิตของคนงานกับการส่องสว่างในโรงงาน จะต้องมีปัจจัยอื่นที่ส่งผลต่อผลผลิต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9093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53B4-2508-4D67-9D04-E1500CB3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099B-C576-4E0C-B803-E4A0CC65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0628"/>
            <a:ext cx="8712968" cy="5136684"/>
          </a:xfrm>
        </p:spPr>
        <p:txBody>
          <a:bodyPr>
            <a:normAutofit/>
          </a:bodyPr>
          <a:lstStyle/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Relay Assembly Test Room Experiment: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การทดลองห้องทดสอบการประกอบรีเลย์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ระยะนี้มีวัตถุประสงค์เพื่อให้ทราบไม่เพียงแค่ผลกระทบของการส่องสว่างต่อการผลิตเท่านั้น แต่ยังรวมถึงปัจจัยอื่นๆ เช่น ระยะเวลาของวันทำงาน ชั่วโมงพักผ่อน และสภาพร่างกายอื่นๆ ในการทดลองนี้ มีการสร้างกลุ่มงานเล็กๆ ที่เป็นเนื้อเดียวกันซึ่งมีเด็กผู้หญิงหกคน เด็กผู้หญิงเหล่านี้เป็นมิตรต่อกันและถูกขอให้ทำงานในบรรยากาศที่เป็นกันเองภายใต้การดูแลของนักวิจัย ผลผลิตและขวัญกำลังใจเพิ่มขึ้นอย่างมากในช่วงระยะเวลาของการทดลอง ผลผลิตเพิ่มขึ้นและคงที่ในระดับสูง แม้ว่าการปรับปรุงทั้งหมดจะถูกนำออกไปและนำสภาวะก่อนการทดสอบกลับมาใช้ใหม่ นักวิจัยสรุปว่าปัจจัยทางสังคมและจิตวิทยา เช่น ความรู้สึกสำคัญ การรับรู้ ความสนใจ การมีส่วนร่วม กลุ่มงานที่เหนียวแน่น และการนิเทศแบบไม่สั่งการถือเป็นกุญแจสำคัญในการเพิ่มผลผลิต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9003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53B4-2508-4D67-9D04-E1500CB3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099B-C576-4E0C-B803-E4A0CC65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8" y="914400"/>
            <a:ext cx="8712968" cy="3912548"/>
          </a:xfrm>
        </p:spPr>
        <p:txBody>
          <a:bodyPr>
            <a:normAutofit/>
          </a:bodyPr>
          <a:lstStyle/>
          <a:p>
            <a:pPr algn="thaiDist"/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Mass Interview Program: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โปรแกรมสัมภาษณ์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วัตถุประสงค์ของโครงการนี้คือเพื่อศึกษาทัศนคติของพนักงานอย่างเป็นระบบ ซึ่งจะเผยให้เห็นถึงความหมายที่ "สถานการณ์การทำงาน" ของพวกเขามีต่อพวกเขา นักวิจัยได้สัมภาษณ์คนงานจำนวนมากเกี่ยวกับความคิดเห็นเกี่ยวกับการทำงาน สภาพการทำงาน และการกำกับดูแล ในขั้นต้น มีการใช้วิธีการโดยตรงโดยการสัมภาษณ์ถามคำถามที่ผู้จัดการและนักวิจัยถือว่ามีความสำคัญ นักวิจัยตั้งข้อสังเกตว่าคำตอบของคนงานได้รับการปกป้อง ดังนั้น วิธีการนี้จึงถูกแทนที่ด้วยเทคนิคทางอ้อม โดยที่ผู้สัมภาษณ์เพียงแค่ฟังสิ่งที่คนงานจะพูด ผลการวิจัยยืนยันถึงความสำคัญของปัจจัยทางสังคมในที่ทำงานในสภาพแวดล้อมการทำงานทั้งหมด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8559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53B4-2508-4D67-9D04-E1500CB3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099B-C576-4E0C-B803-E4A0CC65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8964488" cy="4098776"/>
          </a:xfrm>
        </p:spPr>
        <p:txBody>
          <a:bodyPr>
            <a:normAutofit fontScale="92500" lnSpcReduction="10000"/>
          </a:bodyPr>
          <a:lstStyle/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Bank Wiring Test Room Experiment: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ห้องทดลองเดินสายไฟของธนาคาร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การทดลองนี้ดำเนินการโดย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Roethlisberger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Dickson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เพื่อพัฒนาวิธีการสังเกตแบบใหม่และรับข้อมูลที่ถูกต้องมากขึ้นเกี่ยวกับกลุ่มทางสังคมภายในบริษัท และค้นหาสาเหตุที่จำกัดผลลัพธ์ ได้ทำการทดลองเพื่อศึกษากลุ่มคนงานภายใต้สภาวะที่ใกล้เคียงปกติมากที่สุด กลุ่มนี้ประกอบด้วยคนงาน 14 คน หลังการทดลอง บันทึกการผลิตของกลุ่มนี้จะถูกเปรียบเทียบกับบันทึกการผลิตก่อนหน้านี้ สังเกตได้ว่ากลุ่มพัฒนาบรรทัดฐานการผลิตของตนเองสำหรับผู้ปฏิบัติงานแต่ละคน ซึ่งต่ำกว่าที่กำหนดโดยฝ่ายบริหาร ด้วยเหตุนี้ คนงานจะผลิตได้มากเพียงนั้น จึงเอาชนะระบบแรงจูงใจ คนงานที่พยายามผลิตมากกว่าบรรทัดฐานของกลุ่มถูกโดดเดี่ยว รังควาน หรือลงโทษโดยกลุ่ม ผลการศึกษาพบว่า</a:t>
            </a: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0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แต่ละคนถูกจำกัดการส่งออก</a:t>
            </a:r>
            <a:endParaRPr lang="en-US" sz="20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0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กลุ่มนี้มีมาตรฐานการปฏิบัติงาน "ไม่เป็นทางการ" ของตัวเอง</a:t>
            </a:r>
            <a:endParaRPr lang="en-US" sz="20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0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ผลผลิตส่วนบุคคลค่อนข้างคงที่ตลอดช่วงระยะเวลาหนึ่ง</a:t>
            </a:r>
            <a:endParaRPr lang="en-US" sz="20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8" algn="thaiDist">
              <a:buFont typeface="Arial" panose="020B0604020202020204" pitchFamily="34" charset="0"/>
              <a:buChar char="•"/>
            </a:pPr>
            <a:r>
              <a:rPr lang="th-TH" sz="20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กลุ่มนอกระบบมีบทบาทสำคัญในการทำงานขององค์กร</a:t>
            </a:r>
            <a:endParaRPr lang="en-US" sz="20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5567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B15-C073-4CDF-999E-9F67B905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Contributions of the 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D7506-58CE-4F66-9F93-DF1A1F51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00628"/>
            <a:ext cx="8964488" cy="5064676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Elton Mayo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และผู้ร่วมงานของเขาได้ทำการศึกษาในโรงงาน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Hawthorne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ของบริษัท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Western Electric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ในสหรัฐอเมริกา ระหว่างปี 1927 ถึง 1930 โดยอ้างอิงจากวิธีเหล่านี้ วิธีเชิงพฤติกรรมศาสตร์มีการนำหลายๆ ด้านมาประยุกต์ใช้ในการจัดการ คุณสมบัติที่สำคัญของการทดลอง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Hawthorne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คือ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3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องค์กรธุรกิจโดยพื้นฐานแล้วเป็นระบบสังคม ไม่ใช่แค่ระบบเศรษฐกิจเทคโนเท่านั้น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3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นายจ้างสามารถกระตุ้นความต้องการทางจิตใจและสังคมได้ เนื่องจากพฤติกรรมของเขายังได้รับอิทธิพลจากความรู้สึก อารมณ์ และทัศนคติอีกด้วย ดังนั้นแรงจูงใจทางเศรษฐกิจจึงไม่ใช่วิธีเดียวที่จะจูงใจผู้คนฝ่ายบริหารต้องเรียนรู้ที่จะพัฒนาทัศนคติแบบร่วมมือและไม่พึ่งพาเพียงคำสั่งเท่านั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3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การมีส่วนร่วมกลายเป็นเครื่องมือสำคัญในการเคลื่อนไหวด้านมนุษยสัมพันธ์ เพื่อให้เกิดการมีส่วนร่วม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เครือข่ายการสื่อสารสองทางที่มีประสิทธิภาพจึงเป็นสิ่งจำเป็น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411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B15-C073-4CDF-999E-9F67B905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Contributions of the Hawthorne Experiment: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D7506-58CE-4F66-9F93-DF1A1F51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00628"/>
            <a:ext cx="8164388" cy="3579849"/>
          </a:xfrm>
        </p:spPr>
        <p:txBody>
          <a:bodyPr>
            <a:normAutofit/>
          </a:bodyPr>
          <a:lstStyle/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ผลผลิตเชื่อมโยงกับความพึงพอใจของพนักงานในองค์กรธุรกิจใดๆ ดังนั้นผู้บริหารจึงต้องให้ความสนใจในความพึงพอใจของพนักงานมากขึ้น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จิตวิทยากลุ่มมีบทบาทสำคัญในองค์กรธุรกิจใดๆ เราจึงต้องพึ่งพาความพยายามของกลุ่มที่ไม่เป็นทางการมากขึ้น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ทฤษฎีนีโอคลาสสิกเน้นว่ามนุษย์เป็นเครื่องจักรที่มีชีวิต และเขามีความสำคัญมากกว่าเครื่องจักรที่ไม่มีชีวิต ดังนั้น กุญแจสำคัญในการผลิตที่สูงขึ้นจึงอยู่ที่ขวัญกำลังใจของพนักงาน ขวัญกำลังใจสูงส่งผลให้ผลผลิตสูงขึ้น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6906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4245-ED84-44BB-B55C-D383BEEC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Elements of Behavioral Theory: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78555-5518-4328-863A-1FD3B1265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135601"/>
            <a:ext cx="8712968" cy="4586798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The Individual: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ทฤษฎีนีโอคลาสสิกเน้นว่าต้องยอมรับความแตกต่างของแต่ละบุคคล บุคคลมีความรู้สึก อารมณ์ การรับรู้ และทัศนคติ แต่ละคนมีเอกลักษณ์เฉพาะตัว เขานำทัศนคติความเชื่อและวิถีชีวิตบางอย่างมาสู่งานรวมถึงทักษะ เขามีความหมายบางอย่างเกี่ยวกับงาน การกำกับดูแล สภาพการทำงาน ฯลฯ โลกภายในของผู้ปฏิบัติงานมีความสำคัญมากกว่าความเป็นจริงภายนอกในการกำหนดผลิตภาพ ดังนั้นความสัมพันธ์ของมนุษย์ในที่ทำงานเป็นตัวกำหนดการเพิ่มขึ้นหรือลดลงของผลผลิต ดังนั้น นักมนุษยสัมพันธ์จึงสนับสนุนการนำแบบจำลองหลายมิติของแรงจูงใจมาใช้ ซึ่งขึ้นอยู่กับปัจจัยทางเศรษฐกิจ ปัจเจก และสังคม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Work Groups: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คนงานไม่โดดเดี่ยว พวกเขาเป็นสิ่งมีชีวิตทางสังคมและควรได้รับการปฏิบัติเช่นนี้โดยผู้บริหาร การมีอยู่ขององค์กรนอกระบบเป็นเรื่องธรรมชาติ ทฤษฎีนีโอคลาสสิกอธิบายถึงผลกระทบที่สำคัญของจิตวิทยากลุ่มและพฤติกรรมที่มีต่อแรงจูงใจและประสิทธิผล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2396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4245-ED84-44BB-B55C-D383BEEC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Elements of Behavioral Theory: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78555-5518-4328-863A-1FD3B1265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424936" cy="4008452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Participative Management: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การเกิดขึ้นของการจัดการแบบมีส่วนร่วมเป็นสิ่งที่หลีกเลี่ยงไม่ได้เมื่อเน้นที่บุคคลและกลุ่มงาน การให้แรงงานมีส่วนร่วมในการตัดสินใจเพื่อเพิ่มผลิตภาพเป็นหลักถือเป็นรูปแบบใหม่ของการควบคุมดูแล ขณะนี้ฝ่ายบริหารยินดีให้พนักงานมีส่วนร่วมในการวางแผนเนื้อหางานและการปฏิบัติงาน ทฤษฎีนีโอคลาสสิกเน้นความสนใจไปที่คนงาน แผนผังโรงงาน เครื่องจักร เครื่องมือ ฯลฯ ต้องให้ความสะดวกและอำนวยความสะดวกแก่พนักงาน ดังนั้นแนวทางนีโอคลาสสิกจึงพยายามตอบสนองความมั่นคงส่วนบุคคลและความต้องการทางสังคมของผู้ปฏิบัติงา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 algn="thaiDist"/>
            <a:endParaRPr lang="en-US" sz="11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2688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46BC-F2EF-4A22-9694-7123BF401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Limitations of Human Relations Approach: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F23E4-0160-49D4-AEA6-64BDF8DA6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00628"/>
            <a:ext cx="8568952" cy="4632628"/>
          </a:xfrm>
        </p:spPr>
        <p:txBody>
          <a:bodyPr>
            <a:norm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นักมนุษยสัมพันธ์ได้ข้อสรุปจากการศึกษาของฮอว์ธอร์น ข้อสรุปเหล่านี้อิงจากข้อมูลเชิงลึกทางคลินิกมากกว่าหลักฐานทางวิทยาศาสตร์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การศึกษามีแนวโน้มที่จะเน้นย้ำประเด็นด้านจิตวิทยาโดยเสียค่าใช้จ่ายด้านโครงสร้างและด้านเทคนิค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สันนิษฐานว่าปัญหาขององค์กรทั้งหมดสามารถแก้ไขได้ด้วยมนุษยสัมพันธ์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สมมติฐานนี้ไม่มีผลดีในทางปฏิบัติ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นักมนุษยสัมพันธ์เห็นว่าเฉพาะตัวแปรของมนุษย์เป็นตัวแปรสำคัญและละเลยตัวแปรอื่นๆ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นักมนุษยสัมพันธ์เน้นย้ำการตัดสินใจของกลุ่มและกลุ่ม แต่ในทางปฏิบัติ กลุ่มอาจสร้างปัญหาและอาจไม่สามารถตัดสินใจร่วมกันได้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7785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D3F0EC-6DEC-481C-8D24-7266794CA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Modern Theory</a:t>
            </a:r>
            <a:endParaRPr lang="en-US" sz="5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C0CB1FC-C81C-4597-986E-27EF8189DE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41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D3F0EC-6DEC-481C-8D24-7266794CA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Pre-scientific management period</a:t>
            </a:r>
            <a:endParaRPr lang="en-US" sz="5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BA10386-75B7-425E-9817-1C80445F0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92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F2784-A3FF-4DA9-888E-49D1D643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Modern Theory (System Approach): 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397A-1870-4B31-8281-79395709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00628"/>
            <a:ext cx="8568952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แนวทางระบบในการจัดการบ่งชี้ทฤษฎีหลักที่สี่ของแนวคิดการจัดการที่เรียกว่าทฤษฎีสมัยใหม่ ทฤษฎีสมัยใหม่ถือว่าองค์กรเป็นระบบการปรับตัวซึ่งต้องปรับตัวตามการเปลี่ยนแปลงของสภาพแวดล้อม องค์กรถูกกำหนดให้เป็นกระบวนการที่มีโครงสร้างซึ่งบุคคลโต้ตอบเพื่อบรรลุวัตถุประสงค์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1C24B-875D-4A0C-BE21-93AD55D8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2852936"/>
            <a:ext cx="7862230" cy="3346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517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C79A-557D-4AE5-9B93-E203B132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Meaning of "System":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AB6BE-6AF6-4151-AE3A-73FA5F10E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58" y="1124744"/>
            <a:ext cx="8496944" cy="3579849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ระบบคำมาจากคำภาษากรีกหมายถึงการรวมหรือรวมกัน ระบบคือชุดขององค์ประกอบหรือส่วนประกอบที่เชื่อมโยงถึงกันและเกี่ยวข้องกันเพื่อให้บรรลุเป้าหมายบางอย่าง ระบบมีส่วนสำคัญสามส่วน: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ทุกระบบมีเป้าหมายและต้องมีจุดประสงค์หรือวัตถุประสงค์เพื่อให้บรรลุ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ในการออกแบบระบบ เราต้องสร้างการจัดเรียงส่วนประกอบที่จำเป็น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 algn="thaiDist">
              <a:buFont typeface="Arial" panose="020B0604020202020204" pitchFamily="34" charset="0"/>
              <a:buChar char="•"/>
            </a:pP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Input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ของข้อมูล วัสดุ และพลังงานได้รับการจัดสรรสำหรับการประมวลผลตามแผนเพื่อให้ผลลัพธ์สามารถบรรลุวัตถุประสงค์ของระบบ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2F3C1-B844-4EE0-AE63-B1AE5F928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1088"/>
            <a:ext cx="914400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79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ED31-72DF-4BDA-A4C8-940971C5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The Design of a Basic System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6EEFCE-3FBA-40EF-A186-C1A9CB35D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55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20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D3EB-610D-4A8A-A545-7D92B964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65760"/>
            <a:ext cx="7732340" cy="548640"/>
          </a:xfrm>
        </p:spPr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Characteristics of Modern Management Thought: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67C02-48DB-463F-B91E-C39FFA86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58" y="1196752"/>
            <a:ext cx="8496944" cy="405656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	The Systems Approach: </a:t>
            </a:r>
            <a:r>
              <a:rPr lang="th-TH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องค์กรในฐานะระบบมีห้าส่วนพื้นฐาน</a:t>
            </a:r>
            <a:endParaRPr lang="en-US" sz="24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8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Input</a:t>
            </a:r>
          </a:p>
          <a:p>
            <a:pPr lvl="8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Process</a:t>
            </a:r>
          </a:p>
          <a:p>
            <a:pPr lvl="8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Output</a:t>
            </a:r>
          </a:p>
          <a:p>
            <a:pPr lvl="8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Feedback and</a:t>
            </a:r>
          </a:p>
          <a:p>
            <a:pPr lvl="8">
              <a:buFont typeface="Arial" panose="020B0604020202020204" pitchFamily="34" charset="0"/>
              <a:buChar char="•"/>
            </a:pP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Environment</a:t>
            </a:r>
          </a:p>
          <a:p>
            <a:pPr marL="466344" lvl="3" indent="0" algn="thaiDist">
              <a:buNone/>
            </a:pP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มันใช้สภาพแวดล้อมสำหรับปัจจัยการผลิตเพื่อสร้างผลลัพธ์ที่ต้องการ ความสำเร็จของผลลัพธ์เหล่านี้สามารถตัดสินได้โดยใช้คำติชม หากจำเป็น เราต้องปรับเปลี่ยนส่วนผสมของปัจจัยการผลิตเพื่อผลิตตามความต้องการที่เปลี่ยนแปลงไป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4473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D3EB-610D-4A8A-A545-7D92B964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65760"/>
            <a:ext cx="7732340" cy="548640"/>
          </a:xfrm>
        </p:spPr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Characteristics of Modern Management Thought: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67C02-48DB-463F-B91E-C39FFA86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58" y="1196752"/>
            <a:ext cx="8496944" cy="405656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Dynamic: </a:t>
            </a:r>
            <a:r>
              <a:rPr lang="th-TH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เรามีกระบวนการโต้ตอบแบบไดนามิกที่เกิดขึ้นภายในโครงสร้างขององค์กร ดุลยภาพขององค์กรและโครงสร้างเป็นแบบไดนามิกหรือเปลี่ยนแปลง</a:t>
            </a:r>
            <a:endParaRPr lang="en-US" sz="24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en-US" sz="2400" b="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</a:p>
          <a:p>
            <a:r>
              <a:rPr lang="en-US" sz="24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Multilevel and Multidimensional: </a:t>
            </a:r>
            <a:r>
              <a:rPr lang="th-TH" sz="2400" b="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วิธีการของระบบชี้ให้เห็นอักขระหลายระดับและหลายมิติที่ซับซ้อน เรามีทั้งแนวทางไมโครและมาโคร บริษัทเป็นไมโครในระบบธุรกิจ เป็นมาโครที่เกี่ยวกับหน่วยภายในของตัวเอง ภายในบริษัทในฐานะระบบ </a:t>
            </a:r>
            <a:endParaRPr lang="en-US" sz="2400" b="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6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Production subsystem</a:t>
            </a:r>
          </a:p>
          <a:p>
            <a:pPr lvl="6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Finance subsystem</a:t>
            </a:r>
          </a:p>
          <a:p>
            <a:pPr lvl="6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Marketing subsystem</a:t>
            </a:r>
          </a:p>
          <a:p>
            <a:pPr lvl="6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Personnel subsystem</a:t>
            </a:r>
            <a:endParaRPr lang="en-US" sz="22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5189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D3EB-610D-4A8A-A545-7D92B964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65760"/>
            <a:ext cx="7732340" cy="548640"/>
          </a:xfrm>
        </p:spPr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Characteristics of Modern Management Thought: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67C02-48DB-463F-B91E-C39FFA86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80" y="1052736"/>
            <a:ext cx="8343900" cy="4392488"/>
          </a:xfrm>
        </p:spPr>
        <p:txBody>
          <a:bodyPr>
            <a:normAutofit/>
          </a:bodyPr>
          <a:lstStyle/>
          <a:p>
            <a:pPr algn="thaiDist"/>
            <a:r>
              <a:rPr lang="en-US" sz="24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Multi-motivated: </a:t>
            </a:r>
            <a:r>
              <a:rPr lang="th-TH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ทฤษฎีคลาสสิกสันนิษฐานว่ามีวัตถุประสงค์เดียว เช่น กำไรแนวทางของระบบตระหนักดีว่าอาจมีแรงจูงใจเบื้องหลังการกระทำและพฤติกรรมของเราหลายประการ ฝ่ายบริหารต้องประนีประนอมกับวัตถุประสงค์หลายประการเหล่านี้</a:t>
            </a:r>
            <a:r>
              <a:rPr lang="en-US" sz="22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endParaRPr lang="en-US" sz="1050" b="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22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240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Multidisciplinary:</a:t>
            </a:r>
            <a:r>
              <a:rPr lang="en-US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แนวทางของระบบผสานรวมและใช้กับแนวคิดเกี่ยวกับผลกำไรที่เกิดขึ้นจากแนวคิดต่างๆ การจัดการดึงแนวคิดและเทคนิคจากหลากหลายสาขาวิชาได้อย่างอิสระ เช่น จิตวิทยา จิตวิทยาสังคม สังคมวิทยา นิเวศวิทยา เศรษฐศาสตร์ คณิตศาสตร์ เป็นต้น</a:t>
            </a:r>
            <a:endParaRPr lang="en-US" sz="24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22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240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Multivariable:</a:t>
            </a:r>
            <a:r>
              <a:rPr lang="en-US" sz="22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สันนิษฐานว่าไม่มีปรากฏการณ์เหตุ-ผลอย่างง่าย เหตุการณ์อาจเป็นผลมาจากปัจจัยหลายอย่างซึ่งตัวมันเองมีความเกี่ยวข้องสัมพันธ์กันและพึ่งพาซึ่งกันและกัน ปัจจัยบางอย่างควบคุมได้ บางอย่างควบคุมไม่ได้ การวางแผนและการควบคุมอย่างชาญฉลาดเป็นสิ่งจำเป็นในการเผชิญกับปัจจัยผันแปรเหล่านี้</a:t>
            </a:r>
            <a:endParaRPr lang="en-US" sz="24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13145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D3EB-610D-4A8A-A545-7D92B964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65760"/>
            <a:ext cx="7732340" cy="548640"/>
          </a:xfrm>
        </p:spPr>
        <p:txBody>
          <a:bodyPr/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Characteristics of Modern Management Thought:</a:t>
            </a:r>
            <a:endParaRPr lang="en-US" sz="3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67C02-48DB-463F-B91E-C39FFA86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27" y="1232756"/>
            <a:ext cx="8276406" cy="4392488"/>
          </a:xfrm>
        </p:spPr>
        <p:txBody>
          <a:bodyPr>
            <a:normAutofit/>
          </a:bodyPr>
          <a:lstStyle/>
          <a:p>
            <a:pPr algn="thaiDist"/>
            <a:r>
              <a:rPr lang="en-US" sz="24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24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Adaptive: </a:t>
            </a:r>
            <a:r>
              <a:rPr lang="th-TH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ความอยู่รอดและการเติบโตขององค์กรในสภาพแวดล้อมแบบไดนามิกต้องการระบบที่ปรับเปลี่ยนได้ซึ่งสามารถปรับให้เข้ากับสภาวะที่เปลี่ยนแปลงได้อย่างต่อเนื่อง องค์กรเป็นระบบเปิดที่ปรับตัวเองผ่านกระบวนการตอบรับ</a:t>
            </a:r>
            <a:endParaRPr lang="en-US" sz="24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endParaRPr lang="en-US" sz="24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en-US" sz="240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Probabilistic:</a:t>
            </a:r>
            <a:r>
              <a:rPr lang="en-US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หลักการจัดการชี้ให้เห็นถึงความน่าจะเป็นเท่านั้น และไม่เคยมีความแน่นอนของประสิทธิภาพและผลลัพธ์ที่ตามมา เราต้องเผชิญกับตัวแปรมากมายพร้อมๆ กัน การคาดการณ์ของเราเป็นเพียงแนวโน้ม ดังนั้น การพยากรณ์และการวางแผนอย่างชาญฉลาดสามารถลดระดับความไม่แน่นอนได้ในระดับมาก</a:t>
            </a:r>
            <a:endParaRPr lang="en-US" sz="2400" b="0" dirty="0">
              <a:solidFill>
                <a:srgbClr val="00000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2200" b="0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1983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A709-86E0-4A36-9478-6EC42A74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Contingency Theory: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45E88-9372-4A69-9B04-8DDC42FFF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41864"/>
            <a:ext cx="8712968" cy="4488612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นวทางระบบเน้นว่าระบบย่อยทั้งหมดขององค์กรพร้อมกับระบบขั้นสูงของสภาพแวดล้อมนั้นเชื่อมโยงถึงกันและสัมพันธ์กัน การวิเคราะห์แนวทางฉุกเฉินและเข้าใจความสัมพันธ์ระหว่างกันเพื่อให้การดำเนินการด้านการจัดการสามารถปรับให้เข้ากับความต้องการของสถานการณ์หรือสถานการณ์เฉพาะได้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ดังนั้นแนวทางฉุกเฉินช่วยให้เราสามารถพัฒนาคำตอบที่ใช้งานได้จริงสำหรับปัญหาที่ต้องการวิธีแก้ไข การออกแบบองค์กรและการดำเนินการจัดการที่เหมาะสมที่สุดกับสถานการณ์เฉพาะจะต้องถูกนำมาใช้เพื่อให้ได้ผลลัพธ์ที่ดีที่สุดภายใต้สถานการณ์ที่กำหนด ไม่มีวิธีที่ดีที่สุด ในการจัดระเบียบและจัดการ ดังนั้น </a:t>
            </a:r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Contingency Approach to Management 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จึงเน้นย้ำว่าการจัดการเป็นวินัยที่เน้นการปฏิบัติอย่างมาก เป็นหน้าที่พื้นฐานของผู้จัดการในการวิเคราะห์และทำความเข้าใจสภาพแวดล้อมที่พวกเขาทำงานก่อนที่จะนำเทคนิค กระบวนการ และแนวปฏิบัติมาใช้ การนำหลักการและวิธีปฏิบัติมาประยุกต์ใช้ควรเป็นทวีปตามสถานการณ์ที่มีอยู่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3269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A709-86E0-4A36-9478-6EC42A74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Contingency Theory: </a:t>
            </a:r>
            <a:endParaRPr lang="en-US" sz="32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45E88-9372-4A69-9B04-8DDC42FFF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052736"/>
            <a:ext cx="8712968" cy="4488612"/>
          </a:xfrm>
        </p:spPr>
        <p:txBody>
          <a:bodyPr>
            <a:normAutofit/>
          </a:bodyPr>
          <a:lstStyle/>
          <a:p>
            <a:pPr algn="thaiDist"/>
            <a:r>
              <a:rPr lang="en-US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วิธีฉุกเฉินแนะนำผู้จัดการให้ปรับตัวเข้ากับสิ่งแวดล้อม มันบอกผู้จัดการให้ปฏิบัติจริงและเปิดใจกว้าง แนวทางฉุกเฉินคือการปรับปรุงเหนือแนวทางของระบบ ไม่เพียงแต่ตรวจสอบความสัมพันธ์ระหว่างระบบย่อยขององค์กร แต่ยังตรวจสอบความสัมพันธ์ระหว่างองค์กรและสภาพแวดล้อมด้วย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thaiDist"/>
            <a:r>
              <a:rPr lang="en-US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อย่างไรก็ตาม วิธีฉุกเฉินทนทุกข์จากข้อจำกัดสองประการ:</a:t>
            </a:r>
            <a:endParaRPr lang="en-US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ไม่รู้จักอิทธิพลของแนวคิดการจัดการและเทคนิคเกี่ยวกับสิ่งแวดล้อม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 algn="thaiDist">
              <a:buFont typeface="Arial" panose="020B0604020202020204" pitchFamily="34" charset="0"/>
              <a:buChar char="•"/>
            </a:pPr>
            <a:r>
              <a:rPr lang="th-TH" sz="2400" b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วรรณกรรมเกี่ยวกับการจัดการฉุกเฉินยังไม่เพียงพอ</a:t>
            </a:r>
            <a:endParaRPr lang="en-US" sz="2400" b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26662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INTERNATIONAL </a:t>
            </a:r>
            <a:br>
              <a:rPr lang="en-US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SPORT ORGANIZATION</a:t>
            </a:r>
            <a:endParaRPr lang="th-TH" sz="5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บทที่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องค์กรกีฬานานาชาติ</a:t>
            </a:r>
          </a:p>
        </p:txBody>
      </p:sp>
    </p:spTree>
    <p:extLst>
      <p:ext uri="{BB962C8B-B14F-4D97-AF65-F5344CB8AC3E}">
        <p14:creationId xmlns:p14="http://schemas.microsoft.com/office/powerpoint/2010/main" val="605973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9F11-1D94-43F7-A4FD-DA99E3EB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roman catholic church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581EF-D9E1-40C4-AE1E-C05F8E10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40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dirty="0"/>
              <a:t>องค์การกีฬาของโลก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3B3B3-D829-4C8A-8E86-E8E656F8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982"/>
            <a:ext cx="9144000" cy="46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512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EA2D41D-E1FC-45F2-A98A-D8D7F64E63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325" y="1949400"/>
            <a:ext cx="3200400" cy="200828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06438B-6A6B-44BB-B51E-4F53C0A2B6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3968" y="1556792"/>
            <a:ext cx="4586370" cy="2951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40BA18-7CB5-4C3D-9F6A-600E72E7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federation &amp; INTERNATIONAL OLYMPIC COMMITTEE</a:t>
            </a:r>
          </a:p>
        </p:txBody>
      </p:sp>
    </p:spTree>
    <p:extLst>
      <p:ext uri="{BB962C8B-B14F-4D97-AF65-F5344CB8AC3E}">
        <p14:creationId xmlns:p14="http://schemas.microsoft.com/office/powerpoint/2010/main" val="28640021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federation (IF)</a:t>
            </a:r>
            <a:endParaRPr lang="th-TH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487186" cy="165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Image result for FINA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16" y="801678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6"/>
          <a:stretch/>
        </p:blipFill>
        <p:spPr bwMode="auto">
          <a:xfrm>
            <a:off x="1047545" y="3105934"/>
            <a:ext cx="3584142" cy="173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 descr="Image result for à¸ªà¸¡à¸²à¸à¸±à¸à¸à¹à¸§à¸­à¸¥à¹à¸¥à¸¢à¹à¸à¸­à¸¥à¹à¸¥à¸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18" y="984385"/>
            <a:ext cx="2945120" cy="18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Image result for ai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60" y="2808301"/>
            <a:ext cx="2610036" cy="20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525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federation </a:t>
            </a:r>
            <a:endParaRPr lang="th-TH" dirty="0"/>
          </a:p>
        </p:txBody>
      </p:sp>
      <p:pic>
        <p:nvPicPr>
          <p:cNvPr id="17410" name="Picture 2" descr="ผลการค้นหารูปภาพสำหรับ FI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920872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ผลการค้นหารูปภาพสำหรับ world c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66" y="1475246"/>
            <a:ext cx="177241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atar 2022 Fifa World Cup - Home | Facebook">
            <a:extLst>
              <a:ext uri="{FF2B5EF4-FFF2-40B4-BE49-F238E27FC236}">
                <a16:creationId xmlns:a16="http://schemas.microsoft.com/office/drawing/2014/main" id="{EEE3184F-7282-4E36-90C4-0590FA14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56" y="1475246"/>
            <a:ext cx="2782024" cy="276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128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federation </a:t>
            </a:r>
            <a:endParaRPr lang="th-TH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00" y="1100138"/>
            <a:ext cx="7500825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ผลการค้นหารูปภาพสำหรับ AF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60" y="2122324"/>
            <a:ext cx="798776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ผลการค้นหารูปภาพสำหรับ CA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97391"/>
            <a:ext cx="642811" cy="59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ผลการค้นหารูปภาพสำหรับ UEF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48" y="1181637"/>
            <a:ext cx="661312" cy="66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ผลการค้นหารูปภาพสำหรับ Concaca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25" y="1497577"/>
            <a:ext cx="590235" cy="6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ผลการค้นหารูปภาพสำหรับ conmebol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17" y="321297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241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520940" cy="548640"/>
          </a:xfrm>
        </p:spPr>
        <p:txBody>
          <a:bodyPr/>
          <a:lstStyle/>
          <a:p>
            <a:r>
              <a:rPr lang="en-US" dirty="0"/>
              <a:t>Asian Football Confederation</a:t>
            </a:r>
            <a:endParaRPr lang="th-TH" dirty="0"/>
          </a:p>
        </p:txBody>
      </p:sp>
      <p:pic>
        <p:nvPicPr>
          <p:cNvPr id="4" name="Picture 4" descr="ผลการค้นหารูปภาพสำหรับ AF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4197"/>
            <a:ext cx="2080400" cy="135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1F867-E60F-437C-BB32-096AF57C9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32" y="1949350"/>
            <a:ext cx="8705136" cy="4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208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ASEAN Football Federation</a:t>
            </a:r>
            <a:endParaRPr lang="th-TH" dirty="0"/>
          </a:p>
        </p:txBody>
      </p:sp>
      <p:pic>
        <p:nvPicPr>
          <p:cNvPr id="22530" name="Picture 2" descr="ผลการค้นหารูปภาพสำหรับ ASEAN Football Fede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37" y="914400"/>
            <a:ext cx="1388109" cy="184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6" y="3644636"/>
            <a:ext cx="8654128" cy="3076898"/>
          </a:xfrm>
          <a:prstGeom prst="rect">
            <a:avLst/>
          </a:prstGeom>
          <a:noFill/>
          <a:ln w="1587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70B8A-2A38-4243-998B-DEF218FD5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341" y="1092475"/>
            <a:ext cx="2357234" cy="1325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63882-4414-40F0-86C5-12C438277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0" y="1020694"/>
            <a:ext cx="4610279" cy="242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58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031377" cy="4031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 descr="ผลการค้นหารูปภาพสำหรับ สมาคมฟุตบอลแห่งประเทศไทย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2" b="13603"/>
          <a:stretch/>
        </p:blipFill>
        <p:spPr bwMode="auto">
          <a:xfrm>
            <a:off x="4427984" y="2728836"/>
            <a:ext cx="4321324" cy="2067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Image result for thailand foot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27" y="912299"/>
            <a:ext cx="1256928" cy="163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545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OLYMPIC COMMITTEE</a:t>
            </a:r>
            <a:endParaRPr lang="th-TH" dirty="0"/>
          </a:p>
        </p:txBody>
      </p:sp>
      <p:pic>
        <p:nvPicPr>
          <p:cNvPr id="11268" name="Picture 4" descr="ผลการค้นหารูปภาพสำหรับ International Olympic Committ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1474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ผลการค้นหารูปภาพสำหรับ International Olympic Committ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5328972" cy="34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70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Games</a:t>
            </a:r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0D991-6902-4E31-9E36-0E9CA9870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6" t="9743" r="26787" b="6964"/>
          <a:stretch/>
        </p:blipFill>
        <p:spPr>
          <a:xfrm>
            <a:off x="361435" y="983298"/>
            <a:ext cx="3816424" cy="3965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4C632E-9819-4ED4-94A7-76ABC337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975306"/>
            <a:ext cx="4483759" cy="38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8B46-0F0E-43EF-974E-FD91D4F3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military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AA4CB-1FA6-47CE-8DF9-911C78616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416"/>
          <a:stretch/>
        </p:blipFill>
        <p:spPr>
          <a:xfrm>
            <a:off x="251521" y="692697"/>
            <a:ext cx="864096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794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Olympic committee</a:t>
            </a:r>
            <a:endParaRPr lang="th-T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046584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ผลการค้นหารูปภาพสำหรับ International Olympic Committ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814275" cy="21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40" y="3172195"/>
            <a:ext cx="3679329" cy="1696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6955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Olympic committee</a:t>
            </a:r>
            <a:endParaRPr lang="th-TH" dirty="0"/>
          </a:p>
        </p:txBody>
      </p:sp>
      <p:pic>
        <p:nvPicPr>
          <p:cNvPr id="14340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69389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ผลการค้นหารูปภาพสำหรับ โอลิมปิก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9" descr="ผลการค้นหารูปภาพสำหรับ โอลิมปิก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2559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Council of Asia</a:t>
            </a:r>
            <a:endParaRPr lang="th-TH" dirty="0"/>
          </a:p>
        </p:txBody>
      </p:sp>
      <p:pic>
        <p:nvPicPr>
          <p:cNvPr id="15362" name="Picture 2" descr="ผลการค้นหารูปภาพสำหรับ oc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03191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8DDAB7-27BA-4889-9051-D7DCF72DE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196752"/>
            <a:ext cx="445388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51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Olympic committee</a:t>
            </a:r>
            <a:endParaRPr lang="th-TH" dirty="0"/>
          </a:p>
        </p:txBody>
      </p:sp>
      <p:sp>
        <p:nvSpPr>
          <p:cNvPr id="4" name="AutoShape 7" descr="ผลการค้นหารูปภาพสำหรับ โอลิมปิก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9" descr="ผลการค้นหารูปภาพสำหรับ โอลิมปิก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3"/>
          <a:stretch/>
        </p:blipFill>
        <p:spPr bwMode="auto">
          <a:xfrm>
            <a:off x="1331640" y="890227"/>
            <a:ext cx="6872915" cy="49150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160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97" y="341587"/>
            <a:ext cx="7520940" cy="548640"/>
          </a:xfrm>
        </p:spPr>
        <p:txBody>
          <a:bodyPr/>
          <a:lstStyle/>
          <a:p>
            <a:r>
              <a:rPr lang="en-US" dirty="0"/>
              <a:t>South East Asian Games Federation</a:t>
            </a:r>
            <a:endParaRPr lang="th-TH" dirty="0"/>
          </a:p>
        </p:txBody>
      </p:sp>
      <p:pic>
        <p:nvPicPr>
          <p:cNvPr id="16388" name="Picture 4" descr="ผลการค้นหารูปภาพสำหรับ South-East Asian Games Federation; SEAG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15339" r="25376" b="6802"/>
          <a:stretch/>
        </p:blipFill>
        <p:spPr bwMode="auto">
          <a:xfrm>
            <a:off x="827584" y="1484784"/>
            <a:ext cx="3138985" cy="2975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 Southeast Asian Games - Wikipedia">
            <a:extLst>
              <a:ext uri="{FF2B5EF4-FFF2-40B4-BE49-F238E27FC236}">
                <a16:creationId xmlns:a16="http://schemas.microsoft.com/office/drawing/2014/main" id="{819CC319-5DF5-4A4D-BDBB-31A29915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263" y="1488192"/>
            <a:ext cx="2972137" cy="29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419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คณะกรรมการโอลิมปิกแห่งชาติ</a:t>
            </a:r>
            <a:r>
              <a:rPr lang="th-TH" dirty="0"/>
              <a:t> </a:t>
            </a:r>
            <a:br>
              <a:rPr lang="th-TH" dirty="0"/>
            </a:br>
            <a:r>
              <a:rPr lang="th-TH" dirty="0"/>
              <a:t>(</a:t>
            </a:r>
            <a:r>
              <a:rPr lang="en-US" dirty="0"/>
              <a:t>National Olympic Committee : NOC)</a:t>
            </a:r>
            <a:endParaRPr lang="th-TH" dirty="0"/>
          </a:p>
        </p:txBody>
      </p:sp>
      <p:pic>
        <p:nvPicPr>
          <p:cNvPr id="12292" name="Picture 4" descr="ผลการค้นหารูปภาพสำหรับ National Olympic Committ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" y="1716782"/>
            <a:ext cx="1598803" cy="16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68910"/>
            <a:ext cx="1568774" cy="203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ผลการค้นหารูปภาพสำหรับ National Olympic 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82" y="2996952"/>
            <a:ext cx="2381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ผลการค้นหารูปภาพสำหรับ National Olympic Committ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04" y="1206807"/>
            <a:ext cx="1608628" cy="22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ผลการค้นหารูปภาพสำหรับ National Olympic Committ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57" y="3068960"/>
            <a:ext cx="1912615" cy="191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รูปภาพที่เกี่ยวข้อ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04" y="1628800"/>
            <a:ext cx="1785181" cy="16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794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เปรียบเทียบ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1080120" cy="67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ผลการค้นหารูปภาพสำหรับ AF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54950"/>
            <a:ext cx="1008112" cy="6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ผลการค้นหารูปภาพสำหรับ ASEAN Football Fede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03237"/>
            <a:ext cx="720080" cy="9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27" y="4149080"/>
            <a:ext cx="837577" cy="837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ผลการค้นหารูปภาพสำหรับ International Olympic Committ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70474"/>
            <a:ext cx="1152128" cy="7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ผลการค้นหารูปภาพสำหรับ oc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84" y="2067133"/>
            <a:ext cx="82114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ผลการค้นหารูปภาพสำหรับ South-East Asian Games Federation; SEAG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15339" r="25376" b="6802"/>
          <a:stretch/>
        </p:blipFill>
        <p:spPr bwMode="auto">
          <a:xfrm>
            <a:off x="6508130" y="3222515"/>
            <a:ext cx="749462" cy="710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ผลการค้นหารูปภาพสำหรับ National Olympic Committ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81" y="4106827"/>
            <a:ext cx="616911" cy="8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755576" y="1983079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1893" y="4106827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5576" y="3020356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24128" y="692696"/>
            <a:ext cx="36004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71893" y="1196752"/>
            <a:ext cx="194421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/>
              <a:t>ระดับโลก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5576" y="2211149"/>
            <a:ext cx="194421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/>
              <a:t>ระดับเอเชีย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5576" y="3338736"/>
            <a:ext cx="194421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/>
              <a:t>ระดับอาเซียน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5576" y="4222706"/>
            <a:ext cx="194421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/>
              <a:t>ระดับประเทศ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31062002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dministrator\Desktop\logo_mots_th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048672" cy="17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4697D-E4B6-4CA8-BA6D-9625F59E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2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219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dministrator\Desktop\logo_mots_th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048672" cy="17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76BC38-9A6A-40C5-8E38-F53952BE2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840"/>
            <a:ext cx="9144000" cy="38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326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หน่วยงานในสังกัด</a:t>
            </a:r>
          </a:p>
        </p:txBody>
      </p:sp>
      <p:sp>
        <p:nvSpPr>
          <p:cNvPr id="4" name="AutoShape 2" descr="ผลการค้นหารูปภาพสำหรับ กระทรวงท่องเที่ยวและกีฬา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รูปภาพที่เกี่ยวข้อ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4" y="2979601"/>
            <a:ext cx="1717204" cy="17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รูปภาพที่เกี่ยวข้อ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382" y="2349766"/>
            <a:ext cx="1716782" cy="254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ผลการค้นหารูปภาพสำหรับ การท่องเที่ยวแห่งประเทศไทย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23" y="980530"/>
            <a:ext cx="1717204" cy="171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รูปภาพที่เกี่ยวข้อ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24" y="587303"/>
            <a:ext cx="2152700" cy="251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ผลการค้นหารูปภาพสำหรับ กองบัญชาการตำรวจท่องเที่ยว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07" y="2888995"/>
            <a:ext cx="1659083" cy="196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มหาวิทยาลัยการกีฬาแห่งชาติ - วิกิพีเดีย">
            <a:extLst>
              <a:ext uri="{FF2B5EF4-FFF2-40B4-BE49-F238E27FC236}">
                <a16:creationId xmlns:a16="http://schemas.microsoft.com/office/drawing/2014/main" id="{01C7C7CD-0511-45DD-8005-0F1C6E47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49" y="2766413"/>
            <a:ext cx="2108874" cy="21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За портала - องค์การบริหารการพัฒนาพื้นที่พิเศษเพื่อการท่องเที่ยวอย่างยั่งยืน  (องค์การมหาชน) - Организации - GBDi data portal">
            <a:extLst>
              <a:ext uri="{FF2B5EF4-FFF2-40B4-BE49-F238E27FC236}">
                <a16:creationId xmlns:a16="http://schemas.microsoft.com/office/drawing/2014/main" id="{944C8DF2-E144-4BCB-A360-C10B4F27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57" y="545238"/>
            <a:ext cx="1781175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8B46-0F0E-43EF-974E-FD91D4F3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military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AA4CB-1FA6-47CE-8DF9-911C78616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40" b="23868"/>
          <a:stretch/>
        </p:blipFill>
        <p:spPr>
          <a:xfrm>
            <a:off x="311051" y="1196752"/>
            <a:ext cx="8521898" cy="4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95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หน่วยงานดูแล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002680"/>
              </p:ext>
            </p:extLst>
          </p:nvPr>
        </p:nvGraphicFramePr>
        <p:xfrm>
          <a:off x="822325" y="1100138"/>
          <a:ext cx="7350074" cy="44170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75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4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/>
                        <a:t>กีฬา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หน่วยงาน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419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/>
                        <a:t>กีฬาเป็นเลิศ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4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/>
                        <a:t>กีฬาอาชีพ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4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/>
                        <a:t>กีฬามวลชน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419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/>
                        <a:t>กีฬาพื้นฐาน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8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73016"/>
            <a:ext cx="1312815" cy="19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71" y="1844824"/>
            <a:ext cx="1545509" cy="18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355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658"/>
            <a:ext cx="4354793" cy="15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/>
          <a:stretch/>
        </p:blipFill>
        <p:spPr bwMode="auto">
          <a:xfrm>
            <a:off x="234635" y="1584960"/>
            <a:ext cx="8820697" cy="317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7338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40DA-A5D1-44FD-B327-AFE2B892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3B0D8-2C2A-457A-B6B8-F4A8A41AC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510C1-7B69-4EF8-A669-91DB9D52C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50"/>
          <a:stretch/>
        </p:blipFill>
        <p:spPr>
          <a:xfrm>
            <a:off x="179512" y="147518"/>
            <a:ext cx="8784976" cy="65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289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372458"/>
              </p:ext>
            </p:extLst>
          </p:nvPr>
        </p:nvGraphicFramePr>
        <p:xfrm>
          <a:off x="539552" y="1052736"/>
          <a:ext cx="7998147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11341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สมาคมกีฬาประจำจังหวัด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4345"/>
            <a:ext cx="1494681" cy="149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01" y="1396843"/>
            <a:ext cx="1819301" cy="149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รูปภาพที่เกี่ยวข้อ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53" y="1432198"/>
            <a:ext cx="1492745" cy="14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ผลการค้นหารูปภาพสำหรับ สมาคมกีฬาประจำจังหวั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82" y="1486688"/>
            <a:ext cx="1384304" cy="13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รูปภาพที่เกี่ยวข้อ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7" y="3203005"/>
            <a:ext cx="1800198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ผลการค้นหารูปภาพสำหรับ สมาคมกีฬาประจำจังหวัด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56720"/>
            <a:ext cx="1517633" cy="15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ผลการค้นหารูปภาพสำหรับ สมาคมกีฬาประจำจังหวัด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71" y="2956648"/>
            <a:ext cx="1912511" cy="191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ผลการค้นหารูปภาพสำหรับ สมาคมกีฬาประจำจังหวัด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65" y="1455572"/>
            <a:ext cx="1442097" cy="14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ผลการค้นหารูปภาพสำหรับ สมาคมกีฬาประจำจังหวัด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56333"/>
            <a:ext cx="1905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ผลการค้นหารูปภาพสำหรับ สมาคมกีฬาประจำจังหวัด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14" y="3126114"/>
            <a:ext cx="1529886" cy="163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13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สมาคมกีฬาแห่งประเทศไทย</a:t>
            </a:r>
          </a:p>
        </p:txBody>
      </p:sp>
      <p:pic>
        <p:nvPicPr>
          <p:cNvPr id="8196" name="Picture 4" descr="ผลการค้นหารูปภาพสำหรับ สมาคมมวยปล้ำสมัครเล่นแห่งประเทศไทย (สปสท.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21" y="3285246"/>
            <a:ext cx="2016224" cy="15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16938476 1835151023390315 6193399553330896500 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8" y="3231740"/>
            <a:ext cx="1590161" cy="15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รูปภาพที่เกี่ยวข้อ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47" y="1158386"/>
            <a:ext cx="2088232" cy="19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รูปภาพที่เกี่ยวข้อ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53" y="1158386"/>
            <a:ext cx="1982582" cy="19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ผลการค้นหารูปภาพสำหรับ สมาคมกีฬาไทยแห่งประเทศไทย ในพระบรมราชูปถัมภ์ (ส.ก.ท.) โลโก้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23" y="1195262"/>
            <a:ext cx="1194140" cy="178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9599012 1398342006913176 9018512900196749062 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09" y="3366995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9" descr="ผลการค้นหารูปภาพสำหรับ สมาคมกีฬาไทยแห่งประเทศไทย ในพระบรมราชูปถัมภ์ (ส.ก.ท.) โลโก้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21" descr="ผลการค้นหารูปภาพสำหรับ สมาคมกีฬาไทยแห่งประเทศไทย ในพระบรมราชูปถัมภ์ (ส.ก.ท.) โลโก้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214" name="Picture 2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5070"/>
          <a:stretch/>
        </p:blipFill>
        <p:spPr bwMode="auto">
          <a:xfrm>
            <a:off x="6777063" y="1351473"/>
            <a:ext cx="1064525" cy="156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6" name="Picture 24" descr="ผลการค้นหารูปภาพสำหรับ สมาคมกีฬาไทยแห่งประเทศไทย ในพระบรมราชูปถัมภ์ (ส.ก.ท.) โลโก้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88" y="1272990"/>
            <a:ext cx="978884" cy="16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ผลการค้นหารูปภาพสำหรับ สมาคมกีฬาไทยแห่งประเทศไทย ในพระบรมราชูปถัมภ์ (ส.ก.ท.) โลโก้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29" y="3348353"/>
            <a:ext cx="1356934" cy="13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รูปภาพที่เกี่ยวข้อง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80" y="3373241"/>
            <a:ext cx="1362991" cy="13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รูปภาพที่เกี่ยวข้อง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00" y="1377436"/>
            <a:ext cx="1240237" cy="15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รูปภาพที่เกี่ยวข้อง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8" y="1425161"/>
            <a:ext cx="1495418" cy="148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7" name="Picture 35" descr="รูปภาพที่เกี่ยวข้อง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596" y="3163263"/>
            <a:ext cx="1643892" cy="164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6766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Dr.Archavit</a:t>
            </a:r>
            <a:r>
              <a:rPr lang="en-US" dirty="0"/>
              <a:t> </a:t>
            </a:r>
            <a:r>
              <a:rPr lang="en-US" dirty="0" err="1"/>
              <a:t>Choengklinchan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3037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1268</TotalTime>
  <Words>6439</Words>
  <Application>Microsoft Office PowerPoint</Application>
  <PresentationFormat>On-screen Show (4:3)</PresentationFormat>
  <Paragraphs>297</Paragraphs>
  <Slides>96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Arial</vt:lpstr>
      <vt:lpstr>Calibri</vt:lpstr>
      <vt:lpstr>Franklin Gothic Book</vt:lpstr>
      <vt:lpstr>Franklin Gothic Medium</vt:lpstr>
      <vt:lpstr>TH Niramit AS</vt:lpstr>
      <vt:lpstr>Wingdings</vt:lpstr>
      <vt:lpstr>Angles</vt:lpstr>
      <vt:lpstr>MBF 5686 Professional Football management</vt:lpstr>
      <vt:lpstr>Evolution of Management Concept</vt:lpstr>
      <vt:lpstr>Evolution of Management Concept</vt:lpstr>
      <vt:lpstr>Explain the Evolution of Management Thought</vt:lpstr>
      <vt:lpstr>PowerPoint Presentation</vt:lpstr>
      <vt:lpstr>Pre-scientific management period</vt:lpstr>
      <vt:lpstr>roman catholic church management</vt:lpstr>
      <vt:lpstr>military organization</vt:lpstr>
      <vt:lpstr>military organization</vt:lpstr>
      <vt:lpstr>military organization</vt:lpstr>
      <vt:lpstr>Pre-scientific management period</vt:lpstr>
      <vt:lpstr>Pre-scientific management period</vt:lpstr>
      <vt:lpstr>Professor Charles Babbage (UK 1729 -1871)</vt:lpstr>
      <vt:lpstr>James Watt Junior (UK 1796 - 1848)</vt:lpstr>
      <vt:lpstr>Robert Owens (UK 1771 - 1858)</vt:lpstr>
      <vt:lpstr>Henry Robinson Towne (USA 1844 -1924)</vt:lpstr>
      <vt:lpstr>Seebohm Rowntree (UK 1871- 1954)</vt:lpstr>
      <vt:lpstr>Classical Theory</vt:lpstr>
      <vt:lpstr>Classical Theory</vt:lpstr>
      <vt:lpstr>Features of Management in the Classical Period:</vt:lpstr>
      <vt:lpstr>Taylor's Scientific Management  (Frederick Winslow Taylor USA 1856-1915)</vt:lpstr>
      <vt:lpstr>Taylor's Scientific Management  (Frederick Winslow Taylor USA 1856-1915)</vt:lpstr>
      <vt:lpstr>Taylor's Scientific Management  (Frederick Winslow Taylor USA 1856-1915)</vt:lpstr>
      <vt:lpstr>Elements of Scientific Management:</vt:lpstr>
      <vt:lpstr>Benefits of Scientific Management:</vt:lpstr>
      <vt:lpstr>Benefits of Scientific Management:</vt:lpstr>
      <vt:lpstr>Contributions of Scientific Management</vt:lpstr>
      <vt:lpstr>Frank and Lillian Gilbreth (USA, 1867 - 1924, 1878 - 1912):</vt:lpstr>
      <vt:lpstr>Frank and Lillian Gilbreth (USA, 1867 - 1924, 1878 - 1912):</vt:lpstr>
      <vt:lpstr>Frank and Lillian Gilbreth (USA, 1867 - 1924, 1878 - 1912):</vt:lpstr>
      <vt:lpstr>Henry Lawrence Gantt (USA, 1861 - 1819)</vt:lpstr>
      <vt:lpstr>Henry Lawrence Gantt (USA, 1861 - 1819)</vt:lpstr>
      <vt:lpstr>Henry Lawrence Gantt (USA, 1861 - 1819)</vt:lpstr>
      <vt:lpstr>Harrington Emerson (USA, 1853 - 1931):</vt:lpstr>
      <vt:lpstr>Harrington Emerson (USA, 1853 - 1931):</vt:lpstr>
      <vt:lpstr>Administrative Management Theory:</vt:lpstr>
      <vt:lpstr>Henry Fayol (France, 1841 - 1925): </vt:lpstr>
      <vt:lpstr>Concept of Management:</vt:lpstr>
      <vt:lpstr>Fayol's Principles of Management: </vt:lpstr>
      <vt:lpstr>Fayol's Principles of Management: </vt:lpstr>
      <vt:lpstr>Fayol's Principles of Management: </vt:lpstr>
      <vt:lpstr>Fayol's Principles of Management: </vt:lpstr>
      <vt:lpstr>Bureaucratic Model:</vt:lpstr>
      <vt:lpstr>Bureaucratic Model:</vt:lpstr>
      <vt:lpstr>Neoclassical Theory</vt:lpstr>
      <vt:lpstr>Neoclassical Theory:</vt:lpstr>
      <vt:lpstr>George Elton Mayo (Australia, 1880 - 1949):</vt:lpstr>
      <vt:lpstr>Hawthorne Experiment:</vt:lpstr>
      <vt:lpstr>Hawthorne Experiment:</vt:lpstr>
      <vt:lpstr>Hawthorne Experiment:</vt:lpstr>
      <vt:lpstr>Hawthorne Experiment:</vt:lpstr>
      <vt:lpstr>Hawthorne Experiment:</vt:lpstr>
      <vt:lpstr>Hawthorne Experiment:</vt:lpstr>
      <vt:lpstr>Contributions of the Hawthorne Experiment:</vt:lpstr>
      <vt:lpstr>Contributions of the Hawthorne Experiment:</vt:lpstr>
      <vt:lpstr>Elements of Behavioral Theory: </vt:lpstr>
      <vt:lpstr>Elements of Behavioral Theory: </vt:lpstr>
      <vt:lpstr>Limitations of Human Relations Approach:</vt:lpstr>
      <vt:lpstr>Modern Theory</vt:lpstr>
      <vt:lpstr>Modern Theory (System Approach): </vt:lpstr>
      <vt:lpstr>Meaning of "System": </vt:lpstr>
      <vt:lpstr>The Design of a Basic System</vt:lpstr>
      <vt:lpstr>Characteristics of Modern Management Thought:</vt:lpstr>
      <vt:lpstr>Characteristics of Modern Management Thought:</vt:lpstr>
      <vt:lpstr>Characteristics of Modern Management Thought:</vt:lpstr>
      <vt:lpstr>Characteristics of Modern Management Thought:</vt:lpstr>
      <vt:lpstr>Contingency Theory: </vt:lpstr>
      <vt:lpstr>Contingency Theory: </vt:lpstr>
      <vt:lpstr>INTERNATIONAL  SPORT ORGANIZATION</vt:lpstr>
      <vt:lpstr>องค์การกีฬาของโลก</vt:lpstr>
      <vt:lpstr>International federation &amp; INTERNATIONAL OLYMPIC COMMITTEE</vt:lpstr>
      <vt:lpstr>International federation (IF)</vt:lpstr>
      <vt:lpstr>International federation </vt:lpstr>
      <vt:lpstr>International federation </vt:lpstr>
      <vt:lpstr>Asian Football Confederation</vt:lpstr>
      <vt:lpstr>ASEAN Football Federation</vt:lpstr>
      <vt:lpstr>PowerPoint Presentation</vt:lpstr>
      <vt:lpstr>INTERNATIONAL OLYMPIC COMMITTEE</vt:lpstr>
      <vt:lpstr>Olympic Games</vt:lpstr>
      <vt:lpstr>International Olympic committee</vt:lpstr>
      <vt:lpstr>International Olympic committee</vt:lpstr>
      <vt:lpstr>Olympic Council of Asia</vt:lpstr>
      <vt:lpstr>International Olympic committee</vt:lpstr>
      <vt:lpstr>South East Asian Games Federation</vt:lpstr>
      <vt:lpstr>คณะกรรมการโอลิมปิกแห่งชาติ  (National Olympic Committee : NOC)</vt:lpstr>
      <vt:lpstr>เปรียบเทียบ</vt:lpstr>
      <vt:lpstr>PowerPoint Presentation</vt:lpstr>
      <vt:lpstr>PowerPoint Presentation</vt:lpstr>
      <vt:lpstr>หน่วยงานในสังกัด</vt:lpstr>
      <vt:lpstr>หน่วยงานดูแล</vt:lpstr>
      <vt:lpstr>PowerPoint Presentation</vt:lpstr>
      <vt:lpstr>PowerPoint Presentation</vt:lpstr>
      <vt:lpstr>PowerPoint Presentation</vt:lpstr>
      <vt:lpstr>สมาคมกีฬาประจำจังหวัด</vt:lpstr>
      <vt:lpstr>สมาคมกีฬาแห่งประเทศไทย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Organizing</dc:title>
  <dc:creator>Administrator</dc:creator>
  <cp:lastModifiedBy>Archavit Choengklinchan</cp:lastModifiedBy>
  <cp:revision>80</cp:revision>
  <dcterms:created xsi:type="dcterms:W3CDTF">2018-02-19T03:53:03Z</dcterms:created>
  <dcterms:modified xsi:type="dcterms:W3CDTF">2021-12-19T13:02:45Z</dcterms:modified>
</cp:coreProperties>
</file>